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Lucida Sans Unicode" pitchFamily="34" charset="0"/>
        <a:ea typeface="+mn-ea"/>
        <a:cs typeface="Arial" pitchFamily="34" charset="0"/>
      </a:defRPr>
    </a:lvl1pPr>
    <a:lvl2pPr marL="457200" algn="l" rtl="0" fontAlgn="base">
      <a:spcBef>
        <a:spcPct val="0"/>
      </a:spcBef>
      <a:spcAft>
        <a:spcPct val="0"/>
      </a:spcAft>
      <a:defRPr kern="1200">
        <a:solidFill>
          <a:schemeClr val="tx1"/>
        </a:solidFill>
        <a:latin typeface="Lucida Sans Unicode" pitchFamily="34" charset="0"/>
        <a:ea typeface="+mn-ea"/>
        <a:cs typeface="Arial" pitchFamily="34" charset="0"/>
      </a:defRPr>
    </a:lvl2pPr>
    <a:lvl3pPr marL="914400" algn="l" rtl="0" fontAlgn="base">
      <a:spcBef>
        <a:spcPct val="0"/>
      </a:spcBef>
      <a:spcAft>
        <a:spcPct val="0"/>
      </a:spcAft>
      <a:defRPr kern="1200">
        <a:solidFill>
          <a:schemeClr val="tx1"/>
        </a:solidFill>
        <a:latin typeface="Lucida Sans Unicode" pitchFamily="34" charset="0"/>
        <a:ea typeface="+mn-ea"/>
        <a:cs typeface="Arial" pitchFamily="34" charset="0"/>
      </a:defRPr>
    </a:lvl3pPr>
    <a:lvl4pPr marL="1371600" algn="l" rtl="0" fontAlgn="base">
      <a:spcBef>
        <a:spcPct val="0"/>
      </a:spcBef>
      <a:spcAft>
        <a:spcPct val="0"/>
      </a:spcAft>
      <a:defRPr kern="1200">
        <a:solidFill>
          <a:schemeClr val="tx1"/>
        </a:solidFill>
        <a:latin typeface="Lucida Sans Unicode" pitchFamily="34" charset="0"/>
        <a:ea typeface="+mn-ea"/>
        <a:cs typeface="Arial" pitchFamily="34" charset="0"/>
      </a:defRPr>
    </a:lvl4pPr>
    <a:lvl5pPr marL="1828800" algn="l" rtl="0" fontAlgn="base">
      <a:spcBef>
        <a:spcPct val="0"/>
      </a:spcBef>
      <a:spcAft>
        <a:spcPct val="0"/>
      </a:spcAft>
      <a:defRPr kern="1200">
        <a:solidFill>
          <a:schemeClr val="tx1"/>
        </a:solidFill>
        <a:latin typeface="Lucida Sans Unicode" pitchFamily="34" charset="0"/>
        <a:ea typeface="+mn-ea"/>
        <a:cs typeface="Arial" pitchFamily="34" charset="0"/>
      </a:defRPr>
    </a:lvl5pPr>
    <a:lvl6pPr marL="2286000" algn="l" defTabSz="914400" rtl="0" eaLnBrk="1" latinLnBrk="0" hangingPunct="1">
      <a:defRPr kern="1200">
        <a:solidFill>
          <a:schemeClr val="tx1"/>
        </a:solidFill>
        <a:latin typeface="Lucida Sans Unicode" pitchFamily="34" charset="0"/>
        <a:ea typeface="+mn-ea"/>
        <a:cs typeface="Arial" pitchFamily="34" charset="0"/>
      </a:defRPr>
    </a:lvl6pPr>
    <a:lvl7pPr marL="2743200" algn="l" defTabSz="914400" rtl="0" eaLnBrk="1" latinLnBrk="0" hangingPunct="1">
      <a:defRPr kern="1200">
        <a:solidFill>
          <a:schemeClr val="tx1"/>
        </a:solidFill>
        <a:latin typeface="Lucida Sans Unicode" pitchFamily="34" charset="0"/>
        <a:ea typeface="+mn-ea"/>
        <a:cs typeface="Arial" pitchFamily="34" charset="0"/>
      </a:defRPr>
    </a:lvl7pPr>
    <a:lvl8pPr marL="3200400" algn="l" defTabSz="914400" rtl="0" eaLnBrk="1" latinLnBrk="0" hangingPunct="1">
      <a:defRPr kern="1200">
        <a:solidFill>
          <a:schemeClr val="tx1"/>
        </a:solidFill>
        <a:latin typeface="Lucida Sans Unicode" pitchFamily="34" charset="0"/>
        <a:ea typeface="+mn-ea"/>
        <a:cs typeface="Arial" pitchFamily="34" charset="0"/>
      </a:defRPr>
    </a:lvl8pPr>
    <a:lvl9pPr marL="3657600" algn="l" defTabSz="914400" rtl="0" eaLnBrk="1" latinLnBrk="0" hangingPunct="1">
      <a:defRPr kern="1200">
        <a:solidFill>
          <a:schemeClr val="tx1"/>
        </a:solidFill>
        <a:latin typeface="Lucida Sans Unicode"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297B12D7-7261-4D2F-BA21-B32195A29881}" type="datetimeFigureOut">
              <a:rPr lang="en-US"/>
              <a:pPr>
                <a:defRPr/>
              </a:pPr>
              <a:t>1/18/2019</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E359B63D-9D2C-4B50-9EDA-20110B48BC39}" type="slidenum">
              <a:rPr lang="en-US"/>
              <a:pPr>
                <a:defRPr/>
              </a:pPr>
              <a:t>‹#›</a:t>
            </a:fld>
            <a:endParaRPr lang="en-US"/>
          </a:p>
        </p:txBody>
      </p:sp>
    </p:spTree>
    <p:extLst>
      <p:ext uri="{BB962C8B-B14F-4D97-AF65-F5344CB8AC3E}">
        <p14:creationId xmlns:p14="http://schemas.microsoft.com/office/powerpoint/2010/main" val="3252088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3DBF2B-DD1F-4C28-AB2C-FED288DA4203}" type="datetimeFigureOut">
              <a:rPr lang="en-US"/>
              <a:pPr>
                <a:defRPr/>
              </a:pPr>
              <a:t>1/18/2019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85A5752-2757-460B-A121-F33C8C6E47A4}" type="slidenum">
              <a:rPr lang="en-US"/>
              <a:pPr>
                <a:defRPr/>
              </a:pPr>
              <a:t>‹#›</a:t>
            </a:fld>
            <a:endParaRPr lang="en-US"/>
          </a:p>
        </p:txBody>
      </p:sp>
    </p:spTree>
    <p:extLst>
      <p:ext uri="{BB962C8B-B14F-4D97-AF65-F5344CB8AC3E}">
        <p14:creationId xmlns:p14="http://schemas.microsoft.com/office/powerpoint/2010/main" val="104561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F72A52F-8B7C-4712-B721-B68077B0F7CD}" type="datetimeFigureOut">
              <a:rPr lang="en-US"/>
              <a:pPr>
                <a:defRPr/>
              </a:pPr>
              <a:t>1/18/2019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DEEE515-DFEB-482D-BB56-F4290C1AEB4B}" type="slidenum">
              <a:rPr lang="en-US"/>
              <a:pPr>
                <a:defRPr/>
              </a:pPr>
              <a:t>‹#›</a:t>
            </a:fld>
            <a:endParaRPr lang="en-US"/>
          </a:p>
        </p:txBody>
      </p:sp>
    </p:spTree>
    <p:extLst>
      <p:ext uri="{BB962C8B-B14F-4D97-AF65-F5344CB8AC3E}">
        <p14:creationId xmlns:p14="http://schemas.microsoft.com/office/powerpoint/2010/main" val="371748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A1DA77EF-11D2-4417-BE76-7378AAA682F3}" type="datetimeFigureOut">
              <a:rPr lang="en-US"/>
              <a:pPr>
                <a:defRPr/>
              </a:pPr>
              <a:t>1/18/2019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D766D57-2AB5-4934-837B-44B12DD65C1C}" type="slidenum">
              <a:rPr lang="en-US"/>
              <a:pPr>
                <a:defRPr/>
              </a:pPr>
              <a:t>‹#›</a:t>
            </a:fld>
            <a:endParaRPr lang="en-US"/>
          </a:p>
        </p:txBody>
      </p:sp>
    </p:spTree>
    <p:extLst>
      <p:ext uri="{BB962C8B-B14F-4D97-AF65-F5344CB8AC3E}">
        <p14:creationId xmlns:p14="http://schemas.microsoft.com/office/powerpoint/2010/main" val="102374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8E00079E-EC1C-4BD8-B19A-3E080780DFA2}" type="datetimeFigureOut">
              <a:rPr lang="en-US"/>
              <a:pPr>
                <a:defRPr/>
              </a:pPr>
              <a:t>1/18/2019</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C1F4E00B-32B7-496F-AE91-ADCEDC3CCBE4}" type="slidenum">
              <a:rPr lang="en-US"/>
              <a:pPr>
                <a:defRPr/>
              </a:pPr>
              <a:t>‹#›</a:t>
            </a:fld>
            <a:endParaRPr lang="en-US"/>
          </a:p>
        </p:txBody>
      </p:sp>
    </p:spTree>
    <p:extLst>
      <p:ext uri="{BB962C8B-B14F-4D97-AF65-F5344CB8AC3E}">
        <p14:creationId xmlns:p14="http://schemas.microsoft.com/office/powerpoint/2010/main" val="9062735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0E886CD0-69F6-4215-9AFD-8E01E2D22961}" type="datetimeFigureOut">
              <a:rPr lang="en-US"/>
              <a:pPr>
                <a:defRPr/>
              </a:pPr>
              <a:t>1/18/2019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432B70D-E45D-40E6-99BF-50CE569BEFA3}" type="slidenum">
              <a:rPr lang="en-US"/>
              <a:pPr>
                <a:defRPr/>
              </a:pPr>
              <a:t>‹#›</a:t>
            </a:fld>
            <a:endParaRPr lang="en-US"/>
          </a:p>
        </p:txBody>
      </p:sp>
    </p:spTree>
    <p:extLst>
      <p:ext uri="{BB962C8B-B14F-4D97-AF65-F5344CB8AC3E}">
        <p14:creationId xmlns:p14="http://schemas.microsoft.com/office/powerpoint/2010/main" val="249268207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F8CA6E5-3DD3-4B4C-AA57-6AAAF67F4A48}" type="datetimeFigureOut">
              <a:rPr lang="en-US"/>
              <a:pPr>
                <a:defRPr/>
              </a:pPr>
              <a:t>1/18/2019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7A7BC49-3D6C-4F39-8449-03F77065845E}" type="slidenum">
              <a:rPr lang="en-US"/>
              <a:pPr>
                <a:defRPr/>
              </a:pPr>
              <a:t>‹#›</a:t>
            </a:fld>
            <a:endParaRPr lang="en-US"/>
          </a:p>
        </p:txBody>
      </p:sp>
    </p:spTree>
    <p:extLst>
      <p:ext uri="{BB962C8B-B14F-4D97-AF65-F5344CB8AC3E}">
        <p14:creationId xmlns:p14="http://schemas.microsoft.com/office/powerpoint/2010/main" val="255823852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FCE4DB84-B5AA-421A-9F81-877199210E8C}" type="datetimeFigureOut">
              <a:rPr lang="en-US"/>
              <a:pPr>
                <a:defRPr/>
              </a:pPr>
              <a:t>1/18/2019</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4B541B5-A8E0-48FF-814D-0C24F2990FEE}" type="slidenum">
              <a:rPr lang="en-US"/>
              <a:pPr>
                <a:defRPr/>
              </a:pPr>
              <a:t>‹#›</a:t>
            </a:fld>
            <a:endParaRPr lang="en-US"/>
          </a:p>
        </p:txBody>
      </p:sp>
    </p:spTree>
    <p:extLst>
      <p:ext uri="{BB962C8B-B14F-4D97-AF65-F5344CB8AC3E}">
        <p14:creationId xmlns:p14="http://schemas.microsoft.com/office/powerpoint/2010/main" val="417274794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036D330-1B28-41F7-B195-96487E680170}" type="datetimeFigureOut">
              <a:rPr lang="en-US"/>
              <a:pPr>
                <a:defRPr/>
              </a:pPr>
              <a:t>1/18/2019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56049F7-99F7-45F1-BE26-0A1F66275C82}" type="slidenum">
              <a:rPr lang="en-US"/>
              <a:pPr>
                <a:defRPr/>
              </a:pPr>
              <a:t>‹#›</a:t>
            </a:fld>
            <a:endParaRPr lang="en-US"/>
          </a:p>
        </p:txBody>
      </p:sp>
    </p:spTree>
    <p:extLst>
      <p:ext uri="{BB962C8B-B14F-4D97-AF65-F5344CB8AC3E}">
        <p14:creationId xmlns:p14="http://schemas.microsoft.com/office/powerpoint/2010/main" val="2714475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850ECD1-E135-48B6-955F-0E18A80F29CC}" type="datetimeFigureOut">
              <a:rPr lang="en-US"/>
              <a:pPr>
                <a:defRPr/>
              </a:pPr>
              <a:t>1/18/2019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C762FD9-04BA-4A0D-A7C0-7DDE3F33FD99}" type="slidenum">
              <a:rPr lang="en-US"/>
              <a:pPr>
                <a:defRPr/>
              </a:pPr>
              <a:t>‹#›</a:t>
            </a:fld>
            <a:endParaRPr lang="en-US"/>
          </a:p>
        </p:txBody>
      </p:sp>
    </p:spTree>
    <p:extLst>
      <p:ext uri="{BB962C8B-B14F-4D97-AF65-F5344CB8AC3E}">
        <p14:creationId xmlns:p14="http://schemas.microsoft.com/office/powerpoint/2010/main" val="55791259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DF86BB9F-3510-433F-AD0A-0C2ACC2EFD76}" type="datetimeFigureOut">
              <a:rPr lang="en-US"/>
              <a:pPr>
                <a:defRPr/>
              </a:pPr>
              <a:t>1/18/2019</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C78A6E33-E345-4296-B0D6-7D237DF4F070}" type="slidenum">
              <a:rPr lang="en-US"/>
              <a:pPr>
                <a:defRPr/>
              </a:pPr>
              <a:t>‹#›</a:t>
            </a:fld>
            <a:endParaRPr lang="en-US"/>
          </a:p>
        </p:txBody>
      </p:sp>
    </p:spTree>
    <p:extLst>
      <p:ext uri="{BB962C8B-B14F-4D97-AF65-F5344CB8AC3E}">
        <p14:creationId xmlns:p14="http://schemas.microsoft.com/office/powerpoint/2010/main" val="388928852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DE12E063-D405-46B9-9457-2A77AAC3085F}" type="datetimeFigureOut">
              <a:rPr lang="en-US"/>
              <a:pPr>
                <a:defRPr/>
              </a:pPr>
              <a:t>1/18/2019</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716EA0F9-34D3-4445-8174-F19E52D37C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23" r:id="rId6"/>
    <p:sldLayoutId id="2147483716" r:id="rId7"/>
    <p:sldLayoutId id="2147483724" r:id="rId8"/>
    <p:sldLayoutId id="2147483725" r:id="rId9"/>
    <p:sldLayoutId id="2147483717" r:id="rId10"/>
    <p:sldLayoutId id="2147483718"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Introduction to computers</a:t>
            </a:r>
            <a:endParaRPr lang="en-US" dirty="0"/>
          </a:p>
        </p:txBody>
      </p:sp>
      <p:sp>
        <p:nvSpPr>
          <p:cNvPr id="9219" name="Subtitle 2"/>
          <p:cNvSpPr>
            <a:spLocks noGrp="1"/>
          </p:cNvSpPr>
          <p:nvPr>
            <p:ph type="subTitle" idx="1"/>
          </p:nvPr>
        </p:nvSpPr>
        <p:spPr>
          <a:xfrm>
            <a:off x="685800" y="3611563"/>
            <a:ext cx="7772400" cy="1200150"/>
          </a:xfrm>
        </p:spPr>
        <p:txBody>
          <a:bodyPr/>
          <a:lstStyle/>
          <a:p>
            <a:pPr marR="0"/>
            <a:r>
              <a:rPr lang="en-US" smtClean="0"/>
              <a:t>Chapter 1.0.0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a:buFont typeface="Wingdings 3" pitchFamily="18" charset="2"/>
              <a:buNone/>
            </a:pPr>
            <a:r>
              <a:rPr lang="en-US" b="1" smtClean="0"/>
              <a:t>(b)Read Only Memory.</a:t>
            </a:r>
            <a:endParaRPr lang="en-US" smtClean="0"/>
          </a:p>
          <a:p>
            <a:r>
              <a:rPr lang="en-US" smtClean="0"/>
              <a:t>Also simply known as ROM. This memory is used to store system programs (those programs which come already built into the computer) or simply </a:t>
            </a:r>
            <a:r>
              <a:rPr lang="en-US" b="1" smtClean="0"/>
              <a:t>firmware (programs that come hard wired in ROM).</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a:xfrm>
            <a:off x="457200" y="857250"/>
            <a:ext cx="8229600" cy="5149850"/>
          </a:xfrm>
        </p:spPr>
        <p:txBody>
          <a:bodyPr/>
          <a:lstStyle/>
          <a:p>
            <a:pPr>
              <a:buFont typeface="Wingdings 3" pitchFamily="18" charset="2"/>
              <a:buNone/>
            </a:pPr>
            <a:r>
              <a:rPr lang="en-US" b="1" u="sng" smtClean="0"/>
              <a:t>Characteristics of ROM</a:t>
            </a:r>
            <a:endParaRPr lang="en-US" smtClean="0"/>
          </a:p>
          <a:p>
            <a:r>
              <a:rPr lang="en-US" smtClean="0"/>
              <a:t>It is not volatile. This means that whether power goes off, the contents of ROM will not disappear. They are held there permanently.</a:t>
            </a:r>
          </a:p>
          <a:p>
            <a:r>
              <a:rPr lang="en-US" smtClean="0"/>
              <a:t>The user can only read the contents of ROM. He cannot delete, add or change anything stored in ROM.</a:t>
            </a:r>
          </a:p>
          <a:p>
            <a:r>
              <a:rPr lang="en-US" smtClean="0"/>
              <a:t>Rom capacity, compared to that of RAM is smaller.</a:t>
            </a:r>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a:xfrm>
            <a:off x="457200" y="1000125"/>
            <a:ext cx="8229600" cy="5006975"/>
          </a:xfrm>
        </p:spPr>
        <p:txBody>
          <a:bodyPr/>
          <a:lstStyle/>
          <a:p>
            <a:pPr>
              <a:buFont typeface="Wingdings 3" pitchFamily="18" charset="2"/>
              <a:buNone/>
            </a:pPr>
            <a:r>
              <a:rPr lang="en-US" b="1" smtClean="0"/>
              <a:t>(c)Secondary Memory</a:t>
            </a:r>
            <a:endParaRPr lang="en-US" smtClean="0"/>
          </a:p>
          <a:p>
            <a:r>
              <a:rPr lang="en-US" smtClean="0"/>
              <a:t>This type of memory is sometimes known as</a:t>
            </a:r>
            <a:r>
              <a:rPr lang="en-US" b="1" smtClean="0"/>
              <a:t> </a:t>
            </a:r>
            <a:r>
              <a:rPr lang="en-US" b="1" i="1" smtClean="0"/>
              <a:t>backing storage, or auxiliary storage.</a:t>
            </a:r>
            <a:endParaRPr lang="en-US" smtClean="0"/>
          </a:p>
          <a:p>
            <a:r>
              <a:rPr lang="en-US" smtClean="0"/>
              <a:t>It is used to store processed information permanently for as long as the user wants to keep such information. The user can delete the contents of secondary memory and rewrite to it. Except in cases of CD’s which are recordable only (CD-R).</a:t>
            </a:r>
          </a:p>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57200" y="928688"/>
            <a:ext cx="8229600" cy="5078412"/>
          </a:xfrm>
        </p:spPr>
        <p:txBody>
          <a:bodyPr/>
          <a:lstStyle/>
          <a:p>
            <a:pPr>
              <a:buFont typeface="Wingdings 3" pitchFamily="18" charset="2"/>
              <a:buNone/>
            </a:pPr>
            <a:r>
              <a:rPr lang="en-US" b="1" u="sng" smtClean="0"/>
              <a:t>Divisions of Secondary Memory</a:t>
            </a:r>
            <a:endParaRPr lang="en-US" smtClean="0"/>
          </a:p>
          <a:p>
            <a:r>
              <a:rPr lang="en-US" smtClean="0"/>
              <a:t>Backing storage can be in the form of magnetic tapes or magnetic disks. The latter is mostly used because of its advantages over the former.</a:t>
            </a:r>
          </a:p>
          <a:p>
            <a:r>
              <a:rPr lang="en-US" smtClean="0"/>
              <a:t>Examples of magnetic tapes include, Reel-to-reel tapes, audio cassette size tapes used for data storage.</a:t>
            </a:r>
          </a:p>
          <a:p>
            <a:r>
              <a:rPr lang="en-US" smtClean="0"/>
              <a:t>Examples of magnetic disks include: hard disks, floppies, CD-R, CD-RW, flash disks, jazz disks, zip disks.</a:t>
            </a:r>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88"/>
            <a:ext cx="8229600" cy="5649912"/>
          </a:xfrm>
        </p:spPr>
        <p:txBody>
          <a:bodyPr>
            <a:normAutofit fontScale="85000" lnSpcReduction="20000"/>
          </a:bodyPr>
          <a:lstStyle/>
          <a:p>
            <a:pPr marL="365760" indent="-256032" fontAlgn="auto">
              <a:spcAft>
                <a:spcPts val="0"/>
              </a:spcAft>
              <a:buFont typeface="Wingdings 3"/>
              <a:buNone/>
              <a:defRPr/>
            </a:pPr>
            <a:r>
              <a:rPr lang="en-US" b="1" u="sng" dirty="0" smtClean="0"/>
              <a:t>Parts of Computer Software</a:t>
            </a:r>
            <a:endParaRPr lang="en-US" dirty="0" smtClean="0"/>
          </a:p>
          <a:p>
            <a:pPr marL="365760" indent="-256032" fontAlgn="auto">
              <a:spcAft>
                <a:spcPts val="0"/>
              </a:spcAft>
              <a:buFont typeface="Wingdings 3"/>
              <a:buChar char=""/>
              <a:defRPr/>
            </a:pPr>
            <a:r>
              <a:rPr lang="en-US" dirty="0" smtClean="0"/>
              <a:t>Computer software is made up of two main categories namely:</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dirty="0" smtClean="0"/>
              <a:t>System Software</a:t>
            </a:r>
            <a:endParaRPr lang="en-US" dirty="0" smtClean="0"/>
          </a:p>
          <a:p>
            <a:pPr marL="365760" indent="-256032" fontAlgn="auto">
              <a:spcAft>
                <a:spcPts val="0"/>
              </a:spcAft>
              <a:buFont typeface="Wingdings 3"/>
              <a:buChar char=""/>
              <a:defRPr/>
            </a:pPr>
            <a:r>
              <a:rPr lang="en-US" dirty="0" smtClean="0"/>
              <a:t>These are software that come already installed in your computer when you buy it. They are sometimes known as firmware. The following are the types of system software:</a:t>
            </a:r>
          </a:p>
          <a:p>
            <a:pPr marL="365760" indent="-256032" fontAlgn="auto">
              <a:spcAft>
                <a:spcPts val="0"/>
              </a:spcAft>
              <a:buFont typeface="Wingdings 3"/>
              <a:buNone/>
              <a:defRPr/>
            </a:pPr>
            <a:endParaRPr lang="en-US" dirty="0" smtClean="0"/>
          </a:p>
          <a:p>
            <a:pPr marL="621792" lvl="1" fontAlgn="auto">
              <a:spcBef>
                <a:spcPts val="324"/>
              </a:spcBef>
              <a:spcAft>
                <a:spcPts val="0"/>
              </a:spcAft>
              <a:buFont typeface="Verdana"/>
              <a:buNone/>
              <a:defRPr/>
            </a:pPr>
            <a:r>
              <a:rPr lang="en-US" b="1" dirty="0" smtClean="0"/>
              <a:t>Operating System</a:t>
            </a:r>
            <a:endParaRPr lang="en-US" dirty="0" smtClean="0"/>
          </a:p>
          <a:p>
            <a:pPr marL="621792" lvl="1" fontAlgn="auto">
              <a:spcBef>
                <a:spcPts val="324"/>
              </a:spcBef>
              <a:spcAft>
                <a:spcPts val="0"/>
              </a:spcAft>
              <a:buFont typeface="Verdana"/>
              <a:buChar char="◦"/>
              <a:defRPr/>
            </a:pPr>
            <a:r>
              <a:rPr lang="en-US" dirty="0" smtClean="0"/>
              <a:t>These are sets of programs that take over the control of the usage of computer hardware and software. They are like the driver of a vehicle and the rest of the software installed are like the passengers! Without the OS, you cannot use the application programs such as ms-word etc.</a:t>
            </a:r>
          </a:p>
          <a:p>
            <a:pPr marL="621792" lvl="1" fontAlgn="auto">
              <a:spcBef>
                <a:spcPts val="324"/>
              </a:spcBef>
              <a:spcAft>
                <a:spcPts val="0"/>
              </a:spcAft>
              <a:buFont typeface="Verdana"/>
              <a:buChar char="◦"/>
              <a:defRPr/>
            </a:pPr>
            <a:r>
              <a:rPr lang="en-US" dirty="0" smtClean="0"/>
              <a:t>The operating systems are either single user or multi user systems.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50"/>
            <a:ext cx="8229600" cy="5149850"/>
          </a:xfrm>
        </p:spPr>
        <p:txBody>
          <a:bodyPr>
            <a:normAutofit fontScale="92500" lnSpcReduction="10000"/>
          </a:bodyPr>
          <a:lstStyle/>
          <a:p>
            <a:pPr marL="365760" indent="-256032" fontAlgn="auto">
              <a:spcAft>
                <a:spcPts val="0"/>
              </a:spcAft>
              <a:buFont typeface="Wingdings 3"/>
              <a:buNone/>
              <a:defRPr/>
            </a:pPr>
            <a:r>
              <a:rPr lang="en-US" b="1" dirty="0" smtClean="0"/>
              <a:t>(a) Single user systems</a:t>
            </a:r>
            <a:endParaRPr lang="en-US" dirty="0" smtClean="0"/>
          </a:p>
          <a:p>
            <a:pPr marL="365760" indent="-256032" fontAlgn="auto">
              <a:spcAft>
                <a:spcPts val="0"/>
              </a:spcAft>
              <a:buFont typeface="Wingdings 3"/>
              <a:buChar char=""/>
              <a:defRPr/>
            </a:pPr>
            <a:r>
              <a:rPr lang="en-US" dirty="0" smtClean="0"/>
              <a:t>These are operating systems which can support only one user at a time. They cannot be used for simultaneous uses with more than one person at a time.</a:t>
            </a:r>
          </a:p>
          <a:p>
            <a:pPr marL="365760" indent="-256032" fontAlgn="auto">
              <a:spcAft>
                <a:spcPts val="0"/>
              </a:spcAft>
              <a:buFont typeface="Wingdings 3"/>
              <a:buChar char=""/>
              <a:defRPr/>
            </a:pPr>
            <a:r>
              <a:rPr lang="en-US" dirty="0" smtClean="0"/>
              <a:t>They are either DOS based or Windows based systems. Examples of DOS are Ms-Dos, PC-Dos and OS/2.Examples of windows are: WIN 95/98/2000/XP</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b="1" dirty="0" smtClean="0"/>
              <a:t>(b) Multi-User Systems</a:t>
            </a:r>
            <a:endParaRPr lang="en-US" dirty="0" smtClean="0"/>
          </a:p>
          <a:p>
            <a:pPr marL="365760" indent="-256032" fontAlgn="auto">
              <a:spcAft>
                <a:spcPts val="0"/>
              </a:spcAft>
              <a:buFont typeface="Wingdings 3"/>
              <a:buChar char=""/>
              <a:defRPr/>
            </a:pPr>
            <a:r>
              <a:rPr lang="en-US" dirty="0" smtClean="0"/>
              <a:t>These OS support more than one user at a time. They are used for networking computers for resource and information sharing.</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25"/>
            <a:ext cx="8229600" cy="5578475"/>
          </a:xfrm>
        </p:spPr>
        <p:txBody>
          <a:bodyPr>
            <a:normAutofit fontScale="92500" lnSpcReduction="10000"/>
          </a:bodyPr>
          <a:lstStyle/>
          <a:p>
            <a:pPr marL="365760" indent="-256032" fontAlgn="auto">
              <a:spcAft>
                <a:spcPts val="0"/>
              </a:spcAft>
              <a:buFont typeface="Wingdings 3"/>
              <a:buNone/>
              <a:defRPr/>
            </a:pPr>
            <a:r>
              <a:rPr lang="en-US" b="1" dirty="0" smtClean="0"/>
              <a:t>ii. Translators</a:t>
            </a:r>
            <a:endParaRPr lang="en-US" dirty="0" smtClean="0"/>
          </a:p>
          <a:p>
            <a:pPr marL="365760" indent="-256032" fontAlgn="auto">
              <a:spcAft>
                <a:spcPts val="0"/>
              </a:spcAft>
              <a:buFont typeface="Wingdings 3"/>
              <a:buChar char=""/>
              <a:defRPr/>
            </a:pPr>
            <a:r>
              <a:rPr lang="en-US" dirty="0" smtClean="0"/>
              <a:t>These are programs which convert human language instructions (Source code) into machine language (Object code) for the computer to understand.</a:t>
            </a:r>
          </a:p>
          <a:p>
            <a:pPr marL="365760" indent="-256032" fontAlgn="auto">
              <a:spcAft>
                <a:spcPts val="0"/>
              </a:spcAft>
              <a:buFont typeface="Wingdings 3"/>
              <a:buChar char=""/>
              <a:defRPr/>
            </a:pPr>
            <a:r>
              <a:rPr lang="en-US" dirty="0" smtClean="0"/>
              <a:t>They are mainly of two types:</a:t>
            </a:r>
          </a:p>
          <a:p>
            <a:pPr marL="621792" lvl="1" fontAlgn="auto">
              <a:spcBef>
                <a:spcPts val="324"/>
              </a:spcBef>
              <a:spcAft>
                <a:spcPts val="0"/>
              </a:spcAft>
              <a:buFont typeface="Verdana"/>
              <a:buNone/>
              <a:defRPr/>
            </a:pPr>
            <a:r>
              <a:rPr lang="en-US" b="1" dirty="0" smtClean="0"/>
              <a:t>Compilers</a:t>
            </a:r>
            <a:endParaRPr lang="en-US" dirty="0" smtClean="0"/>
          </a:p>
          <a:p>
            <a:pPr marL="621792" lvl="1" fontAlgn="auto">
              <a:spcBef>
                <a:spcPts val="324"/>
              </a:spcBef>
              <a:spcAft>
                <a:spcPts val="0"/>
              </a:spcAft>
              <a:buFont typeface="Verdana"/>
              <a:buChar char="◦"/>
              <a:defRPr/>
            </a:pPr>
            <a:r>
              <a:rPr lang="en-US" dirty="0" smtClean="0"/>
              <a:t>These translate a whole source program at once into object code. It is fast in translation, but only shows the errors after compilation. It is therefore not good at detecting errors.</a:t>
            </a:r>
          </a:p>
          <a:p>
            <a:pPr marL="621792" lvl="1" fontAlgn="auto">
              <a:spcBef>
                <a:spcPts val="324"/>
              </a:spcBef>
              <a:spcAft>
                <a:spcPts val="0"/>
              </a:spcAft>
              <a:buFont typeface="Verdana"/>
              <a:buNone/>
              <a:defRPr/>
            </a:pPr>
            <a:r>
              <a:rPr lang="en-US" b="1" dirty="0" smtClean="0"/>
              <a:t>Interpreters</a:t>
            </a:r>
            <a:endParaRPr lang="en-US" dirty="0" smtClean="0"/>
          </a:p>
          <a:p>
            <a:pPr marL="621792" lvl="1" fontAlgn="auto">
              <a:spcBef>
                <a:spcPts val="324"/>
              </a:spcBef>
              <a:spcAft>
                <a:spcPts val="0"/>
              </a:spcAft>
              <a:buFont typeface="Verdana"/>
              <a:buChar char="◦"/>
              <a:defRPr/>
            </a:pPr>
            <a:r>
              <a:rPr lang="en-US" dirty="0" smtClean="0"/>
              <a:t>These translate one line of source code to object code at a time. They are slow, but good at detecting errors.</a:t>
            </a:r>
          </a:p>
          <a:p>
            <a:pPr marL="365760" indent="-256032" fontAlgn="auto">
              <a:spcAft>
                <a:spcPts val="0"/>
              </a:spcAft>
              <a:buFont typeface="Wingdings 3"/>
              <a:buNone/>
              <a:defRPr/>
            </a:pPr>
            <a:r>
              <a:rPr lang="en-US" b="1" dirty="0" smtClean="0"/>
              <a:t>iii DBMS</a:t>
            </a:r>
            <a:r>
              <a:rPr lang="en-US" dirty="0" smtClean="0"/>
              <a:t>- these are programs that are used to create, store and retrieve records from files.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a:xfrm>
            <a:off x="457200" y="500063"/>
            <a:ext cx="8229600" cy="5507037"/>
          </a:xfrm>
        </p:spPr>
        <p:txBody>
          <a:bodyPr/>
          <a:lstStyle/>
          <a:p>
            <a:pPr>
              <a:buFont typeface="Wingdings 3" pitchFamily="18" charset="2"/>
              <a:buNone/>
            </a:pPr>
            <a:r>
              <a:rPr lang="en-US" b="1" smtClean="0"/>
              <a:t>(iv)Utilities</a:t>
            </a:r>
            <a:r>
              <a:rPr lang="en-US" smtClean="0"/>
              <a:t>- these are sometimes known as service programs. They include functions   </a:t>
            </a:r>
          </a:p>
          <a:p>
            <a:pPr>
              <a:buFont typeface="Wingdings 3" pitchFamily="18" charset="2"/>
              <a:buNone/>
            </a:pPr>
            <a:r>
              <a:rPr lang="en-US" smtClean="0"/>
              <a:t>  such as copying disks, delete, formatting etc.</a:t>
            </a:r>
          </a:p>
          <a:p>
            <a:pPr>
              <a:buFont typeface="Wingdings 3" pitchFamily="18" charset="2"/>
              <a:buNone/>
            </a:pPr>
            <a:r>
              <a:rPr lang="en-US" b="1" smtClean="0"/>
              <a:t>Application Programs</a:t>
            </a:r>
            <a:endParaRPr lang="en-US" smtClean="0"/>
          </a:p>
          <a:p>
            <a:r>
              <a:rPr lang="en-US" smtClean="0"/>
              <a:t>These are programs that the user purchases and installs in his computer. They are used to perform specific functions for the user.</a:t>
            </a:r>
          </a:p>
          <a:p>
            <a:r>
              <a:rPr lang="en-US" smtClean="0"/>
              <a:t>They are divided into two types: General (Generic or off the shelf) and Tailor made (Specialized software or Bespoke).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63"/>
            <a:ext cx="8229600" cy="5507037"/>
          </a:xfrm>
        </p:spPr>
        <p:txBody>
          <a:bodyPr>
            <a:normAutofit fontScale="70000" lnSpcReduction="20000"/>
          </a:bodyPr>
          <a:lstStyle/>
          <a:p>
            <a:pPr marL="365760" indent="-256032" fontAlgn="auto">
              <a:spcAft>
                <a:spcPts val="0"/>
              </a:spcAft>
              <a:buFont typeface="Wingdings 3"/>
              <a:buNone/>
              <a:defRPr/>
            </a:pPr>
            <a:r>
              <a:rPr lang="en-US" b="1" dirty="0" smtClean="0"/>
              <a:t>Tailor made software</a:t>
            </a:r>
            <a:endParaRPr lang="en-US" dirty="0" smtClean="0"/>
          </a:p>
          <a:p>
            <a:pPr marL="365760" indent="-256032" fontAlgn="auto">
              <a:spcAft>
                <a:spcPts val="0"/>
              </a:spcAft>
              <a:buFont typeface="Wingdings 3"/>
              <a:buChar char=""/>
              <a:defRPr/>
            </a:pPr>
            <a:r>
              <a:rPr lang="en-US" dirty="0" smtClean="0"/>
              <a:t>These are software that is specifically made for a particular purpose only.</a:t>
            </a:r>
          </a:p>
          <a:p>
            <a:pPr marL="365760" indent="-256032" fontAlgn="auto">
              <a:spcAft>
                <a:spcPts val="0"/>
              </a:spcAft>
              <a:buFont typeface="Wingdings 3"/>
              <a:buChar char=""/>
              <a:defRPr/>
            </a:pPr>
            <a:r>
              <a:rPr lang="en-US" dirty="0" smtClean="0"/>
              <a:t>They go by different names such as bespoke or specialized software.</a:t>
            </a:r>
          </a:p>
          <a:p>
            <a:pPr marL="365760" indent="-256032" fontAlgn="auto">
              <a:spcAft>
                <a:spcPts val="0"/>
              </a:spcAft>
              <a:buFont typeface="Wingdings 3"/>
              <a:buNone/>
              <a:defRPr/>
            </a:pPr>
            <a:r>
              <a:rPr lang="en-US" b="1" dirty="0" smtClean="0"/>
              <a:t>Advantages of Custom Made Software</a:t>
            </a:r>
            <a:endParaRPr lang="en-US" dirty="0" smtClean="0"/>
          </a:p>
          <a:p>
            <a:pPr marL="365760" indent="-256032" fontAlgn="auto">
              <a:spcAft>
                <a:spcPts val="0"/>
              </a:spcAft>
              <a:buFont typeface="Wingdings 3"/>
              <a:buChar char=""/>
              <a:defRPr/>
            </a:pPr>
            <a:r>
              <a:rPr lang="en-US" dirty="0" smtClean="0"/>
              <a:t>It is for a one off problem</a:t>
            </a:r>
          </a:p>
          <a:p>
            <a:pPr marL="365760" indent="-256032" fontAlgn="auto">
              <a:spcAft>
                <a:spcPts val="0"/>
              </a:spcAft>
              <a:buFont typeface="Wingdings 3"/>
              <a:buChar char=""/>
              <a:defRPr/>
            </a:pPr>
            <a:r>
              <a:rPr lang="en-US" dirty="0" smtClean="0"/>
              <a:t>It is used when there is no off the shelf software</a:t>
            </a:r>
          </a:p>
          <a:p>
            <a:pPr marL="365760" indent="-256032" fontAlgn="auto">
              <a:spcAft>
                <a:spcPts val="0"/>
              </a:spcAft>
              <a:buFont typeface="Wingdings 3"/>
              <a:buChar char=""/>
              <a:defRPr/>
            </a:pPr>
            <a:r>
              <a:rPr lang="en-US" dirty="0" smtClean="0"/>
              <a:t>Can be tailored to existing hardware</a:t>
            </a:r>
          </a:p>
          <a:p>
            <a:pPr marL="365760" indent="-256032" fontAlgn="auto">
              <a:spcAft>
                <a:spcPts val="0"/>
              </a:spcAft>
              <a:buFont typeface="Wingdings 3"/>
              <a:buChar char=""/>
              <a:defRPr/>
            </a:pPr>
            <a:r>
              <a:rPr lang="en-US" dirty="0" smtClean="0"/>
              <a:t>Will contain only desirable/useful routines</a:t>
            </a:r>
          </a:p>
          <a:p>
            <a:pPr marL="365760" indent="-256032" fontAlgn="auto">
              <a:spcAft>
                <a:spcPts val="0"/>
              </a:spcAft>
              <a:buFont typeface="Wingdings 3"/>
              <a:buNone/>
              <a:defRPr/>
            </a:pPr>
            <a:r>
              <a:rPr lang="en-US" b="1" dirty="0" smtClean="0"/>
              <a:t> </a:t>
            </a:r>
          </a:p>
          <a:p>
            <a:pPr marL="365760" indent="-256032" fontAlgn="auto">
              <a:spcAft>
                <a:spcPts val="0"/>
              </a:spcAft>
              <a:buFont typeface="Wingdings 3"/>
              <a:buNone/>
              <a:defRPr/>
            </a:pPr>
            <a:r>
              <a:rPr lang="en-US" b="1" dirty="0" smtClean="0"/>
              <a:t>Disadvantages</a:t>
            </a:r>
            <a:endParaRPr lang="en-US" dirty="0" smtClean="0"/>
          </a:p>
          <a:p>
            <a:pPr marL="365760" indent="-256032" fontAlgn="auto">
              <a:spcAft>
                <a:spcPts val="0"/>
              </a:spcAft>
              <a:buFont typeface="Wingdings 3"/>
              <a:buChar char=""/>
              <a:defRPr/>
            </a:pPr>
            <a:r>
              <a:rPr lang="en-US" dirty="0" smtClean="0"/>
              <a:t>Could contain many errors, takes long to perfect</a:t>
            </a:r>
          </a:p>
          <a:p>
            <a:pPr marL="365760" indent="-256032" fontAlgn="auto">
              <a:spcAft>
                <a:spcPts val="0"/>
              </a:spcAft>
              <a:buFont typeface="Wingdings 3"/>
              <a:buChar char=""/>
              <a:defRPr/>
            </a:pPr>
            <a:r>
              <a:rPr lang="en-US" dirty="0" smtClean="0"/>
              <a:t>It is costly to develop software</a:t>
            </a:r>
          </a:p>
          <a:p>
            <a:pPr marL="365760" indent="-256032" fontAlgn="auto">
              <a:spcAft>
                <a:spcPts val="0"/>
              </a:spcAft>
              <a:buFont typeface="Wingdings 3"/>
              <a:buChar char=""/>
              <a:defRPr/>
            </a:pPr>
            <a:r>
              <a:rPr lang="en-US" dirty="0" smtClean="0"/>
              <a:t>It is not immediately available and may take long to complete</a:t>
            </a:r>
          </a:p>
          <a:p>
            <a:pPr marL="365760" indent="-256032" fontAlgn="auto">
              <a:spcAft>
                <a:spcPts val="0"/>
              </a:spcAft>
              <a:buFont typeface="Wingdings 3"/>
              <a:buChar char=""/>
              <a:defRPr/>
            </a:pPr>
            <a:r>
              <a:rPr lang="en-US" dirty="0" smtClean="0"/>
              <a:t>Maintenance cost of such programs is very high</a:t>
            </a:r>
          </a:p>
          <a:p>
            <a:pPr marL="365760" indent="-256032" fontAlgn="auto">
              <a:spcAft>
                <a:spcPts val="0"/>
              </a:spcAft>
              <a:buFont typeface="Wingdings 3"/>
              <a:buChar char=""/>
              <a:defRPr/>
            </a:pPr>
            <a:r>
              <a:rPr lang="en-US" dirty="0" smtClean="0"/>
              <a:t>May not ultimately perform to expectations and may prompt several changes.</a:t>
            </a:r>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88"/>
            <a:ext cx="8229600" cy="5649912"/>
          </a:xfrm>
        </p:spPr>
        <p:txBody>
          <a:bodyPr>
            <a:normAutofit fontScale="77500" lnSpcReduction="20000"/>
          </a:bodyPr>
          <a:lstStyle/>
          <a:p>
            <a:pPr marL="365760" indent="-256032" fontAlgn="auto">
              <a:spcAft>
                <a:spcPts val="0"/>
              </a:spcAft>
              <a:buFont typeface="Wingdings 3"/>
              <a:buNone/>
              <a:defRPr/>
            </a:pPr>
            <a:r>
              <a:rPr lang="en-US" b="1" u="sng" dirty="0" smtClean="0"/>
              <a:t>Generic Application Software</a:t>
            </a:r>
            <a:endParaRPr lang="en-US" dirty="0" smtClean="0"/>
          </a:p>
          <a:p>
            <a:pPr marL="365760" indent="-256032" fontAlgn="auto">
              <a:spcAft>
                <a:spcPts val="0"/>
              </a:spcAft>
              <a:buFont typeface="Wingdings 3"/>
              <a:buChar char=""/>
              <a:defRPr/>
            </a:pPr>
            <a:r>
              <a:rPr lang="en-US" dirty="0" smtClean="0"/>
              <a:t>These are software which are purchased off the shelf by anyone. They can be used by anyone to do specific functions within their area.</a:t>
            </a:r>
          </a:p>
          <a:p>
            <a:pPr marL="365760" indent="-256032" fontAlgn="auto">
              <a:spcAft>
                <a:spcPts val="0"/>
              </a:spcAft>
              <a:buFont typeface="Wingdings 3"/>
              <a:buNone/>
              <a:defRPr/>
            </a:pPr>
            <a:r>
              <a:rPr lang="en-US" b="1" dirty="0" smtClean="0"/>
              <a:t>Advantages of off-the shelf</a:t>
            </a:r>
            <a:endParaRPr lang="en-US" dirty="0" smtClean="0"/>
          </a:p>
          <a:p>
            <a:pPr marL="365760" indent="-256032" fontAlgn="auto">
              <a:spcAft>
                <a:spcPts val="0"/>
              </a:spcAft>
              <a:buFont typeface="Wingdings 3"/>
              <a:buChar char=""/>
              <a:defRPr/>
            </a:pPr>
            <a:r>
              <a:rPr lang="en-US" dirty="0" smtClean="0"/>
              <a:t>Immediately available</a:t>
            </a:r>
          </a:p>
          <a:p>
            <a:pPr marL="365760" indent="-256032" fontAlgn="auto">
              <a:spcAft>
                <a:spcPts val="0"/>
              </a:spcAft>
              <a:buFont typeface="Wingdings 3"/>
              <a:buChar char=""/>
              <a:defRPr/>
            </a:pPr>
            <a:r>
              <a:rPr lang="en-US" dirty="0" smtClean="0"/>
              <a:t>The development costs are shared i.e. you don’t have to meet the cost of programming alone.</a:t>
            </a:r>
          </a:p>
          <a:p>
            <a:pPr marL="365760" indent="-256032" fontAlgn="auto">
              <a:spcAft>
                <a:spcPts val="0"/>
              </a:spcAft>
              <a:buFont typeface="Wingdings 3"/>
              <a:buChar char=""/>
              <a:defRPr/>
            </a:pPr>
            <a:r>
              <a:rPr lang="en-US" dirty="0" smtClean="0"/>
              <a:t>The program is fully tested and the bugs (errors) are eliminated.</a:t>
            </a:r>
          </a:p>
          <a:p>
            <a:pPr marL="365760" indent="-256032" fontAlgn="auto">
              <a:spcAft>
                <a:spcPts val="0"/>
              </a:spcAft>
              <a:buFont typeface="Wingdings 3"/>
              <a:buChar char=""/>
              <a:defRPr/>
            </a:pPr>
            <a:r>
              <a:rPr lang="en-US" dirty="0" smtClean="0"/>
              <a:t>Such programs are compatible with other software and do not create conflicts.</a:t>
            </a:r>
          </a:p>
          <a:p>
            <a:pPr marL="365760" indent="-256032" fontAlgn="auto">
              <a:spcAft>
                <a:spcPts val="0"/>
              </a:spcAft>
              <a:buFont typeface="Wingdings 3"/>
              <a:buChar char=""/>
              <a:defRPr/>
            </a:pPr>
            <a:r>
              <a:rPr lang="en-US" dirty="0" smtClean="0"/>
              <a:t>Training courses for such packages are available with well trained staff.</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b="1" dirty="0" smtClean="0"/>
              <a:t>Disadvantages</a:t>
            </a:r>
            <a:endParaRPr lang="en-US" dirty="0" smtClean="0"/>
          </a:p>
          <a:p>
            <a:pPr marL="365760" indent="-256032" fontAlgn="auto">
              <a:spcAft>
                <a:spcPts val="0"/>
              </a:spcAft>
              <a:buFont typeface="Wingdings 3"/>
              <a:buChar char=""/>
              <a:defRPr/>
            </a:pPr>
            <a:r>
              <a:rPr lang="en-US" dirty="0" smtClean="0"/>
              <a:t>May not contain all the routines wanted</a:t>
            </a:r>
          </a:p>
          <a:p>
            <a:pPr marL="365760" indent="-256032" fontAlgn="auto">
              <a:spcAft>
                <a:spcPts val="0"/>
              </a:spcAft>
              <a:buFont typeface="Wingdings 3"/>
              <a:buChar char=""/>
              <a:defRPr/>
            </a:pPr>
            <a:r>
              <a:rPr lang="en-US" dirty="0" smtClean="0"/>
              <a:t>Sometimes contains too many routines which are undesirable by the user</a:t>
            </a:r>
            <a:r>
              <a:rPr lang="en-US" b="1" dirty="0" smtClean="0"/>
              <a:t>.</a:t>
            </a:r>
            <a:endParaRPr lang="en-US" dirty="0" smtClean="0"/>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4"/>
          <p:cNvSpPr>
            <a:spLocks noGrp="1"/>
          </p:cNvSpPr>
          <p:nvPr>
            <p:ph idx="1"/>
          </p:nvPr>
        </p:nvSpPr>
        <p:spPr/>
        <p:txBody>
          <a:bodyPr/>
          <a:lstStyle/>
          <a:p>
            <a:r>
              <a:rPr lang="en-US" smtClean="0"/>
              <a:t>A system is anything that is made up of many parts all working together to meet a specific goal.</a:t>
            </a:r>
          </a:p>
          <a:p>
            <a:r>
              <a:rPr lang="en-US" smtClean="0"/>
              <a:t>A computer is any electronic device that converts data (raw facts) into information (processed data).</a:t>
            </a:r>
          </a:p>
          <a:p>
            <a:endParaRPr lang="en-US" smtClean="0"/>
          </a:p>
        </p:txBody>
      </p:sp>
      <p:sp>
        <p:nvSpPr>
          <p:cNvPr id="4" name="Title 3"/>
          <p:cNvSpPr>
            <a:spLocks noGrp="1"/>
          </p:cNvSpPr>
          <p:nvPr>
            <p:ph type="title"/>
          </p:nvPr>
        </p:nvSpPr>
        <p:spPr/>
        <p:txBody>
          <a:bodyPr>
            <a:normAutofit fontScale="90000"/>
          </a:bodyPr>
          <a:lstStyle/>
          <a:p>
            <a:pPr fontAlgn="auto">
              <a:spcAft>
                <a:spcPts val="0"/>
              </a:spcAft>
              <a:defRPr/>
            </a:pPr>
            <a:r>
              <a:rPr lang="en-US" sz="3600" u="sng" dirty="0" smtClean="0"/>
              <a:t>COMPONENTS OF A COMPUTER SYSTEM</a:t>
            </a:r>
            <a:r>
              <a:rPr lang="en-US" sz="3600" dirty="0" smtClean="0"/>
              <a:t/>
            </a:r>
            <a:br>
              <a:rPr lang="en-US" sz="3600"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88"/>
            <a:ext cx="8229600" cy="5649912"/>
          </a:xfrm>
        </p:spPr>
        <p:txBody>
          <a:bodyPr>
            <a:normAutofit fontScale="77500" lnSpcReduction="20000"/>
          </a:bodyPr>
          <a:lstStyle/>
          <a:p>
            <a:pPr marL="365760" indent="-256032" fontAlgn="auto">
              <a:spcAft>
                <a:spcPts val="0"/>
              </a:spcAft>
              <a:buFont typeface="Wingdings 3"/>
              <a:buNone/>
              <a:defRPr/>
            </a:pPr>
            <a:r>
              <a:rPr lang="en-US" dirty="0" smtClean="0"/>
              <a:t>There are many types under generic applications namely:</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Word processors</a:t>
            </a:r>
            <a:endParaRPr lang="en-US" dirty="0" smtClean="0"/>
          </a:p>
          <a:p>
            <a:pPr marL="365760" indent="-256032" fontAlgn="auto">
              <a:spcAft>
                <a:spcPts val="0"/>
              </a:spcAft>
              <a:buFont typeface="Wingdings 3"/>
              <a:buChar char=""/>
              <a:defRPr/>
            </a:pPr>
            <a:r>
              <a:rPr lang="en-US" dirty="0" smtClean="0"/>
              <a:t>These are programs that are used to process textual documents such as reports, letters </a:t>
            </a:r>
            <a:r>
              <a:rPr lang="en-US" dirty="0" err="1" smtClean="0"/>
              <a:t>etc.Examples</a:t>
            </a:r>
            <a:r>
              <a:rPr lang="en-US" dirty="0" smtClean="0"/>
              <a:t> are ms-word, word perfect, WordStar etc.</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Spreadsheets</a:t>
            </a:r>
            <a:endParaRPr lang="en-US" dirty="0" smtClean="0"/>
          </a:p>
          <a:p>
            <a:pPr marL="365760" indent="-256032" fontAlgn="auto">
              <a:spcAft>
                <a:spcPts val="0"/>
              </a:spcAft>
              <a:buFont typeface="Wingdings 3"/>
              <a:buChar char=""/>
              <a:defRPr/>
            </a:pPr>
            <a:r>
              <a:rPr lang="en-US" dirty="0" smtClean="0"/>
              <a:t>These are programs that are used to perform numerical computations such as additions, averaging </a:t>
            </a:r>
            <a:r>
              <a:rPr lang="en-US" dirty="0" err="1" smtClean="0"/>
              <a:t>etc.They</a:t>
            </a:r>
            <a:r>
              <a:rPr lang="en-US" dirty="0" smtClean="0"/>
              <a:t> are used to make projections or forecasting for the future. They are good at answering’ what if’ questions.</a:t>
            </a:r>
          </a:p>
          <a:p>
            <a:pPr marL="365760" indent="-256032" fontAlgn="auto">
              <a:spcAft>
                <a:spcPts val="0"/>
              </a:spcAft>
              <a:buFont typeface="Wingdings 3"/>
              <a:buChar char=""/>
              <a:defRPr/>
            </a:pPr>
            <a:r>
              <a:rPr lang="en-US" dirty="0" smtClean="0"/>
              <a:t>Examples are ms-excel, lotus 1-2-3, </a:t>
            </a:r>
            <a:r>
              <a:rPr lang="en-US" dirty="0" err="1" smtClean="0"/>
              <a:t>SuperCalc</a:t>
            </a:r>
            <a:r>
              <a:rPr lang="en-US" dirty="0" smtClean="0"/>
              <a:t> etc.</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Databases</a:t>
            </a:r>
            <a:endParaRPr lang="en-US" dirty="0" smtClean="0"/>
          </a:p>
          <a:p>
            <a:pPr marL="365760" indent="-256032" fontAlgn="auto">
              <a:spcAft>
                <a:spcPts val="0"/>
              </a:spcAft>
              <a:buFont typeface="Wingdings 3"/>
              <a:buChar char=""/>
              <a:defRPr/>
            </a:pPr>
            <a:r>
              <a:rPr lang="en-US" dirty="0" smtClean="0"/>
              <a:t>Also known as electronic filing cabinet. It is used to keep files, records in an orderly way. One can create files, forms, generate reports and also query the database.</a:t>
            </a:r>
          </a:p>
          <a:p>
            <a:pPr marL="365760" indent="-256032" fontAlgn="auto">
              <a:spcAft>
                <a:spcPts val="0"/>
              </a:spcAft>
              <a:buFont typeface="Wingdings 3"/>
              <a:buChar char=""/>
              <a:defRPr/>
            </a:pPr>
            <a:r>
              <a:rPr lang="en-US" dirty="0" smtClean="0"/>
              <a:t>Examples are: ms-access, DBASE, FoxPro etc.</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50"/>
            <a:ext cx="8229600" cy="5721350"/>
          </a:xfrm>
        </p:spPr>
        <p:txBody>
          <a:bodyPr>
            <a:normAutofit fontScale="62500" lnSpcReduction="20000"/>
          </a:bodyPr>
          <a:lstStyle/>
          <a:p>
            <a:pPr marL="365760" indent="-256032" fontAlgn="auto">
              <a:spcAft>
                <a:spcPts val="0"/>
              </a:spcAft>
              <a:buFont typeface="Wingdings 3"/>
              <a:buNone/>
              <a:defRPr/>
            </a:pPr>
            <a:r>
              <a:rPr lang="en-US" b="1" u="sng" dirty="0" smtClean="0"/>
              <a:t>Presentation</a:t>
            </a:r>
            <a:endParaRPr lang="en-US" dirty="0" smtClean="0"/>
          </a:p>
          <a:p>
            <a:pPr marL="365760" indent="-256032" fontAlgn="auto">
              <a:spcAft>
                <a:spcPts val="0"/>
              </a:spcAft>
              <a:buFont typeface="Wingdings 3"/>
              <a:buChar char=""/>
              <a:defRPr/>
            </a:pPr>
            <a:r>
              <a:rPr lang="en-US" dirty="0" smtClean="0"/>
              <a:t>Used to create slides for presentation/demonstration purposes. Example is ms-PowerPoint.</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Accounting</a:t>
            </a:r>
            <a:endParaRPr lang="en-US" dirty="0" smtClean="0"/>
          </a:p>
          <a:p>
            <a:pPr marL="365760" indent="-256032" fontAlgn="auto">
              <a:spcAft>
                <a:spcPts val="0"/>
              </a:spcAft>
              <a:buFont typeface="Wingdings 3"/>
              <a:buChar char=""/>
              <a:defRPr/>
            </a:pPr>
            <a:r>
              <a:rPr lang="en-US" dirty="0" smtClean="0"/>
              <a:t>This package is used to perform all the functions of accounting within the computer. Examples of functions include, making of balance sheets, profit and loss accounts </a:t>
            </a:r>
            <a:r>
              <a:rPr lang="en-US" dirty="0" err="1" smtClean="0"/>
              <a:t>etc.Examples</a:t>
            </a:r>
            <a:r>
              <a:rPr lang="en-US" dirty="0" smtClean="0"/>
              <a:t> of such packages are: Sage, QuickBooks, and Ms-Money etc.</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Desktop Publishers (DTP)</a:t>
            </a:r>
            <a:endParaRPr lang="en-US" dirty="0" smtClean="0"/>
          </a:p>
          <a:p>
            <a:pPr marL="365760" indent="-256032" fontAlgn="auto">
              <a:spcAft>
                <a:spcPts val="0"/>
              </a:spcAft>
              <a:buFont typeface="Wingdings 3"/>
              <a:buChar char=""/>
              <a:defRPr/>
            </a:pPr>
            <a:r>
              <a:rPr lang="en-US" dirty="0" smtClean="0"/>
              <a:t>Programs used for designing purposes. Designs for magazines, birthday cards are done using </a:t>
            </a:r>
            <a:r>
              <a:rPr lang="en-US" dirty="0" err="1" smtClean="0"/>
              <a:t>DTP.Examples</a:t>
            </a:r>
            <a:r>
              <a:rPr lang="en-US" dirty="0" smtClean="0"/>
              <a:t> include: Adobe, Ms-Publisher, CorelDraw etc.</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b="1" u="sng" dirty="0" smtClean="0"/>
              <a:t>Webpage Design</a:t>
            </a:r>
            <a:endParaRPr lang="en-US" dirty="0" smtClean="0"/>
          </a:p>
          <a:p>
            <a:pPr marL="365760" indent="-256032" fontAlgn="auto">
              <a:spcAft>
                <a:spcPts val="0"/>
              </a:spcAft>
              <a:buFont typeface="Wingdings 3"/>
              <a:buChar char=""/>
              <a:defRPr/>
            </a:pPr>
            <a:r>
              <a:rPr lang="en-US" dirty="0" smtClean="0"/>
              <a:t>Packages used for designing web sites. Examples are Dream weaver etc.</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b="1" u="sng" dirty="0" smtClean="0"/>
              <a:t>Programming</a:t>
            </a:r>
            <a:endParaRPr lang="en-US" dirty="0" smtClean="0"/>
          </a:p>
          <a:p>
            <a:pPr marL="365760" indent="-256032" fontAlgn="auto">
              <a:spcAft>
                <a:spcPts val="0"/>
              </a:spcAft>
              <a:buFont typeface="Wingdings 3"/>
              <a:buChar char=""/>
              <a:defRPr/>
            </a:pPr>
            <a:r>
              <a:rPr lang="en-US" dirty="0" smtClean="0"/>
              <a:t>These are programs used to develop software. They are of different types. The general examples are: Pascal, Visual Basic etc.</a:t>
            </a:r>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noChangeArrowheads="1"/>
          </p:cNvPicPr>
          <p:nvPr/>
        </p:nvPicPr>
        <p:blipFill>
          <a:blip r:embed="rId2">
            <a:extLst>
              <a:ext uri="{28A0092B-C50C-407E-A947-70E740481C1C}">
                <a14:useLocalDpi xmlns:a14="http://schemas.microsoft.com/office/drawing/2010/main" val="0"/>
              </a:ext>
            </a:extLst>
          </a:blip>
          <a:srcRect t="12361" b="22044"/>
          <a:stretch>
            <a:fillRect/>
          </a:stretch>
        </p:blipFill>
        <p:spPr bwMode="auto">
          <a:xfrm>
            <a:off x="1643063" y="1143000"/>
            <a:ext cx="59436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4"/>
          <p:cNvSpPr txBox="1">
            <a:spLocks noChangeArrowheads="1"/>
          </p:cNvSpPr>
          <p:nvPr/>
        </p:nvSpPr>
        <p:spPr bwMode="auto">
          <a:xfrm>
            <a:off x="2000250" y="500063"/>
            <a:ext cx="52149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r>
              <a:rPr lang="en-US"/>
              <a:t>Name the following parts of a computer system: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57200" y="428625"/>
            <a:ext cx="8229600" cy="5578475"/>
          </a:xfrm>
        </p:spPr>
        <p:txBody>
          <a:bodyPr/>
          <a:lstStyle/>
          <a:p>
            <a:r>
              <a:rPr lang="en-US" smtClean="0"/>
              <a:t>A computer system is made up of two parts: </a:t>
            </a:r>
            <a:r>
              <a:rPr lang="en-US" b="1" i="1" smtClean="0"/>
              <a:t>Hardware </a:t>
            </a:r>
            <a:r>
              <a:rPr lang="en-US" smtClean="0"/>
              <a:t>and</a:t>
            </a:r>
            <a:r>
              <a:rPr lang="en-US" b="1" i="1" smtClean="0"/>
              <a:t> Software.</a:t>
            </a:r>
            <a:endParaRPr lang="en-US" smtClean="0"/>
          </a:p>
          <a:p>
            <a:endParaRPr lang="en-US" smtClean="0"/>
          </a:p>
          <a:p>
            <a:r>
              <a:rPr lang="en-US" b="1" u="sng" smtClean="0"/>
              <a:t>Hardware</a:t>
            </a:r>
            <a:endParaRPr lang="en-US" smtClean="0"/>
          </a:p>
          <a:p>
            <a:r>
              <a:rPr lang="en-US" smtClean="0"/>
              <a:t>These are the physical parts of the computer</a:t>
            </a:r>
            <a:r>
              <a:rPr lang="en-US" b="1" i="1" smtClean="0"/>
              <a:t> e.g printers, keyboard etc.</a:t>
            </a:r>
            <a:endParaRPr lang="en-US" smtClean="0"/>
          </a:p>
          <a:p>
            <a:pPr>
              <a:buFont typeface="Wingdings 3" pitchFamily="18" charset="2"/>
              <a:buNone/>
            </a:pPr>
            <a:endParaRPr lang="en-US" smtClean="0"/>
          </a:p>
          <a:p>
            <a:r>
              <a:rPr lang="en-US" b="1" u="sng" smtClean="0"/>
              <a:t>Software</a:t>
            </a:r>
            <a:endParaRPr lang="en-US" smtClean="0"/>
          </a:p>
          <a:p>
            <a:r>
              <a:rPr lang="en-US" smtClean="0"/>
              <a:t>These are the programs (sets of instructions) that are used to run the computer e.g.Word processor, spreadsheet, database, presentation software etc.</a:t>
            </a:r>
          </a:p>
          <a:p>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365760" indent="-256032" fontAlgn="auto">
              <a:spcAft>
                <a:spcPts val="0"/>
              </a:spcAft>
              <a:buFont typeface="Wingdings 3"/>
              <a:buNone/>
              <a:defRPr/>
            </a:pPr>
            <a:r>
              <a:rPr lang="en-US" b="1" u="sng" dirty="0" smtClean="0"/>
              <a:t>1. Input Devices</a:t>
            </a:r>
            <a:endParaRPr lang="en-US" dirty="0" smtClean="0"/>
          </a:p>
          <a:p>
            <a:pPr marL="365760" indent="-256032" fontAlgn="auto">
              <a:spcAft>
                <a:spcPts val="0"/>
              </a:spcAft>
              <a:buFont typeface="Wingdings 3"/>
              <a:buChar char=""/>
              <a:defRPr/>
            </a:pPr>
            <a:r>
              <a:rPr lang="en-US" dirty="0" smtClean="0"/>
              <a:t>These are devices that are used to feed the computer with data for processing within. Examples include: Keyboard, mouse, scanners, digital cameras etc.</a:t>
            </a:r>
          </a:p>
          <a:p>
            <a:pPr marL="365760" indent="-256032" fontAlgn="auto">
              <a:spcAft>
                <a:spcPts val="0"/>
              </a:spcAft>
              <a:buFont typeface="Wingdings 3"/>
              <a:buNone/>
              <a:defRPr/>
            </a:pPr>
            <a:r>
              <a:rPr lang="en-US" b="1" u="sng" dirty="0" smtClean="0"/>
              <a:t>2. Output Devices</a:t>
            </a:r>
            <a:endParaRPr lang="en-US" dirty="0" smtClean="0"/>
          </a:p>
          <a:p>
            <a:pPr marL="365760" indent="-256032" fontAlgn="auto">
              <a:spcAft>
                <a:spcPts val="0"/>
              </a:spcAft>
              <a:buFont typeface="Wingdings 3"/>
              <a:buChar char=""/>
              <a:defRPr/>
            </a:pPr>
            <a:r>
              <a:rPr lang="en-US" dirty="0" smtClean="0"/>
              <a:t>These are devices that are used to give out information (processed data) from the computer to the user. Examples include: Monitors, Plotters, speakers etc. The output could take any of the following forms:</a:t>
            </a:r>
          </a:p>
          <a:p>
            <a:pPr marL="621792" lvl="1" fontAlgn="auto">
              <a:spcBef>
                <a:spcPts val="324"/>
              </a:spcBef>
              <a:spcAft>
                <a:spcPts val="0"/>
              </a:spcAft>
              <a:buFont typeface="Verdana"/>
              <a:buChar char="◦"/>
              <a:defRPr/>
            </a:pPr>
            <a:r>
              <a:rPr lang="en-US" b="1" dirty="0" smtClean="0"/>
              <a:t>Soft copy</a:t>
            </a:r>
            <a:r>
              <a:rPr lang="en-US" dirty="0" smtClean="0"/>
              <a:t>-this is output that is shown on the screen.</a:t>
            </a:r>
          </a:p>
          <a:p>
            <a:pPr marL="621792" lvl="1" fontAlgn="auto">
              <a:spcBef>
                <a:spcPts val="324"/>
              </a:spcBef>
              <a:spcAft>
                <a:spcPts val="0"/>
              </a:spcAft>
              <a:buFont typeface="Verdana"/>
              <a:buChar char="◦"/>
              <a:defRPr/>
            </a:pPr>
            <a:r>
              <a:rPr lang="en-US" b="1" dirty="0" smtClean="0"/>
              <a:t>Hardcopy</a:t>
            </a:r>
            <a:r>
              <a:rPr lang="en-US" dirty="0" smtClean="0"/>
              <a:t>-this is information printed on paper e.g. from a plotter, printer.</a:t>
            </a:r>
          </a:p>
          <a:p>
            <a:pPr marL="621792" lvl="1" fontAlgn="auto">
              <a:spcBef>
                <a:spcPts val="324"/>
              </a:spcBef>
              <a:spcAft>
                <a:spcPts val="0"/>
              </a:spcAft>
              <a:buFont typeface="Verdana"/>
              <a:buChar char="◦"/>
              <a:defRPr/>
            </a:pPr>
            <a:r>
              <a:rPr lang="en-US" b="1" dirty="0" smtClean="0"/>
              <a:t>Machine readable form- </a:t>
            </a:r>
            <a:r>
              <a:rPr lang="en-US" dirty="0" smtClean="0"/>
              <a:t>this is output that can only be read using the computer e.g. information stored on disks.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1368412"/>
          </a:xfrm>
        </p:spPr>
        <p:txBody>
          <a:bodyPr>
            <a:normAutofit fontScale="90000"/>
          </a:bodyPr>
          <a:lstStyle/>
          <a:p>
            <a:pPr fontAlgn="auto">
              <a:spcAft>
                <a:spcPts val="0"/>
              </a:spcAft>
              <a:defRPr/>
            </a:pPr>
            <a:r>
              <a:rPr lang="en-US" sz="3100" u="sng" dirty="0" smtClean="0"/>
              <a:t>Parts of Hardware</a:t>
            </a:r>
            <a:r>
              <a:rPr lang="en-US" sz="2700" dirty="0" smtClean="0"/>
              <a:t/>
            </a:r>
            <a:br>
              <a:rPr lang="en-US" sz="2700" dirty="0" smtClean="0"/>
            </a:br>
            <a:r>
              <a:rPr lang="en-US" sz="2700" dirty="0" smtClean="0"/>
              <a:t>Computer hardware is made up of three main parts, namely:</a:t>
            </a:r>
            <a:br>
              <a:rPr lang="en-US" sz="2700"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a:xfrm>
            <a:off x="457200" y="857250"/>
            <a:ext cx="8229600" cy="5149850"/>
          </a:xfrm>
        </p:spPr>
        <p:txBody>
          <a:bodyPr/>
          <a:lstStyle/>
          <a:p>
            <a:pPr>
              <a:buFont typeface="Wingdings 3" pitchFamily="18" charset="2"/>
              <a:buNone/>
            </a:pPr>
            <a:r>
              <a:rPr lang="en-US" b="1" u="sng" smtClean="0"/>
              <a:t>3. Central Processing Unit (CPU)</a:t>
            </a:r>
            <a:endParaRPr lang="en-US" smtClean="0"/>
          </a:p>
          <a:p>
            <a:r>
              <a:rPr lang="en-US" smtClean="0"/>
              <a:t>This is the “brain” of the computer. It is where data is processed into information. The CPU contains the </a:t>
            </a:r>
            <a:r>
              <a:rPr lang="en-US" i="1" smtClean="0"/>
              <a:t>processor</a:t>
            </a:r>
            <a:r>
              <a:rPr lang="en-US" smtClean="0"/>
              <a:t> which comprises two parts: </a:t>
            </a:r>
            <a:r>
              <a:rPr lang="en-US" i="1" smtClean="0"/>
              <a:t>Arithmetic Logic Unit(ALU</a:t>
            </a:r>
            <a:r>
              <a:rPr lang="en-US" smtClean="0"/>
              <a:t>) and </a:t>
            </a:r>
            <a:r>
              <a:rPr lang="en-US" i="1" smtClean="0"/>
              <a:t>Control Unit(CU). </a:t>
            </a:r>
            <a:r>
              <a:rPr lang="en-US" smtClean="0"/>
              <a:t>However, there is a third part of the CPU, known as </a:t>
            </a:r>
            <a:r>
              <a:rPr lang="en-US" i="1" smtClean="0"/>
              <a:t>memory</a:t>
            </a:r>
            <a:r>
              <a:rPr lang="en-US" smtClean="0"/>
              <a:t>, though technically it can be considered as not being part of the CPU, since it is upgradeable.</a:t>
            </a:r>
          </a:p>
          <a:p>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500"/>
            <a:ext cx="8229600" cy="5435600"/>
          </a:xfrm>
        </p:spPr>
        <p:txBody>
          <a:bodyPr>
            <a:normAutofit fontScale="92500" lnSpcReduction="10000"/>
          </a:bodyPr>
          <a:lstStyle/>
          <a:p>
            <a:pPr marL="365760" indent="-256032" fontAlgn="auto">
              <a:spcAft>
                <a:spcPts val="0"/>
              </a:spcAft>
              <a:buFont typeface="Wingdings 3"/>
              <a:buNone/>
              <a:defRPr/>
            </a:pPr>
            <a:r>
              <a:rPr lang="en-US" b="1" u="sng" dirty="0" smtClean="0"/>
              <a:t>Parts of the CPU.</a:t>
            </a:r>
            <a:endParaRPr lang="en-US" dirty="0" smtClean="0"/>
          </a:p>
          <a:p>
            <a:pPr marL="365760" indent="-256032" fontAlgn="auto">
              <a:spcAft>
                <a:spcPts val="0"/>
              </a:spcAft>
              <a:buFont typeface="Wingdings 3"/>
              <a:buChar char=""/>
              <a:defRPr/>
            </a:pPr>
            <a:r>
              <a:rPr lang="en-US" dirty="0" smtClean="0"/>
              <a:t>As stated previously, the CPU is made up of three parts, namely:</a:t>
            </a:r>
          </a:p>
          <a:p>
            <a:pPr marL="365760" indent="-256032" fontAlgn="auto">
              <a:spcAft>
                <a:spcPts val="0"/>
              </a:spcAft>
              <a:buFont typeface="Wingdings 3"/>
              <a:buChar char=""/>
              <a:defRPr/>
            </a:pPr>
            <a:r>
              <a:rPr lang="en-US" b="1" u="sng" dirty="0" smtClean="0"/>
              <a:t>Arithmetic Logic Unit</a:t>
            </a:r>
            <a:endParaRPr lang="en-US" dirty="0" smtClean="0"/>
          </a:p>
          <a:p>
            <a:pPr marL="365760" indent="-256032" fontAlgn="auto">
              <a:spcAft>
                <a:spcPts val="0"/>
              </a:spcAft>
              <a:buFont typeface="Wingdings 3"/>
              <a:buChar char=""/>
              <a:defRPr/>
            </a:pPr>
            <a:r>
              <a:rPr lang="en-US" dirty="0" smtClean="0"/>
              <a:t>The work of the ALU is to perform mathematical functions as well as do comparisons between units of data presented to it.</a:t>
            </a:r>
          </a:p>
          <a:p>
            <a:pPr marL="365760" indent="-256032" fontAlgn="auto">
              <a:spcAft>
                <a:spcPts val="0"/>
              </a:spcAft>
              <a:buFont typeface="Wingdings 3"/>
              <a:buChar char=""/>
              <a:defRPr/>
            </a:pPr>
            <a:r>
              <a:rPr lang="en-US" b="1" u="sng" dirty="0" smtClean="0"/>
              <a:t>Control Unit</a:t>
            </a:r>
            <a:endParaRPr lang="en-US" dirty="0" smtClean="0"/>
          </a:p>
          <a:p>
            <a:pPr marL="365760" indent="-256032" fontAlgn="auto">
              <a:spcAft>
                <a:spcPts val="0"/>
              </a:spcAft>
              <a:buFont typeface="Wingdings 3"/>
              <a:buChar char=""/>
              <a:defRPr/>
            </a:pPr>
            <a:r>
              <a:rPr lang="en-US" dirty="0" smtClean="0"/>
              <a:t>The work of the CU is to take data from an input device, to the processor/memory, then to an output device.</a:t>
            </a:r>
          </a:p>
          <a:p>
            <a:pPr marL="365760" indent="-256032" fontAlgn="auto">
              <a:spcAft>
                <a:spcPts val="0"/>
              </a:spcAft>
              <a:buFont typeface="Wingdings 3"/>
              <a:buChar char=""/>
              <a:defRPr/>
            </a:pPr>
            <a:r>
              <a:rPr lang="en-US" b="1" u="sng" dirty="0" smtClean="0"/>
              <a:t>Memory</a:t>
            </a:r>
            <a:endParaRPr lang="en-US" dirty="0" smtClean="0"/>
          </a:p>
          <a:p>
            <a:pPr marL="365760" indent="-256032" fontAlgn="auto">
              <a:spcAft>
                <a:spcPts val="0"/>
              </a:spcAft>
              <a:buFont typeface="Wingdings 3"/>
              <a:buChar char=""/>
              <a:defRPr/>
            </a:pPr>
            <a:r>
              <a:rPr lang="en-US" dirty="0" smtClean="0"/>
              <a:t>The work of memory is to store data before, during and after processing.</a:t>
            </a:r>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642938"/>
            <a:ext cx="8229600" cy="5364162"/>
          </a:xfrm>
        </p:spPr>
        <p:txBody>
          <a:bodyPr/>
          <a:lstStyle/>
          <a:p>
            <a:pPr>
              <a:buFont typeface="Wingdings 3" pitchFamily="18" charset="2"/>
              <a:buNone/>
            </a:pPr>
            <a:r>
              <a:rPr lang="en-US" b="1" u="sng" smtClean="0"/>
              <a:t>Types of memory</a:t>
            </a:r>
            <a:endParaRPr lang="en-US" smtClean="0"/>
          </a:p>
          <a:p>
            <a:pPr>
              <a:buFont typeface="Wingdings 3" pitchFamily="18" charset="2"/>
              <a:buNone/>
            </a:pPr>
            <a:r>
              <a:rPr lang="en-US" smtClean="0"/>
              <a:t>Memory comes in three forms:</a:t>
            </a:r>
          </a:p>
          <a:p>
            <a:pPr>
              <a:buFont typeface="Wingdings 3" pitchFamily="18" charset="2"/>
              <a:buNone/>
            </a:pPr>
            <a:r>
              <a:rPr lang="en-US" b="1" smtClean="0"/>
              <a:t>(a) Primary Memory.</a:t>
            </a:r>
            <a:endParaRPr lang="en-US" smtClean="0"/>
          </a:p>
          <a:p>
            <a:r>
              <a:rPr lang="en-US" smtClean="0"/>
              <a:t>It is also known as main memory or primary storage or RAM (Random Access Memory).</a:t>
            </a:r>
          </a:p>
          <a:p>
            <a:r>
              <a:rPr lang="en-US" smtClean="0"/>
              <a:t>The work of this memory is to hold data, and processed information temporarily before it is saved onto hard disks, floppy etc. Therefore it only holds data at the time of processing only.</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38"/>
            <a:ext cx="8229600" cy="5364162"/>
          </a:xfrm>
        </p:spPr>
        <p:txBody>
          <a:bodyPr>
            <a:normAutofit lnSpcReduction="10000"/>
          </a:bodyPr>
          <a:lstStyle/>
          <a:p>
            <a:pPr marL="365760" indent="-256032" fontAlgn="auto">
              <a:spcAft>
                <a:spcPts val="0"/>
              </a:spcAft>
              <a:buFont typeface="Wingdings 3"/>
              <a:buNone/>
              <a:defRPr/>
            </a:pPr>
            <a:r>
              <a:rPr lang="en-US" b="1" u="sng" dirty="0" smtClean="0"/>
              <a:t>Characteristics of Primary Memory</a:t>
            </a:r>
            <a:endParaRPr lang="en-US" dirty="0" smtClean="0"/>
          </a:p>
          <a:p>
            <a:pPr marL="365760" indent="-256032" fontAlgn="auto">
              <a:spcAft>
                <a:spcPts val="0"/>
              </a:spcAft>
              <a:buFont typeface="Wingdings 3"/>
              <a:buChar char=""/>
              <a:defRPr/>
            </a:pPr>
            <a:r>
              <a:rPr lang="en-US" dirty="0" smtClean="0"/>
              <a:t>1. This memory is </a:t>
            </a:r>
            <a:r>
              <a:rPr lang="en-US" b="1" u="sng" dirty="0" smtClean="0"/>
              <a:t>volatile</a:t>
            </a:r>
            <a:r>
              <a:rPr lang="en-US" dirty="0" smtClean="0"/>
              <a:t>. This means that it depends on the supply of power to keep information. If power goes off, the contents of Ram also will disappear.</a:t>
            </a:r>
          </a:p>
          <a:p>
            <a:pPr marL="365760" indent="-256032" fontAlgn="auto">
              <a:spcAft>
                <a:spcPts val="0"/>
              </a:spcAft>
              <a:buFont typeface="Wingdings 3"/>
              <a:buChar char=""/>
              <a:defRPr/>
            </a:pPr>
            <a:r>
              <a:rPr lang="en-US" dirty="0" smtClean="0"/>
              <a:t>2. The user can </a:t>
            </a:r>
            <a:r>
              <a:rPr lang="en-US" u="sng" dirty="0" smtClean="0"/>
              <a:t>read</a:t>
            </a:r>
            <a:r>
              <a:rPr lang="en-US" dirty="0" smtClean="0"/>
              <a:t> and </a:t>
            </a:r>
            <a:r>
              <a:rPr lang="en-US" u="sng" dirty="0" smtClean="0"/>
              <a:t>write</a:t>
            </a:r>
            <a:r>
              <a:rPr lang="en-US" dirty="0" smtClean="0"/>
              <a:t> to this memory. This means that apart from reading what is there, you can also change, delete or manipulate the data in anyway you want. The user therefore has control over RAM.</a:t>
            </a:r>
          </a:p>
          <a:p>
            <a:pPr marL="365760" indent="-256032" fontAlgn="auto">
              <a:spcAft>
                <a:spcPts val="0"/>
              </a:spcAft>
              <a:buFont typeface="Wingdings 3"/>
              <a:buChar char=""/>
              <a:defRPr/>
            </a:pPr>
            <a:r>
              <a:rPr lang="en-US" dirty="0" smtClean="0"/>
              <a:t>3. Ram’s capacity is always small, that is why it has to be supported, or augmented with secondary memory like Hard disks.</a:t>
            </a:r>
          </a:p>
          <a:p>
            <a:pPr marL="365760" indent="-256032" fontAlgn="auto">
              <a:spcAft>
                <a:spcPts val="0"/>
              </a:spcAft>
              <a:buFont typeface="Wingdings 3"/>
              <a:buChar cha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53</TotalTime>
  <Words>1566</Words>
  <Application>Microsoft Office PowerPoint</Application>
  <PresentationFormat>On-screen Show (4:3)</PresentationFormat>
  <Paragraphs>134</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Lucida Sans Unicode</vt:lpstr>
      <vt:lpstr>Arial</vt:lpstr>
      <vt:lpstr>Wingdings 3</vt:lpstr>
      <vt:lpstr>Verdana</vt:lpstr>
      <vt:lpstr>Wingdings 2</vt:lpstr>
      <vt:lpstr>Calibri</vt:lpstr>
      <vt:lpstr>Concourse</vt:lpstr>
      <vt:lpstr>Introduction to computers</vt:lpstr>
      <vt:lpstr>COMPONENTS OF A COMPUTER SYSTEM </vt:lpstr>
      <vt:lpstr>PowerPoint Presentation</vt:lpstr>
      <vt:lpstr>PowerPoint Presentation</vt:lpstr>
      <vt:lpstr>Parts of Hardware Computer hardware is made up of three main parts, namely: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A COMPUTER SYSTEM</dc:title>
  <dc:creator>herman</dc:creator>
  <cp:lastModifiedBy>Teacher E-Solutions</cp:lastModifiedBy>
  <cp:revision>7</cp:revision>
  <dcterms:created xsi:type="dcterms:W3CDTF">2014-06-09T06:46:07Z</dcterms:created>
  <dcterms:modified xsi:type="dcterms:W3CDTF">2019-01-18T16:42:01Z</dcterms:modified>
</cp:coreProperties>
</file>