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handoutMasterIdLst>
    <p:handoutMasterId r:id="rId19"/>
  </p:handoutMasterIdLst>
  <p:sldIdLst>
    <p:sldId id="256" r:id="rId2"/>
    <p:sldId id="272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</p:sldIdLst>
  <p:sldSz cx="9144000" cy="6858000" type="screen4x3"/>
  <p:notesSz cx="6797675" cy="99282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  <a:srgbClr val="FFFFFF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39" autoAdjust="0"/>
    <p:restoredTop sz="90971" autoAdjust="0"/>
  </p:normalViewPr>
  <p:slideViewPr>
    <p:cSldViewPr>
      <p:cViewPr>
        <p:scale>
          <a:sx n="50" d="100"/>
          <a:sy n="50" d="100"/>
        </p:scale>
        <p:origin x="-490" y="-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045C724A-5F24-4E8F-AF2F-3FB5AED9851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93984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8763" cy="6851650"/>
            <a:chOff x="1" y="0"/>
            <a:chExt cx="5763" cy="4316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8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9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0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2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3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4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5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6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7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8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9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0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9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/>
              <a:ahLst/>
              <a:cxnLst>
                <a:cxn ang="0">
                  <a:pos x="717" y="845"/>
                </a:cxn>
                <a:cxn ang="0">
                  <a:pos x="717" y="821"/>
                </a:cxn>
                <a:cxn ang="0">
                  <a:pos x="574" y="605"/>
                </a:cxn>
                <a:cxn ang="0">
                  <a:pos x="406" y="396"/>
                </a:cxn>
                <a:cxn ang="0">
                  <a:pos x="221" y="192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209" y="198"/>
                </a:cxn>
                <a:cxn ang="0">
                  <a:pos x="400" y="408"/>
                </a:cxn>
                <a:cxn ang="0">
                  <a:pos x="568" y="623"/>
                </a:cxn>
                <a:cxn ang="0">
                  <a:pos x="717" y="845"/>
                </a:cxn>
                <a:cxn ang="0">
                  <a:pos x="717" y="845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/>
              <a:ahLst/>
              <a:cxnLst>
                <a:cxn ang="0">
                  <a:pos x="407" y="414"/>
                </a:cxn>
                <a:cxn ang="0">
                  <a:pos x="407" y="396"/>
                </a:cxn>
                <a:cxn ang="0">
                  <a:pos x="222" y="192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08" y="102"/>
                </a:cxn>
                <a:cxn ang="0">
                  <a:pos x="216" y="204"/>
                </a:cxn>
                <a:cxn ang="0">
                  <a:pos x="407" y="414"/>
                </a:cxn>
                <a:cxn ang="0">
                  <a:pos x="407" y="414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/>
              <a:ahLst/>
              <a:cxnLst>
                <a:cxn ang="0">
                  <a:pos x="586" y="0"/>
                </a:cxn>
                <a:cxn ang="0">
                  <a:pos x="568" y="0"/>
                </a:cxn>
                <a:cxn ang="0">
                  <a:pos x="407" y="132"/>
                </a:cxn>
                <a:cxn ang="0">
                  <a:pos x="257" y="270"/>
                </a:cxn>
                <a:cxn ang="0">
                  <a:pos x="120" y="420"/>
                </a:cxn>
                <a:cxn ang="0">
                  <a:pos x="0" y="575"/>
                </a:cxn>
                <a:cxn ang="0">
                  <a:pos x="0" y="599"/>
                </a:cxn>
                <a:cxn ang="0">
                  <a:pos x="120" y="432"/>
                </a:cxn>
                <a:cxn ang="0">
                  <a:pos x="257" y="282"/>
                </a:cxn>
                <a:cxn ang="0">
                  <a:pos x="413" y="138"/>
                </a:cxn>
                <a:cxn ang="0">
                  <a:pos x="586" y="0"/>
                </a:cxn>
                <a:cxn ang="0">
                  <a:pos x="586" y="0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/>
              <a:ahLst/>
              <a:cxnLst>
                <a:cxn ang="0">
                  <a:pos x="269" y="0"/>
                </a:cxn>
                <a:cxn ang="0">
                  <a:pos x="251" y="0"/>
                </a:cxn>
                <a:cxn ang="0">
                  <a:pos x="120" y="114"/>
                </a:cxn>
                <a:cxn ang="0">
                  <a:pos x="60" y="174"/>
                </a:cxn>
                <a:cxn ang="0">
                  <a:pos x="0" y="234"/>
                </a:cxn>
                <a:cxn ang="0">
                  <a:pos x="0" y="252"/>
                </a:cxn>
                <a:cxn ang="0">
                  <a:pos x="126" y="120"/>
                </a:cxn>
                <a:cxn ang="0">
                  <a:pos x="269" y="0"/>
                </a:cxn>
                <a:cxn ang="0">
                  <a:pos x="269" y="0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20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3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4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5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6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7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21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3591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592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2" name="Rectangle 4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" name="Rectangle 4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113BF83-453E-42C3-9DC4-B211BABB7E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9238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059B5D-A78C-47DB-8B6E-17C21192BE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5369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C11486-FF39-41D7-9FE3-C47781700E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502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652572-BA27-4563-8546-E0E30F0848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2015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9369C0-E0F6-4A8C-BCA7-FC37915B0C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72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30F492-E5AA-45E3-8D91-5037967360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746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9FA2E4-188B-4BCB-A80F-85AA2DDB94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231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00247B-3FBB-4302-9FD8-70CA560E33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5162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C18792-1B25-4224-825D-1262DCDAA5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817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6B5D1A-98AF-4776-98FA-A95EDEF256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8175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4F96D9-CCB6-4686-8ABB-CF2C91BEA8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975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3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1588" y="0"/>
            <a:ext cx="9148762" cy="6851650"/>
            <a:chOff x="1" y="0"/>
            <a:chExt cx="5763" cy="4316"/>
          </a:xfrm>
        </p:grpSpPr>
        <p:sp>
          <p:nvSpPr>
            <p:cNvPr id="22531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532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533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1035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2535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2536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2537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2538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2539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2540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2541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2542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2543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2544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2545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2546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2547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22548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549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550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551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/>
              <a:ahLst/>
              <a:cxnLst>
                <a:cxn ang="0">
                  <a:pos x="717" y="845"/>
                </a:cxn>
                <a:cxn ang="0">
                  <a:pos x="717" y="821"/>
                </a:cxn>
                <a:cxn ang="0">
                  <a:pos x="574" y="605"/>
                </a:cxn>
                <a:cxn ang="0">
                  <a:pos x="406" y="396"/>
                </a:cxn>
                <a:cxn ang="0">
                  <a:pos x="221" y="192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209" y="198"/>
                </a:cxn>
                <a:cxn ang="0">
                  <a:pos x="400" y="408"/>
                </a:cxn>
                <a:cxn ang="0">
                  <a:pos x="568" y="623"/>
                </a:cxn>
                <a:cxn ang="0">
                  <a:pos x="717" y="845"/>
                </a:cxn>
                <a:cxn ang="0">
                  <a:pos x="717" y="845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552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/>
              <a:ahLst/>
              <a:cxnLst>
                <a:cxn ang="0">
                  <a:pos x="407" y="414"/>
                </a:cxn>
                <a:cxn ang="0">
                  <a:pos x="407" y="396"/>
                </a:cxn>
                <a:cxn ang="0">
                  <a:pos x="222" y="192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08" y="102"/>
                </a:cxn>
                <a:cxn ang="0">
                  <a:pos x="216" y="204"/>
                </a:cxn>
                <a:cxn ang="0">
                  <a:pos x="407" y="414"/>
                </a:cxn>
                <a:cxn ang="0">
                  <a:pos x="407" y="414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553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554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/>
              <a:ahLst/>
              <a:cxnLst>
                <a:cxn ang="0">
                  <a:pos x="586" y="0"/>
                </a:cxn>
                <a:cxn ang="0">
                  <a:pos x="568" y="0"/>
                </a:cxn>
                <a:cxn ang="0">
                  <a:pos x="407" y="132"/>
                </a:cxn>
                <a:cxn ang="0">
                  <a:pos x="257" y="270"/>
                </a:cxn>
                <a:cxn ang="0">
                  <a:pos x="120" y="420"/>
                </a:cxn>
                <a:cxn ang="0">
                  <a:pos x="0" y="575"/>
                </a:cxn>
                <a:cxn ang="0">
                  <a:pos x="0" y="599"/>
                </a:cxn>
                <a:cxn ang="0">
                  <a:pos x="120" y="432"/>
                </a:cxn>
                <a:cxn ang="0">
                  <a:pos x="257" y="282"/>
                </a:cxn>
                <a:cxn ang="0">
                  <a:pos x="413" y="138"/>
                </a:cxn>
                <a:cxn ang="0">
                  <a:pos x="586" y="0"/>
                </a:cxn>
                <a:cxn ang="0">
                  <a:pos x="586" y="0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555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/>
              <a:ahLst/>
              <a:cxnLst>
                <a:cxn ang="0">
                  <a:pos x="269" y="0"/>
                </a:cxn>
                <a:cxn ang="0">
                  <a:pos x="251" y="0"/>
                </a:cxn>
                <a:cxn ang="0">
                  <a:pos x="120" y="114"/>
                </a:cxn>
                <a:cxn ang="0">
                  <a:pos x="60" y="174"/>
                </a:cxn>
                <a:cxn ang="0">
                  <a:pos x="0" y="234"/>
                </a:cxn>
                <a:cxn ang="0">
                  <a:pos x="0" y="252"/>
                </a:cxn>
                <a:cxn ang="0">
                  <a:pos x="126" y="120"/>
                </a:cxn>
                <a:cxn ang="0">
                  <a:pos x="269" y="0"/>
                </a:cxn>
                <a:cxn ang="0">
                  <a:pos x="269" y="0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556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557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558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1047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2560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2561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2562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2563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2564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22565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566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2567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2568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69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70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EAC356B9-4947-425C-B186-96A7E2A0A0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571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4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AU" smtClean="0"/>
              <a:t>MAPPING SKILLS FOR GEOGRAPHY</a:t>
            </a:r>
            <a:endParaRPr lang="en-US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AU" smtClean="0"/>
              <a:t>Some important skills to learn….</a:t>
            </a:r>
            <a:endParaRPr lang="en-GB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18487" cy="1989138"/>
          </a:xfrm>
        </p:spPr>
        <p:txBody>
          <a:bodyPr/>
          <a:lstStyle/>
          <a:p>
            <a:pPr eaLnBrk="1" hangingPunct="1">
              <a:defRPr/>
            </a:pPr>
            <a:r>
              <a:rPr lang="en-AU" sz="3200" b="1" smtClean="0"/>
              <a:t>Drawing the cross-section</a:t>
            </a:r>
            <a:br>
              <a:rPr lang="en-AU" sz="3200" b="1" smtClean="0"/>
            </a:br>
            <a:r>
              <a:rPr lang="en-AU" sz="3200" smtClean="0"/>
              <a:t>- </a:t>
            </a:r>
            <a:r>
              <a:rPr lang="en-AU" sz="2800" smtClean="0"/>
              <a:t>draw lines up from the base to make a dot at the correct height then a smooth line joining the dots</a:t>
            </a:r>
            <a:r>
              <a:rPr lang="en-AU" sz="3200" smtClean="0"/>
              <a:t>…</a:t>
            </a:r>
            <a:endParaRPr lang="en-US" sz="3200" smtClean="0"/>
          </a:p>
        </p:txBody>
      </p:sp>
      <p:pic>
        <p:nvPicPr>
          <p:cNvPr id="12291" name="Picture 4" descr="A47C935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993900"/>
            <a:ext cx="7920038" cy="486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787900" y="277813"/>
            <a:ext cx="3898900" cy="1139825"/>
          </a:xfrm>
        </p:spPr>
        <p:txBody>
          <a:bodyPr/>
          <a:lstStyle/>
          <a:p>
            <a:pPr eaLnBrk="1" hangingPunct="1">
              <a:defRPr/>
            </a:pPr>
            <a:r>
              <a:rPr lang="en-AU" sz="4000" smtClean="0"/>
              <a:t>Vertical Exaggeration</a:t>
            </a:r>
            <a:endParaRPr lang="en-US" sz="4000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59338" y="1600200"/>
            <a:ext cx="3827462" cy="4530725"/>
          </a:xfrm>
        </p:spPr>
        <p:txBody>
          <a:bodyPr/>
          <a:lstStyle/>
          <a:p>
            <a:pPr eaLnBrk="1" hangingPunct="1">
              <a:defRPr/>
            </a:pPr>
            <a:r>
              <a:rPr lang="en-AU" sz="2800" smtClean="0"/>
              <a:t>Vertical Scale (graph) divided by the Horizontal Scale (map scale)</a:t>
            </a:r>
          </a:p>
          <a:p>
            <a:pPr eaLnBrk="1" hangingPunct="1">
              <a:defRPr/>
            </a:pPr>
            <a:r>
              <a:rPr lang="en-AU" sz="2800" smtClean="0"/>
              <a:t>Different Vertical Scales stretch or shrink the cross-section</a:t>
            </a:r>
            <a:endParaRPr lang="en-US" sz="2800" smtClean="0"/>
          </a:p>
        </p:txBody>
      </p:sp>
      <p:pic>
        <p:nvPicPr>
          <p:cNvPr id="13316" name="Picture 4" descr="ACFB047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" y="0"/>
            <a:ext cx="47450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Line 6"/>
          <p:cNvSpPr>
            <a:spLocks noChangeShapeType="1"/>
          </p:cNvSpPr>
          <p:nvPr/>
        </p:nvSpPr>
        <p:spPr bwMode="auto">
          <a:xfrm flipH="1">
            <a:off x="1476375" y="1844675"/>
            <a:ext cx="3455988" cy="86360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8" name="Line 7"/>
          <p:cNvSpPr>
            <a:spLocks noChangeShapeType="1"/>
          </p:cNvSpPr>
          <p:nvPr/>
        </p:nvSpPr>
        <p:spPr bwMode="auto">
          <a:xfrm flipH="1">
            <a:off x="2555875" y="2924175"/>
            <a:ext cx="2808288" cy="433388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AU" sz="3200" b="1" smtClean="0"/>
              <a:t>Working out the scale of an aerial photo when compared to a topographic map</a:t>
            </a:r>
            <a:endParaRPr lang="en-US" sz="3200" b="1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08400" y="1484313"/>
            <a:ext cx="2159000" cy="5373687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en-AU" sz="2400" smtClean="0">
                <a:solidFill>
                  <a:srgbClr val="FFFFFF"/>
                </a:solidFill>
              </a:rPr>
              <a:t>Find a familiar feature on both maps and calculate </a:t>
            </a:r>
            <a:r>
              <a:rPr lang="en-AU" sz="2400" b="1" u="sng" smtClean="0">
                <a:solidFill>
                  <a:srgbClr val="FFFFFF"/>
                </a:solidFill>
              </a:rPr>
              <a:t>real distance on map</a:t>
            </a:r>
            <a:r>
              <a:rPr lang="en-AU" sz="2400" smtClean="0">
                <a:solidFill>
                  <a:srgbClr val="FFFFFF"/>
                </a:solidFill>
              </a:rPr>
              <a:t> compared to </a:t>
            </a:r>
            <a:r>
              <a:rPr lang="en-AU" sz="2400" b="1" u="sng" smtClean="0">
                <a:solidFill>
                  <a:srgbClr val="FFFFFF"/>
                </a:solidFill>
              </a:rPr>
              <a:t>ruler distance</a:t>
            </a:r>
            <a:r>
              <a:rPr lang="en-AU" sz="2400" smtClean="0">
                <a:solidFill>
                  <a:srgbClr val="FFFFFF"/>
                </a:solidFill>
              </a:rPr>
              <a:t> on unknown </a:t>
            </a:r>
          </a:p>
          <a:p>
            <a:pPr algn="ctr" eaLnBrk="1" hangingPunct="1">
              <a:lnSpc>
                <a:spcPct val="90000"/>
              </a:lnSpc>
              <a:defRPr/>
            </a:pPr>
            <a:r>
              <a:rPr lang="en-AU" sz="1200" smtClean="0">
                <a:solidFill>
                  <a:srgbClr val="FFFFFF"/>
                </a:solidFill>
              </a:rPr>
              <a:t>Eg. Map scale 1:25 000 at left</a:t>
            </a:r>
          </a:p>
        </p:txBody>
      </p:sp>
      <p:pic>
        <p:nvPicPr>
          <p:cNvPr id="14340" name="Picture 4" descr="29AA794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313"/>
            <a:ext cx="3871913" cy="537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5" descr="96889D4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4388" y="1844675"/>
            <a:ext cx="3249612" cy="352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2" name="Line 6"/>
          <p:cNvSpPr>
            <a:spLocks noChangeShapeType="1"/>
          </p:cNvSpPr>
          <p:nvPr/>
        </p:nvSpPr>
        <p:spPr bwMode="auto">
          <a:xfrm flipV="1">
            <a:off x="3779838" y="6165850"/>
            <a:ext cx="647700" cy="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00563" y="228600"/>
            <a:ext cx="4186237" cy="3128963"/>
          </a:xfrm>
        </p:spPr>
        <p:txBody>
          <a:bodyPr/>
          <a:lstStyle/>
          <a:p>
            <a:pPr eaLnBrk="1" hangingPunct="1">
              <a:defRPr/>
            </a:pPr>
            <a:r>
              <a:rPr lang="en-AU" sz="3200" b="1" smtClean="0"/>
              <a:t>Precis or Sketch maps</a:t>
            </a:r>
            <a:r>
              <a:rPr lang="en-AU" sz="2800" smtClean="0"/>
              <a:t> – Natural or Cultural features or both</a:t>
            </a:r>
            <a:br>
              <a:rPr lang="en-AU" sz="2800" smtClean="0"/>
            </a:br>
            <a:r>
              <a:rPr lang="en-AU" sz="2800" smtClean="0"/>
              <a:t>- must have TITLE, SCALE, NORTH SIGN, FRAME, LABELS, KEY.</a:t>
            </a:r>
            <a:endParaRPr lang="en-US" sz="2800" smtClean="0"/>
          </a:p>
        </p:txBody>
      </p:sp>
      <p:pic>
        <p:nvPicPr>
          <p:cNvPr id="15363" name="Picture 4" descr="29AA7946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35600" y="3284538"/>
            <a:ext cx="2574925" cy="35734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5" descr="96889D4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0"/>
            <a:ext cx="2254250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6" descr="FBADA7F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70163"/>
            <a:ext cx="4608513" cy="428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Line 7"/>
          <p:cNvSpPr>
            <a:spLocks noChangeShapeType="1"/>
          </p:cNvSpPr>
          <p:nvPr/>
        </p:nvSpPr>
        <p:spPr bwMode="auto">
          <a:xfrm flipH="1">
            <a:off x="3059113" y="765175"/>
            <a:ext cx="1800225" cy="3240088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763713" y="277813"/>
            <a:ext cx="6923087" cy="461962"/>
          </a:xfrm>
        </p:spPr>
        <p:txBody>
          <a:bodyPr/>
          <a:lstStyle/>
          <a:p>
            <a:pPr eaLnBrk="1" hangingPunct="1">
              <a:defRPr/>
            </a:pPr>
            <a:r>
              <a:rPr lang="en-AU" b="1" smtClean="0"/>
              <a:t>Gradient </a:t>
            </a:r>
            <a:endParaRPr lang="en-US" b="1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765175"/>
            <a:ext cx="3276600" cy="26638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AU" sz="2000" b="1" smtClean="0"/>
              <a:t>Difference in the Vertical Height</a:t>
            </a:r>
            <a:r>
              <a:rPr lang="en-AU" sz="2000" smtClean="0"/>
              <a:t> between two points DIVIDED by the actual </a:t>
            </a:r>
            <a:r>
              <a:rPr lang="en-AU" sz="2000" b="1" smtClean="0"/>
              <a:t>distance along the ground</a:t>
            </a:r>
            <a:r>
              <a:rPr lang="en-AU" sz="2000" smtClean="0"/>
              <a:t> as measured on the scale of the map</a:t>
            </a:r>
            <a:endParaRPr lang="en-US" sz="2000" smtClean="0"/>
          </a:p>
        </p:txBody>
      </p:sp>
      <p:pic>
        <p:nvPicPr>
          <p:cNvPr id="16388" name="Picture 4" descr="9083CD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25813"/>
            <a:ext cx="5364163" cy="353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5" descr="E9E44B5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765175"/>
            <a:ext cx="5940425" cy="391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5435600" y="5013325"/>
            <a:ext cx="3708400" cy="18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>
              <a:defRPr/>
            </a:pPr>
            <a:r>
              <a:rPr lang="en-AU" sz="2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Gradient = </a:t>
            </a:r>
            <a:r>
              <a:rPr lang="en-AU" sz="2400" b="1" u="sng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373 - 315m</a:t>
            </a:r>
            <a:r>
              <a:rPr lang="en-AU" sz="2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   </a:t>
            </a:r>
            <a:br>
              <a:rPr lang="en-AU" sz="2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en-AU" sz="2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                      700m </a:t>
            </a:r>
            <a:br>
              <a:rPr lang="en-AU" sz="2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en-AU" sz="2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              = 58/700 </a:t>
            </a:r>
            <a:br>
              <a:rPr lang="en-AU" sz="2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en-AU" sz="2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              = 1: 12</a:t>
            </a:r>
            <a:endParaRPr lang="en-US" sz="2400" b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AU" smtClean="0"/>
              <a:t>Intervisibility</a:t>
            </a:r>
            <a:endParaRPr lang="en-US" smtClean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GB" smtClean="0"/>
          </a:p>
        </p:txBody>
      </p:sp>
      <p:pic>
        <p:nvPicPr>
          <p:cNvPr id="17412" name="Picture 4" descr="6174EF1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5750"/>
            <a:ext cx="9144000" cy="530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3348038" cy="1412875"/>
          </a:xfrm>
        </p:spPr>
        <p:txBody>
          <a:bodyPr/>
          <a:lstStyle/>
          <a:p>
            <a:pPr algn="l" eaLnBrk="1" hangingPunct="1">
              <a:defRPr/>
            </a:pPr>
            <a:r>
              <a:rPr lang="en-AU" smtClean="0"/>
              <a:t>Pie Graphs</a:t>
            </a:r>
            <a:endParaRPr lang="en-US" smtClean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51275" y="0"/>
            <a:ext cx="5292725" cy="6858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AU" sz="2400" b="1" u="sng" smtClean="0"/>
              <a:t>DRAWING SEGMENTS</a:t>
            </a:r>
            <a:r>
              <a:rPr lang="en-AU" sz="2400" smtClean="0"/>
              <a:t>: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AU" sz="2000" smtClean="0"/>
              <a:t>Draw a circle any size</a:t>
            </a:r>
            <a:endParaRPr lang="en-AU" sz="2000" smtClean="0">
              <a:sym typeface="Symbol" pitchFamily="18" charset="2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AU" sz="2000" smtClean="0">
                <a:sym typeface="Symbol" pitchFamily="18" charset="2"/>
              </a:rPr>
              <a:t>Put centre of protractor on middle of circle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AU" sz="2000" smtClean="0"/>
              <a:t>To convert PERCENTAGES to DEGREES multiply by 3.6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AU" sz="2000" smtClean="0"/>
              <a:t>Draw segments from 12 o’clock moving clockwise moving from largest to smallest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AU" sz="2400" b="1" u="sng" smtClean="0"/>
              <a:t>MEASURING SEGMENTS</a:t>
            </a:r>
            <a:r>
              <a:rPr lang="en-AU" sz="2400" smtClean="0"/>
              <a:t>:</a:t>
            </a:r>
          </a:p>
          <a:p>
            <a:pPr eaLnBrk="1" hangingPunct="1">
              <a:lnSpc>
                <a:spcPct val="90000"/>
              </a:lnSpc>
              <a:buFontTx/>
              <a:buChar char="•"/>
              <a:defRPr/>
            </a:pPr>
            <a:r>
              <a:rPr lang="en-AU" sz="2000" smtClean="0"/>
              <a:t>Put protractor on Segment and measure DEGREES then DIVIDE by 3.6 to get PERCENT</a:t>
            </a:r>
          </a:p>
          <a:p>
            <a:pPr eaLnBrk="1" hangingPunct="1">
              <a:lnSpc>
                <a:spcPct val="90000"/>
              </a:lnSpc>
              <a:buFontTx/>
              <a:buChar char="•"/>
              <a:defRPr/>
            </a:pPr>
            <a:r>
              <a:rPr lang="en-AU" sz="2000" smtClean="0"/>
              <a:t>Use this PERCENT to calculate from any raw numbers you are given eg. 50% of 278</a:t>
            </a:r>
          </a:p>
          <a:p>
            <a:pPr eaLnBrk="1" hangingPunct="1">
              <a:lnSpc>
                <a:spcPct val="90000"/>
              </a:lnSpc>
              <a:buFontTx/>
              <a:buChar char="•"/>
              <a:defRPr/>
            </a:pPr>
            <a:r>
              <a:rPr lang="en-AU" sz="2000" smtClean="0"/>
              <a:t> = </a:t>
            </a:r>
            <a:r>
              <a:rPr lang="en-AU" sz="2000" u="sng" smtClean="0"/>
              <a:t>50 x 278 </a:t>
            </a:r>
            <a:r>
              <a:rPr lang="en-AU" sz="2000" smtClean="0"/>
              <a:t> = </a:t>
            </a:r>
            <a:r>
              <a:rPr lang="en-AU" sz="2000" u="sng" smtClean="0"/>
              <a:t>1390</a:t>
            </a:r>
            <a:r>
              <a:rPr lang="en-AU" sz="2000" smtClean="0"/>
              <a:t> = 139</a:t>
            </a:r>
            <a:endParaRPr lang="en-AU" sz="2000" u="sng" smtClean="0"/>
          </a:p>
          <a:p>
            <a:pPr eaLnBrk="1" hangingPunct="1">
              <a:lnSpc>
                <a:spcPct val="90000"/>
              </a:lnSpc>
              <a:buFontTx/>
              <a:buChar char="•"/>
              <a:defRPr/>
            </a:pPr>
            <a:r>
              <a:rPr lang="en-AU" sz="2000" smtClean="0"/>
              <a:t>       100           10</a:t>
            </a:r>
            <a:endParaRPr lang="en-US" sz="2000" smtClean="0"/>
          </a:p>
        </p:txBody>
      </p:sp>
      <p:pic>
        <p:nvPicPr>
          <p:cNvPr id="18436" name="Picture 4" descr="2E594F8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7338"/>
            <a:ext cx="3816350" cy="530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AU" smtClean="0"/>
              <a:t>Time of Day from Photographs</a:t>
            </a:r>
            <a:endParaRPr lang="en-US" smtClean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8413"/>
            <a:ext cx="8229600" cy="4862512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AU" sz="2800" smtClean="0"/>
              <a:t>Look at the shadows of buildings or structures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AU" sz="2800" smtClean="0"/>
              <a:t>Early Morning sun casts shadows to the west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AU" sz="2800" smtClean="0"/>
              <a:t>Late Afternoon sun casts shadows to the east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AU" sz="2800" smtClean="0"/>
              <a:t>Long shadows are early morning or late afternoon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AU" sz="2800" smtClean="0"/>
              <a:t>Direction of shadows indicates morning or afternoon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AU" sz="2800" smtClean="0"/>
              <a:t>No shadows indicate noon</a:t>
            </a:r>
            <a:endParaRPr lang="en-US" sz="280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2071687"/>
          </a:xfrm>
        </p:spPr>
        <p:txBody>
          <a:bodyPr/>
          <a:lstStyle/>
          <a:p>
            <a:pPr eaLnBrk="1" hangingPunct="1">
              <a:defRPr/>
            </a:pPr>
            <a:r>
              <a:rPr lang="en-AU" sz="3200" smtClean="0"/>
              <a:t>Here are some important books to use to improve your skills work….some are quite old but that does not matter the key thing is a good book …..</a:t>
            </a:r>
            <a:endParaRPr lang="en-GB" sz="3200" smtClean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492375"/>
            <a:ext cx="8229600" cy="36385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AU" smtClean="0"/>
              <a:t>M. Stacey – Atlas Skills Workbook (2005)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AU" smtClean="0"/>
              <a:t>L. Scott &amp; K. Laws – Mapping &amp; Statistical Skills for Secondary Students (various editions)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AU" smtClean="0"/>
              <a:t>C. Bonnor &amp; B. Ralph – Key Skills in Geography</a:t>
            </a:r>
            <a:endParaRPr lang="en-GB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GB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GB" smtClean="0"/>
          </a:p>
        </p:txBody>
      </p:sp>
      <p:pic>
        <p:nvPicPr>
          <p:cNvPr id="5124" name="Picture 4" descr="9F3FB1C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738"/>
            <a:ext cx="9144000" cy="679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GB" smtClean="0"/>
          </a:p>
        </p:txBody>
      </p:sp>
      <p:pic>
        <p:nvPicPr>
          <p:cNvPr id="6147" name="Picture 4" descr="9F3FB1C2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362200"/>
            <a:ext cx="6046788" cy="4495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5" descr="P11003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0913" y="0"/>
            <a:ext cx="3113087" cy="414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6" descr="P112054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511550" cy="263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7" descr="P112053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4564063"/>
            <a:ext cx="3059112" cy="229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1" name="Line 9"/>
          <p:cNvSpPr>
            <a:spLocks noChangeShapeType="1"/>
          </p:cNvSpPr>
          <p:nvPr/>
        </p:nvSpPr>
        <p:spPr bwMode="auto">
          <a:xfrm>
            <a:off x="3419475" y="2492375"/>
            <a:ext cx="1657350" cy="1584325"/>
          </a:xfrm>
          <a:prstGeom prst="line">
            <a:avLst/>
          </a:prstGeom>
          <a:noFill/>
          <a:ln w="19050">
            <a:solidFill>
              <a:srgbClr val="FF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2" name="Line 10"/>
          <p:cNvSpPr>
            <a:spLocks noChangeShapeType="1"/>
          </p:cNvSpPr>
          <p:nvPr/>
        </p:nvSpPr>
        <p:spPr bwMode="auto">
          <a:xfrm flipH="1">
            <a:off x="1835150" y="2924175"/>
            <a:ext cx="4105275" cy="3097213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3" name="Line 11"/>
          <p:cNvSpPr>
            <a:spLocks noChangeShapeType="1"/>
          </p:cNvSpPr>
          <p:nvPr/>
        </p:nvSpPr>
        <p:spPr bwMode="auto">
          <a:xfrm flipH="1" flipV="1">
            <a:off x="5076825" y="4149725"/>
            <a:ext cx="1366838" cy="792163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GB" smtClean="0"/>
          </a:p>
        </p:txBody>
      </p:sp>
      <p:pic>
        <p:nvPicPr>
          <p:cNvPr id="7171" name="Picture 5" descr="9F3FB1C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738"/>
            <a:ext cx="9144000" cy="679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7" descr="P1090068"/>
          <p:cNvPicPr>
            <a:picLocks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4427538" cy="33210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3" name="Line 8"/>
          <p:cNvSpPr>
            <a:spLocks noChangeShapeType="1"/>
          </p:cNvSpPr>
          <p:nvPr/>
        </p:nvSpPr>
        <p:spPr bwMode="auto">
          <a:xfrm>
            <a:off x="4356100" y="2492375"/>
            <a:ext cx="3311525" cy="288925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AU" smtClean="0"/>
              <a:t>Key or Legend</a:t>
            </a:r>
            <a:endParaRPr lang="en-US" smtClean="0"/>
          </a:p>
        </p:txBody>
      </p:sp>
      <p:pic>
        <p:nvPicPr>
          <p:cNvPr id="8195" name="Picture 4" descr="557777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413"/>
            <a:ext cx="9144000" cy="2173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3644900"/>
            <a:ext cx="9144000" cy="3213100"/>
          </a:xfrm>
        </p:spPr>
        <p:txBody>
          <a:bodyPr/>
          <a:lstStyle/>
          <a:p>
            <a:pPr eaLnBrk="1" hangingPunct="1">
              <a:defRPr/>
            </a:pPr>
            <a:r>
              <a:rPr lang="en-AU" smtClean="0"/>
              <a:t>SCALE – Linear</a:t>
            </a:r>
          </a:p>
          <a:p>
            <a:pPr eaLnBrk="1" hangingPunct="1">
              <a:defRPr/>
            </a:pPr>
            <a:r>
              <a:rPr lang="en-AU" smtClean="0"/>
              <a:t>            -   Representative Fraction</a:t>
            </a:r>
          </a:p>
          <a:p>
            <a:pPr eaLnBrk="1" hangingPunct="1">
              <a:defRPr/>
            </a:pPr>
            <a:r>
              <a:rPr lang="en-AU" smtClean="0"/>
              <a:t>            -   in words</a:t>
            </a:r>
          </a:p>
          <a:p>
            <a:pPr eaLnBrk="1" hangingPunct="1">
              <a:defRPr/>
            </a:pPr>
            <a:r>
              <a:rPr lang="en-AU" smtClean="0"/>
              <a:t>            -   Ratio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smtClean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AU" smtClean="0"/>
              <a:t>Working out scales…..</a:t>
            </a:r>
            <a:endParaRPr lang="en-US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9144000" cy="4495800"/>
          </a:xfrm>
        </p:spPr>
        <p:txBody>
          <a:bodyPr/>
          <a:lstStyle/>
          <a:p>
            <a:pPr eaLnBrk="1" hangingPunct="1">
              <a:defRPr/>
            </a:pPr>
            <a:r>
              <a:rPr lang="en-AU" sz="2800" smtClean="0"/>
              <a:t>Need to learn conversions </a:t>
            </a:r>
            <a:r>
              <a:rPr lang="en-AU" sz="2800" smtClean="0">
                <a:sym typeface="Symbol" pitchFamily="18" charset="2"/>
              </a:rPr>
              <a:t> 100 to get metres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AU" sz="2800" smtClean="0"/>
              <a:t>   eg: 1: 100,000 (cm) = 1 cm to 1,000m or 1 km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AU" sz="2800" smtClean="0"/>
              <a:t>         1:  50,000 = 1 cm to 500m or ½ km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AU" sz="2800" smtClean="0"/>
              <a:t>         1:  250,000 = 1cm to 2,500m or 2 ½ km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AU" sz="2800" smtClean="0"/>
              <a:t>         1:  30,000 = 1cm to 300m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AU" sz="2800" smtClean="0"/>
              <a:t>         1:  10,000 = 1 cm to 100m</a:t>
            </a:r>
          </a:p>
          <a:p>
            <a:pPr eaLnBrk="1" hangingPunct="1">
              <a:defRPr/>
            </a:pPr>
            <a:endParaRPr lang="en-US" sz="2800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5580063" y="260350"/>
            <a:ext cx="3179762" cy="3384550"/>
          </a:xfrm>
        </p:spPr>
        <p:txBody>
          <a:bodyPr/>
          <a:lstStyle/>
          <a:p>
            <a:pPr eaLnBrk="1" hangingPunct="1">
              <a:defRPr/>
            </a:pPr>
            <a:r>
              <a:rPr lang="en-AU" sz="4000" smtClean="0"/>
              <a:t>Contours join areas of equal height above sea level</a:t>
            </a:r>
            <a:br>
              <a:rPr lang="en-AU" sz="4000" smtClean="0"/>
            </a:br>
            <a:endParaRPr lang="en-US" sz="4000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35600" y="3660775"/>
            <a:ext cx="3251200" cy="24701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AU" smtClean="0"/>
              <a:t>Steep slopes lines close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AU" smtClean="0"/>
              <a:t>Gentle slopes very spread out </a:t>
            </a:r>
            <a:endParaRPr lang="en-US" smtClean="0"/>
          </a:p>
        </p:txBody>
      </p:sp>
      <p:pic>
        <p:nvPicPr>
          <p:cNvPr id="10244" name="Picture 4" descr="49C68A2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81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677862"/>
          </a:xfrm>
        </p:spPr>
        <p:txBody>
          <a:bodyPr/>
          <a:lstStyle/>
          <a:p>
            <a:pPr eaLnBrk="1" hangingPunct="1">
              <a:defRPr/>
            </a:pPr>
            <a:r>
              <a:rPr lang="en-AU" sz="4000" smtClean="0"/>
              <a:t>Cross-sections</a:t>
            </a:r>
            <a:endParaRPr lang="en-US" sz="4000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GB" smtClean="0"/>
          </a:p>
        </p:txBody>
      </p:sp>
      <p:pic>
        <p:nvPicPr>
          <p:cNvPr id="11268" name="Picture 4" descr="69E3266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030288"/>
            <a:ext cx="8424863" cy="582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Globe">
  <a:themeElements>
    <a:clrScheme name="Globe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Globe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Globe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Globe</Template>
  <TotalTime>119</TotalTime>
  <Words>431</Words>
  <Application>Microsoft Office PowerPoint</Application>
  <PresentationFormat>On-screen Show (4:3)</PresentationFormat>
  <Paragraphs>52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Verdana</vt:lpstr>
      <vt:lpstr>Arial</vt:lpstr>
      <vt:lpstr>Wingdings</vt:lpstr>
      <vt:lpstr>Calibri</vt:lpstr>
      <vt:lpstr>Symbol</vt:lpstr>
      <vt:lpstr>Globe</vt:lpstr>
      <vt:lpstr>MAPPING SKILLS FOR GEOGRAPHY</vt:lpstr>
      <vt:lpstr>Here are some important books to use to improve your skills work….some are quite old but that does not matter the key thing is a good book …..</vt:lpstr>
      <vt:lpstr>PowerPoint Presentation</vt:lpstr>
      <vt:lpstr>PowerPoint Presentation</vt:lpstr>
      <vt:lpstr>PowerPoint Presentation</vt:lpstr>
      <vt:lpstr>Key or Legend</vt:lpstr>
      <vt:lpstr>Working out scales…..</vt:lpstr>
      <vt:lpstr>Contours join areas of equal height above sea level </vt:lpstr>
      <vt:lpstr>Cross-sections</vt:lpstr>
      <vt:lpstr>Drawing the cross-section - draw lines up from the base to make a dot at the correct height then a smooth line joining the dots…</vt:lpstr>
      <vt:lpstr>Vertical Exaggeration</vt:lpstr>
      <vt:lpstr>Working out the scale of an aerial photo when compared to a topographic map</vt:lpstr>
      <vt:lpstr>Precis or Sketch maps – Natural or Cultural features or both - must have TITLE, SCALE, NORTH SIGN, FRAME, LABELS, KEY.</vt:lpstr>
      <vt:lpstr>Gradient </vt:lpstr>
      <vt:lpstr>Intervisibility</vt:lpstr>
      <vt:lpstr>Pie Graphs</vt:lpstr>
      <vt:lpstr>Time of Day from Photographs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MAPPING SKILLS FOR GEOGRAPHY</dc:title>
  <dc:creator>Enderby</dc:creator>
  <cp:lastModifiedBy>Teacher E-Solutions</cp:lastModifiedBy>
  <cp:revision>5</cp:revision>
  <dcterms:created xsi:type="dcterms:W3CDTF">2008-09-04T04:33:41Z</dcterms:created>
  <dcterms:modified xsi:type="dcterms:W3CDTF">2019-01-18T16:55:35Z</dcterms:modified>
</cp:coreProperties>
</file>