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6" r:id="rId8"/>
    <p:sldId id="262" r:id="rId9"/>
    <p:sldId id="267" r:id="rId10"/>
    <p:sldId id="263" r:id="rId11"/>
    <p:sldId id="264" r:id="rId12"/>
    <p:sldId id="269" r:id="rId13"/>
    <p:sldId id="265"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0"/>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0" y="0"/>
              <a:ext cx="9144000" cy="6858000"/>
              <a:chOff x="0" y="0"/>
              <a:chExt cx="9144000" cy="6858000"/>
            </a:xfrm>
          </p:grpSpPr>
          <p:grpSp>
            <p:nvGrpSpPr>
              <p:cNvPr id="28" name="Group 4"/>
              <p:cNvGrpSpPr>
                <a:grpSpLocks/>
              </p:cNvGrpSpPr>
              <p:nvPr/>
            </p:nvGrpSpPr>
            <p:grpSpPr bwMode="auto">
              <a:xfrm>
                <a:off x="0" y="0"/>
                <a:ext cx="2514600" cy="6858000"/>
                <a:chOff x="0" y="0"/>
                <a:chExt cx="2514600" cy="6858000"/>
              </a:xfrm>
            </p:grpSpPr>
            <p:sp>
              <p:nvSpPr>
                <p:cNvPr id="40" name="Rectangle 39"/>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9" name="Group 5"/>
              <p:cNvGrpSpPr>
                <a:grpSpLocks/>
              </p:cNvGrpSpPr>
              <p:nvPr/>
            </p:nvGrpSpPr>
            <p:grpSpPr bwMode="auto">
              <a:xfrm>
                <a:off x="422910" y="0"/>
                <a:ext cx="2514600" cy="6858000"/>
                <a:chOff x="0" y="0"/>
                <a:chExt cx="2514600" cy="6858000"/>
              </a:xfrm>
            </p:grpSpPr>
            <p:sp>
              <p:nvSpPr>
                <p:cNvPr id="37" name="Rectangle 36"/>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Rectangle 37"/>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9"/>
              <p:cNvGrpSpPr>
                <a:grpSpLocks/>
              </p:cNvGrpSpPr>
              <p:nvPr/>
            </p:nvGrpSpPr>
            <p:grpSpPr bwMode="auto">
              <a:xfrm rot="10800000">
                <a:off x="6629400" y="0"/>
                <a:ext cx="2514600" cy="6858000"/>
                <a:chOff x="0" y="0"/>
                <a:chExt cx="2514600" cy="6858000"/>
              </a:xfrm>
            </p:grpSpPr>
            <p:sp>
              <p:nvSpPr>
                <p:cNvPr id="34" name="Rectangle 33"/>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ectangle 34"/>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1" name="Rectangle 30"/>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 name="Freeform 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Freeform 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Hexagon 1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Hexagon 1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Freeform 15"/>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Hexagon 16"/>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Freeform 25"/>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3" name="Rectangle 42"/>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a:lvl1pPr>
          </a:lstStyle>
          <a:p>
            <a:pPr>
              <a:defRPr/>
            </a:pPr>
            <a:fld id="{481D6516-2CED-4BE0-9BE1-F90B25EFF214}" type="datetimeFigureOut">
              <a:rPr lang="en-US"/>
              <a:pPr>
                <a:defRPr/>
              </a:pPr>
              <a:t>1/18/2019</a:t>
            </a:fld>
            <a:endParaRPr lang="en-US"/>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n-US"/>
          </a:p>
        </p:txBody>
      </p:sp>
      <p:sp>
        <p:nvSpPr>
          <p:cNvPr id="49" name="Slide Number Placeholder 5"/>
          <p:cNvSpPr>
            <a:spLocks noGrp="1"/>
          </p:cNvSpPr>
          <p:nvPr>
            <p:ph type="sldNum" sz="quarter" idx="12"/>
          </p:nvPr>
        </p:nvSpPr>
        <p:spPr>
          <a:xfrm>
            <a:off x="4649788" y="5719763"/>
            <a:ext cx="642937" cy="365125"/>
          </a:xfrm>
        </p:spPr>
        <p:txBody>
          <a:bodyPr/>
          <a:lstStyle>
            <a:lvl1pPr>
              <a:defRPr>
                <a:solidFill>
                  <a:schemeClr val="accent1"/>
                </a:solidFill>
              </a:defRPr>
            </a:lvl1pPr>
          </a:lstStyle>
          <a:p>
            <a:pPr>
              <a:defRPr/>
            </a:pPr>
            <a:fld id="{5BCC8A79-9188-468E-9280-758ADB4CE133}" type="slidenum">
              <a:rPr lang="en-US"/>
              <a:pPr>
                <a:defRPr/>
              </a:pPr>
              <a:t>‹#›</a:t>
            </a:fld>
            <a:endParaRPr lang="en-US"/>
          </a:p>
        </p:txBody>
      </p:sp>
    </p:spTree>
    <p:extLst>
      <p:ext uri="{BB962C8B-B14F-4D97-AF65-F5344CB8AC3E}">
        <p14:creationId xmlns:p14="http://schemas.microsoft.com/office/powerpoint/2010/main" val="2317049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060BE14-F46F-40E8-9321-97F764319D06}"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086D61-31DB-43F6-8FFF-A9C81FFC5FA7}" type="slidenum">
              <a:rPr lang="en-US"/>
              <a:pPr>
                <a:defRPr/>
              </a:pPr>
              <a:t>‹#›</a:t>
            </a:fld>
            <a:endParaRPr lang="en-US"/>
          </a:p>
        </p:txBody>
      </p:sp>
    </p:spTree>
    <p:extLst>
      <p:ext uri="{BB962C8B-B14F-4D97-AF65-F5344CB8AC3E}">
        <p14:creationId xmlns:p14="http://schemas.microsoft.com/office/powerpoint/2010/main" val="1634935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3D7DAF7-F3A1-420F-806B-41ADA2E99FAB}"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639527-85F0-4BD5-B3D1-8DC1749BD81E}" type="slidenum">
              <a:rPr lang="en-US"/>
              <a:pPr>
                <a:defRPr/>
              </a:pPr>
              <a:t>‹#›</a:t>
            </a:fld>
            <a:endParaRPr lang="en-US"/>
          </a:p>
        </p:txBody>
      </p:sp>
    </p:spTree>
    <p:extLst>
      <p:ext uri="{BB962C8B-B14F-4D97-AF65-F5344CB8AC3E}">
        <p14:creationId xmlns:p14="http://schemas.microsoft.com/office/powerpoint/2010/main" val="1085883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3600EB-492B-45BA-9C6B-A41DE941E04F}"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305EE9-0C91-4A9D-B144-D9D4E4BEBE57}" type="slidenum">
              <a:rPr lang="en-US"/>
              <a:pPr>
                <a:defRPr/>
              </a:pPr>
              <a:t>‹#›</a:t>
            </a:fld>
            <a:endParaRPr lang="en-US"/>
          </a:p>
        </p:txBody>
      </p:sp>
    </p:spTree>
    <p:extLst>
      <p:ext uri="{BB962C8B-B14F-4D97-AF65-F5344CB8AC3E}">
        <p14:creationId xmlns:p14="http://schemas.microsoft.com/office/powerpoint/2010/main" val="413810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F555291-A2DF-4D2B-AF10-5039B6508666}"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8DB385-F201-4E9C-9807-31327DD53095}" type="slidenum">
              <a:rPr lang="en-US"/>
              <a:pPr>
                <a:defRPr/>
              </a:pPr>
              <a:t>‹#›</a:t>
            </a:fld>
            <a:endParaRPr lang="en-US"/>
          </a:p>
        </p:txBody>
      </p:sp>
    </p:spTree>
    <p:extLst>
      <p:ext uri="{BB962C8B-B14F-4D97-AF65-F5344CB8AC3E}">
        <p14:creationId xmlns:p14="http://schemas.microsoft.com/office/powerpoint/2010/main" val="3489721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86EDF941-D9A2-4216-96ED-EF07B28BAF23}" type="datetimeFigureOut">
              <a:rPr lang="en-US"/>
              <a:pPr>
                <a:defRPr/>
              </a:pPr>
              <a:t>1/18/2019</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0CC6FBD8-0BC6-436B-8E46-CCE9897FA7EE}" type="slidenum">
              <a:rPr lang="en-US"/>
              <a:pPr>
                <a:defRPr/>
              </a:pPr>
              <a:t>‹#›</a:t>
            </a:fld>
            <a:endParaRPr lang="en-US"/>
          </a:p>
        </p:txBody>
      </p:sp>
    </p:spTree>
    <p:extLst>
      <p:ext uri="{BB962C8B-B14F-4D97-AF65-F5344CB8AC3E}">
        <p14:creationId xmlns:p14="http://schemas.microsoft.com/office/powerpoint/2010/main" val="30848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09DE26C-16EF-47FD-82C9-E031EC0DF1B4}" type="datetimeFigureOut">
              <a:rPr lang="en-US"/>
              <a:pPr>
                <a:defRPr/>
              </a:pPr>
              <a:t>1/18/2019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03FA465-DDE6-47B0-B8E4-7E9EE9736F27}" type="slidenum">
              <a:rPr lang="en-US"/>
              <a:pPr>
                <a:defRPr/>
              </a:pPr>
              <a:t>‹#›</a:t>
            </a:fld>
            <a:endParaRPr lang="en-US"/>
          </a:p>
        </p:txBody>
      </p:sp>
    </p:spTree>
    <p:extLst>
      <p:ext uri="{BB962C8B-B14F-4D97-AF65-F5344CB8AC3E}">
        <p14:creationId xmlns:p14="http://schemas.microsoft.com/office/powerpoint/2010/main" val="3009715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07E9479-48A2-4235-8132-CD7525E2A47E}" type="datetimeFigureOut">
              <a:rPr lang="en-US"/>
              <a:pPr>
                <a:defRPr/>
              </a:pPr>
              <a:t>1/18/2019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AB721E2-9022-4F91-ADFD-4CB39B2E5D3B}" type="slidenum">
              <a:rPr lang="en-US"/>
              <a:pPr>
                <a:defRPr/>
              </a:pPr>
              <a:t>‹#›</a:t>
            </a:fld>
            <a:endParaRPr lang="en-US"/>
          </a:p>
        </p:txBody>
      </p:sp>
    </p:spTree>
    <p:extLst>
      <p:ext uri="{BB962C8B-B14F-4D97-AF65-F5344CB8AC3E}">
        <p14:creationId xmlns:p14="http://schemas.microsoft.com/office/powerpoint/2010/main" val="3538350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3D7A52-4B1E-4CDC-AB14-904FF00D7CCE}" type="datetimeFigureOut">
              <a:rPr lang="en-US"/>
              <a:pPr>
                <a:defRPr/>
              </a:pPr>
              <a:t>1/18/2019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8618C1-A1B2-4A55-A8F2-828959D39A3C}" type="slidenum">
              <a:rPr lang="en-US"/>
              <a:pPr>
                <a:defRPr/>
              </a:pPr>
              <a:t>‹#›</a:t>
            </a:fld>
            <a:endParaRPr lang="en-US"/>
          </a:p>
        </p:txBody>
      </p:sp>
    </p:spTree>
    <p:extLst>
      <p:ext uri="{BB962C8B-B14F-4D97-AF65-F5344CB8AC3E}">
        <p14:creationId xmlns:p14="http://schemas.microsoft.com/office/powerpoint/2010/main" val="1550345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3DEECC58-6280-43D1-A0D5-A4EECBC373A1}" type="datetimeFigureOut">
              <a:rPr lang="en-US"/>
              <a:pPr>
                <a:defRPr/>
              </a:pPr>
              <a:t>1/18/2019</a:t>
            </a:fld>
            <a:endParaRPr lang="en-US"/>
          </a:p>
        </p:txBody>
      </p:sp>
      <p:sp>
        <p:nvSpPr>
          <p:cNvPr id="49" name="Slide Number Placeholder 6"/>
          <p:cNvSpPr>
            <a:spLocks noGrp="1"/>
          </p:cNvSpPr>
          <p:nvPr>
            <p:ph type="sldNum" sz="quarter" idx="11"/>
          </p:nvPr>
        </p:nvSpPr>
        <p:spPr/>
        <p:txBody>
          <a:bodyPr/>
          <a:lstStyle>
            <a:lvl1pPr>
              <a:defRPr/>
            </a:lvl1pPr>
          </a:lstStyle>
          <a:p>
            <a:pPr>
              <a:defRPr/>
            </a:pPr>
            <a:fld id="{1FFE9FFF-3F26-405B-9AE7-71003F3CE4F2}" type="slidenum">
              <a:rPr lang="en-US"/>
              <a:pPr>
                <a:defRPr/>
              </a:pPr>
              <a:t>‹#›</a:t>
            </a:fld>
            <a:endParaRPr lang="en-US"/>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n-US"/>
          </a:p>
        </p:txBody>
      </p:sp>
    </p:spTree>
    <p:extLst>
      <p:ext uri="{BB962C8B-B14F-4D97-AF65-F5344CB8AC3E}">
        <p14:creationId xmlns:p14="http://schemas.microsoft.com/office/powerpoint/2010/main" val="35708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5B156C62-74F1-4417-86A7-5A410FBC018B}" type="datetimeFigureOut">
              <a:rPr lang="en-US"/>
              <a:pPr>
                <a:defRPr/>
              </a:pPr>
              <a:t>1/18/2019</a:t>
            </a:fld>
            <a:endParaRPr lang="en-US"/>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n-US"/>
          </a:p>
        </p:txBody>
      </p:sp>
      <p:sp>
        <p:nvSpPr>
          <p:cNvPr id="50" name="Slide Number Placeholder 6"/>
          <p:cNvSpPr>
            <a:spLocks noGrp="1"/>
          </p:cNvSpPr>
          <p:nvPr>
            <p:ph type="sldNum" sz="quarter" idx="12"/>
          </p:nvPr>
        </p:nvSpPr>
        <p:spPr/>
        <p:txBody>
          <a:bodyPr/>
          <a:lstStyle>
            <a:lvl1pPr>
              <a:defRPr/>
            </a:lvl1pPr>
          </a:lstStyle>
          <a:p>
            <a:pPr>
              <a:defRPr/>
            </a:pPr>
            <a:fld id="{B37C07E2-4E6C-4D81-9454-74CA1746A8C0}" type="slidenum">
              <a:rPr lang="en-US"/>
              <a:pPr>
                <a:defRPr/>
              </a:pPr>
              <a:t>‹#›</a:t>
            </a:fld>
            <a:endParaRPr lang="en-US"/>
          </a:p>
        </p:txBody>
      </p:sp>
    </p:spTree>
    <p:extLst>
      <p:ext uri="{BB962C8B-B14F-4D97-AF65-F5344CB8AC3E}">
        <p14:creationId xmlns:p14="http://schemas.microsoft.com/office/powerpoint/2010/main" val="3991650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1" name="Text Placeholder 2"/>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a:defRPr sz="1200">
                <a:solidFill>
                  <a:srgbClr val="FEFEFE"/>
                </a:solidFill>
                <a:cs typeface="Arial" charset="0"/>
              </a:defRPr>
            </a:lvl1pPr>
          </a:lstStyle>
          <a:p>
            <a:pPr>
              <a:defRPr/>
            </a:pPr>
            <a:fld id="{33F303A5-3DE3-4BBE-A82C-AF17FA033507}" type="datetimeFigureOut">
              <a:rPr lang="en-US"/>
              <a:pPr>
                <a:defRPr/>
              </a:pPr>
              <a:t>1/18/2019</a:t>
            </a:fld>
            <a:endParaRPr lang="en-US"/>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a:defRPr sz="1200">
                <a:solidFill>
                  <a:schemeClr val="accent1"/>
                </a:solidFill>
                <a:cs typeface="Arial" charset="0"/>
              </a:defRPr>
            </a:lvl1pPr>
          </a:lstStyle>
          <a:p>
            <a:pPr>
              <a:defRPr/>
            </a:pPr>
            <a:endParaRPr lang="en-US"/>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a:defRPr sz="1200">
                <a:solidFill>
                  <a:srgbClr val="FEFEFE"/>
                </a:solidFill>
                <a:cs typeface="Arial" charset="0"/>
              </a:defRPr>
            </a:lvl1pPr>
          </a:lstStyle>
          <a:p>
            <a:pPr>
              <a:defRPr/>
            </a:pPr>
            <a:fld id="{DDD32618-8F4E-45C4-AA45-457EAEAF645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89" r:id="rId2"/>
    <p:sldLayoutId id="2147483690" r:id="rId3"/>
    <p:sldLayoutId id="2147483691" r:id="rId4"/>
    <p:sldLayoutId id="2147483692" r:id="rId5"/>
    <p:sldLayoutId id="2147483693" r:id="rId6"/>
    <p:sldLayoutId id="2147483694" r:id="rId7"/>
    <p:sldLayoutId id="2147483698" r:id="rId8"/>
    <p:sldLayoutId id="2147483699" r:id="rId9"/>
    <p:sldLayoutId id="2147483695" r:id="rId10"/>
    <p:sldLayoutId id="2147483696" r:id="rId11"/>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Century Gothic" pitchFamily="34" charset="0"/>
        </a:defRPr>
      </a:lvl2pPr>
      <a:lvl3pPr algn="l" rtl="0" eaLnBrk="0" fontAlgn="base" hangingPunct="0">
        <a:spcBef>
          <a:spcPct val="0"/>
        </a:spcBef>
        <a:spcAft>
          <a:spcPct val="0"/>
        </a:spcAft>
        <a:defRPr sz="4000">
          <a:solidFill>
            <a:schemeClr val="accent1"/>
          </a:solidFill>
          <a:latin typeface="Century Gothic" pitchFamily="34" charset="0"/>
        </a:defRPr>
      </a:lvl3pPr>
      <a:lvl4pPr algn="l" rtl="0" eaLnBrk="0" fontAlgn="base" hangingPunct="0">
        <a:spcBef>
          <a:spcPct val="0"/>
        </a:spcBef>
        <a:spcAft>
          <a:spcPct val="0"/>
        </a:spcAft>
        <a:defRPr sz="4000">
          <a:solidFill>
            <a:schemeClr val="accent1"/>
          </a:solidFill>
          <a:latin typeface="Century Gothic" pitchFamily="34" charset="0"/>
        </a:defRPr>
      </a:lvl4pPr>
      <a:lvl5pPr algn="l" rtl="0" eaLnBrk="0" fontAlgn="base" hangingPunct="0">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925" y="2708275"/>
            <a:ext cx="3313113" cy="1701800"/>
          </a:xfrm>
        </p:spPr>
        <p:txBody>
          <a:bodyPr rtlCol="0">
            <a:normAutofit fontScale="90000"/>
          </a:bodyPr>
          <a:lstStyle/>
          <a:p>
            <a:pPr eaLnBrk="1" fontAlgn="auto" hangingPunct="1">
              <a:spcAft>
                <a:spcPts val="0"/>
              </a:spcAft>
              <a:defRPr/>
            </a:pPr>
            <a:r>
              <a:rPr lang="en-US" b="1" dirty="0" smtClean="0"/>
              <a:t>The Role of ICT in Daily Life</a:t>
            </a:r>
            <a:r>
              <a:rPr lang="en-US" dirty="0" smtClean="0"/>
              <a:t/>
            </a:r>
            <a:br>
              <a:rPr lang="en-US" dirty="0" smtClean="0"/>
            </a:b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smtClean="0"/>
              <a:t>Various Negative Impacts of ICT Use</a:t>
            </a:r>
            <a:r>
              <a:rPr lang="en-US" dirty="0" smtClean="0"/>
              <a:t/>
            </a:r>
            <a:br>
              <a:rPr lang="en-US" dirty="0" smtClean="0"/>
            </a:br>
            <a:endParaRPr lang="en-US" dirty="0" smtClean="0"/>
          </a:p>
        </p:txBody>
      </p:sp>
      <p:sp>
        <p:nvSpPr>
          <p:cNvPr id="3" name="Content Placeholder 2"/>
          <p:cNvSpPr>
            <a:spLocks noGrp="1"/>
          </p:cNvSpPr>
          <p:nvPr>
            <p:ph idx="1"/>
          </p:nvPr>
        </p:nvSpPr>
        <p:spPr>
          <a:xfrm>
            <a:off x="1066800" y="1600200"/>
            <a:ext cx="6777038" cy="3508375"/>
          </a:xfrm>
        </p:spPr>
        <p:txBody>
          <a:bodyPr/>
          <a:lstStyle/>
          <a:p>
            <a:pPr eaLnBrk="1" hangingPunct="1">
              <a:buFont typeface="Arial" pitchFamily="34" charset="0"/>
              <a:buChar char="•"/>
            </a:pPr>
            <a:r>
              <a:rPr lang="en-US" smtClean="0"/>
              <a:t> In relation to information dissemination, there are several negative impacts:</a:t>
            </a:r>
          </a:p>
          <a:p>
            <a:pPr eaLnBrk="1" hangingPunct="1">
              <a:buFont typeface="Arial" pitchFamily="34" charset="0"/>
              <a:buChar char="•"/>
            </a:pPr>
            <a:r>
              <a:rPr lang="en-US" smtClean="0"/>
              <a:t>Information provided in the Internet is not always true, so it is possible that there is any misleading information. It can lead to enmity, hatred, libel, and other negative impacts.</a:t>
            </a:r>
          </a:p>
          <a:p>
            <a:pPr eaLnBrk="1" hangingPunct="1">
              <a:buFont typeface="Arial" pitchFamily="34" charset="0"/>
              <a:buChar char="•"/>
            </a:pPr>
            <a:r>
              <a:rPr lang="en-US" smtClean="0"/>
              <a:t>There is no age limit to access information in the internet, so anyone can access any information. In this case, violence, sexual harassment and so on might happen.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96200" cy="3508375"/>
          </a:xfrm>
        </p:spPr>
        <p:txBody>
          <a:bodyPr rtlCol="0">
            <a:noAutofit/>
          </a:bodyPr>
          <a:lstStyle/>
          <a:p>
            <a:pPr indent="-274320" eaLnBrk="1" fontAlgn="auto" hangingPunct="1">
              <a:spcAft>
                <a:spcPts val="0"/>
              </a:spcAft>
              <a:buFont typeface="Arial" pitchFamily="34" charset="0"/>
              <a:buChar char="•"/>
              <a:defRPr/>
            </a:pPr>
            <a:r>
              <a:rPr lang="en-US" dirty="0" smtClean="0"/>
              <a:t>In business, today shopping using credit card is the most used method in the Internet</a:t>
            </a:r>
          </a:p>
          <a:p>
            <a:pPr marL="0" indent="0" eaLnBrk="1" fontAlgn="auto" hangingPunct="1">
              <a:spcAft>
                <a:spcPts val="0"/>
              </a:spcAft>
              <a:buFont typeface="Arial" pitchFamily="34" charset="0"/>
              <a:buNone/>
              <a:defRPr/>
            </a:pPr>
            <a:r>
              <a:rPr lang="en-US" dirty="0" smtClean="0"/>
              <a:t>It also gives chances for crime. Since it is open by nature, criminals can detect any transaction (that uses credit card) on-line and record the card code that is used. Then they use the data obtained for their own purpose. It is called Carding.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543800" cy="4724400"/>
          </a:xfrm>
        </p:spPr>
        <p:txBody>
          <a:bodyPr/>
          <a:lstStyle/>
          <a:p>
            <a:pPr marL="68263" indent="0" eaLnBrk="1" hangingPunct="1">
              <a:buFont typeface="Wingdings 2" pitchFamily="18" charset="2"/>
              <a:buNone/>
            </a:pPr>
            <a:r>
              <a:rPr lang="en-US" smtClean="0"/>
              <a:t>Data security becomes an important thing in the activity related to network and Internet. There are two kinds of activities that deviate a computer network: hacking and cracking. Hacking is a way to enter a network in order to explore or find the weakness of the network system. Cracking is a way to enter a network illegally in order to steal, change, or destroy files or data stored in the network computers. One doing hacking is called a hacker, while one doing cracking is called a cracker. </a:t>
            </a:r>
          </a:p>
          <a:p>
            <a:pPr marL="68263" indent="0" eaLnBrk="1" hangingPunct="1">
              <a:buFont typeface="Wingdings 2" pitchFamily="18"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228600"/>
            <a:ext cx="7024688" cy="1143000"/>
          </a:xfrm>
        </p:spPr>
        <p:txBody>
          <a:bodyPr/>
          <a:lstStyle/>
          <a:p>
            <a:pPr eaLnBrk="1" hangingPunct="1"/>
            <a:r>
              <a:rPr lang="en-US" smtClean="0"/>
              <a:t>Regulation</a:t>
            </a:r>
          </a:p>
        </p:txBody>
      </p:sp>
      <p:sp>
        <p:nvSpPr>
          <p:cNvPr id="3" name="Content Placeholder 2"/>
          <p:cNvSpPr>
            <a:spLocks noGrp="1"/>
          </p:cNvSpPr>
          <p:nvPr>
            <p:ph idx="1"/>
          </p:nvPr>
        </p:nvSpPr>
        <p:spPr>
          <a:xfrm>
            <a:off x="762000" y="1295400"/>
            <a:ext cx="7696200" cy="3508375"/>
          </a:xfrm>
        </p:spPr>
        <p:txBody>
          <a:bodyPr/>
          <a:lstStyle/>
          <a:p>
            <a:pPr marL="0" indent="0" eaLnBrk="1" hangingPunct="1">
              <a:buFont typeface="Arial" pitchFamily="34" charset="0"/>
              <a:buNone/>
            </a:pPr>
            <a:r>
              <a:rPr lang="en-US" sz="2800" smtClean="0"/>
              <a:t>To anticipate the negative impacts, a regulation that limits the movement of cyber criminals as well as to give secure feeling to other internet users is made. The regulation form is Act of Republic Indonesia Number 11 Year 2008 on Electronic Information and Transaction that is named UU ITE.</a:t>
            </a:r>
          </a:p>
          <a:p>
            <a:pPr marL="0" indent="0" eaLnBrk="1" hangingPunct="1">
              <a:buFont typeface="Arial" pitchFamily="34" charset="0"/>
              <a:buNone/>
            </a:pPr>
            <a:r>
              <a:rPr lang="en-US" sz="280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500"/>
                                        <p:tgtEl>
                                          <p:spTgt spid="11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lstStyle/>
          <a:p>
            <a:pPr marL="68263" indent="0" eaLnBrk="1" hangingPunct="1">
              <a:buFont typeface="Wingdings 2" pitchFamily="18" charset="2"/>
              <a:buNone/>
            </a:pPr>
            <a:r>
              <a:rPr lang="en-US" smtClean="0"/>
              <a:t>To understand the Act on ITE, table 2.2 presents two examples of forbidden actions, stated in section 27 verse (1) and (2) with criminal provision stated in section 45 verse (1).  Act on ITE is fully presented in attachment 1.</a:t>
            </a:r>
          </a:p>
          <a:p>
            <a:pPr marL="68263" indent="0" eaLnBrk="1" hangingPunct="1">
              <a:buFont typeface="Wingdings 2" pitchFamily="18"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8038"/>
            <a:ext cx="7924800" cy="639762"/>
          </a:xfrm>
        </p:spPr>
        <p:txBody>
          <a:bodyPr rtlCol="0">
            <a:normAutofit fontScale="90000"/>
          </a:bodyPr>
          <a:lstStyle/>
          <a:p>
            <a:pPr eaLnBrk="1" fontAlgn="auto" hangingPunct="1">
              <a:spcAft>
                <a:spcPts val="0"/>
              </a:spcAft>
              <a:defRPr/>
            </a:pPr>
            <a:r>
              <a:rPr lang="en-US" dirty="0" smtClean="0"/>
              <a:t>1. ICT in Banking Industry</a:t>
            </a:r>
          </a:p>
        </p:txBody>
      </p:sp>
      <p:sp>
        <p:nvSpPr>
          <p:cNvPr id="3" name="Content Placeholder 2"/>
          <p:cNvSpPr>
            <a:spLocks noGrp="1"/>
          </p:cNvSpPr>
          <p:nvPr>
            <p:ph idx="1"/>
          </p:nvPr>
        </p:nvSpPr>
        <p:spPr>
          <a:xfrm>
            <a:off x="1042988" y="1368425"/>
            <a:ext cx="6777037" cy="3508375"/>
          </a:xfrm>
        </p:spPr>
        <p:txBody>
          <a:bodyPr/>
          <a:lstStyle/>
          <a:p>
            <a:pPr algn="just" eaLnBrk="1" hangingPunct="1">
              <a:buFont typeface="Arial" pitchFamily="34" charset="0"/>
              <a:buChar char="•"/>
            </a:pPr>
            <a:r>
              <a:rPr lang="en-US" smtClean="0">
                <a:solidFill>
                  <a:schemeClr val="tx1"/>
                </a:solidFill>
              </a:rPr>
              <a:t>to store customers’ data and money, then calculate the interest, tax, and other administrative items</a:t>
            </a:r>
          </a:p>
          <a:p>
            <a:pPr algn="just" eaLnBrk="1" hangingPunct="1">
              <a:buFont typeface="Arial" pitchFamily="34" charset="0"/>
              <a:buChar char="•"/>
            </a:pPr>
            <a:r>
              <a:rPr lang="en-US" smtClean="0">
                <a:solidFill>
                  <a:schemeClr val="tx1"/>
                </a:solidFill>
              </a:rPr>
              <a:t>money withdrawal service through ATM machine (Automatic Teller Machine) is developed</a:t>
            </a:r>
          </a:p>
          <a:p>
            <a:pPr algn="just" eaLnBrk="1" hangingPunct="1">
              <a:buFont typeface="Arial" pitchFamily="34" charset="0"/>
              <a:buChar char="•"/>
            </a:pPr>
            <a:r>
              <a:rPr lang="en-US" smtClean="0">
                <a:solidFill>
                  <a:schemeClr val="tx1"/>
                </a:solidFill>
              </a:rPr>
              <a:t>Internet banking </a:t>
            </a:r>
            <a:r>
              <a:rPr lang="en-US" smtClean="0">
                <a:solidFill>
                  <a:schemeClr val="tx1"/>
                </a:solidFill>
                <a:sym typeface="Wingdings" pitchFamily="2" charset="2"/>
              </a:rPr>
              <a:t> transactions that can be done through Internet Banking are money transfer, balance check, overbooking, bill payment, and account information</a:t>
            </a:r>
          </a:p>
          <a:p>
            <a:pPr algn="just" eaLnBrk="1" hangingPunct="1">
              <a:buFont typeface="Arial" pitchFamily="34" charset="0"/>
              <a:buChar char="•"/>
            </a:pPr>
            <a:r>
              <a:rPr lang="en-US" smtClean="0">
                <a:solidFill>
                  <a:schemeClr val="tx1"/>
                </a:solidFill>
                <a:sym typeface="Wingdings" pitchFamily="2" charset="2"/>
              </a:rPr>
              <a:t>Mobile banking  banking transaction through cellular phone</a:t>
            </a:r>
            <a:endParaRPr lang="en-US"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042988" y="381000"/>
            <a:ext cx="7024687" cy="1143000"/>
          </a:xfrm>
        </p:spPr>
        <p:txBody>
          <a:bodyPr/>
          <a:lstStyle/>
          <a:p>
            <a:pPr eaLnBrk="1" hangingPunct="1"/>
            <a:r>
              <a:rPr lang="en-US" smtClean="0"/>
              <a:t>2. ICT Education</a:t>
            </a:r>
          </a:p>
        </p:txBody>
      </p:sp>
      <p:sp>
        <p:nvSpPr>
          <p:cNvPr id="3" name="Content Placeholder 2"/>
          <p:cNvSpPr>
            <a:spLocks noGrp="1"/>
          </p:cNvSpPr>
          <p:nvPr>
            <p:ph idx="1"/>
          </p:nvPr>
        </p:nvSpPr>
        <p:spPr>
          <a:xfrm>
            <a:off x="1042988" y="1600200"/>
            <a:ext cx="7262812" cy="3508375"/>
          </a:xfrm>
        </p:spPr>
        <p:txBody>
          <a:bodyPr rtlCol="0">
            <a:noAutofit/>
          </a:bodyPr>
          <a:lstStyle/>
          <a:p>
            <a:pPr marL="0" indent="0" eaLnBrk="1" fontAlgn="auto" hangingPunct="1">
              <a:spcAft>
                <a:spcPts val="0"/>
              </a:spcAft>
              <a:buFont typeface="Arial" pitchFamily="34" charset="0"/>
              <a:buNone/>
              <a:defRPr/>
            </a:pPr>
            <a:r>
              <a:rPr lang="en-US" dirty="0" smtClean="0"/>
              <a:t>ICT can be used as a learning and administration medium</a:t>
            </a:r>
          </a:p>
          <a:p>
            <a:pPr indent="-274320" eaLnBrk="1" fontAlgn="auto" hangingPunct="1">
              <a:spcAft>
                <a:spcPts val="0"/>
              </a:spcAft>
              <a:buFont typeface="Arial" pitchFamily="34" charset="0"/>
              <a:buChar char="•"/>
              <a:defRPr/>
            </a:pPr>
            <a:r>
              <a:rPr lang="en-US" dirty="0" smtClean="0"/>
              <a:t>ICT use for long distant learning is called e-learning (electronic learning) </a:t>
            </a:r>
          </a:p>
          <a:p>
            <a:pPr marL="0" indent="0" eaLnBrk="1" fontAlgn="auto" hangingPunct="1">
              <a:spcAft>
                <a:spcPts val="0"/>
              </a:spcAft>
              <a:buFont typeface="Arial" pitchFamily="34" charset="0"/>
              <a:buNone/>
              <a:defRPr/>
            </a:pPr>
            <a:r>
              <a:rPr lang="en-US" dirty="0" smtClean="0"/>
              <a:t>E-learning is commonly used by Open University (</a:t>
            </a:r>
            <a:r>
              <a:rPr lang="en-US" dirty="0" err="1" smtClean="0"/>
              <a:t>Universitas</a:t>
            </a:r>
            <a:r>
              <a:rPr lang="en-US" dirty="0" smtClean="0"/>
              <a:t> Terbuka), while for class-based learning, e-learning is used for enrichment outside the class</a:t>
            </a:r>
          </a:p>
          <a:p>
            <a:pPr indent="-274320" eaLnBrk="1" fontAlgn="auto" hangingPunct="1">
              <a:spcAft>
                <a:spcPts val="0"/>
              </a:spcAft>
              <a:buFont typeface="Arial" pitchFamily="34" charset="0"/>
              <a:buChar char="•"/>
              <a:defRPr/>
            </a:pPr>
            <a:r>
              <a:rPr lang="en-US" dirty="0" smtClean="0"/>
              <a:t>In administrative field, besides for school administration, ICT is used to manage new student admission (</a:t>
            </a:r>
            <a:r>
              <a:rPr lang="en-US" dirty="0" err="1" smtClean="0"/>
              <a:t>Penerimaan</a:t>
            </a:r>
            <a:r>
              <a:rPr lang="en-US" dirty="0" smtClean="0"/>
              <a:t> </a:t>
            </a:r>
            <a:r>
              <a:rPr lang="en-US" dirty="0" err="1" smtClean="0"/>
              <a:t>Siswa</a:t>
            </a:r>
            <a:r>
              <a:rPr lang="en-US" dirty="0" smtClean="0"/>
              <a:t> </a:t>
            </a:r>
            <a:r>
              <a:rPr lang="en-US" dirty="0" err="1" smtClean="0"/>
              <a:t>Baru</a:t>
            </a:r>
            <a:r>
              <a:rPr lang="en-US" dirty="0" smtClean="0"/>
              <a:t>) named online PSB</a:t>
            </a:r>
          </a:p>
          <a:p>
            <a:pPr marL="0" indent="0" eaLnBrk="1" fontAlgn="auto" hangingPunct="1">
              <a:spcAft>
                <a:spcPts val="0"/>
              </a:spcAft>
              <a:buFont typeface="Arial" pitchFamily="34" charset="0"/>
              <a:buNone/>
              <a:defRPr/>
            </a:pP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042988" y="533400"/>
            <a:ext cx="7024687" cy="1143000"/>
          </a:xfrm>
        </p:spPr>
        <p:txBody>
          <a:bodyPr/>
          <a:lstStyle/>
          <a:p>
            <a:pPr eaLnBrk="1" hangingPunct="1"/>
            <a:r>
              <a:rPr lang="en-US" smtClean="0"/>
              <a:t>3. ICT in Health Service</a:t>
            </a:r>
          </a:p>
        </p:txBody>
      </p:sp>
      <p:sp>
        <p:nvSpPr>
          <p:cNvPr id="3" name="Content Placeholder 2"/>
          <p:cNvSpPr>
            <a:spLocks noGrp="1"/>
          </p:cNvSpPr>
          <p:nvPr>
            <p:ph idx="1"/>
          </p:nvPr>
        </p:nvSpPr>
        <p:spPr>
          <a:xfrm>
            <a:off x="1042988" y="1676400"/>
            <a:ext cx="6777037" cy="3508375"/>
          </a:xfrm>
        </p:spPr>
        <p:txBody>
          <a:bodyPr rtlCol="0">
            <a:noAutofit/>
          </a:bodyPr>
          <a:lstStyle/>
          <a:p>
            <a:pPr indent="-274320" eaLnBrk="1" fontAlgn="auto" hangingPunct="1">
              <a:spcAft>
                <a:spcPts val="0"/>
              </a:spcAft>
              <a:buFont typeface="Arial" pitchFamily="34" charset="0"/>
              <a:buChar char="•"/>
              <a:defRPr/>
            </a:pPr>
            <a:r>
              <a:rPr lang="en-US" dirty="0" smtClean="0">
                <a:solidFill>
                  <a:schemeClr val="tx1"/>
                </a:solidFill>
              </a:rPr>
              <a:t>ICT is used in patient medical record</a:t>
            </a:r>
          </a:p>
          <a:p>
            <a:pPr indent="-274320" eaLnBrk="1" fontAlgn="auto" hangingPunct="1">
              <a:spcAft>
                <a:spcPts val="0"/>
              </a:spcAft>
              <a:buFont typeface="Arial" pitchFamily="34" charset="0"/>
              <a:buChar char="•"/>
              <a:defRPr/>
            </a:pPr>
            <a:r>
              <a:rPr lang="en-US" dirty="0" smtClean="0">
                <a:solidFill>
                  <a:schemeClr val="tx1"/>
                </a:solidFill>
              </a:rPr>
              <a:t>ICT is also used in medical equipment, such as Ultrasonography (USG)</a:t>
            </a:r>
          </a:p>
          <a:p>
            <a:pPr marL="0" indent="0" eaLnBrk="1" fontAlgn="auto" hangingPunct="1">
              <a:spcAft>
                <a:spcPts val="0"/>
              </a:spcAft>
              <a:buFont typeface="Arial" pitchFamily="34" charset="0"/>
              <a:buNone/>
              <a:defRPr/>
            </a:pPr>
            <a:r>
              <a:rPr lang="en-US" dirty="0" smtClean="0">
                <a:solidFill>
                  <a:schemeClr val="tx1"/>
                </a:solidFill>
              </a:rPr>
              <a:t>USG is used to provide an image of internal organs in human body, such as seeing fetus in a pregnant woman’s womb</a:t>
            </a:r>
          </a:p>
          <a:p>
            <a:pPr marL="0" indent="0" eaLnBrk="1" fontAlgn="auto" hangingPunct="1">
              <a:spcAft>
                <a:spcPts val="0"/>
              </a:spcAft>
              <a:buFont typeface="Arial" pitchFamily="34" charset="0"/>
              <a:buNone/>
              <a:defRPr/>
            </a:pPr>
            <a:r>
              <a:rPr lang="en-US" dirty="0" smtClean="0">
                <a:solidFill>
                  <a:schemeClr val="tx1"/>
                </a:solidFill>
              </a:rPr>
              <a:t>Another equipment that is often used is electrocardiograph to display Electrocardiogram (EKG) which records heart electric activity. There are still many other ICT-based </a:t>
            </a:r>
            <a:r>
              <a:rPr lang="en-US" dirty="0" err="1" smtClean="0">
                <a:solidFill>
                  <a:schemeClr val="tx1"/>
                </a:solidFill>
              </a:rPr>
              <a:t>equipments</a:t>
            </a: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042988" y="762000"/>
            <a:ext cx="7024687" cy="1143000"/>
          </a:xfrm>
        </p:spPr>
        <p:txBody>
          <a:bodyPr/>
          <a:lstStyle/>
          <a:p>
            <a:pPr eaLnBrk="1" hangingPunct="1"/>
            <a:r>
              <a:rPr lang="en-US" smtClean="0"/>
              <a:t>4. ICT in bussiness</a:t>
            </a:r>
          </a:p>
        </p:txBody>
      </p:sp>
      <p:sp>
        <p:nvSpPr>
          <p:cNvPr id="9219" name="Content Placeholder 2"/>
          <p:cNvSpPr>
            <a:spLocks noGrp="1"/>
          </p:cNvSpPr>
          <p:nvPr>
            <p:ph idx="1"/>
          </p:nvPr>
        </p:nvSpPr>
        <p:spPr/>
        <p:txBody>
          <a:bodyPr/>
          <a:lstStyle/>
          <a:p>
            <a:pPr eaLnBrk="1" hangingPunct="1"/>
            <a:r>
              <a:rPr lang="en-US" smtClean="0">
                <a:solidFill>
                  <a:schemeClr val="tx1"/>
                </a:solidFill>
              </a:rPr>
              <a:t>In business ICT is used for electronic commerce or commonly known as E-Commerce</a:t>
            </a:r>
          </a:p>
          <a:p>
            <a:pPr eaLnBrk="1" hangingPunct="1"/>
            <a:r>
              <a:rPr lang="en-US" smtClean="0">
                <a:solidFill>
                  <a:schemeClr val="tx1"/>
                </a:solidFill>
              </a:rPr>
              <a:t>ICT is used in an integrated information system in supermarkets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76200"/>
            <a:ext cx="7024687" cy="1143000"/>
          </a:xfrm>
        </p:spPr>
        <p:txBody>
          <a:bodyPr/>
          <a:lstStyle/>
          <a:p>
            <a:pPr eaLnBrk="1" hangingPunct="1"/>
            <a:r>
              <a:rPr lang="en-US" sz="2800" b="1" smtClean="0"/>
              <a:t>5. ICT in Government (</a:t>
            </a:r>
            <a:r>
              <a:rPr lang="en-US" sz="2800" b="1" i="1" smtClean="0"/>
              <a:t>e-government</a:t>
            </a:r>
            <a:r>
              <a:rPr lang="en-US" sz="2800" b="1" smtClean="0"/>
              <a:t>)</a:t>
            </a:r>
            <a:endParaRPr lang="en-US" sz="2800" smtClean="0"/>
          </a:p>
        </p:txBody>
      </p:sp>
      <p:sp>
        <p:nvSpPr>
          <p:cNvPr id="3" name="Content Placeholder 2"/>
          <p:cNvSpPr>
            <a:spLocks noGrp="1"/>
          </p:cNvSpPr>
          <p:nvPr>
            <p:ph idx="1"/>
          </p:nvPr>
        </p:nvSpPr>
        <p:spPr>
          <a:xfrm>
            <a:off x="1042988" y="1295400"/>
            <a:ext cx="7491412" cy="3508375"/>
          </a:xfrm>
        </p:spPr>
        <p:txBody>
          <a:bodyPr/>
          <a:lstStyle/>
          <a:p>
            <a:pPr marL="0" indent="0" eaLnBrk="1" hangingPunct="1">
              <a:buFont typeface="Arial" pitchFamily="34" charset="0"/>
              <a:buNone/>
            </a:pPr>
            <a:r>
              <a:rPr lang="en-US" smtClean="0"/>
              <a:t>E-government is ICT use that can improve relation between the government and other parties. The use of the information technology then results in a new form of relationship like: G2C (Governmet to Citizen), G2B (Government to Business), and G2G (Government to Government)</a:t>
            </a:r>
          </a:p>
          <a:p>
            <a:pPr marL="0" indent="0" eaLnBrk="1" hangingPunct="1">
              <a:buFont typeface="Arial" pitchFamily="34" charset="0"/>
              <a:buNone/>
            </a:pPr>
            <a:r>
              <a:rPr lang="en-US" smtClean="0"/>
              <a:t>Some benefits of e-government are: </a:t>
            </a:r>
          </a:p>
          <a:p>
            <a:pPr marL="0" indent="0" eaLnBrk="1" hangingPunct="1">
              <a:buFont typeface="Arial" pitchFamily="34" charset="0"/>
              <a:buNone/>
            </a:pPr>
            <a:r>
              <a:rPr lang="en-US" smtClean="0"/>
              <a:t>•	The availability of information to public 24 hours a day, 7 days a week</a:t>
            </a:r>
          </a:p>
          <a:p>
            <a:pPr marL="0" indent="0" eaLnBrk="1" hangingPunct="1">
              <a:buFont typeface="Arial" pitchFamily="34" charset="0"/>
              <a:buNone/>
            </a:pPr>
            <a:r>
              <a:rPr lang="en-US" smtClean="0"/>
              <a:t>•	The improvement of the relationship among the government, bussinessmen, and public</a:t>
            </a:r>
          </a:p>
          <a:p>
            <a:pPr marL="0" indent="0" eaLnBrk="1" hangingPunct="1">
              <a:buFont typeface="Arial" pitchFamily="34" charset="0"/>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838200"/>
            <a:ext cx="6777037" cy="3508375"/>
          </a:xfrm>
        </p:spPr>
        <p:txBody>
          <a:bodyPr rtlCol="0">
            <a:noAutofit/>
          </a:bodyPr>
          <a:lstStyle/>
          <a:p>
            <a:pPr marL="0" indent="0" eaLnBrk="1" fontAlgn="auto" hangingPunct="1">
              <a:spcAft>
                <a:spcPts val="0"/>
              </a:spcAft>
              <a:buFont typeface="Arial" pitchFamily="34" charset="0"/>
              <a:buNone/>
              <a:defRPr/>
            </a:pPr>
            <a:r>
              <a:rPr lang="en-US" dirty="0"/>
              <a:t>More efficient and transparent government services </a:t>
            </a:r>
          </a:p>
          <a:p>
            <a:pPr marL="0" indent="0" eaLnBrk="1" fontAlgn="auto" hangingPunct="1">
              <a:spcAft>
                <a:spcPts val="0"/>
              </a:spcAft>
              <a:buFont typeface="Arial" pitchFamily="34" charset="0"/>
              <a:buNone/>
              <a:defRPr/>
            </a:pPr>
            <a:r>
              <a:rPr lang="en-US" dirty="0"/>
              <a:t>Some e-</a:t>
            </a:r>
            <a:r>
              <a:rPr lang="en-US" dirty="0" err="1"/>
              <a:t>goverment</a:t>
            </a:r>
            <a:r>
              <a:rPr lang="en-US" dirty="0"/>
              <a:t> samples that are related to public are:</a:t>
            </a:r>
          </a:p>
          <a:p>
            <a:pPr marL="0" indent="0" eaLnBrk="1" fontAlgn="auto" hangingPunct="1">
              <a:spcAft>
                <a:spcPts val="0"/>
              </a:spcAft>
              <a:buFont typeface="Arial" pitchFamily="34" charset="0"/>
              <a:buNone/>
              <a:defRPr/>
            </a:pPr>
            <a:r>
              <a:rPr lang="en-US" dirty="0"/>
              <a:t>•	Citizenship data service, including residence card making</a:t>
            </a:r>
          </a:p>
          <a:p>
            <a:pPr marL="0" indent="0" eaLnBrk="1" fontAlgn="auto" hangingPunct="1">
              <a:spcAft>
                <a:spcPts val="0"/>
              </a:spcAft>
              <a:buFont typeface="Arial" pitchFamily="34" charset="0"/>
              <a:buNone/>
              <a:defRPr/>
            </a:pPr>
            <a:r>
              <a:rPr lang="en-US" dirty="0"/>
              <a:t>•	Online tax </a:t>
            </a:r>
            <a:r>
              <a:rPr lang="en-US" dirty="0" err="1"/>
              <a:t>payment,which</a:t>
            </a:r>
            <a:r>
              <a:rPr lang="en-US" dirty="0"/>
              <a:t>  can be done via the internet or ATM machine</a:t>
            </a:r>
          </a:p>
          <a:p>
            <a:pPr marL="0" indent="0" eaLnBrk="1" fontAlgn="auto" hangingPunct="1">
              <a:spcAft>
                <a:spcPts val="0"/>
              </a:spcAft>
              <a:buFont typeface="Arial" pitchFamily="34" charset="0"/>
              <a:buNone/>
              <a:defRPr/>
            </a:pPr>
            <a:r>
              <a:rPr lang="en-US" dirty="0"/>
              <a:t>•	Complaint and suggestion to government via SMS, and so on</a:t>
            </a:r>
          </a:p>
          <a:p>
            <a:pPr marL="0" indent="0" eaLnBrk="1" fontAlgn="auto" hangingPunct="1">
              <a:spcAft>
                <a:spcPts val="0"/>
              </a:spcAft>
              <a:buFont typeface="Arial" pitchFamily="34" charset="0"/>
              <a:buNone/>
              <a:defRPr/>
            </a:pPr>
            <a:endParaRPr lang="en-US" dirty="0"/>
          </a:p>
          <a:p>
            <a:pPr indent="-274320" eaLnBrk="1" fontAlgn="auto" hangingPunct="1">
              <a:spcAft>
                <a:spcPts val="0"/>
              </a:spcAft>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042988" y="152400"/>
            <a:ext cx="7024687" cy="1143000"/>
          </a:xfrm>
        </p:spPr>
        <p:txBody>
          <a:bodyPr/>
          <a:lstStyle/>
          <a:p>
            <a:pPr eaLnBrk="1" hangingPunct="1"/>
            <a:r>
              <a:rPr lang="en-US" smtClean="0"/>
              <a:t>Benefits of ICT</a:t>
            </a:r>
          </a:p>
        </p:txBody>
      </p:sp>
      <p:sp>
        <p:nvSpPr>
          <p:cNvPr id="3" name="Content Placeholder 2"/>
          <p:cNvSpPr>
            <a:spLocks noGrp="1"/>
          </p:cNvSpPr>
          <p:nvPr>
            <p:ph idx="1"/>
          </p:nvPr>
        </p:nvSpPr>
        <p:spPr>
          <a:xfrm>
            <a:off x="838200" y="1447800"/>
            <a:ext cx="7415213" cy="3508375"/>
          </a:xfrm>
        </p:spPr>
        <p:txBody>
          <a:bodyPr/>
          <a:lstStyle/>
          <a:p>
            <a:pPr marL="0" indent="0" eaLnBrk="1" hangingPunct="1">
              <a:buFont typeface="Arial" pitchFamily="34" charset="0"/>
              <a:buNone/>
            </a:pPr>
            <a:r>
              <a:rPr lang="en-US" smtClean="0"/>
              <a:t>1.	Spaceless and timeless</a:t>
            </a:r>
          </a:p>
          <a:p>
            <a:pPr marL="0" indent="0" eaLnBrk="1" hangingPunct="1">
              <a:buFont typeface="Arial" pitchFamily="34" charset="0"/>
              <a:buNone/>
            </a:pPr>
            <a:r>
              <a:rPr lang="en-US" smtClean="0"/>
              <a:t>The information provided in the Internet can be accessed by anyone anywhere if having a computer and telecommunication connection. By this way, space and time are no longer problems in the information era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5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2000"/>
            <a:ext cx="6777038" cy="3508375"/>
          </a:xfrm>
        </p:spPr>
        <p:txBody>
          <a:bodyPr rtlCol="0">
            <a:noAutofit/>
          </a:bodyPr>
          <a:lstStyle/>
          <a:p>
            <a:pPr marL="0" indent="0" eaLnBrk="1" fontAlgn="auto" hangingPunct="1">
              <a:spcAft>
                <a:spcPts val="0"/>
              </a:spcAft>
              <a:buFont typeface="Arial" pitchFamily="34" charset="0"/>
              <a:buNone/>
              <a:defRPr/>
            </a:pPr>
            <a:r>
              <a:rPr lang="en-US" b="1" dirty="0"/>
              <a:t>2. Speed Service</a:t>
            </a:r>
            <a:endParaRPr lang="en-US" dirty="0"/>
          </a:p>
          <a:p>
            <a:pPr marL="0" indent="0" eaLnBrk="1" fontAlgn="auto" hangingPunct="1">
              <a:spcAft>
                <a:spcPts val="0"/>
              </a:spcAft>
              <a:buFont typeface="Arial" pitchFamily="34" charset="0"/>
              <a:buNone/>
              <a:defRPr/>
            </a:pPr>
            <a:r>
              <a:rPr lang="en-US" dirty="0"/>
              <a:t>Some of the examples are:</a:t>
            </a:r>
          </a:p>
          <a:p>
            <a:pPr marL="0" indent="0" eaLnBrk="1" fontAlgn="auto" hangingPunct="1">
              <a:spcAft>
                <a:spcPts val="0"/>
              </a:spcAft>
              <a:buFont typeface="Arial" pitchFamily="34" charset="0"/>
              <a:buNone/>
              <a:defRPr/>
            </a:pPr>
            <a:r>
              <a:rPr lang="en-US" dirty="0"/>
              <a:t>•	Easier and faster residence card (KTP) making</a:t>
            </a:r>
          </a:p>
          <a:p>
            <a:pPr marL="0" indent="0" eaLnBrk="1" fontAlgn="auto" hangingPunct="1">
              <a:spcAft>
                <a:spcPts val="0"/>
              </a:spcAft>
              <a:buFont typeface="Arial" pitchFamily="34" charset="0"/>
              <a:buNone/>
              <a:defRPr/>
            </a:pPr>
            <a:r>
              <a:rPr lang="en-US" dirty="0"/>
              <a:t>•	Faster driving license (SIM) making</a:t>
            </a:r>
          </a:p>
          <a:p>
            <a:pPr marL="0" indent="0" eaLnBrk="1" fontAlgn="auto" hangingPunct="1">
              <a:spcAft>
                <a:spcPts val="0"/>
              </a:spcAft>
              <a:buFont typeface="Arial" pitchFamily="34" charset="0"/>
              <a:buNone/>
              <a:defRPr/>
            </a:pPr>
            <a:r>
              <a:rPr lang="en-US" dirty="0"/>
              <a:t>•	Easier and faster students’ grading by a teacher</a:t>
            </a:r>
          </a:p>
          <a:p>
            <a:pPr marL="0" indent="0" eaLnBrk="1" fontAlgn="auto" hangingPunct="1">
              <a:spcAft>
                <a:spcPts val="0"/>
              </a:spcAft>
              <a:buFont typeface="Arial" pitchFamily="34" charset="0"/>
              <a:buNone/>
              <a:defRPr/>
            </a:pPr>
            <a:r>
              <a:rPr lang="en-US" dirty="0"/>
              <a:t>•	Fast service by a cashier, because every good bought does not require any writing, but it is read using barcode reader.</a:t>
            </a:r>
          </a:p>
          <a:p>
            <a:pPr marL="0" indent="0" eaLnBrk="1" fontAlgn="auto" hangingPunct="1">
              <a:spcAft>
                <a:spcPts val="0"/>
              </a:spcAft>
              <a:buFont typeface="Arial" pitchFamily="34" charset="0"/>
              <a:buNone/>
              <a:defRPr/>
            </a:pPr>
            <a:r>
              <a:rPr lang="en-US" b="1" dirty="0"/>
              <a:t>3. Less Use of Paper</a:t>
            </a:r>
            <a:endParaRPr lang="en-US" dirty="0"/>
          </a:p>
          <a:p>
            <a:pPr marL="0" indent="0" eaLnBrk="1" fontAlgn="auto" hangingPunct="1">
              <a:spcAft>
                <a:spcPts val="0"/>
              </a:spcAft>
              <a:buFont typeface="Arial" pitchFamily="34" charset="0"/>
              <a:buNone/>
              <a:defRPr/>
            </a:pPr>
            <a:r>
              <a:rPr lang="en-US" dirty="0"/>
              <a:t>4.	Less Fuel and Less </a:t>
            </a:r>
            <a:r>
              <a:rPr lang="en-US" dirty="0" err="1"/>
              <a:t>Polution</a:t>
            </a:r>
            <a:endParaRPr lang="en-US" dirty="0"/>
          </a:p>
          <a:p>
            <a:pPr indent="-274320" eaLnBrk="1" fontAlgn="auto" hangingPunct="1">
              <a:spcAft>
                <a:spcPts val="0"/>
              </a:spcAft>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92</TotalTime>
  <Words>711</Words>
  <Application>Microsoft Office PowerPoint</Application>
  <PresentationFormat>On-screen Show (4:3)</PresentationFormat>
  <Paragraphs>52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Arial</vt:lpstr>
      <vt:lpstr>Century Gothic</vt:lpstr>
      <vt:lpstr>Wingdings 2</vt:lpstr>
      <vt:lpstr>Wingdings</vt:lpstr>
      <vt:lpstr>Austin</vt:lpstr>
      <vt:lpstr>The Role of ICT in Daily Life  </vt:lpstr>
      <vt:lpstr>1. ICT in Banking Industry</vt:lpstr>
      <vt:lpstr>2. ICT Education</vt:lpstr>
      <vt:lpstr>3. ICT in Health Service</vt:lpstr>
      <vt:lpstr>4. ICT in bussiness</vt:lpstr>
      <vt:lpstr>5. ICT in Government (e-government)</vt:lpstr>
      <vt:lpstr>PowerPoint Presentation</vt:lpstr>
      <vt:lpstr>Benefits of ICT</vt:lpstr>
      <vt:lpstr>PowerPoint Presentation</vt:lpstr>
      <vt:lpstr>Various Negative Impacts of ICT Use </vt:lpstr>
      <vt:lpstr>PowerPoint Presentation</vt:lpstr>
      <vt:lpstr>PowerPoint Presentation</vt:lpstr>
      <vt:lpstr>Regulation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ICT in Daily Life Peranan TIK</dc:title>
  <dc:creator>devano</dc:creator>
  <cp:lastModifiedBy>Teacher E-Solutions</cp:lastModifiedBy>
  <cp:revision>6</cp:revision>
  <dcterms:created xsi:type="dcterms:W3CDTF">2011-09-27T01:48:09Z</dcterms:created>
  <dcterms:modified xsi:type="dcterms:W3CDTF">2019-01-18T16:42:05Z</dcterms:modified>
</cp:coreProperties>
</file>