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318" r:id="rId4"/>
    <p:sldId id="287" r:id="rId5"/>
    <p:sldId id="299" r:id="rId6"/>
    <p:sldId id="317" r:id="rId7"/>
    <p:sldId id="297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66"/>
    <a:srgbClr val="99CCFF"/>
    <a:srgbClr val="FFFFCC"/>
    <a:srgbClr val="99FF99"/>
    <a:srgbClr val="FFCCCC"/>
    <a:srgbClr val="FF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88769" autoAdjust="0"/>
  </p:normalViewPr>
  <p:slideViewPr>
    <p:cSldViewPr>
      <p:cViewPr varScale="1">
        <p:scale>
          <a:sx n="40" d="100"/>
          <a:sy n="40" d="100"/>
        </p:scale>
        <p:origin x="-58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F16C75B-2ED5-4D14-82CD-CE5ABCB99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1004B-9369-4C76-8794-FA8EE0A8D6AA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Images represent – doctors, drivers, shopkeepers, builders, tour operators and farmers. There are of course many more groups that could have been included…</a:t>
            </a:r>
          </a:p>
          <a:p>
            <a:r>
              <a:rPr lang="en-GB"/>
              <a:t>Opportunity to ask pupils to come up with other reasons as to why the weather is important?</a:t>
            </a:r>
          </a:p>
          <a:p>
            <a:r>
              <a:rPr lang="en-GB"/>
              <a:t>The ‘weatherwise’ section of the BBC’s website is a good site for further information </a:t>
            </a:r>
            <a:r>
              <a:rPr lang="en-US"/>
              <a:t>http://www.bbc.co.uk/weather/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3E88A-FBE3-4AF4-A7EE-CBBAA0CEB44A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animated so that the teacher can allow the class the opportunity to brainstorm what the changes in the atmosphere may include!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2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KS4_GEOGRAPHY_p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2005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4DF527C-78C0-4800-8EA5-E2905B2E4841}" type="slidenum">
              <a:rPr lang="en-GB" sz="1000">
                <a:solidFill>
                  <a:srgbClr val="5B0091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33</a:t>
            </a:r>
          </a:p>
        </p:txBody>
      </p:sp>
      <p:pic>
        <p:nvPicPr>
          <p:cNvPr id="1052" name="Picture 28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next_btn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S3_GEOGRAPHY_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eachers_notes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89588"/>
            <a:ext cx="47148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63713" y="5734050"/>
            <a:ext cx="7307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These icons indicate that teacher’s notes or useful web addresses are available in the Notes Page.</a:t>
            </a:r>
            <a:endParaRPr lang="en-US" sz="1200" b="1"/>
          </a:p>
        </p:txBody>
      </p:sp>
      <p:pic>
        <p:nvPicPr>
          <p:cNvPr id="2055" name="Picture 7" descr="web_link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5589588"/>
            <a:ext cx="528638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262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This icon indicates the slide contains activities created in Flash.  These activities are not editable.</a:t>
            </a:r>
            <a:endParaRPr lang="en-US" sz="1200" b="1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24300" y="6394450"/>
            <a:ext cx="5133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For more detailed instructions, see the </a:t>
            </a:r>
            <a:r>
              <a:rPr lang="en-GB" sz="1200" b="1" i="1"/>
              <a:t>Getting Started</a:t>
            </a:r>
            <a:r>
              <a:rPr lang="en-GB" sz="1200" b="1"/>
              <a:t> presentation.</a:t>
            </a:r>
            <a:endParaRPr lang="en-US" sz="1200" b="1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2F9A062-2D41-4513-86AD-D24657669E8B}" type="slidenum">
              <a:rPr lang="en-GB" sz="1000">
                <a:solidFill>
                  <a:srgbClr val="5B0091"/>
                </a:solidFill>
              </a:rPr>
              <a:pPr>
                <a:spcBef>
                  <a:spcPct val="50000"/>
                </a:spcBef>
              </a:pPr>
              <a:t>1</a:t>
            </a:fld>
            <a:r>
              <a:rPr lang="en-GB" sz="1000">
                <a:solidFill>
                  <a:srgbClr val="5B0091"/>
                </a:solidFill>
              </a:rPr>
              <a:t> of 33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2005</a:t>
            </a:r>
          </a:p>
        </p:txBody>
      </p:sp>
      <p:pic>
        <p:nvPicPr>
          <p:cNvPr id="2051" name="Picture 3" descr="radiation fog La Esperanz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81300"/>
            <a:ext cx="3503613" cy="2627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35150" y="836613"/>
            <a:ext cx="5472113" cy="1512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rgbClr val="5B0091"/>
                </a:solidFill>
                <a:latin typeface="Arial" pitchFamily="34" charset="0"/>
              </a:rPr>
              <a:t>Weather and Climate – an introduction</a:t>
            </a:r>
          </a:p>
        </p:txBody>
      </p:sp>
      <p:pic>
        <p:nvPicPr>
          <p:cNvPr id="2060" name="Picture 1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6021388"/>
            <a:ext cx="409575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8077200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6600"/>
                </a:solidFill>
                <a:latin typeface="Arial" pitchFamily="34" charset="0"/>
              </a:rPr>
              <a:t>By the end of this lesson we will be able to:</a:t>
            </a:r>
          </a:p>
          <a:p>
            <a:pPr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Discuss reasons why geographers study the weather</a:t>
            </a:r>
          </a:p>
          <a:p>
            <a:pPr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Describe the difference between 'weather' and 'climate‘</a:t>
            </a:r>
          </a:p>
          <a:p>
            <a:pPr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List the main weather elements</a:t>
            </a:r>
          </a:p>
          <a:p>
            <a:pPr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Match the main weather elements with the instruments for measuring these elements</a:t>
            </a:r>
          </a:p>
          <a:p>
            <a:pPr>
              <a:lnSpc>
                <a:spcPct val="90000"/>
              </a:lnSpc>
            </a:pPr>
            <a:endParaRPr lang="en-GB" sz="200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200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5303" name="Picture 7" descr="KS4_GEOGRAPHY_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57"/>
          <a:stretch>
            <a:fillRect/>
          </a:stretch>
        </p:blipFill>
        <p:spPr bwMode="auto">
          <a:xfrm>
            <a:off x="0" y="0"/>
            <a:ext cx="900113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8"/>
          <p:cNvSpPr txBox="1">
            <a:spLocks noGrp="1" noChangeArrowheads="1"/>
          </p:cNvSpPr>
          <p:nvPr>
            <p:ph type="title"/>
          </p:nvPr>
        </p:nvSpPr>
        <p:spPr bwMode="auto">
          <a:xfrm rot="16200000">
            <a:off x="-2228850" y="2884488"/>
            <a:ext cx="5329237" cy="80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3600" b="1">
                <a:solidFill>
                  <a:srgbClr val="FFFFFF"/>
                </a:solidFill>
                <a:latin typeface="Arial" pitchFamily="34" charset="0"/>
              </a:rPr>
              <a:t>Learning objectives</a:t>
            </a:r>
            <a:endParaRPr lang="en-US" sz="3600" b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5305" name="Picture 9" descr="back_btn_colour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078538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828800" y="31242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08" name="Picture 12" descr="C:\Program Files\Microsoft Office\Clipart\Pub60Cor\na01680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228123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657600" y="5257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867400" y="4343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12" name="Picture 16" descr="C:\Program Files\Microsoft Office\Clipart\Pub60Cor\na01682_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237807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029200" y="5029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14" name="Picture 18" descr="C:\Program Files\Microsoft Office\Clipart\standard\stddir3\na01683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75260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69620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>
                <a:solidFill>
                  <a:srgbClr val="CC00CC"/>
                </a:solidFill>
                <a:latin typeface="Annie BTN" pitchFamily="66" charset="0"/>
              </a:rPr>
              <a:t>Success Criteria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We will know we are successful if</a:t>
            </a:r>
            <a:r>
              <a:rPr lang="en-GB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we can give reasons for studying the weather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we can identify a weather and a climate statement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we can match words to the correct weather element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we can complete a table summarising the main elements, words and instruments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1438" y="714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5B0091"/>
                </a:solidFill>
              </a:rPr>
              <a:t>Why do geographers study the weather?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23850" y="765175"/>
            <a:ext cx="864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weather has an impact on many of the things that we do! Can you explain how the weather affects these people?</a:t>
            </a:r>
            <a:endParaRPr lang="en-US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258888" y="6021388"/>
            <a:ext cx="669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7602" name="Picture 1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7605" name="ShockwaveFlash1" r:id="rId2" imgW="7632670" imgH="4608548"/>
        </mc:Choice>
        <mc:Fallback>
          <p:control name="ShockwaveFlash1" r:id="rId2" imgW="7632670" imgH="460854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788" y="1628775"/>
                  <a:ext cx="7632700" cy="46085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1438" y="92075"/>
            <a:ext cx="846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rgbClr val="5B0091"/>
                </a:solidFill>
              </a:rPr>
              <a:t>What is the difference between weather and climate?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23850" y="90805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rgbClr val="FF6600"/>
                </a:solidFill>
              </a:rPr>
              <a:t>Weather</a:t>
            </a:r>
            <a:r>
              <a:rPr lang="en-GB"/>
              <a:t> is the day to day changes in the atmosphere. </a:t>
            </a:r>
          </a:p>
        </p:txBody>
      </p:sp>
      <p:pic>
        <p:nvPicPr>
          <p:cNvPr id="80901" name="Picture 5" descr="cumulus clo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260725"/>
            <a:ext cx="1836737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5827713" y="3187700"/>
            <a:ext cx="1439862" cy="360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5780088" y="4340225"/>
            <a:ext cx="1223962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3906838" y="4556125"/>
            <a:ext cx="407987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2466975" y="4340225"/>
            <a:ext cx="1079500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H="1" flipV="1">
            <a:off x="2322513" y="3189288"/>
            <a:ext cx="1225550" cy="3587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H="1" flipV="1">
            <a:off x="3563938" y="2349500"/>
            <a:ext cx="558800" cy="7667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5178425" y="2324100"/>
            <a:ext cx="601663" cy="7921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2035175" y="181927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temperature</a:t>
            </a:r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635625" y="1747838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precipitation</a:t>
            </a:r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95313" y="290036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wind speed</a:t>
            </a:r>
            <a:endParaRPr lang="en-U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522288" y="4843463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wind direction</a:t>
            </a:r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7075488" y="4916488"/>
            <a:ext cx="174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cloud cover</a:t>
            </a:r>
            <a:endParaRPr lang="en-US"/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7435850" y="282733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humidity</a:t>
            </a:r>
            <a:endParaRPr lang="en-US"/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2466975" y="5492750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air pressure</a:t>
            </a:r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4987925" y="4556125"/>
            <a:ext cx="503238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>
            <a:off x="5419725" y="5492750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sunshine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3" grpId="0" animBg="1"/>
      <p:bldP spid="80904" grpId="0" animBg="1"/>
      <p:bldP spid="80905" grpId="0" animBg="1"/>
      <p:bldP spid="80906" grpId="0" animBg="1"/>
      <p:bldP spid="80908" grpId="0" animBg="1"/>
      <p:bldP spid="80909" grpId="0" animBg="1"/>
      <p:bldP spid="80910" grpId="0" animBg="1"/>
      <p:bldP spid="80911" grpId="0"/>
      <p:bldP spid="80912" grpId="0"/>
      <p:bldP spid="80913" grpId="0"/>
      <p:bldP spid="80914" grpId="0"/>
      <p:bldP spid="80915" grpId="0"/>
      <p:bldP spid="80916" grpId="0"/>
      <p:bldP spid="80917" grpId="0"/>
      <p:bldP spid="80918" grpId="0" animBg="1"/>
      <p:bldP spid="809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71438" y="92075"/>
            <a:ext cx="84613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200" b="1">
                <a:solidFill>
                  <a:srgbClr val="5B0091"/>
                </a:solidFill>
              </a:rPr>
              <a:t>What is the difference between weather and climate?</a:t>
            </a:r>
          </a:p>
        </p:txBody>
      </p:sp>
      <p:pic>
        <p:nvPicPr>
          <p:cNvPr id="109574" name="Picture 6" descr="flas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68313" y="765175"/>
            <a:ext cx="792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rgbClr val="FF6600"/>
                </a:solidFill>
              </a:rPr>
              <a:t>Climate</a:t>
            </a:r>
            <a:r>
              <a:rPr lang="en-GB"/>
              <a:t> is the overall pattern of weather, usually based on an average over 30 years.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61963" y="1635125"/>
            <a:ext cx="843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Click on the buttons to find out about these types of climate.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578" name="ShockwaveFlash1" r:id="rId2" imgW="7093333" imgH="4463817"/>
        </mc:Choice>
        <mc:Fallback>
          <p:control name="ShockwaveFlash1" r:id="rId2" imgW="7093333" imgH="446381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2133600"/>
                  <a:ext cx="7092950" cy="44640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71438" y="714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5B0091"/>
                </a:solidFill>
              </a:rPr>
              <a:t>Key Ideas</a:t>
            </a:r>
            <a:endParaRPr lang="en-US" sz="2800" b="1">
              <a:solidFill>
                <a:srgbClr val="5B0091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" y="1295400"/>
            <a:ext cx="8280400" cy="34512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200"/>
              <a:t>Geographers study the weather because it has an impact on people’s daily lives and the activities that they do.</a:t>
            </a:r>
          </a:p>
          <a:p>
            <a:endParaRPr lang="en-GB" sz="2200"/>
          </a:p>
          <a:p>
            <a:r>
              <a:rPr lang="en-GB" sz="2200" b="1">
                <a:solidFill>
                  <a:srgbClr val="FF6600"/>
                </a:solidFill>
              </a:rPr>
              <a:t>Weather</a:t>
            </a:r>
            <a:r>
              <a:rPr lang="en-GB" sz="2200"/>
              <a:t> is the day to day changes in the atmosphere.</a:t>
            </a:r>
          </a:p>
          <a:p>
            <a:endParaRPr lang="en-GB" sz="2200"/>
          </a:p>
          <a:p>
            <a:r>
              <a:rPr lang="en-GB" sz="2200" b="1">
                <a:solidFill>
                  <a:srgbClr val="FF6600"/>
                </a:solidFill>
              </a:rPr>
              <a:t>Climate</a:t>
            </a:r>
            <a:r>
              <a:rPr lang="en-GB" sz="2200"/>
              <a:t> is the overall pattern of weather, usually based on an average over 30 years.</a:t>
            </a:r>
          </a:p>
          <a:p>
            <a:endParaRPr lang="en-GB" sz="2200"/>
          </a:p>
          <a:p>
            <a:r>
              <a:rPr lang="en-GB" sz="2200"/>
              <a:t>The British Isles has a </a:t>
            </a:r>
            <a:r>
              <a:rPr lang="en-GB" sz="2200" b="1">
                <a:solidFill>
                  <a:srgbClr val="FF6600"/>
                </a:solidFill>
              </a:rPr>
              <a:t>temperate</a:t>
            </a:r>
            <a:r>
              <a:rPr lang="en-GB" sz="2200"/>
              <a:t> climate.  This means that it is not too hot, not too cold, not too dry and not too wet!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388350" y="6021388"/>
            <a:ext cx="75565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112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charRg st="112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165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charRg st="165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251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charRg st="251" end="3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73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charRg st="373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76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charRg st="376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76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charRg st="376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6600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429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Annie BTN</vt:lpstr>
      <vt:lpstr>Default Design</vt:lpstr>
      <vt:lpstr>Weather and Climate – an introduction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dc:creator>Boardworks Ltd</dc:creator>
  <cp:lastModifiedBy>Teacher E-Solutions</cp:lastModifiedBy>
  <cp:revision>204</cp:revision>
  <dcterms:created xsi:type="dcterms:W3CDTF">2000-09-02T18:16:52Z</dcterms:created>
  <dcterms:modified xsi:type="dcterms:W3CDTF">2019-01-18T16:55:37Z</dcterms:modified>
</cp:coreProperties>
</file>