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459" r:id="rId2"/>
    <p:sldId id="470" r:id="rId3"/>
    <p:sldId id="471" r:id="rId4"/>
    <p:sldId id="462" r:id="rId5"/>
    <p:sldId id="463" r:id="rId6"/>
    <p:sldId id="468" r:id="rId7"/>
    <p:sldId id="469" r:id="rId8"/>
    <p:sldId id="467" r:id="rId9"/>
    <p:sldId id="460" r:id="rId10"/>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D60093"/>
    <a:srgbClr val="CC00FF"/>
    <a:srgbClr val="9933FF"/>
    <a:srgbClr val="9966FF"/>
    <a:srgbClr val="FFFFFF"/>
    <a:srgbClr val="CC66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37" autoAdjust="0"/>
    <p:restoredTop sz="94667" autoAdjust="0"/>
  </p:normalViewPr>
  <p:slideViewPr>
    <p:cSldViewPr>
      <p:cViewPr>
        <p:scale>
          <a:sx n="81" d="100"/>
          <a:sy n="81" d="100"/>
        </p:scale>
        <p:origin x="-58"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GB"/>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p>
        </p:txBody>
      </p:sp>
      <p:sp>
        <p:nvSpPr>
          <p:cNvPr id="11268"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GB"/>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7F3554E9-758E-4CBF-BBC4-5B15849B34C2}" type="slidenum">
              <a:rPr lang="en-GB"/>
              <a:pPr>
                <a:defRPr/>
              </a:pPr>
              <a:t>‹#›</a:t>
            </a:fld>
            <a:endParaRPr lang="en-GB"/>
          </a:p>
        </p:txBody>
      </p:sp>
    </p:spTree>
    <p:extLst>
      <p:ext uri="{BB962C8B-B14F-4D97-AF65-F5344CB8AC3E}">
        <p14:creationId xmlns:p14="http://schemas.microsoft.com/office/powerpoint/2010/main" val="42487600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1B54D72-9358-4BDB-8065-C7377A4C6272}" type="slidenum">
              <a:rPr lang="en-GB" sz="1200"/>
              <a:pPr eaLnBrk="1" hangingPunct="1"/>
              <a:t>1</a:t>
            </a:fld>
            <a:endParaRPr lang="en-GB" sz="1200"/>
          </a:p>
        </p:txBody>
      </p:sp>
      <p:sp>
        <p:nvSpPr>
          <p:cNvPr id="12291" name="Rectangle 2"/>
          <p:cNvSpPr>
            <a:spLocks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C4F5562-82FA-4A71-BEA8-3BCE53605BD7}" type="slidenum">
              <a:rPr lang="en-GB" sz="1200"/>
              <a:pPr eaLnBrk="1" hangingPunct="1"/>
              <a:t>4</a:t>
            </a:fld>
            <a:endParaRPr lang="en-GB" sz="1200"/>
          </a:p>
        </p:txBody>
      </p:sp>
      <p:sp>
        <p:nvSpPr>
          <p:cNvPr id="13315" name="Rectangle 2"/>
          <p:cNvSpPr>
            <a:spLocks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D882BED-ACC1-4BD0-B291-B1E3E3AE0996}" type="slidenum">
              <a:rPr lang="en-GB" sz="1200"/>
              <a:pPr eaLnBrk="1" hangingPunct="1"/>
              <a:t>5</a:t>
            </a:fld>
            <a:endParaRPr lang="en-GB" sz="1200"/>
          </a:p>
        </p:txBody>
      </p:sp>
      <p:sp>
        <p:nvSpPr>
          <p:cNvPr id="14339" name="Rectangle 2"/>
          <p:cNvSpPr>
            <a:spLocks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16C6892-F8CB-42CA-8F2B-99778C73667B}" type="slidenum">
              <a:rPr lang="en-GB" sz="1200"/>
              <a:pPr eaLnBrk="1" hangingPunct="1"/>
              <a:t>6</a:t>
            </a:fld>
            <a:endParaRPr lang="en-GB" sz="1200"/>
          </a:p>
        </p:txBody>
      </p:sp>
      <p:sp>
        <p:nvSpPr>
          <p:cNvPr id="15363" name="Rectangle 2"/>
          <p:cNvSpPr>
            <a:spLocks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C4FBBBB-B261-42CD-ABAD-E15CB05B2941}" type="slidenum">
              <a:rPr lang="en-GB" sz="1200"/>
              <a:pPr eaLnBrk="1" hangingPunct="1"/>
              <a:t>7</a:t>
            </a:fld>
            <a:endParaRPr lang="en-GB" sz="1200"/>
          </a:p>
        </p:txBody>
      </p:sp>
      <p:sp>
        <p:nvSpPr>
          <p:cNvPr id="16387" name="Rectangle 2"/>
          <p:cNvSpPr>
            <a:spLocks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14DD4B3-CA6C-4214-95B8-7155B6A39E54}" type="slidenum">
              <a:rPr lang="en-GB" sz="1200"/>
              <a:pPr eaLnBrk="1" hangingPunct="1"/>
              <a:t>8</a:t>
            </a:fld>
            <a:endParaRPr lang="en-GB" sz="1200"/>
          </a:p>
        </p:txBody>
      </p:sp>
      <p:sp>
        <p:nvSpPr>
          <p:cNvPr id="17411" name="Rectangle 2"/>
          <p:cNvSpPr>
            <a:spLocks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45C7689-3A8D-40C3-A5A9-21FC03B34643}" type="slidenum">
              <a:rPr lang="en-GB" sz="1200"/>
              <a:pPr eaLnBrk="1" hangingPunct="1"/>
              <a:t>9</a:t>
            </a:fld>
            <a:endParaRPr lang="en-GB" sz="1200"/>
          </a:p>
        </p:txBody>
      </p:sp>
      <p:sp>
        <p:nvSpPr>
          <p:cNvPr id="18435" name="Rectangle 2"/>
          <p:cNvSpPr>
            <a:spLocks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165559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26838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14853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79301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94702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257865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25542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3605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050721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741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01641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18089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ext Box 7"/>
          <p:cNvSpPr txBox="1">
            <a:spLocks noChangeArrowheads="1"/>
          </p:cNvSpPr>
          <p:nvPr userDrawn="1"/>
        </p:nvSpPr>
        <p:spPr bwMode="auto">
          <a:xfrm>
            <a:off x="6629400" y="6400800"/>
            <a:ext cx="2286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spcBef>
                <a:spcPct val="50000"/>
              </a:spcBef>
            </a:pPr>
            <a:r>
              <a:rPr lang="en-GB" sz="1200">
                <a:solidFill>
                  <a:srgbClr val="FFFFFF"/>
                </a:solidFill>
                <a:latin typeface="Tahoma" pitchFamily="34" charset="0"/>
              </a:rPr>
              <a:t>GCSE ICT 3</a:t>
            </a:r>
            <a:r>
              <a:rPr lang="en-GB" sz="1200" baseline="30000">
                <a:solidFill>
                  <a:srgbClr val="FFFFFF"/>
                </a:solidFill>
                <a:latin typeface="Tahoma" pitchFamily="34" charset="0"/>
              </a:rPr>
              <a:t>rd</a:t>
            </a:r>
            <a:r>
              <a:rPr lang="en-GB" sz="1200">
                <a:solidFill>
                  <a:srgbClr val="FFFFFF"/>
                </a:solidFill>
                <a:latin typeface="Tahoma" pitchFamily="34" charset="0"/>
              </a:rPr>
              <a:t> Edition</a:t>
            </a:r>
          </a:p>
        </p:txBody>
      </p:sp>
      <p:sp>
        <p:nvSpPr>
          <p:cNvPr id="1027" name="Rectangle 8"/>
          <p:cNvSpPr>
            <a:spLocks noChangeArrowheads="1"/>
          </p:cNvSpPr>
          <p:nvPr userDrawn="1"/>
        </p:nvSpPr>
        <p:spPr bwMode="auto">
          <a:xfrm>
            <a:off x="0" y="0"/>
            <a:ext cx="9144000" cy="1268413"/>
          </a:xfrm>
          <a:prstGeom prst="rect">
            <a:avLst/>
          </a:prstGeom>
          <a:gradFill rotWithShape="1">
            <a:gsLst>
              <a:gs pos="0">
                <a:srgbClr val="CC66FF">
                  <a:alpha val="89000"/>
                </a:srgbClr>
              </a:gs>
              <a:gs pos="100000">
                <a:srgbClr val="CC99FF">
                  <a:alpha val="39000"/>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Rectangle 10"/>
          <p:cNvSpPr>
            <a:spLocks noChangeArrowheads="1"/>
          </p:cNvSpPr>
          <p:nvPr userDrawn="1"/>
        </p:nvSpPr>
        <p:spPr bwMode="auto">
          <a:xfrm>
            <a:off x="0" y="6381750"/>
            <a:ext cx="9144000" cy="476250"/>
          </a:xfrm>
          <a:prstGeom prst="rect">
            <a:avLst/>
          </a:prstGeom>
          <a:gradFill rotWithShape="1">
            <a:gsLst>
              <a:gs pos="0">
                <a:srgbClr val="CC99FF">
                  <a:alpha val="39000"/>
                </a:srgbClr>
              </a:gs>
              <a:gs pos="100000">
                <a:srgbClr val="CC66FF">
                  <a:alpha val="89000"/>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9" name="Text Box 11"/>
          <p:cNvSpPr txBox="1">
            <a:spLocks noChangeArrowheads="1"/>
          </p:cNvSpPr>
          <p:nvPr userDrawn="1"/>
        </p:nvSpPr>
        <p:spPr bwMode="auto">
          <a:xfrm>
            <a:off x="7308850" y="6583363"/>
            <a:ext cx="18351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spcBef>
                <a:spcPct val="50000"/>
              </a:spcBef>
            </a:pPr>
            <a:r>
              <a:rPr lang="en-GB" sz="1200" b="1">
                <a:solidFill>
                  <a:srgbClr val="D60093"/>
                </a:solidFill>
                <a:latin typeface="Tahoma" pitchFamily="34" charset="0"/>
              </a:rPr>
              <a:t>GCSE ICT 3</a:t>
            </a:r>
            <a:r>
              <a:rPr lang="en-GB" sz="1200" b="1" baseline="30000">
                <a:solidFill>
                  <a:srgbClr val="D60093"/>
                </a:solidFill>
                <a:latin typeface="Tahoma" pitchFamily="34" charset="0"/>
              </a:rPr>
              <a:t>rd</a:t>
            </a:r>
            <a:r>
              <a:rPr lang="en-GB" sz="1200" b="1">
                <a:solidFill>
                  <a:srgbClr val="D60093"/>
                </a:solidFill>
                <a:latin typeface="Tahoma" pitchFamily="34" charset="0"/>
              </a:rPr>
              <a:t> Edition</a:t>
            </a:r>
          </a:p>
        </p:txBody>
      </p:sp>
      <p:sp>
        <p:nvSpPr>
          <p:cNvPr id="1030" name="Text Box 12"/>
          <p:cNvSpPr txBox="1">
            <a:spLocks noChangeArrowheads="1"/>
          </p:cNvSpPr>
          <p:nvPr userDrawn="1"/>
        </p:nvSpPr>
        <p:spPr bwMode="auto">
          <a:xfrm>
            <a:off x="1547813" y="268288"/>
            <a:ext cx="6934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3600">
                <a:solidFill>
                  <a:srgbClr val="D60093"/>
                </a:solidFill>
                <a:latin typeface="Tahoma" pitchFamily="34" charset="0"/>
              </a:rPr>
              <a:t>Computer networks</a:t>
            </a:r>
          </a:p>
        </p:txBody>
      </p:sp>
      <p:sp>
        <p:nvSpPr>
          <p:cNvPr id="1031" name="Text Box 13"/>
          <p:cNvSpPr txBox="1">
            <a:spLocks noChangeArrowheads="1"/>
          </p:cNvSpPr>
          <p:nvPr userDrawn="1"/>
        </p:nvSpPr>
        <p:spPr bwMode="auto">
          <a:xfrm>
            <a:off x="304800" y="115888"/>
            <a:ext cx="1314450" cy="118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7200">
                <a:solidFill>
                  <a:srgbClr val="D60093"/>
                </a:solidFill>
                <a:latin typeface="Tahoma" pitchFamily="34" charset="0"/>
              </a:rPr>
              <a:t>19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4" name="Rectangle 4"/>
          <p:cNvSpPr>
            <a:spLocks noChangeArrowheads="1"/>
          </p:cNvSpPr>
          <p:nvPr/>
        </p:nvSpPr>
        <p:spPr bwMode="auto">
          <a:xfrm>
            <a:off x="468313" y="1341438"/>
            <a:ext cx="8207375" cy="4964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rgbClr val="D60093"/>
                </a:solidFill>
                <a:latin typeface="Tahoma" pitchFamily="34" charset="0"/>
                <a:cs typeface="Times New Roman" pitchFamily="18" charset="0"/>
              </a:rPr>
              <a:t>A </a:t>
            </a:r>
            <a:r>
              <a:rPr lang="en-US" b="1">
                <a:solidFill>
                  <a:srgbClr val="D60093"/>
                </a:solidFill>
                <a:latin typeface="Tahoma" pitchFamily="34" charset="0"/>
                <a:cs typeface="Times New Roman" pitchFamily="18" charset="0"/>
              </a:rPr>
              <a:t>computer network</a:t>
            </a:r>
            <a:r>
              <a:rPr lang="en-US">
                <a:solidFill>
                  <a:srgbClr val="D60093"/>
                </a:solidFill>
                <a:latin typeface="Tahoma" pitchFamily="34" charset="0"/>
                <a:cs typeface="Times New Roman" pitchFamily="18" charset="0"/>
              </a:rPr>
              <a:t> is a collection of computers linked together so that they can communicate with each other. </a:t>
            </a:r>
          </a:p>
          <a:p>
            <a:pPr>
              <a:spcBef>
                <a:spcPct val="50000"/>
              </a:spcBef>
            </a:pPr>
            <a:r>
              <a:rPr lang="en-US">
                <a:solidFill>
                  <a:srgbClr val="D60093"/>
                </a:solidFill>
                <a:latin typeface="Tahoma" pitchFamily="34" charset="0"/>
                <a:cs typeface="Times New Roman" pitchFamily="18" charset="0"/>
              </a:rPr>
              <a:t>A computer that is not connected to a network is called a </a:t>
            </a:r>
            <a:r>
              <a:rPr lang="en-US" b="1">
                <a:solidFill>
                  <a:srgbClr val="D60093"/>
                </a:solidFill>
                <a:latin typeface="Tahoma" pitchFamily="34" charset="0"/>
                <a:cs typeface="Times New Roman" pitchFamily="18" charset="0"/>
              </a:rPr>
              <a:t>stand-alone computer</a:t>
            </a:r>
            <a:r>
              <a:rPr lang="en-US">
                <a:solidFill>
                  <a:srgbClr val="D60093"/>
                </a:solidFill>
                <a:latin typeface="Tahoma" pitchFamily="34" charset="0"/>
                <a:cs typeface="Times New Roman" pitchFamily="18" charset="0"/>
              </a:rPr>
              <a:t>.</a:t>
            </a:r>
          </a:p>
          <a:p>
            <a:pPr>
              <a:spcBef>
                <a:spcPct val="50000"/>
              </a:spcBef>
            </a:pPr>
            <a:r>
              <a:rPr lang="en-US">
                <a:solidFill>
                  <a:srgbClr val="D60093"/>
                </a:solidFill>
                <a:latin typeface="Tahoma" pitchFamily="34" charset="0"/>
                <a:cs typeface="Times New Roman" pitchFamily="18" charset="0"/>
              </a:rPr>
              <a:t>There are two different types of computer network:</a:t>
            </a:r>
          </a:p>
          <a:p>
            <a:pPr lvl="1">
              <a:spcBef>
                <a:spcPct val="50000"/>
              </a:spcBef>
            </a:pPr>
            <a:r>
              <a:rPr lang="en-US" sz="2200" b="1">
                <a:solidFill>
                  <a:srgbClr val="D60093"/>
                </a:solidFill>
                <a:latin typeface="Tahoma" pitchFamily="34" charset="0"/>
                <a:cs typeface="Times New Roman" pitchFamily="18" charset="0"/>
              </a:rPr>
              <a:t>Local Area Network</a:t>
            </a:r>
            <a:r>
              <a:rPr lang="en-US" sz="2200">
                <a:solidFill>
                  <a:srgbClr val="D60093"/>
                </a:solidFill>
                <a:latin typeface="Tahoma" pitchFamily="34" charset="0"/>
                <a:cs typeface="Times New Roman" pitchFamily="18" charset="0"/>
              </a:rPr>
              <a:t> or </a:t>
            </a:r>
            <a:r>
              <a:rPr lang="en-US" sz="2200" b="1">
                <a:solidFill>
                  <a:srgbClr val="D60093"/>
                </a:solidFill>
                <a:latin typeface="Tahoma" pitchFamily="34" charset="0"/>
                <a:cs typeface="Times New Roman" pitchFamily="18" charset="0"/>
              </a:rPr>
              <a:t>LAN</a:t>
            </a:r>
            <a:r>
              <a:rPr lang="en-US" sz="2200">
                <a:solidFill>
                  <a:srgbClr val="D60093"/>
                </a:solidFill>
                <a:latin typeface="Tahoma" pitchFamily="34" charset="0"/>
                <a:cs typeface="Times New Roman" pitchFamily="18" charset="0"/>
              </a:rPr>
              <a:t>  - the computers are all in the same building or in different buildings on one site permanently connected to  each other with special cables. </a:t>
            </a:r>
          </a:p>
          <a:p>
            <a:pPr lvl="1">
              <a:spcBef>
                <a:spcPct val="50000"/>
              </a:spcBef>
            </a:pPr>
            <a:r>
              <a:rPr lang="en-US" sz="2200" b="1">
                <a:solidFill>
                  <a:srgbClr val="D60093"/>
                </a:solidFill>
                <a:latin typeface="Tahoma" pitchFamily="34" charset="0"/>
                <a:cs typeface="Times New Roman" pitchFamily="18" charset="0"/>
              </a:rPr>
              <a:t>Wide Area Network</a:t>
            </a:r>
            <a:r>
              <a:rPr lang="en-US" sz="2200">
                <a:solidFill>
                  <a:srgbClr val="D60093"/>
                </a:solidFill>
                <a:latin typeface="Tahoma" pitchFamily="34" charset="0"/>
                <a:cs typeface="Times New Roman" pitchFamily="18" charset="0"/>
              </a:rPr>
              <a:t> or </a:t>
            </a:r>
            <a:r>
              <a:rPr lang="en-US" sz="2200" b="1">
                <a:solidFill>
                  <a:srgbClr val="D60093"/>
                </a:solidFill>
                <a:latin typeface="Tahoma" pitchFamily="34" charset="0"/>
                <a:cs typeface="Times New Roman" pitchFamily="18" charset="0"/>
              </a:rPr>
              <a:t>WAN</a:t>
            </a:r>
            <a:r>
              <a:rPr lang="en-US" sz="2200">
                <a:solidFill>
                  <a:srgbClr val="D60093"/>
                </a:solidFill>
                <a:latin typeface="Tahoma" pitchFamily="34" charset="0"/>
                <a:cs typeface="Times New Roman" pitchFamily="18" charset="0"/>
              </a:rPr>
              <a:t>  - the computers are spread over a large geographical area not permanently connected to each other communicate using telephone lines, radio transmitters or satellite links.</a:t>
            </a:r>
            <a:r>
              <a:rPr lang="en-US" sz="2000">
                <a:solidFill>
                  <a:srgbClr val="D60093"/>
                </a:solidFill>
                <a:latin typeface="Tahoma" pitchFamily="34" charset="0"/>
                <a:cs typeface="Times New Roman" pitchFamily="18" charset="0"/>
              </a:rPr>
              <a:t> </a:t>
            </a:r>
            <a:endParaRPr lang="en-GB" sz="2000">
              <a:solidFill>
                <a:srgbClr val="D60093"/>
              </a:solidFill>
              <a:latin typeface="Tahoma"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99364">
                                            <p:txEl>
                                              <p:pRg st="0" end="0"/>
                                            </p:txEl>
                                          </p:spTgt>
                                        </p:tgtEl>
                                        <p:attrNameLst>
                                          <p:attrName>style.visibility</p:attrName>
                                        </p:attrNameLst>
                                      </p:cBhvr>
                                      <p:to>
                                        <p:strVal val="visible"/>
                                      </p:to>
                                    </p:set>
                                    <p:anim calcmode="lin" valueType="num">
                                      <p:cBhvr additive="base">
                                        <p:cTn id="7" dur="1000" fill="hold"/>
                                        <p:tgtEl>
                                          <p:spTgt spid="399364">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9936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99364">
                                            <p:txEl>
                                              <p:pRg st="1" end="1"/>
                                            </p:txEl>
                                          </p:spTgt>
                                        </p:tgtEl>
                                        <p:attrNameLst>
                                          <p:attrName>style.visibility</p:attrName>
                                        </p:attrNameLst>
                                      </p:cBhvr>
                                      <p:to>
                                        <p:strVal val="visible"/>
                                      </p:to>
                                    </p:set>
                                    <p:anim calcmode="lin" valueType="num">
                                      <p:cBhvr additive="base">
                                        <p:cTn id="13" dur="1000" fill="hold"/>
                                        <p:tgtEl>
                                          <p:spTgt spid="399364">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9936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99364">
                                            <p:txEl>
                                              <p:pRg st="2" end="2"/>
                                            </p:txEl>
                                          </p:spTgt>
                                        </p:tgtEl>
                                        <p:attrNameLst>
                                          <p:attrName>style.visibility</p:attrName>
                                        </p:attrNameLst>
                                      </p:cBhvr>
                                      <p:to>
                                        <p:strVal val="visible"/>
                                      </p:to>
                                    </p:set>
                                    <p:anim calcmode="lin" valueType="num">
                                      <p:cBhvr additive="base">
                                        <p:cTn id="19" dur="1000" fill="hold"/>
                                        <p:tgtEl>
                                          <p:spTgt spid="399364">
                                            <p:txEl>
                                              <p:pRg st="2" end="2"/>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39936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99364">
                                            <p:txEl>
                                              <p:pRg st="3" end="3"/>
                                            </p:txEl>
                                          </p:spTgt>
                                        </p:tgtEl>
                                        <p:attrNameLst>
                                          <p:attrName>style.visibility</p:attrName>
                                        </p:attrNameLst>
                                      </p:cBhvr>
                                      <p:to>
                                        <p:strVal val="visible"/>
                                      </p:to>
                                    </p:set>
                                    <p:anim calcmode="lin" valueType="num">
                                      <p:cBhvr additive="base">
                                        <p:cTn id="25" dur="1000" fill="hold"/>
                                        <p:tgtEl>
                                          <p:spTgt spid="399364">
                                            <p:txEl>
                                              <p:pRg st="3" end="3"/>
                                            </p:txEl>
                                          </p:spTgt>
                                        </p:tgtEl>
                                        <p:attrNameLst>
                                          <p:attrName>ppt_x</p:attrName>
                                        </p:attrNameLst>
                                      </p:cBhvr>
                                      <p:tavLst>
                                        <p:tav tm="0">
                                          <p:val>
                                            <p:strVal val="1+#ppt_w/2"/>
                                          </p:val>
                                        </p:tav>
                                        <p:tav tm="100000">
                                          <p:val>
                                            <p:strVal val="#ppt_x"/>
                                          </p:val>
                                        </p:tav>
                                      </p:tavLst>
                                    </p:anim>
                                    <p:anim calcmode="lin" valueType="num">
                                      <p:cBhvr additive="base">
                                        <p:cTn id="26" dur="1000" fill="hold"/>
                                        <p:tgtEl>
                                          <p:spTgt spid="39936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99364">
                                            <p:txEl>
                                              <p:pRg st="4" end="4"/>
                                            </p:txEl>
                                          </p:spTgt>
                                        </p:tgtEl>
                                        <p:attrNameLst>
                                          <p:attrName>style.visibility</p:attrName>
                                        </p:attrNameLst>
                                      </p:cBhvr>
                                      <p:to>
                                        <p:strVal val="visible"/>
                                      </p:to>
                                    </p:set>
                                    <p:anim calcmode="lin" valueType="num">
                                      <p:cBhvr additive="base">
                                        <p:cTn id="31" dur="1000" fill="hold"/>
                                        <p:tgtEl>
                                          <p:spTgt spid="399364">
                                            <p:txEl>
                                              <p:pRg st="4" end="4"/>
                                            </p:txEl>
                                          </p:spTgt>
                                        </p:tgtEl>
                                        <p:attrNameLst>
                                          <p:attrName>ppt_x</p:attrName>
                                        </p:attrNameLst>
                                      </p:cBhvr>
                                      <p:tavLst>
                                        <p:tav tm="0">
                                          <p:val>
                                            <p:strVal val="1+#ppt_w/2"/>
                                          </p:val>
                                        </p:tav>
                                        <p:tav tm="100000">
                                          <p:val>
                                            <p:strVal val="#ppt_x"/>
                                          </p:val>
                                        </p:tav>
                                      </p:tavLst>
                                    </p:anim>
                                    <p:anim calcmode="lin" valueType="num">
                                      <p:cBhvr additive="base">
                                        <p:cTn id="32" dur="1000" fill="hold"/>
                                        <p:tgtEl>
                                          <p:spTgt spid="399364">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64"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5732" name="Picture 4" descr="corel004"/>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bwMode="auto">
          <a:xfrm>
            <a:off x="1258888" y="1557338"/>
            <a:ext cx="5472112" cy="45053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85734" name="Rectangle 6"/>
          <p:cNvSpPr>
            <a:spLocks noChangeArrowheads="1"/>
          </p:cNvSpPr>
          <p:nvPr/>
        </p:nvSpPr>
        <p:spPr bwMode="auto">
          <a:xfrm>
            <a:off x="611188" y="1603375"/>
            <a:ext cx="31829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solidFill>
                  <a:srgbClr val="D60093"/>
                </a:solidFill>
                <a:latin typeface="Tahoma" pitchFamily="34" charset="0"/>
              </a:rPr>
              <a:t>Local Area Network</a:t>
            </a:r>
            <a:endParaRPr lang="en-GB" b="1">
              <a:solidFill>
                <a:srgbClr val="D60093"/>
              </a:solidFill>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85734"/>
                                        </p:tgtEl>
                                        <p:attrNameLst>
                                          <p:attrName>style.visibility</p:attrName>
                                        </p:attrNameLst>
                                      </p:cBhvr>
                                      <p:to>
                                        <p:strVal val="visible"/>
                                      </p:to>
                                    </p:set>
                                    <p:anim calcmode="lin" valueType="num">
                                      <p:cBhvr additive="base">
                                        <p:cTn id="7" dur="500" fill="hold"/>
                                        <p:tgtEl>
                                          <p:spTgt spid="585734"/>
                                        </p:tgtEl>
                                        <p:attrNameLst>
                                          <p:attrName>ppt_x</p:attrName>
                                        </p:attrNameLst>
                                      </p:cBhvr>
                                      <p:tavLst>
                                        <p:tav tm="0">
                                          <p:val>
                                            <p:strVal val="#ppt_x"/>
                                          </p:val>
                                        </p:tav>
                                        <p:tav tm="100000">
                                          <p:val>
                                            <p:strVal val="#ppt_x"/>
                                          </p:val>
                                        </p:tav>
                                      </p:tavLst>
                                    </p:anim>
                                    <p:anim calcmode="lin" valueType="num">
                                      <p:cBhvr additive="base">
                                        <p:cTn id="8" dur="500" fill="hold"/>
                                        <p:tgtEl>
                                          <p:spTgt spid="58573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585732"/>
                                        </p:tgtEl>
                                        <p:attrNameLst>
                                          <p:attrName>style.visibility</p:attrName>
                                        </p:attrNameLst>
                                      </p:cBhvr>
                                      <p:to>
                                        <p:strVal val="visible"/>
                                      </p:to>
                                    </p:set>
                                    <p:animEffect transition="in" filter="fade">
                                      <p:cBhvr>
                                        <p:cTn id="13" dur="2000"/>
                                        <p:tgtEl>
                                          <p:spTgt spid="5857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573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7781" name="Picture 5" descr="corel006"/>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bwMode="auto">
          <a:xfrm>
            <a:off x="2195513" y="1484313"/>
            <a:ext cx="5545137" cy="48799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87779" name="Rectangle 3"/>
          <p:cNvSpPr>
            <a:spLocks noChangeArrowheads="1"/>
          </p:cNvSpPr>
          <p:nvPr/>
        </p:nvSpPr>
        <p:spPr bwMode="auto">
          <a:xfrm>
            <a:off x="611188" y="1484313"/>
            <a:ext cx="31623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solidFill>
                  <a:srgbClr val="D60093"/>
                </a:solidFill>
                <a:latin typeface="Tahoma" pitchFamily="34" charset="0"/>
              </a:rPr>
              <a:t>Wide Area Network</a:t>
            </a:r>
            <a:endParaRPr lang="en-GB" b="1">
              <a:solidFill>
                <a:srgbClr val="D60093"/>
              </a:solidFill>
              <a:latin typeface="Tahoma" pitchFamily="34" charset="0"/>
            </a:endParaRPr>
          </a:p>
        </p:txBody>
      </p:sp>
      <p:sp>
        <p:nvSpPr>
          <p:cNvPr id="4100" name="Rectangle 7"/>
          <p:cNvSpPr>
            <a:spLocks noChangeArrowheads="1"/>
          </p:cNvSpPr>
          <p:nvPr/>
        </p:nvSpPr>
        <p:spPr bwMode="auto">
          <a:xfrm>
            <a:off x="2771775" y="5876925"/>
            <a:ext cx="2160588" cy="4318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87779"/>
                                        </p:tgtEl>
                                        <p:attrNameLst>
                                          <p:attrName>style.visibility</p:attrName>
                                        </p:attrNameLst>
                                      </p:cBhvr>
                                      <p:to>
                                        <p:strVal val="visible"/>
                                      </p:to>
                                    </p:set>
                                    <p:anim calcmode="lin" valueType="num">
                                      <p:cBhvr additive="base">
                                        <p:cTn id="7" dur="500" fill="hold"/>
                                        <p:tgtEl>
                                          <p:spTgt spid="587779"/>
                                        </p:tgtEl>
                                        <p:attrNameLst>
                                          <p:attrName>ppt_x</p:attrName>
                                        </p:attrNameLst>
                                      </p:cBhvr>
                                      <p:tavLst>
                                        <p:tav tm="0">
                                          <p:val>
                                            <p:strVal val="#ppt_x"/>
                                          </p:val>
                                        </p:tav>
                                        <p:tav tm="100000">
                                          <p:val>
                                            <p:strVal val="#ppt_x"/>
                                          </p:val>
                                        </p:tav>
                                      </p:tavLst>
                                    </p:anim>
                                    <p:anim calcmode="lin" valueType="num">
                                      <p:cBhvr additive="base">
                                        <p:cTn id="8" dur="500" fill="hold"/>
                                        <p:tgtEl>
                                          <p:spTgt spid="58777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587781"/>
                                        </p:tgtEl>
                                        <p:attrNameLst>
                                          <p:attrName>style.visibility</p:attrName>
                                        </p:attrNameLst>
                                      </p:cBhvr>
                                      <p:to>
                                        <p:strVal val="visible"/>
                                      </p:to>
                                    </p:set>
                                    <p:animEffect transition="in" filter="fade">
                                      <p:cBhvr>
                                        <p:cTn id="13" dur="2000"/>
                                        <p:tgtEl>
                                          <p:spTgt spid="5877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777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7" name="Rectangle 3"/>
          <p:cNvSpPr>
            <a:spLocks noChangeArrowheads="1"/>
          </p:cNvSpPr>
          <p:nvPr/>
        </p:nvSpPr>
        <p:spPr bwMode="auto">
          <a:xfrm>
            <a:off x="468313" y="1365250"/>
            <a:ext cx="8207375" cy="458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a:solidFill>
                  <a:srgbClr val="D60093"/>
                </a:solidFill>
                <a:latin typeface="Tahoma" pitchFamily="34" charset="0"/>
                <a:cs typeface="Times New Roman" pitchFamily="18" charset="0"/>
              </a:rPr>
              <a:t>Network security measures</a:t>
            </a:r>
            <a:r>
              <a:rPr lang="en-US">
                <a:solidFill>
                  <a:srgbClr val="D60093"/>
                </a:solidFill>
                <a:latin typeface="Tahoma" pitchFamily="34" charset="0"/>
                <a:cs typeface="Times New Roman" pitchFamily="18" charset="0"/>
              </a:rPr>
              <a:t> are needed to protect programs and data from the </a:t>
            </a:r>
            <a:r>
              <a:rPr lang="en-GB">
                <a:solidFill>
                  <a:srgbClr val="D60093"/>
                </a:solidFill>
                <a:latin typeface="Tahoma" pitchFamily="34" charset="0"/>
                <a:cs typeface="Times New Roman" pitchFamily="18" charset="0"/>
              </a:rPr>
              <a:t>threats that come from other users and hackers.</a:t>
            </a:r>
          </a:p>
          <a:p>
            <a:pPr>
              <a:spcBef>
                <a:spcPct val="50000"/>
              </a:spcBef>
            </a:pPr>
            <a:r>
              <a:rPr lang="en-GB" b="1">
                <a:solidFill>
                  <a:srgbClr val="D60093"/>
                </a:solidFill>
                <a:latin typeface="Tahoma" pitchFamily="34" charset="0"/>
                <a:cs typeface="Times New Roman" pitchFamily="18" charset="0"/>
              </a:rPr>
              <a:t>Data can be kept secure by:</a:t>
            </a:r>
          </a:p>
          <a:p>
            <a:pPr lvl="1">
              <a:spcBef>
                <a:spcPct val="50000"/>
              </a:spcBef>
            </a:pPr>
            <a:r>
              <a:rPr lang="en-GB" sz="2200">
                <a:solidFill>
                  <a:srgbClr val="D60093"/>
                </a:solidFill>
                <a:latin typeface="Tahoma" pitchFamily="34" charset="0"/>
                <a:cs typeface="Times New Roman" pitchFamily="18" charset="0"/>
              </a:rPr>
              <a:t>giving each network user their own user identity and password;</a:t>
            </a:r>
          </a:p>
          <a:p>
            <a:pPr lvl="1">
              <a:spcBef>
                <a:spcPct val="50000"/>
              </a:spcBef>
            </a:pPr>
            <a:r>
              <a:rPr lang="en-GB" sz="2200">
                <a:solidFill>
                  <a:srgbClr val="D60093"/>
                </a:solidFill>
                <a:latin typeface="Tahoma" pitchFamily="34" charset="0"/>
                <a:cs typeface="Times New Roman" pitchFamily="18" charset="0"/>
              </a:rPr>
              <a:t>reducing unauthorised access by allowing users different levels of access;</a:t>
            </a:r>
          </a:p>
          <a:p>
            <a:pPr lvl="1">
              <a:spcBef>
                <a:spcPct val="50000"/>
              </a:spcBef>
            </a:pPr>
            <a:r>
              <a:rPr lang="en-GB" sz="2200">
                <a:solidFill>
                  <a:srgbClr val="D60093"/>
                </a:solidFill>
                <a:latin typeface="Tahoma" pitchFamily="34" charset="0"/>
                <a:cs typeface="Times New Roman" pitchFamily="18" charset="0"/>
              </a:rPr>
              <a:t>physically restricting access to computer rooms by locking doors or providing users with entry codes or special swipe card keys.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05507">
                                            <p:txEl>
                                              <p:pRg st="0" end="0"/>
                                            </p:txEl>
                                          </p:spTgt>
                                        </p:tgtEl>
                                        <p:attrNameLst>
                                          <p:attrName>style.visibility</p:attrName>
                                        </p:attrNameLst>
                                      </p:cBhvr>
                                      <p:to>
                                        <p:strVal val="visible"/>
                                      </p:to>
                                    </p:set>
                                    <p:anim calcmode="lin" valueType="num">
                                      <p:cBhvr additive="base">
                                        <p:cTn id="7" dur="500" fill="hold"/>
                                        <p:tgtEl>
                                          <p:spTgt spid="4055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05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05507">
                                            <p:txEl>
                                              <p:pRg st="1" end="1"/>
                                            </p:txEl>
                                          </p:spTgt>
                                        </p:tgtEl>
                                        <p:attrNameLst>
                                          <p:attrName>style.visibility</p:attrName>
                                        </p:attrNameLst>
                                      </p:cBhvr>
                                      <p:to>
                                        <p:strVal val="visible"/>
                                      </p:to>
                                    </p:set>
                                    <p:anim calcmode="lin" valueType="num">
                                      <p:cBhvr additive="base">
                                        <p:cTn id="13" dur="500" fill="hold"/>
                                        <p:tgtEl>
                                          <p:spTgt spid="40550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055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05507">
                                            <p:txEl>
                                              <p:pRg st="2" end="2"/>
                                            </p:txEl>
                                          </p:spTgt>
                                        </p:tgtEl>
                                        <p:attrNameLst>
                                          <p:attrName>style.visibility</p:attrName>
                                        </p:attrNameLst>
                                      </p:cBhvr>
                                      <p:to>
                                        <p:strVal val="visible"/>
                                      </p:to>
                                    </p:set>
                                    <p:anim calcmode="lin" valueType="num">
                                      <p:cBhvr additive="base">
                                        <p:cTn id="19" dur="500" fill="hold"/>
                                        <p:tgtEl>
                                          <p:spTgt spid="40550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055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05507">
                                            <p:txEl>
                                              <p:pRg st="3" end="3"/>
                                            </p:txEl>
                                          </p:spTgt>
                                        </p:tgtEl>
                                        <p:attrNameLst>
                                          <p:attrName>style.visibility</p:attrName>
                                        </p:attrNameLst>
                                      </p:cBhvr>
                                      <p:to>
                                        <p:strVal val="visible"/>
                                      </p:to>
                                    </p:set>
                                    <p:anim calcmode="lin" valueType="num">
                                      <p:cBhvr additive="base">
                                        <p:cTn id="25" dur="500" fill="hold"/>
                                        <p:tgtEl>
                                          <p:spTgt spid="40550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0550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405507">
                                            <p:txEl>
                                              <p:pRg st="4" end="4"/>
                                            </p:txEl>
                                          </p:spTgt>
                                        </p:tgtEl>
                                        <p:attrNameLst>
                                          <p:attrName>style.visibility</p:attrName>
                                        </p:attrNameLst>
                                      </p:cBhvr>
                                      <p:to>
                                        <p:strVal val="visible"/>
                                      </p:to>
                                    </p:set>
                                    <p:anim calcmode="lin" valueType="num">
                                      <p:cBhvr additive="base">
                                        <p:cTn id="31" dur="500" fill="hold"/>
                                        <p:tgtEl>
                                          <p:spTgt spid="40550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40550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550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5" name="Rectangle 3"/>
          <p:cNvSpPr>
            <a:spLocks noChangeArrowheads="1"/>
          </p:cNvSpPr>
          <p:nvPr/>
        </p:nvSpPr>
        <p:spPr bwMode="auto">
          <a:xfrm>
            <a:off x="468313" y="1341438"/>
            <a:ext cx="8280400" cy="2465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solidFill>
                  <a:srgbClr val="D60093"/>
                </a:solidFill>
                <a:latin typeface="Tahoma" pitchFamily="34" charset="0"/>
                <a:cs typeface="Times New Roman" pitchFamily="18" charset="0"/>
              </a:rPr>
              <a:t>The </a:t>
            </a:r>
            <a:r>
              <a:rPr lang="en-GB" b="1">
                <a:solidFill>
                  <a:srgbClr val="D60093"/>
                </a:solidFill>
                <a:latin typeface="Tahoma" pitchFamily="34" charset="0"/>
                <a:cs typeface="Times New Roman" pitchFamily="18" charset="0"/>
              </a:rPr>
              <a:t>topology</a:t>
            </a:r>
            <a:r>
              <a:rPr lang="en-GB">
                <a:solidFill>
                  <a:srgbClr val="D60093"/>
                </a:solidFill>
                <a:latin typeface="Tahoma" pitchFamily="34" charset="0"/>
                <a:cs typeface="Times New Roman" pitchFamily="18" charset="0"/>
              </a:rPr>
              <a:t> of a network describes the way cables are used to connect network devices like servers, workstations or printers.</a:t>
            </a:r>
          </a:p>
          <a:p>
            <a:pPr>
              <a:spcBef>
                <a:spcPct val="50000"/>
              </a:spcBef>
            </a:pPr>
            <a:r>
              <a:rPr lang="en-GB">
                <a:solidFill>
                  <a:srgbClr val="D60093"/>
                </a:solidFill>
                <a:latin typeface="Tahoma" pitchFamily="34" charset="0"/>
                <a:cs typeface="Times New Roman" pitchFamily="18" charset="0"/>
              </a:rPr>
              <a:t>In a </a:t>
            </a:r>
            <a:r>
              <a:rPr lang="en-GB" b="1">
                <a:solidFill>
                  <a:srgbClr val="D60093"/>
                </a:solidFill>
                <a:latin typeface="Tahoma" pitchFamily="34" charset="0"/>
                <a:cs typeface="Times New Roman" pitchFamily="18" charset="0"/>
              </a:rPr>
              <a:t>bus</a:t>
            </a:r>
            <a:r>
              <a:rPr lang="en-GB">
                <a:solidFill>
                  <a:srgbClr val="D60093"/>
                </a:solidFill>
                <a:latin typeface="Tahoma" pitchFamily="34" charset="0"/>
                <a:cs typeface="Times New Roman" pitchFamily="18" charset="0"/>
              </a:rPr>
              <a:t> topology all the computers are connected through their own cable to a single central cable - this is the simplest type of topology.</a:t>
            </a:r>
          </a:p>
        </p:txBody>
      </p:sp>
      <p:grpSp>
        <p:nvGrpSpPr>
          <p:cNvPr id="407567" name="Group 15"/>
          <p:cNvGrpSpPr>
            <a:grpSpLocks/>
          </p:cNvGrpSpPr>
          <p:nvPr/>
        </p:nvGrpSpPr>
        <p:grpSpPr bwMode="auto">
          <a:xfrm>
            <a:off x="611188" y="4076700"/>
            <a:ext cx="4752975" cy="1584325"/>
            <a:chOff x="521" y="2795"/>
            <a:chExt cx="2994" cy="998"/>
          </a:xfrm>
        </p:grpSpPr>
        <p:sp>
          <p:nvSpPr>
            <p:cNvPr id="6148" name="Line 4"/>
            <p:cNvSpPr>
              <a:spLocks noChangeShapeType="1"/>
            </p:cNvSpPr>
            <p:nvPr/>
          </p:nvSpPr>
          <p:spPr bwMode="auto">
            <a:xfrm>
              <a:off x="521" y="3271"/>
              <a:ext cx="2994" cy="23"/>
            </a:xfrm>
            <a:prstGeom prst="line">
              <a:avLst/>
            </a:prstGeom>
            <a:noFill/>
            <a:ln w="57150">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9" name="Line 5"/>
            <p:cNvSpPr>
              <a:spLocks noChangeShapeType="1"/>
            </p:cNvSpPr>
            <p:nvPr/>
          </p:nvSpPr>
          <p:spPr bwMode="auto">
            <a:xfrm>
              <a:off x="1066" y="2886"/>
              <a:ext cx="0" cy="771"/>
            </a:xfrm>
            <a:prstGeom prst="line">
              <a:avLst/>
            </a:prstGeom>
            <a:noFill/>
            <a:ln w="57150">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0" name="Line 6"/>
            <p:cNvSpPr>
              <a:spLocks noChangeShapeType="1"/>
            </p:cNvSpPr>
            <p:nvPr/>
          </p:nvSpPr>
          <p:spPr bwMode="auto">
            <a:xfrm>
              <a:off x="1655" y="3294"/>
              <a:ext cx="0" cy="363"/>
            </a:xfrm>
            <a:prstGeom prst="line">
              <a:avLst/>
            </a:prstGeom>
            <a:noFill/>
            <a:ln w="57150">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1" name="Line 7"/>
            <p:cNvSpPr>
              <a:spLocks noChangeShapeType="1"/>
            </p:cNvSpPr>
            <p:nvPr/>
          </p:nvSpPr>
          <p:spPr bwMode="auto">
            <a:xfrm>
              <a:off x="2290" y="2931"/>
              <a:ext cx="0" cy="771"/>
            </a:xfrm>
            <a:prstGeom prst="line">
              <a:avLst/>
            </a:prstGeom>
            <a:noFill/>
            <a:ln w="57150">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2" name="Line 8"/>
            <p:cNvSpPr>
              <a:spLocks noChangeShapeType="1"/>
            </p:cNvSpPr>
            <p:nvPr/>
          </p:nvSpPr>
          <p:spPr bwMode="auto">
            <a:xfrm>
              <a:off x="3016" y="2931"/>
              <a:ext cx="0" cy="363"/>
            </a:xfrm>
            <a:prstGeom prst="line">
              <a:avLst/>
            </a:prstGeom>
            <a:noFill/>
            <a:ln w="57150">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3" name="Oval 9"/>
            <p:cNvSpPr>
              <a:spLocks noChangeArrowheads="1"/>
            </p:cNvSpPr>
            <p:nvPr/>
          </p:nvSpPr>
          <p:spPr bwMode="auto">
            <a:xfrm>
              <a:off x="930" y="2795"/>
              <a:ext cx="272" cy="272"/>
            </a:xfrm>
            <a:prstGeom prst="ellipse">
              <a:avLst/>
            </a:prstGeom>
            <a:solidFill>
              <a:srgbClr val="D6009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4" name="Oval 10"/>
            <p:cNvSpPr>
              <a:spLocks noChangeArrowheads="1"/>
            </p:cNvSpPr>
            <p:nvPr/>
          </p:nvSpPr>
          <p:spPr bwMode="auto">
            <a:xfrm>
              <a:off x="930" y="3521"/>
              <a:ext cx="272" cy="272"/>
            </a:xfrm>
            <a:prstGeom prst="ellipse">
              <a:avLst/>
            </a:prstGeom>
            <a:solidFill>
              <a:srgbClr val="D6009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5" name="Oval 11"/>
            <p:cNvSpPr>
              <a:spLocks noChangeArrowheads="1"/>
            </p:cNvSpPr>
            <p:nvPr/>
          </p:nvSpPr>
          <p:spPr bwMode="auto">
            <a:xfrm>
              <a:off x="1519" y="3521"/>
              <a:ext cx="272" cy="272"/>
            </a:xfrm>
            <a:prstGeom prst="ellipse">
              <a:avLst/>
            </a:prstGeom>
            <a:solidFill>
              <a:srgbClr val="D6009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6" name="Oval 12"/>
            <p:cNvSpPr>
              <a:spLocks noChangeArrowheads="1"/>
            </p:cNvSpPr>
            <p:nvPr/>
          </p:nvSpPr>
          <p:spPr bwMode="auto">
            <a:xfrm>
              <a:off x="2154" y="2795"/>
              <a:ext cx="272" cy="272"/>
            </a:xfrm>
            <a:prstGeom prst="ellipse">
              <a:avLst/>
            </a:prstGeom>
            <a:solidFill>
              <a:srgbClr val="D6009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 name="Oval 13"/>
            <p:cNvSpPr>
              <a:spLocks noChangeArrowheads="1"/>
            </p:cNvSpPr>
            <p:nvPr/>
          </p:nvSpPr>
          <p:spPr bwMode="auto">
            <a:xfrm>
              <a:off x="2154" y="3521"/>
              <a:ext cx="272" cy="272"/>
            </a:xfrm>
            <a:prstGeom prst="ellipse">
              <a:avLst/>
            </a:prstGeom>
            <a:solidFill>
              <a:srgbClr val="D6009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8" name="Oval 14"/>
            <p:cNvSpPr>
              <a:spLocks noChangeArrowheads="1"/>
            </p:cNvSpPr>
            <p:nvPr/>
          </p:nvSpPr>
          <p:spPr bwMode="auto">
            <a:xfrm>
              <a:off x="2880" y="2795"/>
              <a:ext cx="272" cy="272"/>
            </a:xfrm>
            <a:prstGeom prst="ellipse">
              <a:avLst/>
            </a:prstGeom>
            <a:solidFill>
              <a:srgbClr val="D6009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07555">
                                            <p:txEl>
                                              <p:pRg st="0" end="0"/>
                                            </p:txEl>
                                          </p:spTgt>
                                        </p:tgtEl>
                                        <p:attrNameLst>
                                          <p:attrName>style.visibility</p:attrName>
                                        </p:attrNameLst>
                                      </p:cBhvr>
                                      <p:to>
                                        <p:strVal val="visible"/>
                                      </p:to>
                                    </p:set>
                                    <p:anim calcmode="lin" valueType="num">
                                      <p:cBhvr additive="base">
                                        <p:cTn id="7" dur="1000" fill="hold"/>
                                        <p:tgtEl>
                                          <p:spTgt spid="407555">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4075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07555">
                                            <p:txEl>
                                              <p:pRg st="1" end="1"/>
                                            </p:txEl>
                                          </p:spTgt>
                                        </p:tgtEl>
                                        <p:attrNameLst>
                                          <p:attrName>style.visibility</p:attrName>
                                        </p:attrNameLst>
                                      </p:cBhvr>
                                      <p:to>
                                        <p:strVal val="visible"/>
                                      </p:to>
                                    </p:set>
                                    <p:anim calcmode="lin" valueType="num">
                                      <p:cBhvr additive="base">
                                        <p:cTn id="13" dur="1000" fill="hold"/>
                                        <p:tgtEl>
                                          <p:spTgt spid="407555">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4075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nodeType="clickEffect">
                                  <p:stCondLst>
                                    <p:cond delay="0"/>
                                  </p:stCondLst>
                                  <p:childTnLst>
                                    <p:set>
                                      <p:cBhvr>
                                        <p:cTn id="18" dur="1" fill="hold">
                                          <p:stCondLst>
                                            <p:cond delay="0"/>
                                          </p:stCondLst>
                                        </p:cTn>
                                        <p:tgtEl>
                                          <p:spTgt spid="407567"/>
                                        </p:tgtEl>
                                        <p:attrNameLst>
                                          <p:attrName>style.visibility</p:attrName>
                                        </p:attrNameLst>
                                      </p:cBhvr>
                                      <p:to>
                                        <p:strVal val="visible"/>
                                      </p:to>
                                    </p:set>
                                    <p:animEffect transition="in" filter="fade">
                                      <p:cBhvr>
                                        <p:cTn id="19" dur="2000"/>
                                        <p:tgtEl>
                                          <p:spTgt spid="4075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755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ChangeArrowheads="1"/>
          </p:cNvSpPr>
          <p:nvPr/>
        </p:nvSpPr>
        <p:spPr bwMode="auto">
          <a:xfrm>
            <a:off x="468313" y="1304925"/>
            <a:ext cx="8280400" cy="500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ct val="30000"/>
              </a:spcAft>
            </a:pPr>
            <a:r>
              <a:rPr lang="en-GB">
                <a:solidFill>
                  <a:srgbClr val="D60093"/>
                </a:solidFill>
                <a:latin typeface="Tahoma" pitchFamily="34" charset="0"/>
                <a:cs typeface="Times New Roman" pitchFamily="18" charset="0"/>
              </a:rPr>
              <a:t>In a </a:t>
            </a:r>
            <a:r>
              <a:rPr lang="en-GB" b="1">
                <a:solidFill>
                  <a:srgbClr val="D60093"/>
                </a:solidFill>
                <a:latin typeface="Tahoma" pitchFamily="34" charset="0"/>
                <a:cs typeface="Times New Roman" pitchFamily="18" charset="0"/>
              </a:rPr>
              <a:t>ring</a:t>
            </a:r>
            <a:r>
              <a:rPr lang="en-GB">
                <a:solidFill>
                  <a:srgbClr val="D60093"/>
                </a:solidFill>
                <a:latin typeface="Tahoma" pitchFamily="34" charset="0"/>
                <a:cs typeface="Times New Roman" pitchFamily="18" charset="0"/>
              </a:rPr>
              <a:t> topology computers are connected to each other forming a large circle. </a:t>
            </a:r>
          </a:p>
          <a:p>
            <a:pPr>
              <a:spcAft>
                <a:spcPct val="30000"/>
              </a:spcAft>
            </a:pPr>
            <a:endParaRPr lang="en-GB">
              <a:solidFill>
                <a:srgbClr val="D60093"/>
              </a:solidFill>
              <a:latin typeface="Tahoma" pitchFamily="34" charset="0"/>
              <a:cs typeface="Times New Roman" pitchFamily="18" charset="0"/>
            </a:endParaRPr>
          </a:p>
          <a:p>
            <a:pPr>
              <a:spcAft>
                <a:spcPct val="30000"/>
              </a:spcAft>
            </a:pPr>
            <a:endParaRPr lang="en-GB">
              <a:solidFill>
                <a:srgbClr val="D60093"/>
              </a:solidFill>
              <a:latin typeface="Tahoma" pitchFamily="34" charset="0"/>
              <a:cs typeface="Times New Roman" pitchFamily="18" charset="0"/>
            </a:endParaRPr>
          </a:p>
          <a:p>
            <a:pPr>
              <a:spcAft>
                <a:spcPct val="30000"/>
              </a:spcAft>
            </a:pPr>
            <a:endParaRPr lang="en-GB">
              <a:solidFill>
                <a:srgbClr val="D60093"/>
              </a:solidFill>
              <a:latin typeface="Tahoma" pitchFamily="34" charset="0"/>
              <a:cs typeface="Times New Roman" pitchFamily="18" charset="0"/>
            </a:endParaRPr>
          </a:p>
          <a:p>
            <a:pPr>
              <a:spcAft>
                <a:spcPct val="30000"/>
              </a:spcAft>
            </a:pPr>
            <a:endParaRPr lang="en-GB">
              <a:solidFill>
                <a:srgbClr val="D60093"/>
              </a:solidFill>
              <a:latin typeface="Tahoma" pitchFamily="34" charset="0"/>
              <a:cs typeface="Times New Roman" pitchFamily="18" charset="0"/>
            </a:endParaRPr>
          </a:p>
          <a:p>
            <a:pPr>
              <a:spcAft>
                <a:spcPct val="30000"/>
              </a:spcAft>
            </a:pPr>
            <a:endParaRPr lang="en-GB" sz="1200">
              <a:solidFill>
                <a:srgbClr val="D60093"/>
              </a:solidFill>
              <a:latin typeface="Tahoma" pitchFamily="34" charset="0"/>
              <a:cs typeface="Times New Roman" pitchFamily="18" charset="0"/>
            </a:endParaRPr>
          </a:p>
          <a:p>
            <a:pPr>
              <a:spcAft>
                <a:spcPct val="30000"/>
              </a:spcAft>
            </a:pPr>
            <a:r>
              <a:rPr lang="en-GB">
                <a:solidFill>
                  <a:srgbClr val="D60093"/>
                </a:solidFill>
                <a:latin typeface="Tahoma" pitchFamily="34" charset="0"/>
                <a:cs typeface="Times New Roman" pitchFamily="18" charset="0"/>
              </a:rPr>
              <a:t>Data is sent around the ring until it reaches its final destination. </a:t>
            </a:r>
          </a:p>
          <a:p>
            <a:pPr>
              <a:spcAft>
                <a:spcPct val="30000"/>
              </a:spcAft>
            </a:pPr>
            <a:r>
              <a:rPr lang="en-GB">
                <a:solidFill>
                  <a:srgbClr val="D60093"/>
                </a:solidFill>
                <a:latin typeface="Tahoma" pitchFamily="34" charset="0"/>
                <a:cs typeface="Times New Roman" pitchFamily="18" charset="0"/>
              </a:rPr>
              <a:t>A problem with this topology is that if one computer fails the entire network will break down this is one reason why ring topologies are not used much anymore.</a:t>
            </a:r>
          </a:p>
        </p:txBody>
      </p:sp>
      <p:grpSp>
        <p:nvGrpSpPr>
          <p:cNvPr id="581648" name="Group 16"/>
          <p:cNvGrpSpPr>
            <a:grpSpLocks/>
          </p:cNvGrpSpPr>
          <p:nvPr/>
        </p:nvGrpSpPr>
        <p:grpSpPr bwMode="auto">
          <a:xfrm>
            <a:off x="3203575" y="1916113"/>
            <a:ext cx="2160588" cy="2232025"/>
            <a:chOff x="2109" y="1253"/>
            <a:chExt cx="1769" cy="1769"/>
          </a:xfrm>
        </p:grpSpPr>
        <p:sp>
          <p:nvSpPr>
            <p:cNvPr id="7172" name="Oval 9"/>
            <p:cNvSpPr>
              <a:spLocks noChangeArrowheads="1"/>
            </p:cNvSpPr>
            <p:nvPr/>
          </p:nvSpPr>
          <p:spPr bwMode="auto">
            <a:xfrm>
              <a:off x="2857" y="1253"/>
              <a:ext cx="272" cy="272"/>
            </a:xfrm>
            <a:prstGeom prst="ellipse">
              <a:avLst/>
            </a:prstGeom>
            <a:solidFill>
              <a:srgbClr val="D6009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Oval 10"/>
            <p:cNvSpPr>
              <a:spLocks noChangeArrowheads="1"/>
            </p:cNvSpPr>
            <p:nvPr/>
          </p:nvSpPr>
          <p:spPr bwMode="auto">
            <a:xfrm>
              <a:off x="2109" y="2001"/>
              <a:ext cx="272" cy="272"/>
            </a:xfrm>
            <a:prstGeom prst="ellipse">
              <a:avLst/>
            </a:prstGeom>
            <a:solidFill>
              <a:srgbClr val="D6009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4" name="Oval 11"/>
            <p:cNvSpPr>
              <a:spLocks noChangeArrowheads="1"/>
            </p:cNvSpPr>
            <p:nvPr/>
          </p:nvSpPr>
          <p:spPr bwMode="auto">
            <a:xfrm>
              <a:off x="3606" y="2001"/>
              <a:ext cx="272" cy="272"/>
            </a:xfrm>
            <a:prstGeom prst="ellipse">
              <a:avLst/>
            </a:prstGeom>
            <a:solidFill>
              <a:srgbClr val="D6009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5" name="Oval 12"/>
            <p:cNvSpPr>
              <a:spLocks noChangeArrowheads="1"/>
            </p:cNvSpPr>
            <p:nvPr/>
          </p:nvSpPr>
          <p:spPr bwMode="auto">
            <a:xfrm>
              <a:off x="2858" y="2750"/>
              <a:ext cx="272" cy="272"/>
            </a:xfrm>
            <a:prstGeom prst="ellipse">
              <a:avLst/>
            </a:prstGeom>
            <a:solidFill>
              <a:srgbClr val="D6009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6" name="Oval 15"/>
            <p:cNvSpPr>
              <a:spLocks noChangeArrowheads="1"/>
            </p:cNvSpPr>
            <p:nvPr/>
          </p:nvSpPr>
          <p:spPr bwMode="auto">
            <a:xfrm>
              <a:off x="2245" y="1389"/>
              <a:ext cx="1497" cy="1497"/>
            </a:xfrm>
            <a:prstGeom prst="ellipse">
              <a:avLst/>
            </a:prstGeom>
            <a:noFill/>
            <a:ln w="57150">
              <a:solidFill>
                <a:srgbClr val="D6009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81634">
                                            <p:txEl>
                                              <p:pRg st="0" end="0"/>
                                            </p:txEl>
                                          </p:spTgt>
                                        </p:tgtEl>
                                        <p:attrNameLst>
                                          <p:attrName>style.visibility</p:attrName>
                                        </p:attrNameLst>
                                      </p:cBhvr>
                                      <p:to>
                                        <p:strVal val="visible"/>
                                      </p:to>
                                    </p:set>
                                    <p:anim calcmode="lin" valueType="num">
                                      <p:cBhvr additive="base">
                                        <p:cTn id="7" dur="1000" fill="hold"/>
                                        <p:tgtEl>
                                          <p:spTgt spid="581634">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58163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581648"/>
                                        </p:tgtEl>
                                        <p:attrNameLst>
                                          <p:attrName>style.visibility</p:attrName>
                                        </p:attrNameLst>
                                      </p:cBhvr>
                                      <p:to>
                                        <p:strVal val="visible"/>
                                      </p:to>
                                    </p:set>
                                    <p:animEffect transition="in" filter="fade">
                                      <p:cBhvr>
                                        <p:cTn id="13" dur="1000"/>
                                        <p:tgtEl>
                                          <p:spTgt spid="58164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581634">
                                            <p:txEl>
                                              <p:pRg st="6" end="6"/>
                                            </p:txEl>
                                          </p:spTgt>
                                        </p:tgtEl>
                                        <p:attrNameLst>
                                          <p:attrName>style.visibility</p:attrName>
                                        </p:attrNameLst>
                                      </p:cBhvr>
                                      <p:to>
                                        <p:strVal val="visible"/>
                                      </p:to>
                                    </p:set>
                                    <p:anim calcmode="lin" valueType="num">
                                      <p:cBhvr additive="base">
                                        <p:cTn id="18" dur="1000" fill="hold"/>
                                        <p:tgtEl>
                                          <p:spTgt spid="581634">
                                            <p:txEl>
                                              <p:pRg st="6" end="6"/>
                                            </p:txEl>
                                          </p:spTgt>
                                        </p:tgtEl>
                                        <p:attrNameLst>
                                          <p:attrName>ppt_x</p:attrName>
                                        </p:attrNameLst>
                                      </p:cBhvr>
                                      <p:tavLst>
                                        <p:tav tm="0">
                                          <p:val>
                                            <p:strVal val="1+#ppt_w/2"/>
                                          </p:val>
                                        </p:tav>
                                        <p:tav tm="100000">
                                          <p:val>
                                            <p:strVal val="#ppt_x"/>
                                          </p:val>
                                        </p:tav>
                                      </p:tavLst>
                                    </p:anim>
                                    <p:anim calcmode="lin" valueType="num">
                                      <p:cBhvr additive="base">
                                        <p:cTn id="19" dur="1000" fill="hold"/>
                                        <p:tgtEl>
                                          <p:spTgt spid="58163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581634">
                                            <p:txEl>
                                              <p:pRg st="7" end="7"/>
                                            </p:txEl>
                                          </p:spTgt>
                                        </p:tgtEl>
                                        <p:attrNameLst>
                                          <p:attrName>style.visibility</p:attrName>
                                        </p:attrNameLst>
                                      </p:cBhvr>
                                      <p:to>
                                        <p:strVal val="visible"/>
                                      </p:to>
                                    </p:set>
                                    <p:anim calcmode="lin" valueType="num">
                                      <p:cBhvr additive="base">
                                        <p:cTn id="24" dur="1000" fill="hold"/>
                                        <p:tgtEl>
                                          <p:spTgt spid="581634">
                                            <p:txEl>
                                              <p:pRg st="7" end="7"/>
                                            </p:txEl>
                                          </p:spTgt>
                                        </p:tgtEl>
                                        <p:attrNameLst>
                                          <p:attrName>ppt_x</p:attrName>
                                        </p:attrNameLst>
                                      </p:cBhvr>
                                      <p:tavLst>
                                        <p:tav tm="0">
                                          <p:val>
                                            <p:strVal val="1+#ppt_w/2"/>
                                          </p:val>
                                        </p:tav>
                                        <p:tav tm="100000">
                                          <p:val>
                                            <p:strVal val="#ppt_x"/>
                                          </p:val>
                                        </p:tav>
                                      </p:tavLst>
                                    </p:anim>
                                    <p:anim calcmode="lin" valueType="num">
                                      <p:cBhvr additive="base">
                                        <p:cTn id="25" dur="1000" fill="hold"/>
                                        <p:tgtEl>
                                          <p:spTgt spid="581634">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1634"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Rectangle 2"/>
          <p:cNvSpPr>
            <a:spLocks noChangeArrowheads="1"/>
          </p:cNvSpPr>
          <p:nvPr/>
        </p:nvSpPr>
        <p:spPr bwMode="auto">
          <a:xfrm>
            <a:off x="468313" y="1341438"/>
            <a:ext cx="8280400" cy="1662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Aft>
                <a:spcPct val="30000"/>
              </a:spcAft>
            </a:pPr>
            <a:r>
              <a:rPr lang="en-GB">
                <a:solidFill>
                  <a:srgbClr val="D60093"/>
                </a:solidFill>
                <a:latin typeface="Tahoma" pitchFamily="34" charset="0"/>
                <a:cs typeface="Times New Roman" pitchFamily="18" charset="0"/>
              </a:rPr>
              <a:t>In a </a:t>
            </a:r>
            <a:r>
              <a:rPr lang="en-GB" b="1">
                <a:solidFill>
                  <a:srgbClr val="D60093"/>
                </a:solidFill>
                <a:latin typeface="Tahoma" pitchFamily="34" charset="0"/>
                <a:cs typeface="Times New Roman" pitchFamily="18" charset="0"/>
              </a:rPr>
              <a:t>star</a:t>
            </a:r>
            <a:r>
              <a:rPr lang="en-GB">
                <a:solidFill>
                  <a:srgbClr val="D60093"/>
                </a:solidFill>
                <a:latin typeface="Tahoma" pitchFamily="34" charset="0"/>
                <a:cs typeface="Times New Roman" pitchFamily="18" charset="0"/>
              </a:rPr>
              <a:t> topology each computer is connected directly to a central server by a dedicated cable. </a:t>
            </a:r>
          </a:p>
          <a:p>
            <a:pPr algn="just">
              <a:spcAft>
                <a:spcPct val="30000"/>
              </a:spcAft>
            </a:pPr>
            <a:r>
              <a:rPr lang="en-GB">
                <a:solidFill>
                  <a:srgbClr val="D60093"/>
                </a:solidFill>
                <a:latin typeface="Tahoma" pitchFamily="34" charset="0"/>
                <a:cs typeface="Times New Roman" pitchFamily="18" charset="0"/>
              </a:rPr>
              <a:t>This type of topology is very reliable but the cost of cabling can be quite expensive.</a:t>
            </a:r>
          </a:p>
        </p:txBody>
      </p:sp>
      <p:grpSp>
        <p:nvGrpSpPr>
          <p:cNvPr id="583702" name="Group 22"/>
          <p:cNvGrpSpPr>
            <a:grpSpLocks/>
          </p:cNvGrpSpPr>
          <p:nvPr/>
        </p:nvGrpSpPr>
        <p:grpSpPr bwMode="auto">
          <a:xfrm>
            <a:off x="2916238" y="3213100"/>
            <a:ext cx="3024187" cy="2735263"/>
            <a:chOff x="1837" y="2024"/>
            <a:chExt cx="1905" cy="1723"/>
          </a:xfrm>
        </p:grpSpPr>
        <p:grpSp>
          <p:nvGrpSpPr>
            <p:cNvPr id="8196" name="Group 17"/>
            <p:cNvGrpSpPr>
              <a:grpSpLocks/>
            </p:cNvGrpSpPr>
            <p:nvPr/>
          </p:nvGrpSpPr>
          <p:grpSpPr bwMode="auto">
            <a:xfrm>
              <a:off x="1837" y="3475"/>
              <a:ext cx="1905" cy="272"/>
              <a:chOff x="1837" y="3475"/>
              <a:chExt cx="1905" cy="272"/>
            </a:xfrm>
          </p:grpSpPr>
          <p:sp>
            <p:nvSpPr>
              <p:cNvPr id="8205" name="Oval 10"/>
              <p:cNvSpPr>
                <a:spLocks noChangeArrowheads="1"/>
              </p:cNvSpPr>
              <p:nvPr/>
            </p:nvSpPr>
            <p:spPr bwMode="auto">
              <a:xfrm>
                <a:off x="3470" y="3475"/>
                <a:ext cx="272" cy="272"/>
              </a:xfrm>
              <a:prstGeom prst="ellipse">
                <a:avLst/>
              </a:prstGeom>
              <a:solidFill>
                <a:srgbClr val="D6009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6" name="Oval 12"/>
              <p:cNvSpPr>
                <a:spLocks noChangeArrowheads="1"/>
              </p:cNvSpPr>
              <p:nvPr/>
            </p:nvSpPr>
            <p:spPr bwMode="auto">
              <a:xfrm>
                <a:off x="1837" y="3475"/>
                <a:ext cx="272" cy="272"/>
              </a:xfrm>
              <a:prstGeom prst="ellipse">
                <a:avLst/>
              </a:prstGeom>
              <a:solidFill>
                <a:srgbClr val="D6009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8197" name="Group 16"/>
            <p:cNvGrpSpPr>
              <a:grpSpLocks/>
            </p:cNvGrpSpPr>
            <p:nvPr/>
          </p:nvGrpSpPr>
          <p:grpSpPr bwMode="auto">
            <a:xfrm>
              <a:off x="1837" y="2024"/>
              <a:ext cx="1905" cy="272"/>
              <a:chOff x="1837" y="2024"/>
              <a:chExt cx="1905" cy="272"/>
            </a:xfrm>
          </p:grpSpPr>
          <p:sp>
            <p:nvSpPr>
              <p:cNvPr id="8203" name="Oval 9"/>
              <p:cNvSpPr>
                <a:spLocks noChangeArrowheads="1"/>
              </p:cNvSpPr>
              <p:nvPr/>
            </p:nvSpPr>
            <p:spPr bwMode="auto">
              <a:xfrm>
                <a:off x="1837" y="2024"/>
                <a:ext cx="272" cy="272"/>
              </a:xfrm>
              <a:prstGeom prst="ellipse">
                <a:avLst/>
              </a:prstGeom>
              <a:solidFill>
                <a:srgbClr val="D6009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4" name="Oval 14"/>
              <p:cNvSpPr>
                <a:spLocks noChangeArrowheads="1"/>
              </p:cNvSpPr>
              <p:nvPr/>
            </p:nvSpPr>
            <p:spPr bwMode="auto">
              <a:xfrm>
                <a:off x="3470" y="2024"/>
                <a:ext cx="272" cy="272"/>
              </a:xfrm>
              <a:prstGeom prst="ellipse">
                <a:avLst/>
              </a:prstGeom>
              <a:solidFill>
                <a:srgbClr val="D6009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198" name="Rectangle 15"/>
            <p:cNvSpPr>
              <a:spLocks noChangeArrowheads="1"/>
            </p:cNvSpPr>
            <p:nvPr/>
          </p:nvSpPr>
          <p:spPr bwMode="auto">
            <a:xfrm>
              <a:off x="2404" y="2659"/>
              <a:ext cx="771" cy="408"/>
            </a:xfrm>
            <a:prstGeom prst="rect">
              <a:avLst/>
            </a:prstGeom>
            <a:solidFill>
              <a:srgbClr val="D60093"/>
            </a:solidFill>
            <a:ln w="9525">
              <a:solidFill>
                <a:srgbClr val="D6009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9" name="Line 18"/>
            <p:cNvSpPr>
              <a:spLocks noChangeShapeType="1"/>
            </p:cNvSpPr>
            <p:nvPr/>
          </p:nvSpPr>
          <p:spPr bwMode="auto">
            <a:xfrm>
              <a:off x="3152" y="3022"/>
              <a:ext cx="544" cy="635"/>
            </a:xfrm>
            <a:prstGeom prst="line">
              <a:avLst/>
            </a:prstGeom>
            <a:noFill/>
            <a:ln w="57150">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0" name="Line 19"/>
            <p:cNvSpPr>
              <a:spLocks noChangeShapeType="1"/>
            </p:cNvSpPr>
            <p:nvPr/>
          </p:nvSpPr>
          <p:spPr bwMode="auto">
            <a:xfrm>
              <a:off x="2018" y="2205"/>
              <a:ext cx="544" cy="635"/>
            </a:xfrm>
            <a:prstGeom prst="line">
              <a:avLst/>
            </a:prstGeom>
            <a:noFill/>
            <a:ln w="57150">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1" name="Line 20"/>
            <p:cNvSpPr>
              <a:spLocks noChangeShapeType="1"/>
            </p:cNvSpPr>
            <p:nvPr/>
          </p:nvSpPr>
          <p:spPr bwMode="auto">
            <a:xfrm flipV="1">
              <a:off x="1973" y="2976"/>
              <a:ext cx="499" cy="636"/>
            </a:xfrm>
            <a:prstGeom prst="line">
              <a:avLst/>
            </a:prstGeom>
            <a:noFill/>
            <a:ln w="57150">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2" name="Line 21"/>
            <p:cNvSpPr>
              <a:spLocks noChangeShapeType="1"/>
            </p:cNvSpPr>
            <p:nvPr/>
          </p:nvSpPr>
          <p:spPr bwMode="auto">
            <a:xfrm flipV="1">
              <a:off x="3061" y="2205"/>
              <a:ext cx="499" cy="590"/>
            </a:xfrm>
            <a:prstGeom prst="line">
              <a:avLst/>
            </a:prstGeom>
            <a:noFill/>
            <a:ln w="57150">
              <a:solidFill>
                <a:srgbClr val="D6009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83682">
                                            <p:txEl>
                                              <p:pRg st="0" end="0"/>
                                            </p:txEl>
                                          </p:spTgt>
                                        </p:tgtEl>
                                        <p:attrNameLst>
                                          <p:attrName>style.visibility</p:attrName>
                                        </p:attrNameLst>
                                      </p:cBhvr>
                                      <p:to>
                                        <p:strVal val="visible"/>
                                      </p:to>
                                    </p:set>
                                    <p:anim calcmode="lin" valueType="num">
                                      <p:cBhvr additive="base">
                                        <p:cTn id="7" dur="1000" fill="hold"/>
                                        <p:tgtEl>
                                          <p:spTgt spid="58368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58368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83682">
                                            <p:txEl>
                                              <p:pRg st="1" end="1"/>
                                            </p:txEl>
                                          </p:spTgt>
                                        </p:tgtEl>
                                        <p:attrNameLst>
                                          <p:attrName>style.visibility</p:attrName>
                                        </p:attrNameLst>
                                      </p:cBhvr>
                                      <p:to>
                                        <p:strVal val="visible"/>
                                      </p:to>
                                    </p:set>
                                    <p:anim calcmode="lin" valueType="num">
                                      <p:cBhvr additive="base">
                                        <p:cTn id="13" dur="1000" fill="hold"/>
                                        <p:tgtEl>
                                          <p:spTgt spid="583682">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58368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nodeType="clickEffect">
                                  <p:stCondLst>
                                    <p:cond delay="0"/>
                                  </p:stCondLst>
                                  <p:childTnLst>
                                    <p:set>
                                      <p:cBhvr>
                                        <p:cTn id="18" dur="1" fill="hold">
                                          <p:stCondLst>
                                            <p:cond delay="0"/>
                                          </p:stCondLst>
                                        </p:cTn>
                                        <p:tgtEl>
                                          <p:spTgt spid="583702"/>
                                        </p:tgtEl>
                                        <p:attrNameLst>
                                          <p:attrName>style.visibility</p:attrName>
                                        </p:attrNameLst>
                                      </p:cBhvr>
                                      <p:to>
                                        <p:strVal val="visible"/>
                                      </p:to>
                                    </p:set>
                                    <p:animEffect transition="in" filter="fade">
                                      <p:cBhvr>
                                        <p:cTn id="19" dur="1000"/>
                                        <p:tgtEl>
                                          <p:spTgt spid="5837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682"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p:cNvSpPr>
            <a:spLocks noChangeArrowheads="1"/>
          </p:cNvSpPr>
          <p:nvPr/>
        </p:nvSpPr>
        <p:spPr bwMode="auto">
          <a:xfrm>
            <a:off x="539750" y="1417638"/>
            <a:ext cx="8064500" cy="460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spcAft>
                <a:spcPct val="30000"/>
              </a:spcAft>
            </a:pPr>
            <a:r>
              <a:rPr lang="en-US" b="1">
                <a:solidFill>
                  <a:srgbClr val="D60093"/>
                </a:solidFill>
                <a:latin typeface="Tahoma" pitchFamily="34" charset="0"/>
                <a:cs typeface="Times New Roman" pitchFamily="18" charset="0"/>
              </a:rPr>
              <a:t>Advantages of LANs</a:t>
            </a:r>
          </a:p>
          <a:p>
            <a:pPr>
              <a:spcAft>
                <a:spcPct val="35000"/>
              </a:spcAft>
            </a:pPr>
            <a:r>
              <a:rPr lang="en-GB" sz="2200">
                <a:solidFill>
                  <a:srgbClr val="D60093"/>
                </a:solidFill>
                <a:latin typeface="Tahoma" pitchFamily="34" charset="0"/>
                <a:cs typeface="Times New Roman" pitchFamily="18" charset="0"/>
              </a:rPr>
              <a:t>Workstations can share peripheral devices such as printers. This is cheaper than buying a printer for every workstation;</a:t>
            </a:r>
          </a:p>
          <a:p>
            <a:pPr>
              <a:spcAft>
                <a:spcPct val="35000"/>
              </a:spcAft>
            </a:pPr>
            <a:r>
              <a:rPr lang="en-GB" sz="2200">
                <a:solidFill>
                  <a:srgbClr val="D60093"/>
                </a:solidFill>
                <a:latin typeface="Tahoma" pitchFamily="34" charset="0"/>
                <a:cs typeface="Times New Roman" pitchFamily="18" charset="0"/>
              </a:rPr>
              <a:t>Workstations don’t necessarily need their own hard disk or CD-ROM drives which makes them cheaper to buy than stand-alone PC’s;</a:t>
            </a:r>
          </a:p>
          <a:p>
            <a:pPr>
              <a:spcAft>
                <a:spcPct val="35000"/>
              </a:spcAft>
            </a:pPr>
            <a:r>
              <a:rPr lang="en-GB" sz="2200">
                <a:solidFill>
                  <a:srgbClr val="D60093"/>
                </a:solidFill>
                <a:latin typeface="Tahoma" pitchFamily="34" charset="0"/>
                <a:cs typeface="Times New Roman" pitchFamily="18" charset="0"/>
              </a:rPr>
              <a:t>Users can save their work centrally on the network’s file server. This means that they can retrieve their work from any workstation on the network. They don’t need to go back to the same workstation all the time;</a:t>
            </a:r>
          </a:p>
          <a:p>
            <a:pPr>
              <a:spcAft>
                <a:spcPct val="35000"/>
              </a:spcAft>
            </a:pPr>
            <a:r>
              <a:rPr lang="en-GB" sz="2200">
                <a:solidFill>
                  <a:srgbClr val="D60093"/>
                </a:solidFill>
                <a:latin typeface="Tahoma" pitchFamily="34" charset="0"/>
                <a:cs typeface="Times New Roman" pitchFamily="18" charset="0"/>
              </a:rPr>
              <a:t>Users can communicate with each other and transfer data between workstations very easily;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79586">
                                            <p:txEl>
                                              <p:pRg st="0" end="0"/>
                                            </p:txEl>
                                          </p:spTgt>
                                        </p:tgtEl>
                                        <p:attrNameLst>
                                          <p:attrName>style.visibility</p:attrName>
                                        </p:attrNameLst>
                                      </p:cBhvr>
                                      <p:to>
                                        <p:strVal val="visible"/>
                                      </p:to>
                                    </p:set>
                                    <p:anim calcmode="lin" valueType="num">
                                      <p:cBhvr additive="base">
                                        <p:cTn id="7" dur="1000" fill="hold"/>
                                        <p:tgtEl>
                                          <p:spTgt spid="579586">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57958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79586">
                                            <p:txEl>
                                              <p:pRg st="1" end="1"/>
                                            </p:txEl>
                                          </p:spTgt>
                                        </p:tgtEl>
                                        <p:attrNameLst>
                                          <p:attrName>style.visibility</p:attrName>
                                        </p:attrNameLst>
                                      </p:cBhvr>
                                      <p:to>
                                        <p:strVal val="visible"/>
                                      </p:to>
                                    </p:set>
                                    <p:anim calcmode="lin" valueType="num">
                                      <p:cBhvr additive="base">
                                        <p:cTn id="13" dur="1000" fill="hold"/>
                                        <p:tgtEl>
                                          <p:spTgt spid="579586">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57958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79586">
                                            <p:txEl>
                                              <p:pRg st="2" end="2"/>
                                            </p:txEl>
                                          </p:spTgt>
                                        </p:tgtEl>
                                        <p:attrNameLst>
                                          <p:attrName>style.visibility</p:attrName>
                                        </p:attrNameLst>
                                      </p:cBhvr>
                                      <p:to>
                                        <p:strVal val="visible"/>
                                      </p:to>
                                    </p:set>
                                    <p:anim calcmode="lin" valueType="num">
                                      <p:cBhvr additive="base">
                                        <p:cTn id="19" dur="1000" fill="hold"/>
                                        <p:tgtEl>
                                          <p:spTgt spid="579586">
                                            <p:txEl>
                                              <p:pRg st="2" end="2"/>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57958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79586">
                                            <p:txEl>
                                              <p:pRg st="3" end="3"/>
                                            </p:txEl>
                                          </p:spTgt>
                                        </p:tgtEl>
                                        <p:attrNameLst>
                                          <p:attrName>style.visibility</p:attrName>
                                        </p:attrNameLst>
                                      </p:cBhvr>
                                      <p:to>
                                        <p:strVal val="visible"/>
                                      </p:to>
                                    </p:set>
                                    <p:anim calcmode="lin" valueType="num">
                                      <p:cBhvr additive="base">
                                        <p:cTn id="25" dur="1000" fill="hold"/>
                                        <p:tgtEl>
                                          <p:spTgt spid="579586">
                                            <p:txEl>
                                              <p:pRg st="3" end="3"/>
                                            </p:txEl>
                                          </p:spTgt>
                                        </p:tgtEl>
                                        <p:attrNameLst>
                                          <p:attrName>ppt_x</p:attrName>
                                        </p:attrNameLst>
                                      </p:cBhvr>
                                      <p:tavLst>
                                        <p:tav tm="0">
                                          <p:val>
                                            <p:strVal val="1+#ppt_w/2"/>
                                          </p:val>
                                        </p:tav>
                                        <p:tav tm="100000">
                                          <p:val>
                                            <p:strVal val="#ppt_x"/>
                                          </p:val>
                                        </p:tav>
                                      </p:tavLst>
                                    </p:anim>
                                    <p:anim calcmode="lin" valueType="num">
                                      <p:cBhvr additive="base">
                                        <p:cTn id="26" dur="1000" fill="hold"/>
                                        <p:tgtEl>
                                          <p:spTgt spid="57958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79586">
                                            <p:txEl>
                                              <p:pRg st="4" end="4"/>
                                            </p:txEl>
                                          </p:spTgt>
                                        </p:tgtEl>
                                        <p:attrNameLst>
                                          <p:attrName>style.visibility</p:attrName>
                                        </p:attrNameLst>
                                      </p:cBhvr>
                                      <p:to>
                                        <p:strVal val="visible"/>
                                      </p:to>
                                    </p:set>
                                    <p:anim calcmode="lin" valueType="num">
                                      <p:cBhvr additive="base">
                                        <p:cTn id="31" dur="1000" fill="hold"/>
                                        <p:tgtEl>
                                          <p:spTgt spid="579586">
                                            <p:txEl>
                                              <p:pRg st="4" end="4"/>
                                            </p:txEl>
                                          </p:spTgt>
                                        </p:tgtEl>
                                        <p:attrNameLst>
                                          <p:attrName>ppt_x</p:attrName>
                                        </p:attrNameLst>
                                      </p:cBhvr>
                                      <p:tavLst>
                                        <p:tav tm="0">
                                          <p:val>
                                            <p:strVal val="1+#ppt_w/2"/>
                                          </p:val>
                                        </p:tav>
                                        <p:tav tm="100000">
                                          <p:val>
                                            <p:strVal val="#ppt_x"/>
                                          </p:val>
                                        </p:tav>
                                      </p:tavLst>
                                    </p:anim>
                                    <p:anim calcmode="lin" valueType="num">
                                      <p:cBhvr additive="base">
                                        <p:cTn id="32" dur="1000" fill="hold"/>
                                        <p:tgtEl>
                                          <p:spTgt spid="579586">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9586"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2" name="Rectangle 4"/>
          <p:cNvSpPr>
            <a:spLocks noChangeArrowheads="1"/>
          </p:cNvSpPr>
          <p:nvPr/>
        </p:nvSpPr>
        <p:spPr bwMode="auto">
          <a:xfrm>
            <a:off x="468313" y="1341438"/>
            <a:ext cx="8280400" cy="471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spcAft>
                <a:spcPct val="30000"/>
              </a:spcAft>
            </a:pPr>
            <a:r>
              <a:rPr lang="en-GB" sz="2200">
                <a:solidFill>
                  <a:srgbClr val="D60093"/>
                </a:solidFill>
                <a:latin typeface="Tahoma" pitchFamily="34" charset="0"/>
                <a:cs typeface="Times New Roman" pitchFamily="18" charset="0"/>
              </a:rPr>
              <a:t>One copy of each application package such as a word processor, spreadsheet etc can be loaded onto the file server and shared by all users. When a new version comes out, it only has to be loaded onto the server instead of onto every workstation.</a:t>
            </a:r>
          </a:p>
          <a:p>
            <a:pPr>
              <a:spcBef>
                <a:spcPct val="50000"/>
              </a:spcBef>
              <a:spcAft>
                <a:spcPct val="30000"/>
              </a:spcAft>
            </a:pPr>
            <a:r>
              <a:rPr lang="en-GB" sz="2200" b="1">
                <a:solidFill>
                  <a:srgbClr val="D60093"/>
                </a:solidFill>
                <a:latin typeface="Tahoma" pitchFamily="34" charset="0"/>
                <a:cs typeface="Times New Roman" pitchFamily="18" charset="0"/>
              </a:rPr>
              <a:t>Disadvantages of LANs</a:t>
            </a:r>
          </a:p>
          <a:p>
            <a:pPr>
              <a:spcAft>
                <a:spcPct val="35000"/>
              </a:spcAft>
            </a:pPr>
            <a:r>
              <a:rPr lang="en-GB" sz="2200">
                <a:solidFill>
                  <a:srgbClr val="D60093"/>
                </a:solidFill>
                <a:latin typeface="Tahoma" pitchFamily="34" charset="0"/>
                <a:cs typeface="Times New Roman" pitchFamily="18" charset="0"/>
              </a:rPr>
              <a:t>Special security measures are needed to stop users from using programs and data that they shouldn’t have access to;</a:t>
            </a:r>
          </a:p>
          <a:p>
            <a:pPr>
              <a:spcAft>
                <a:spcPct val="35000"/>
              </a:spcAft>
            </a:pPr>
            <a:r>
              <a:rPr lang="en-GB" sz="2200">
                <a:solidFill>
                  <a:srgbClr val="D60093"/>
                </a:solidFill>
                <a:latin typeface="Tahoma" pitchFamily="34" charset="0"/>
                <a:cs typeface="Times New Roman" pitchFamily="18" charset="0"/>
              </a:rPr>
              <a:t>Networks are difficult to set up and must be maintained by skilled ICT Technicians;</a:t>
            </a:r>
          </a:p>
          <a:p>
            <a:pPr>
              <a:spcAft>
                <a:spcPct val="35000"/>
              </a:spcAft>
            </a:pPr>
            <a:r>
              <a:rPr lang="en-GB" sz="2200">
                <a:solidFill>
                  <a:srgbClr val="D60093"/>
                </a:solidFill>
                <a:latin typeface="Tahoma" pitchFamily="34" charset="0"/>
                <a:cs typeface="Times New Roman" pitchFamily="18" charset="0"/>
              </a:rPr>
              <a:t>If the file server develops a serious fault all the users are affected, rather than just one user in the case of a stand-alone machine.</a:t>
            </a:r>
            <a:endParaRPr lang="en-US" sz="2200">
              <a:solidFill>
                <a:srgbClr val="D60093"/>
              </a:solidFill>
              <a:latin typeface="Tahoma"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01412">
                                            <p:txEl>
                                              <p:pRg st="0" end="0"/>
                                            </p:txEl>
                                          </p:spTgt>
                                        </p:tgtEl>
                                        <p:attrNameLst>
                                          <p:attrName>style.visibility</p:attrName>
                                        </p:attrNameLst>
                                      </p:cBhvr>
                                      <p:to>
                                        <p:strVal val="visible"/>
                                      </p:to>
                                    </p:set>
                                    <p:anim calcmode="lin" valueType="num">
                                      <p:cBhvr additive="base">
                                        <p:cTn id="7" dur="1000" fill="hold"/>
                                        <p:tgtEl>
                                          <p:spTgt spid="40141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40141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01412">
                                            <p:txEl>
                                              <p:pRg st="1" end="1"/>
                                            </p:txEl>
                                          </p:spTgt>
                                        </p:tgtEl>
                                        <p:attrNameLst>
                                          <p:attrName>style.visibility</p:attrName>
                                        </p:attrNameLst>
                                      </p:cBhvr>
                                      <p:to>
                                        <p:strVal val="visible"/>
                                      </p:to>
                                    </p:set>
                                    <p:anim calcmode="lin" valueType="num">
                                      <p:cBhvr additive="base">
                                        <p:cTn id="13" dur="1000" fill="hold"/>
                                        <p:tgtEl>
                                          <p:spTgt spid="401412">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40141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01412">
                                            <p:txEl>
                                              <p:pRg st="2" end="2"/>
                                            </p:txEl>
                                          </p:spTgt>
                                        </p:tgtEl>
                                        <p:attrNameLst>
                                          <p:attrName>style.visibility</p:attrName>
                                        </p:attrNameLst>
                                      </p:cBhvr>
                                      <p:to>
                                        <p:strVal val="visible"/>
                                      </p:to>
                                    </p:set>
                                    <p:anim calcmode="lin" valueType="num">
                                      <p:cBhvr additive="base">
                                        <p:cTn id="19" dur="1000" fill="hold"/>
                                        <p:tgtEl>
                                          <p:spTgt spid="401412">
                                            <p:txEl>
                                              <p:pRg st="2" end="2"/>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40141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01412">
                                            <p:txEl>
                                              <p:pRg st="3" end="3"/>
                                            </p:txEl>
                                          </p:spTgt>
                                        </p:tgtEl>
                                        <p:attrNameLst>
                                          <p:attrName>style.visibility</p:attrName>
                                        </p:attrNameLst>
                                      </p:cBhvr>
                                      <p:to>
                                        <p:strVal val="visible"/>
                                      </p:to>
                                    </p:set>
                                    <p:anim calcmode="lin" valueType="num">
                                      <p:cBhvr additive="base">
                                        <p:cTn id="25" dur="1000" fill="hold"/>
                                        <p:tgtEl>
                                          <p:spTgt spid="401412">
                                            <p:txEl>
                                              <p:pRg st="3" end="3"/>
                                            </p:txEl>
                                          </p:spTgt>
                                        </p:tgtEl>
                                        <p:attrNameLst>
                                          <p:attrName>ppt_x</p:attrName>
                                        </p:attrNameLst>
                                      </p:cBhvr>
                                      <p:tavLst>
                                        <p:tav tm="0">
                                          <p:val>
                                            <p:strVal val="1+#ppt_w/2"/>
                                          </p:val>
                                        </p:tav>
                                        <p:tav tm="100000">
                                          <p:val>
                                            <p:strVal val="#ppt_x"/>
                                          </p:val>
                                        </p:tav>
                                      </p:tavLst>
                                    </p:anim>
                                    <p:anim calcmode="lin" valueType="num">
                                      <p:cBhvr additive="base">
                                        <p:cTn id="26" dur="1000" fill="hold"/>
                                        <p:tgtEl>
                                          <p:spTgt spid="40141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401412">
                                            <p:txEl>
                                              <p:pRg st="4" end="4"/>
                                            </p:txEl>
                                          </p:spTgt>
                                        </p:tgtEl>
                                        <p:attrNameLst>
                                          <p:attrName>style.visibility</p:attrName>
                                        </p:attrNameLst>
                                      </p:cBhvr>
                                      <p:to>
                                        <p:strVal val="visible"/>
                                      </p:to>
                                    </p:set>
                                    <p:anim calcmode="lin" valueType="num">
                                      <p:cBhvr additive="base">
                                        <p:cTn id="31" dur="1000" fill="hold"/>
                                        <p:tgtEl>
                                          <p:spTgt spid="401412">
                                            <p:txEl>
                                              <p:pRg st="4" end="4"/>
                                            </p:txEl>
                                          </p:spTgt>
                                        </p:tgtEl>
                                        <p:attrNameLst>
                                          <p:attrName>ppt_x</p:attrName>
                                        </p:attrNameLst>
                                      </p:cBhvr>
                                      <p:tavLst>
                                        <p:tav tm="0">
                                          <p:val>
                                            <p:strVal val="1+#ppt_w/2"/>
                                          </p:val>
                                        </p:tav>
                                        <p:tav tm="100000">
                                          <p:val>
                                            <p:strVal val="#ppt_x"/>
                                          </p:val>
                                        </p:tav>
                                      </p:tavLst>
                                    </p:anim>
                                    <p:anim calcmode="lin" valueType="num">
                                      <p:cBhvr additive="base">
                                        <p:cTn id="32" dur="1000" fill="hold"/>
                                        <p:tgtEl>
                                          <p:spTgt spid="40141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1412" grpId="0" build="p" autoUpdateAnimBg="0"/>
    </p:bldLst>
  </p:timing>
</p:sld>
</file>

<file path=ppt/theme/theme1.xml><?xml version="1.0" encoding="utf-8"?>
<a:theme xmlns:a="http://schemas.openxmlformats.org/drawingml/2006/main" name="Default Design">
  <a:themeElements>
    <a:clrScheme name="">
      <a:dk1>
        <a:srgbClr val="000000"/>
      </a:dk1>
      <a:lt1>
        <a:srgbClr val="000099"/>
      </a:lt1>
      <a:dk2>
        <a:srgbClr val="000000"/>
      </a:dk2>
      <a:lt2>
        <a:srgbClr val="808080"/>
      </a:lt2>
      <a:accent1>
        <a:srgbClr val="00CC99"/>
      </a:accent1>
      <a:accent2>
        <a:srgbClr val="3333CC"/>
      </a:accent2>
      <a:accent3>
        <a:srgbClr val="AAAACA"/>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1533</TotalTime>
  <Words>544</Words>
  <Application>Microsoft Office PowerPoint</Application>
  <PresentationFormat>On-screen Show (4:3)</PresentationFormat>
  <Paragraphs>41</Paragraphs>
  <Slides>9</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Times New Roman</vt:lpstr>
      <vt:lpstr>Arial</vt:lpstr>
      <vt:lpstr>Tahoma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Phill Evans</dc:creator>
  <cp:lastModifiedBy>Teacher E-Solutions</cp:lastModifiedBy>
  <cp:revision>109</cp:revision>
  <dcterms:created xsi:type="dcterms:W3CDTF">2000-08-15T19:55:52Z</dcterms:created>
  <dcterms:modified xsi:type="dcterms:W3CDTF">2019-01-18T16:42:06Z</dcterms:modified>
</cp:coreProperties>
</file>