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activeX/activeX5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6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7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97" r:id="rId2"/>
    <p:sldId id="392" r:id="rId3"/>
    <p:sldId id="393" r:id="rId4"/>
    <p:sldId id="394" r:id="rId5"/>
    <p:sldId id="395" r:id="rId6"/>
    <p:sldId id="388" r:id="rId7"/>
    <p:sldId id="387" r:id="rId8"/>
    <p:sldId id="389" r:id="rId9"/>
    <p:sldId id="390" r:id="rId10"/>
    <p:sldId id="391" r:id="rId11"/>
    <p:sldId id="398" r:id="rId12"/>
    <p:sldId id="399" r:id="rId13"/>
    <p:sldId id="400" r:id="rId14"/>
    <p:sldId id="396" r:id="rId15"/>
    <p:sldId id="331" r:id="rId16"/>
  </p:sldIdLst>
  <p:sldSz cx="9144000" cy="6858000" type="screen4x3"/>
  <p:notesSz cx="687070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10066"/>
    <a:srgbClr val="5B0091"/>
    <a:srgbClr val="FFCCFF"/>
    <a:srgbClr val="FFCC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320" autoAdjust="0"/>
  </p:normalViewPr>
  <p:slideViewPr>
    <p:cSldViewPr>
      <p:cViewPr>
        <p:scale>
          <a:sx n="66" d="100"/>
          <a:sy n="66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6" y="1524"/>
      </p:cViewPr>
      <p:guideLst>
        <p:guide orient="horz" pos="3078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255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643438"/>
            <a:ext cx="54959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255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5D7046-E0A2-4AF3-A679-891DC4CD9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02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34D8CE1-96B4-496D-A748-C94C9F176EDE}" type="slidenum">
              <a:rPr lang="en-GB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B387408-33FF-43E5-8C91-51C764A90C71}" type="slidenum">
              <a:rPr lang="en-GB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78F792BB-FB6D-44C9-B1AC-283FCD3D7075}" type="slidenum">
              <a:rPr lang="en-GB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87425" y="638175"/>
            <a:ext cx="4886325" cy="36655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E3CD698A-FF52-4138-B96F-15211AC9B683}" type="slidenum">
              <a:rPr lang="en-GB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4BB7329-49CD-46E6-B231-FEB1F15401D9}" type="slidenum">
              <a:rPr lang="en-GB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9E0B40F8-D646-42C8-9E7A-3267E2604DF2}" type="slidenum">
              <a:rPr lang="en-GB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501880D2-582D-4985-AC05-E8C5B3C41402}" type="slidenum">
              <a:rPr lang="en-GB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8F491777-BCC8-4BF5-A156-1460ED6B8EEB}" type="slidenum">
              <a:rPr lang="en-GB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F9F89A5F-91AE-4753-A891-BFC8648774A2}" type="slidenum">
              <a:rPr lang="en-GB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4A2C3C68-CD3D-4852-A426-48720130439D}" type="slidenum">
              <a:rPr lang="en-GB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8AFBE692-5DB1-4BFD-90A7-C62EB42C9A8E}" type="slidenum">
              <a:rPr lang="en-GB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z="1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E19A1DCC-A7B9-4DDD-87B6-A2E1B59204D5}" type="slidenum">
              <a:rPr lang="en-GB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4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z="1400" smtClean="0">
              <a:solidFill>
                <a:srgbClr val="010066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3A3C06F4-7D2B-4D02-8ED3-94CB872E82BB}" type="slidenum">
              <a:rPr lang="en-GB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0BFBCCA-C9A4-4D06-BE87-1562299AE3A9}" type="slidenum">
              <a:rPr lang="en-GB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81305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581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38213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 smtClean="0"/>
          </a:p>
        </p:txBody>
      </p:sp>
    </p:spTree>
    <p:extLst>
      <p:ext uri="{BB962C8B-B14F-4D97-AF65-F5344CB8AC3E}">
        <p14:creationId xmlns:p14="http://schemas.microsoft.com/office/powerpoint/2010/main" val="1946725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1949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2810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6961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5591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65967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4011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95165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5383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9900"/>
            </a:gs>
            <a:gs pos="100000">
              <a:srgbClr val="99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6597650"/>
            <a:ext cx="1116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3958FEC-C5DA-4AD1-AAE0-5619DF6A0286}" type="slidenum">
              <a:rPr lang="en-GB" sz="16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sz="1600" smtClean="0">
                <a:solidFill>
                  <a:schemeClr val="bg1"/>
                </a:solidFill>
                <a:latin typeface="Times New Roman" pitchFamily="18" charset="0"/>
              </a:rPr>
              <a:t> of 8</a:t>
            </a:r>
          </a:p>
        </p:txBody>
      </p:sp>
      <p:sp>
        <p:nvSpPr>
          <p:cNvPr id="8195" name="Rectangle 3" descr="Green marble"/>
          <p:cNvSpPr>
            <a:spLocks noChangeArrowheads="1"/>
          </p:cNvSpPr>
          <p:nvPr userDrawn="1"/>
        </p:nvSpPr>
        <p:spPr bwMode="auto">
          <a:xfrm>
            <a:off x="0" y="765175"/>
            <a:ext cx="6877050" cy="142875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8196" name="Rectangle 4" descr="Green marble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8197" name="AutoShape 5" descr="Green marble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250825" y="6021388"/>
            <a:ext cx="720725" cy="431800"/>
          </a:xfrm>
          <a:prstGeom prst="actionButtonBackPrevious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8198" name="AutoShape 6" descr="Green marble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172450" y="6021388"/>
            <a:ext cx="719138" cy="431800"/>
          </a:xfrm>
          <a:prstGeom prst="actionButtonForwardNex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222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:\wireless_device_network_800_clr_67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835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24075" y="4221163"/>
            <a:ext cx="46799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000" b="1" smtClean="0">
                <a:solidFill>
                  <a:srgbClr val="010066"/>
                </a:solidFill>
              </a:rPr>
              <a:t>Setting up a Network</a:t>
            </a:r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350" y="333375"/>
            <a:ext cx="6400800" cy="167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000" b="1" smtClean="0">
                <a:solidFill>
                  <a:schemeClr val="bg1"/>
                </a:solidFill>
              </a:rPr>
              <a:t>GCSE ICT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Mesh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r:id="rId2" imgW="8280572" imgH="4970114"/>
        </mc:Choice>
        <mc:Fallback>
          <p:control r:id="rId2" imgW="8280572" imgH="497011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981075"/>
                  <a:ext cx="8280400" cy="4970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Wireless networks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9750" y="898525"/>
            <a:ext cx="79200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</a:rPr>
              <a:t>Wireless networks</a:t>
            </a:r>
            <a:r>
              <a:rPr lang="en-GB" b="1">
                <a:solidFill>
                  <a:srgbClr val="FF6600"/>
                </a:solidFill>
              </a:rPr>
              <a:t> </a:t>
            </a:r>
            <a:r>
              <a:rPr lang="en-GB"/>
              <a:t>are becoming easier to set up, and they are very popular because they are so flexible. They can be used to provide access to other computers and the Internet.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539750" y="2530475"/>
            <a:ext cx="77755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Wireless </a:t>
            </a:r>
            <a:r>
              <a:rPr lang="en-GB" b="1">
                <a:solidFill>
                  <a:srgbClr val="FFFF00"/>
                </a:solidFill>
              </a:rPr>
              <a:t>WANs</a:t>
            </a:r>
            <a:r>
              <a:rPr lang="en-GB"/>
              <a:t> use roof antennas to connect to a central network via satellite or radio transmitters and have a range of many kilometres. 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Wireless </a:t>
            </a:r>
            <a:r>
              <a:rPr lang="en-GB" b="1">
                <a:solidFill>
                  <a:srgbClr val="FFFF00"/>
                </a:solidFill>
              </a:rPr>
              <a:t>LANs</a:t>
            </a:r>
            <a:r>
              <a:rPr lang="en-GB">
                <a:solidFill>
                  <a:srgbClr val="FFFF00"/>
                </a:solidFill>
              </a:rPr>
              <a:t> </a:t>
            </a:r>
            <a:r>
              <a:rPr lang="en-GB"/>
              <a:t>use radio waves to connect computers to existing Ethernet LANs, and have a range of many metres.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Wireless </a:t>
            </a:r>
            <a:r>
              <a:rPr lang="en-GB" b="1">
                <a:solidFill>
                  <a:srgbClr val="FFFF00"/>
                </a:solidFill>
              </a:rPr>
              <a:t>PANs</a:t>
            </a:r>
            <a:r>
              <a:rPr lang="en-GB"/>
              <a:t> (personal area networks) use Bluetooth or infrared technology to connect devices which are within a few metres of each other.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Wireless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6" r:id="rId2" imgW="7992591" imgH="5040762"/>
        </mc:Choice>
        <mc:Fallback>
          <p:control r:id="rId2" imgW="7992591" imgH="504076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908050"/>
                  <a:ext cx="7991475" cy="5040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Advantages and disadvantages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1359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are expensive to set up, but fairly cheap to run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have some security issues, though lots of work is being done to solve these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are very useful in listed buildings where cables would not be allowed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are very flexible, allowing users to log on from anywhere within range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have slower data access speeds than Ethernet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technology in this area is changing very quickly, and equipment can soon become out of date.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39750" y="898525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Wireless networks: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Build your own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0" r:id="rId2" imgW="8280572" imgH="5040762"/>
        </mc:Choice>
        <mc:Fallback>
          <p:control r:id="rId2" imgW="8280572" imgH="504076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908050"/>
                  <a:ext cx="8280400" cy="5040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Summary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539750" y="898525"/>
            <a:ext cx="820896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Computers on a network each need a </a:t>
            </a:r>
            <a:r>
              <a:rPr lang="en-GB" b="1">
                <a:solidFill>
                  <a:srgbClr val="FFFF00"/>
                </a:solidFill>
              </a:rPr>
              <a:t>network interface</a:t>
            </a:r>
            <a:r>
              <a:rPr lang="en-GB" b="1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card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(</a:t>
            </a:r>
            <a:r>
              <a:rPr lang="en-GB" b="1">
                <a:solidFill>
                  <a:srgbClr val="FFFF00"/>
                </a:solidFill>
              </a:rPr>
              <a:t>NIC</a:t>
            </a:r>
            <a:r>
              <a:rPr lang="en-GB"/>
              <a:t>)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and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cable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to connect them, often through </a:t>
            </a:r>
            <a:r>
              <a:rPr lang="en-GB" b="1">
                <a:solidFill>
                  <a:srgbClr val="FFFF00"/>
                </a:solidFill>
              </a:rPr>
              <a:t>switches</a:t>
            </a:r>
            <a:r>
              <a:rPr lang="en-GB"/>
              <a:t>. Wireless networks are connected using radio waves.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There are different cables that can be used including </a:t>
            </a:r>
            <a:r>
              <a:rPr lang="en-GB" b="1">
                <a:solidFill>
                  <a:srgbClr val="FFFF00"/>
                </a:solidFill>
              </a:rPr>
              <a:t>Cat5</a:t>
            </a:r>
            <a:r>
              <a:rPr lang="en-GB"/>
              <a:t>, </a:t>
            </a:r>
            <a:r>
              <a:rPr lang="en-GB" b="1">
                <a:solidFill>
                  <a:srgbClr val="FFFF00"/>
                </a:solidFill>
              </a:rPr>
              <a:t>coaxial cable</a:t>
            </a:r>
            <a:r>
              <a:rPr lang="en-GB"/>
              <a:t> and </a:t>
            </a:r>
            <a:r>
              <a:rPr lang="en-GB" b="1">
                <a:solidFill>
                  <a:srgbClr val="FFFF00"/>
                </a:solidFill>
              </a:rPr>
              <a:t>fibre optic cable</a:t>
            </a:r>
            <a:r>
              <a:rPr lang="en-GB"/>
              <a:t>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The way a network is arranged is called a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topology</a:t>
            </a:r>
            <a:r>
              <a:rPr lang="en-GB"/>
              <a:t>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Network topologies can be </a:t>
            </a:r>
            <a:r>
              <a:rPr lang="en-GB" b="1">
                <a:solidFill>
                  <a:srgbClr val="FFFF00"/>
                </a:solidFill>
              </a:rPr>
              <a:t>bus</a:t>
            </a:r>
            <a:r>
              <a:rPr lang="en-GB"/>
              <a:t>,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star</a:t>
            </a:r>
            <a:r>
              <a:rPr lang="en-GB"/>
              <a:t>,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ring</a:t>
            </a:r>
            <a:r>
              <a:rPr lang="en-GB"/>
              <a:t>, </a:t>
            </a:r>
            <a:r>
              <a:rPr lang="en-GB" b="1">
                <a:solidFill>
                  <a:srgbClr val="FFFF00"/>
                </a:solidFill>
              </a:rPr>
              <a:t>mesh </a:t>
            </a:r>
            <a:r>
              <a:rPr lang="en-GB"/>
              <a:t>or</a:t>
            </a:r>
            <a:r>
              <a:rPr lang="en-GB" b="1">
                <a:solidFill>
                  <a:srgbClr val="FF6600"/>
                </a:solidFill>
              </a:rPr>
              <a:t> </a:t>
            </a:r>
            <a:r>
              <a:rPr lang="en-GB" b="1">
                <a:solidFill>
                  <a:srgbClr val="FFFF00"/>
                </a:solidFill>
              </a:rPr>
              <a:t>wireless</a:t>
            </a:r>
            <a:r>
              <a:rPr lang="en-GB"/>
              <a:t>.</a:t>
            </a:r>
          </a:p>
          <a:p>
            <a:pPr eaLnBrk="1" hangingPunct="1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GB"/>
              <a:t>Some networks use more than one topology – we call them </a:t>
            </a:r>
            <a:r>
              <a:rPr lang="en-GB" b="1">
                <a:solidFill>
                  <a:srgbClr val="FFFF00"/>
                </a:solidFill>
              </a:rPr>
              <a:t>hybrids</a:t>
            </a:r>
            <a:r>
              <a:rPr lang="en-GB"/>
              <a:t>.</a:t>
            </a:r>
          </a:p>
        </p:txBody>
      </p:sp>
      <p:pic>
        <p:nvPicPr>
          <p:cNvPr id="281609" name="Picture 9" descr="the_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949950"/>
            <a:ext cx="1285875" cy="542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9750" y="898525"/>
            <a:ext cx="7993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Every computer on a network needs a </a:t>
            </a:r>
            <a:r>
              <a:rPr lang="en-GB" b="1">
                <a:solidFill>
                  <a:srgbClr val="FFFF00"/>
                </a:solidFill>
              </a:rPr>
              <a:t>network interface card</a:t>
            </a:r>
            <a:r>
              <a:rPr lang="en-GB"/>
              <a:t> (</a:t>
            </a:r>
            <a:r>
              <a:rPr lang="en-GB" b="1">
                <a:solidFill>
                  <a:srgbClr val="FFFF00"/>
                </a:solidFill>
              </a:rPr>
              <a:t>NIC</a:t>
            </a:r>
            <a:r>
              <a:rPr lang="en-GB"/>
              <a:t>) which is connected to the motherboard inside the computer.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Network hardware</a:t>
            </a: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539750" y="4838700"/>
            <a:ext cx="806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A </a:t>
            </a:r>
            <a:r>
              <a:rPr lang="en-GB" b="1">
                <a:solidFill>
                  <a:srgbClr val="FFFF00"/>
                </a:solidFill>
              </a:rPr>
              <a:t>cable</a:t>
            </a:r>
            <a:r>
              <a:rPr lang="en-GB"/>
              <a:t> plugs into the card, and the other end of the cable plugs into a </a:t>
            </a:r>
            <a:r>
              <a:rPr lang="en-GB" b="1">
                <a:solidFill>
                  <a:srgbClr val="FFFF00"/>
                </a:solidFill>
              </a:rPr>
              <a:t>switch</a:t>
            </a:r>
            <a:r>
              <a:rPr lang="en-GB"/>
              <a:t>.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1258888" y="5708650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The switch is then linked to the </a:t>
            </a:r>
            <a:r>
              <a:rPr lang="en-GB" b="1">
                <a:solidFill>
                  <a:srgbClr val="FFFF00"/>
                </a:solidFill>
              </a:rPr>
              <a:t>server</a:t>
            </a:r>
            <a:r>
              <a:rPr lang="en-GB"/>
              <a:t>.</a:t>
            </a:r>
          </a:p>
        </p:txBody>
      </p:sp>
      <p:pic>
        <p:nvPicPr>
          <p:cNvPr id="10246" name="Picture 13" descr="hub__network_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62175"/>
            <a:ext cx="6096000" cy="25622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7685088" y="2924175"/>
            <a:ext cx="1041400" cy="466725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switch</a:t>
            </a:r>
          </a:p>
        </p:txBody>
      </p:sp>
      <p:sp>
        <p:nvSpPr>
          <p:cNvPr id="10248" name="Text Box 15"/>
          <p:cNvSpPr txBox="1">
            <a:spLocks noChangeArrowheads="1"/>
          </p:cNvSpPr>
          <p:nvPr/>
        </p:nvSpPr>
        <p:spPr bwMode="auto">
          <a:xfrm>
            <a:off x="3851275" y="2386013"/>
            <a:ext cx="719138" cy="466725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NIC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7" grpId="0"/>
      <p:bldP spid="4577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Building a network</a:t>
            </a:r>
          </a:p>
        </p:txBody>
      </p:sp>
      <p:pic>
        <p:nvPicPr>
          <p:cNvPr id="11267" name="Picture 17" descr="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6983412" cy="5156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Cables</a:t>
            </a:r>
          </a:p>
        </p:txBody>
      </p:sp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539750" y="898525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Most networks use </a:t>
            </a:r>
            <a:r>
              <a:rPr lang="en-GB" b="1">
                <a:solidFill>
                  <a:srgbClr val="FFFF00"/>
                </a:solidFill>
              </a:rPr>
              <a:t>cables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to </a:t>
            </a:r>
            <a:r>
              <a:rPr lang="en-GB" b="1">
                <a:solidFill>
                  <a:srgbClr val="FFFF00"/>
                </a:solidFill>
              </a:rPr>
              <a:t>connect</a:t>
            </a:r>
            <a:r>
              <a:rPr lang="en-GB"/>
              <a:t> the computers.</a:t>
            </a:r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539750" y="1341438"/>
            <a:ext cx="61198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</a:rPr>
              <a:t>Twisted-pair</a:t>
            </a:r>
            <a:r>
              <a:rPr lang="en-GB"/>
              <a:t> cables are the most common. The cabling is often called </a:t>
            </a:r>
            <a:r>
              <a:rPr lang="en-GB" b="1">
                <a:solidFill>
                  <a:srgbClr val="FFFF00"/>
                </a:solidFill>
              </a:rPr>
              <a:t>Ethernet</a:t>
            </a:r>
            <a:r>
              <a:rPr lang="en-GB">
                <a:solidFill>
                  <a:srgbClr val="FFFF00"/>
                </a:solidFill>
              </a:rPr>
              <a:t> </a:t>
            </a:r>
            <a:r>
              <a:rPr lang="en-GB"/>
              <a:t>cabling. </a:t>
            </a:r>
            <a:r>
              <a:rPr lang="en-GB" b="1">
                <a:solidFill>
                  <a:srgbClr val="FFFF00"/>
                </a:solidFill>
              </a:rPr>
              <a:t>Category 5</a:t>
            </a:r>
            <a:r>
              <a:rPr lang="en-GB"/>
              <a:t> (</a:t>
            </a:r>
            <a:r>
              <a:rPr lang="en-GB" b="1">
                <a:solidFill>
                  <a:srgbClr val="FFFF00"/>
                </a:solidFill>
              </a:rPr>
              <a:t>Cat5</a:t>
            </a:r>
            <a:r>
              <a:rPr lang="en-GB"/>
              <a:t>)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twisted-pair cables can carry 100Mb per second over distances of up to 100 metres.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539750" y="3394075"/>
            <a:ext cx="6048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</a:rPr>
              <a:t>Coaxial cable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is better at resisting interference and can be run for longer lengths, but it isn’t as</a:t>
            </a:r>
            <a:r>
              <a:rPr lang="en-GB">
                <a:solidFill>
                  <a:srgbClr val="5B0091"/>
                </a:solidFill>
              </a:rPr>
              <a:t> </a:t>
            </a:r>
            <a:r>
              <a:rPr lang="en-GB"/>
              <a:t>flexible.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1042988" y="4724400"/>
            <a:ext cx="5400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Fibre optic cable</a:t>
            </a:r>
            <a:r>
              <a:rPr lang="en-GB" sz="2000">
                <a:solidFill>
                  <a:srgbClr val="5B0091"/>
                </a:solidFill>
              </a:rPr>
              <a:t> </a:t>
            </a:r>
            <a:r>
              <a:rPr lang="en-GB" sz="2000"/>
              <a:t>can transfer data at higher speeds over longer distances, and can be used outside buildings, but it is much more expensive. It has a central core made of glass and transmits the signals using light.</a:t>
            </a:r>
          </a:p>
        </p:txBody>
      </p:sp>
      <p:pic>
        <p:nvPicPr>
          <p:cNvPr id="459794" name="Picture 18" descr="twistedp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209800" cy="1247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95" name="Picture 19" descr="coax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676650"/>
            <a:ext cx="2438400" cy="4000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9796" name="Picture 20" descr="fibreop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78425"/>
            <a:ext cx="2638425" cy="7715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8" grpId="0"/>
      <p:bldP spid="459791" grpId="0"/>
      <p:bldP spid="4597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r:id="rId2" imgW="7704762" imgH="4897830"/>
        </mc:Choice>
        <mc:Fallback>
          <p:control r:id="rId2" imgW="7704762" imgH="489783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052513"/>
                  <a:ext cx="7704137" cy="48974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20" name="Picture 12" descr="pos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2565400"/>
            <a:ext cx="1762125" cy="33242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Network topologies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539750" y="898525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The way networks are </a:t>
            </a:r>
            <a:r>
              <a:rPr lang="en-GB" b="1">
                <a:solidFill>
                  <a:srgbClr val="FFFF00"/>
                </a:solidFill>
              </a:rPr>
              <a:t>arranged</a:t>
            </a:r>
            <a:r>
              <a:rPr lang="en-GB"/>
              <a:t> is called a network </a:t>
            </a:r>
            <a:r>
              <a:rPr lang="en-GB" b="1">
                <a:solidFill>
                  <a:srgbClr val="FFFF00"/>
                </a:solidFill>
              </a:rPr>
              <a:t>topology</a:t>
            </a:r>
            <a:r>
              <a:rPr lang="en-GB"/>
              <a:t>.</a:t>
            </a:r>
          </a:p>
        </p:txBody>
      </p: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7993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Networks can be a </a:t>
            </a:r>
            <a:r>
              <a:rPr lang="en-GB" b="1">
                <a:solidFill>
                  <a:srgbClr val="FFFF00"/>
                </a:solidFill>
              </a:rPr>
              <a:t>single</a:t>
            </a:r>
            <a:r>
              <a:rPr lang="en-GB"/>
              <a:t> topology or a </a:t>
            </a:r>
            <a:r>
              <a:rPr lang="en-GB" b="1">
                <a:solidFill>
                  <a:srgbClr val="FFFF00"/>
                </a:solidFill>
              </a:rPr>
              <a:t>mixture</a:t>
            </a:r>
            <a:r>
              <a:rPr lang="en-GB"/>
              <a:t> of more than one.</a:t>
            </a:r>
          </a:p>
        </p:txBody>
      </p:sp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539750" y="2565400"/>
            <a:ext cx="47529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Whatever the topology, each computer has to have a </a:t>
            </a:r>
            <a:r>
              <a:rPr lang="en-GB" b="1">
                <a:solidFill>
                  <a:srgbClr val="FFFF00"/>
                </a:solidFill>
              </a:rPr>
              <a:t>network address</a:t>
            </a:r>
            <a:r>
              <a:rPr lang="en-GB"/>
              <a:t> so that the </a:t>
            </a:r>
            <a:r>
              <a:rPr lang="en-GB" b="1">
                <a:solidFill>
                  <a:srgbClr val="FFFF00"/>
                </a:solidFill>
              </a:rPr>
              <a:t>packets</a:t>
            </a:r>
            <a:r>
              <a:rPr lang="en-GB"/>
              <a:t> of data (chunks of data, split into small parts to find the quickest route, and reassembled when they reach their destination) from other computers on the network know where to go.</a:t>
            </a:r>
          </a:p>
        </p:txBody>
      </p:sp>
      <p:sp>
        <p:nvSpPr>
          <p:cNvPr id="452619" name="Text Box 11"/>
          <p:cNvSpPr txBox="1">
            <a:spLocks noChangeArrowheads="1"/>
          </p:cNvSpPr>
          <p:nvPr/>
        </p:nvSpPr>
        <p:spPr bwMode="auto">
          <a:xfrm>
            <a:off x="1187450" y="5949950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This is an </a:t>
            </a:r>
            <a:r>
              <a:rPr lang="en-GB" b="1">
                <a:solidFill>
                  <a:srgbClr val="FFFF00"/>
                </a:solidFill>
              </a:rPr>
              <a:t>IP address</a:t>
            </a:r>
            <a:r>
              <a:rPr lang="en-GB"/>
              <a:t>, just as it is on the Internet.</a:t>
            </a:r>
          </a:p>
        </p:txBody>
      </p:sp>
      <p:sp>
        <p:nvSpPr>
          <p:cNvPr id="452621" name="AutoShape 13"/>
          <p:cNvSpPr>
            <a:spLocks noChangeArrowheads="1"/>
          </p:cNvSpPr>
          <p:nvPr/>
        </p:nvSpPr>
        <p:spPr bwMode="auto">
          <a:xfrm flipH="1">
            <a:off x="5148263" y="2349500"/>
            <a:ext cx="1511300" cy="1512888"/>
          </a:xfrm>
          <a:prstGeom prst="wedgeRectCallout">
            <a:avLst>
              <a:gd name="adj1" fmla="val -98954"/>
              <a:gd name="adj2" fmla="val -5407"/>
            </a:avLst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/>
              <a:t>Packet for IP address 216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6" grpId="0"/>
      <p:bldP spid="452617" grpId="0"/>
      <p:bldP spid="452619" grpId="0"/>
      <p:bldP spid="4526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Bus network</a:t>
            </a:r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>
            <a:off x="685800" y="5715000"/>
            <a:ext cx="990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" name="Rectangle 21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836613"/>
            <a:ext cx="8305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400" smtClean="0">
              <a:solidFill>
                <a:srgbClr val="010066"/>
              </a:solidFill>
            </a:endParaRPr>
          </a:p>
        </p:txBody>
      </p:sp>
      <p:sp>
        <p:nvSpPr>
          <p:cNvPr id="2054" name="Text Box 22"/>
          <p:cNvSpPr txBox="1">
            <a:spLocks noChangeArrowheads="1"/>
          </p:cNvSpPr>
          <p:nvPr/>
        </p:nvSpPr>
        <p:spPr bwMode="auto">
          <a:xfrm>
            <a:off x="1476375" y="1125538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r:id="rId2" imgW="8135486" imgH="4899126"/>
        </mc:Choice>
        <mc:Fallback>
          <p:control r:id="rId2" imgW="8135486" imgH="489912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981075"/>
                  <a:ext cx="8135937" cy="48990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Ring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r:id="rId2" imgW="8209524" imgH="5042097"/>
        </mc:Choice>
        <mc:Fallback>
          <p:control r:id="rId2" imgW="8209524" imgH="504209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908050"/>
                  <a:ext cx="8208962" cy="5041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438" y="71438"/>
            <a:ext cx="7561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Star network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r:id="rId2" imgW="8135486" imgH="5042097"/>
        </mc:Choice>
        <mc:Fallback>
          <p:control r:id="rId2" imgW="8135486" imgH="504209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908050"/>
                  <a:ext cx="8135937" cy="5041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8977</TotalTime>
  <Words>574</Words>
  <Application>Microsoft Office PowerPoint</Application>
  <PresentationFormat>On-screen Show (4:3)</PresentationFormat>
  <Paragraphs>59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Cordia New</vt:lpstr>
      <vt:lpstr>1_Default Design</vt:lpstr>
      <vt:lpstr>Setting up a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Network</dc:title>
  <dc:creator>MM</dc:creator>
  <cp:lastModifiedBy>Teacher E-Solutions</cp:lastModifiedBy>
  <cp:revision>234</cp:revision>
  <dcterms:created xsi:type="dcterms:W3CDTF">2003-08-14T14:33:10Z</dcterms:created>
  <dcterms:modified xsi:type="dcterms:W3CDTF">2019-01-18T16:42:12Z</dcterms:modified>
</cp:coreProperties>
</file>