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6" r:id="rId2"/>
    <p:sldId id="279" r:id="rId3"/>
    <p:sldId id="258" r:id="rId4"/>
    <p:sldId id="326" r:id="rId5"/>
    <p:sldId id="327" r:id="rId6"/>
    <p:sldId id="328" r:id="rId7"/>
    <p:sldId id="329" r:id="rId8"/>
    <p:sldId id="330" r:id="rId9"/>
    <p:sldId id="331" r:id="rId10"/>
    <p:sldId id="332" r:id="rId11"/>
    <p:sldId id="333" r:id="rId12"/>
    <p:sldId id="259" r:id="rId13"/>
    <p:sldId id="277" r:id="rId14"/>
    <p:sldId id="260" r:id="rId15"/>
    <p:sldId id="278" r:id="rId16"/>
    <p:sldId id="265" r:id="rId17"/>
    <p:sldId id="266" r:id="rId18"/>
    <p:sldId id="286" r:id="rId19"/>
    <p:sldId id="288" r:id="rId20"/>
    <p:sldId id="290" r:id="rId21"/>
    <p:sldId id="291" r:id="rId22"/>
    <p:sldId id="292" r:id="rId23"/>
    <p:sldId id="293" r:id="rId24"/>
    <p:sldId id="297" r:id="rId25"/>
    <p:sldId id="294" r:id="rId26"/>
    <p:sldId id="295" r:id="rId27"/>
    <p:sldId id="298" r:id="rId28"/>
    <p:sldId id="299" r:id="rId29"/>
    <p:sldId id="300" r:id="rId30"/>
    <p:sldId id="321" r:id="rId31"/>
    <p:sldId id="322" r:id="rId32"/>
    <p:sldId id="302" r:id="rId33"/>
    <p:sldId id="325" r:id="rId34"/>
    <p:sldId id="303" r:id="rId35"/>
    <p:sldId id="32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318" r:id="rId51"/>
  </p:sldIdLst>
  <p:sldSz cx="9144000" cy="6858000" type="screen4x3"/>
  <p:notesSz cx="6662738" cy="9926638"/>
  <p:defaultTextStyle>
    <a:defPPr>
      <a:defRPr lang="en-US"/>
    </a:defPPr>
    <a:lvl1pPr algn="l" rtl="0" fontAlgn="base">
      <a:spcBef>
        <a:spcPct val="0"/>
      </a:spcBef>
      <a:spcAft>
        <a:spcPct val="0"/>
      </a:spcAft>
      <a:defRPr sz="2400" kern="1200">
        <a:solidFill>
          <a:schemeClr val="tx1"/>
        </a:solidFill>
        <a:latin typeface="VAGRoundedBT" pitchFamily="2" charset="0"/>
        <a:ea typeface="+mn-ea"/>
        <a:cs typeface="+mn-cs"/>
      </a:defRPr>
    </a:lvl1pPr>
    <a:lvl2pPr marL="457200" algn="l" rtl="0" fontAlgn="base">
      <a:spcBef>
        <a:spcPct val="0"/>
      </a:spcBef>
      <a:spcAft>
        <a:spcPct val="0"/>
      </a:spcAft>
      <a:defRPr sz="2400" kern="1200">
        <a:solidFill>
          <a:schemeClr val="tx1"/>
        </a:solidFill>
        <a:latin typeface="VAGRoundedBT" pitchFamily="2" charset="0"/>
        <a:ea typeface="+mn-ea"/>
        <a:cs typeface="+mn-cs"/>
      </a:defRPr>
    </a:lvl2pPr>
    <a:lvl3pPr marL="914400" algn="l" rtl="0" fontAlgn="base">
      <a:spcBef>
        <a:spcPct val="0"/>
      </a:spcBef>
      <a:spcAft>
        <a:spcPct val="0"/>
      </a:spcAft>
      <a:defRPr sz="2400" kern="1200">
        <a:solidFill>
          <a:schemeClr val="tx1"/>
        </a:solidFill>
        <a:latin typeface="VAGRoundedBT" pitchFamily="2" charset="0"/>
        <a:ea typeface="+mn-ea"/>
        <a:cs typeface="+mn-cs"/>
      </a:defRPr>
    </a:lvl3pPr>
    <a:lvl4pPr marL="1371600" algn="l" rtl="0" fontAlgn="base">
      <a:spcBef>
        <a:spcPct val="0"/>
      </a:spcBef>
      <a:spcAft>
        <a:spcPct val="0"/>
      </a:spcAft>
      <a:defRPr sz="2400" kern="1200">
        <a:solidFill>
          <a:schemeClr val="tx1"/>
        </a:solidFill>
        <a:latin typeface="VAGRoundedBT" pitchFamily="2" charset="0"/>
        <a:ea typeface="+mn-ea"/>
        <a:cs typeface="+mn-cs"/>
      </a:defRPr>
    </a:lvl4pPr>
    <a:lvl5pPr marL="1828800" algn="l" rtl="0" fontAlgn="base">
      <a:spcBef>
        <a:spcPct val="0"/>
      </a:spcBef>
      <a:spcAft>
        <a:spcPct val="0"/>
      </a:spcAft>
      <a:defRPr sz="2400" kern="1200">
        <a:solidFill>
          <a:schemeClr val="tx1"/>
        </a:solidFill>
        <a:latin typeface="VAGRoundedBT" pitchFamily="2" charset="0"/>
        <a:ea typeface="+mn-ea"/>
        <a:cs typeface="+mn-cs"/>
      </a:defRPr>
    </a:lvl5pPr>
    <a:lvl6pPr marL="2286000" algn="l" defTabSz="914400" rtl="0" eaLnBrk="1" latinLnBrk="0" hangingPunct="1">
      <a:defRPr sz="2400" kern="1200">
        <a:solidFill>
          <a:schemeClr val="tx1"/>
        </a:solidFill>
        <a:latin typeface="VAGRoundedBT" pitchFamily="2" charset="0"/>
        <a:ea typeface="+mn-ea"/>
        <a:cs typeface="+mn-cs"/>
      </a:defRPr>
    </a:lvl6pPr>
    <a:lvl7pPr marL="2743200" algn="l" defTabSz="914400" rtl="0" eaLnBrk="1" latinLnBrk="0" hangingPunct="1">
      <a:defRPr sz="2400" kern="1200">
        <a:solidFill>
          <a:schemeClr val="tx1"/>
        </a:solidFill>
        <a:latin typeface="VAGRoundedBT" pitchFamily="2" charset="0"/>
        <a:ea typeface="+mn-ea"/>
        <a:cs typeface="+mn-cs"/>
      </a:defRPr>
    </a:lvl7pPr>
    <a:lvl8pPr marL="3200400" algn="l" defTabSz="914400" rtl="0" eaLnBrk="1" latinLnBrk="0" hangingPunct="1">
      <a:defRPr sz="2400" kern="1200">
        <a:solidFill>
          <a:schemeClr val="tx1"/>
        </a:solidFill>
        <a:latin typeface="VAGRoundedBT" pitchFamily="2" charset="0"/>
        <a:ea typeface="+mn-ea"/>
        <a:cs typeface="+mn-cs"/>
      </a:defRPr>
    </a:lvl8pPr>
    <a:lvl9pPr marL="3657600" algn="l" defTabSz="914400" rtl="0" eaLnBrk="1" latinLnBrk="0" hangingPunct="1">
      <a:defRPr sz="2400" kern="1200">
        <a:solidFill>
          <a:schemeClr val="tx1"/>
        </a:solidFill>
        <a:latin typeface="VAGRoundedBT"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339933"/>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580" autoAdjust="0"/>
  </p:normalViewPr>
  <p:slideViewPr>
    <p:cSldViewPr>
      <p:cViewPr varScale="1">
        <p:scale>
          <a:sx n="42" d="100"/>
          <a:sy n="42" d="100"/>
        </p:scale>
        <p:origin x="-648"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773488" y="0"/>
            <a:ext cx="2887662" cy="496888"/>
          </a:xfrm>
          <a:prstGeom prst="rect">
            <a:avLst/>
          </a:prstGeom>
        </p:spPr>
        <p:txBody>
          <a:bodyPr vert="horz" lIns="91440" tIns="45720" rIns="91440" bIns="45720" rtlCol="0"/>
          <a:lstStyle>
            <a:lvl1pPr algn="r">
              <a:defRPr sz="1200"/>
            </a:lvl1pPr>
          </a:lstStyle>
          <a:p>
            <a:pPr>
              <a:defRPr/>
            </a:pPr>
            <a:fld id="{1A1A9630-EE62-4A85-940C-2A46FD909630}" type="datetimeFigureOut">
              <a:rPr lang="en-US"/>
              <a:pPr>
                <a:defRPr/>
              </a:pPr>
              <a:t>1/18/2019</a:t>
            </a:fld>
            <a:endParaRPr lang="en-US"/>
          </a:p>
        </p:txBody>
      </p:sp>
      <p:sp>
        <p:nvSpPr>
          <p:cNvPr id="4" name="Footer Placeholder 3"/>
          <p:cNvSpPr>
            <a:spLocks noGrp="1"/>
          </p:cNvSpPr>
          <p:nvPr>
            <p:ph type="ftr" sz="quarter" idx="2"/>
          </p:nvPr>
        </p:nvSpPr>
        <p:spPr>
          <a:xfrm>
            <a:off x="0" y="9428163"/>
            <a:ext cx="2887663" cy="4968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773488" y="9428163"/>
            <a:ext cx="2887662" cy="496887"/>
          </a:xfrm>
          <a:prstGeom prst="rect">
            <a:avLst/>
          </a:prstGeom>
        </p:spPr>
        <p:txBody>
          <a:bodyPr vert="horz" lIns="91440" tIns="45720" rIns="91440" bIns="45720" rtlCol="0" anchor="b"/>
          <a:lstStyle>
            <a:lvl1pPr algn="r">
              <a:defRPr sz="1200"/>
            </a:lvl1pPr>
          </a:lstStyle>
          <a:p>
            <a:pPr>
              <a:defRPr/>
            </a:pPr>
            <a:fld id="{C793F13B-6EB2-4E75-A5F5-7D5C4F56ADD3}" type="slidenum">
              <a:rPr lang="en-US"/>
              <a:pPr>
                <a:defRPr/>
              </a:pPr>
              <a:t>‹#›</a:t>
            </a:fld>
            <a:endParaRPr lang="en-US"/>
          </a:p>
        </p:txBody>
      </p:sp>
    </p:spTree>
    <p:extLst>
      <p:ext uri="{BB962C8B-B14F-4D97-AF65-F5344CB8AC3E}">
        <p14:creationId xmlns:p14="http://schemas.microsoft.com/office/powerpoint/2010/main" val="5148965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773488" y="0"/>
            <a:ext cx="2887662" cy="496888"/>
          </a:xfrm>
          <a:prstGeom prst="rect">
            <a:avLst/>
          </a:prstGeom>
        </p:spPr>
        <p:txBody>
          <a:bodyPr vert="horz" lIns="91440" tIns="45720" rIns="91440" bIns="45720" rtlCol="0"/>
          <a:lstStyle>
            <a:lvl1pPr algn="r">
              <a:defRPr sz="1200"/>
            </a:lvl1pPr>
          </a:lstStyle>
          <a:p>
            <a:pPr>
              <a:defRPr/>
            </a:pPr>
            <a:fld id="{61915013-F415-48A0-AEA5-EB7F0F3A3DB1}" type="datetimeFigureOut">
              <a:rPr lang="en-US"/>
              <a:pPr>
                <a:defRPr/>
              </a:pPr>
              <a:t>1/18/2019</a:t>
            </a:fld>
            <a:endParaRPr lang="en-US"/>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66750" y="4714875"/>
            <a:ext cx="5329238" cy="44672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428163"/>
            <a:ext cx="2887663" cy="4968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773488" y="9428163"/>
            <a:ext cx="2887662" cy="496887"/>
          </a:xfrm>
          <a:prstGeom prst="rect">
            <a:avLst/>
          </a:prstGeom>
        </p:spPr>
        <p:txBody>
          <a:bodyPr vert="horz" lIns="91440" tIns="45720" rIns="91440" bIns="45720" rtlCol="0" anchor="b"/>
          <a:lstStyle>
            <a:lvl1pPr algn="r">
              <a:defRPr sz="1200"/>
            </a:lvl1pPr>
          </a:lstStyle>
          <a:p>
            <a:pPr>
              <a:defRPr/>
            </a:pPr>
            <a:fld id="{AE55235B-AA3F-4287-906F-559B77355057}" type="slidenum">
              <a:rPr lang="en-US"/>
              <a:pPr>
                <a:defRPr/>
              </a:pPr>
              <a:t>‹#›</a:t>
            </a:fld>
            <a:endParaRPr lang="en-US"/>
          </a:p>
        </p:txBody>
      </p:sp>
    </p:spTree>
    <p:extLst>
      <p:ext uri="{BB962C8B-B14F-4D97-AF65-F5344CB8AC3E}">
        <p14:creationId xmlns:p14="http://schemas.microsoft.com/office/powerpoint/2010/main" val="6119862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73C96AAD-B0F3-488D-85A0-3BF40FF472AF}" type="slidenum">
              <a:rPr lang="en-US" sz="1200" smtClean="0"/>
              <a:pPr eaLnBrk="1" hangingPunct="1"/>
              <a:t>27</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75C4CCC7-1AFB-45C4-A047-D8FCC4D8A877}" type="slidenum">
              <a:rPr lang="en-US" sz="1200" smtClean="0"/>
              <a:pPr eaLnBrk="1" hangingPunct="1"/>
              <a:t>40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8926571F-9932-4B21-816A-29A049E779B2}" type="slidenum">
              <a:rPr lang="en-US" sz="1200" smtClean="0"/>
              <a:pPr eaLnBrk="1" hangingPunct="1"/>
              <a:t>41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20E67DC9-23DE-42CA-A8FB-DBDCF97167C2}" type="slidenum">
              <a:rPr lang="en-US" sz="1200" smtClean="0"/>
              <a:pPr eaLnBrk="1" hangingPunct="1"/>
              <a:t>42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FBF260DD-A3C2-465E-9966-BAAC2D0E9613}" type="slidenum">
              <a:rPr lang="en-US" sz="1200" smtClean="0"/>
              <a:pPr eaLnBrk="1" hangingPunct="1"/>
              <a:t>43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AEFDBD59-0049-40AF-A68F-518AE5B90573}" type="slidenum">
              <a:rPr lang="en-US" sz="1200" smtClean="0"/>
              <a:pPr eaLnBrk="1" hangingPunct="1"/>
              <a:t>44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B5B36894-1E7D-448E-8AD0-6D612E3D7BF9}" type="slidenum">
              <a:rPr lang="en-US" sz="1200" smtClean="0"/>
              <a:pPr eaLnBrk="1" hangingPunct="1"/>
              <a:t>45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Draw on the board the illustration of turn at an angle.</a:t>
            </a:r>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BDDB474F-A914-48C4-A5E8-CF12B029A9A7}" type="slidenum">
              <a:rPr lang="en-US" sz="1200" smtClean="0"/>
              <a:pPr eaLnBrk="1" hangingPunct="1"/>
              <a:t>49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4AD651BD-185C-4151-91CF-432AD95F0710}" type="slidenum">
              <a:rPr lang="en-US" sz="1200" smtClean="0"/>
              <a:pPr eaLnBrk="1" hangingPunct="1"/>
              <a:t>28</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CB37BD82-02DB-40EF-BCE9-7FF3B2A920FC}" type="slidenum">
              <a:rPr lang="en-US" sz="1200" smtClean="0"/>
              <a:pPr eaLnBrk="1" hangingPunct="1"/>
              <a:t>29</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F04A1459-18C5-4FDC-8C94-FB0A4D8BD609}" type="slidenum">
              <a:rPr lang="en-US" sz="1200" smtClean="0"/>
              <a:pPr eaLnBrk="1" hangingPunct="1"/>
              <a:t>32</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013FD757-2E98-403E-AF82-927E28FA4925}" type="slidenum">
              <a:rPr lang="en-US" sz="1200" smtClean="0"/>
              <a:pPr eaLnBrk="1" hangingPunct="1"/>
              <a:t>34</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8B86C00B-22BF-4110-BE9A-C2F37910D4AF}" type="slidenum">
              <a:rPr lang="en-US" sz="1200" smtClean="0"/>
              <a:pPr eaLnBrk="1" hangingPunct="1"/>
              <a:t>36</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29BE39A5-D175-43DC-A26F-23E6B6A506ED}" type="slidenum">
              <a:rPr lang="en-US" sz="1200" smtClean="0"/>
              <a:pPr eaLnBrk="1" hangingPunct="1"/>
              <a:t>37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8E6B346C-4FD8-4CCD-8E41-64252ED16278}" type="slidenum">
              <a:rPr lang="en-US" sz="1200" smtClean="0"/>
              <a:pPr eaLnBrk="1" hangingPunct="1"/>
              <a:t>38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fld id="{7AA7400C-2880-4DF4-BB48-DBFF7001A126}" type="slidenum">
              <a:rPr lang="en-US" sz="1200" smtClean="0"/>
              <a:pPr eaLnBrk="1" hangingPunct="1"/>
              <a:t>39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1B3574-069B-4575-B407-FF8DFC27E479}" type="slidenum">
              <a:rPr lang="en-US"/>
              <a:pPr>
                <a:defRPr/>
              </a:pPr>
              <a:t>‹#›</a:t>
            </a:fld>
            <a:endParaRPr lang="en-US"/>
          </a:p>
        </p:txBody>
      </p:sp>
    </p:spTree>
    <p:extLst>
      <p:ext uri="{BB962C8B-B14F-4D97-AF65-F5344CB8AC3E}">
        <p14:creationId xmlns:p14="http://schemas.microsoft.com/office/powerpoint/2010/main" val="3064154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7BC92A-4A9C-417E-A2D8-29C5AD2D82AF}" type="slidenum">
              <a:rPr lang="en-US"/>
              <a:pPr>
                <a:defRPr/>
              </a:pPr>
              <a:t>‹#›</a:t>
            </a:fld>
            <a:endParaRPr lang="en-US"/>
          </a:p>
        </p:txBody>
      </p:sp>
    </p:spTree>
    <p:extLst>
      <p:ext uri="{BB962C8B-B14F-4D97-AF65-F5344CB8AC3E}">
        <p14:creationId xmlns:p14="http://schemas.microsoft.com/office/powerpoint/2010/main" val="422270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47D615-1AFC-4D6C-B941-AFCA78AA8117}" type="slidenum">
              <a:rPr lang="en-US"/>
              <a:pPr>
                <a:defRPr/>
              </a:pPr>
              <a:t>‹#›</a:t>
            </a:fld>
            <a:endParaRPr lang="en-US"/>
          </a:p>
        </p:txBody>
      </p:sp>
    </p:spTree>
    <p:extLst>
      <p:ext uri="{BB962C8B-B14F-4D97-AF65-F5344CB8AC3E}">
        <p14:creationId xmlns:p14="http://schemas.microsoft.com/office/powerpoint/2010/main" val="1118748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04050A-0A25-44CA-8A07-A24C43DF6C97}" type="slidenum">
              <a:rPr lang="en-US"/>
              <a:pPr>
                <a:defRPr/>
              </a:pPr>
              <a:t>‹#›</a:t>
            </a:fld>
            <a:endParaRPr lang="en-US"/>
          </a:p>
        </p:txBody>
      </p:sp>
    </p:spTree>
    <p:extLst>
      <p:ext uri="{BB962C8B-B14F-4D97-AF65-F5344CB8AC3E}">
        <p14:creationId xmlns:p14="http://schemas.microsoft.com/office/powerpoint/2010/main" val="1816915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73A8EB-18BD-4565-B59C-54F80614AC53}" type="slidenum">
              <a:rPr lang="en-US"/>
              <a:pPr>
                <a:defRPr/>
              </a:pPr>
              <a:t>‹#›</a:t>
            </a:fld>
            <a:endParaRPr lang="en-US"/>
          </a:p>
        </p:txBody>
      </p:sp>
    </p:spTree>
    <p:extLst>
      <p:ext uri="{BB962C8B-B14F-4D97-AF65-F5344CB8AC3E}">
        <p14:creationId xmlns:p14="http://schemas.microsoft.com/office/powerpoint/2010/main" val="663286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80D81C-6C8C-46AA-9289-08FE4320A93A}" type="slidenum">
              <a:rPr lang="en-US"/>
              <a:pPr>
                <a:defRPr/>
              </a:pPr>
              <a:t>‹#›</a:t>
            </a:fld>
            <a:endParaRPr lang="en-US"/>
          </a:p>
        </p:txBody>
      </p:sp>
    </p:spTree>
    <p:extLst>
      <p:ext uri="{BB962C8B-B14F-4D97-AF65-F5344CB8AC3E}">
        <p14:creationId xmlns:p14="http://schemas.microsoft.com/office/powerpoint/2010/main" val="263355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80F62FD-0BC5-47FA-9FB8-268E45ACFCAD}" type="slidenum">
              <a:rPr lang="en-US"/>
              <a:pPr>
                <a:defRPr/>
              </a:pPr>
              <a:t>‹#›</a:t>
            </a:fld>
            <a:endParaRPr lang="en-US"/>
          </a:p>
        </p:txBody>
      </p:sp>
    </p:spTree>
    <p:extLst>
      <p:ext uri="{BB962C8B-B14F-4D97-AF65-F5344CB8AC3E}">
        <p14:creationId xmlns:p14="http://schemas.microsoft.com/office/powerpoint/2010/main" val="45196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E2F5014-27ED-44E5-9B97-181F84CA3492}" type="slidenum">
              <a:rPr lang="en-US"/>
              <a:pPr>
                <a:defRPr/>
              </a:pPr>
              <a:t>‹#›</a:t>
            </a:fld>
            <a:endParaRPr lang="en-US"/>
          </a:p>
        </p:txBody>
      </p:sp>
    </p:spTree>
    <p:extLst>
      <p:ext uri="{BB962C8B-B14F-4D97-AF65-F5344CB8AC3E}">
        <p14:creationId xmlns:p14="http://schemas.microsoft.com/office/powerpoint/2010/main" val="12690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015E12D-5E8C-4046-89B8-C626003D1AF4}" type="slidenum">
              <a:rPr lang="en-US"/>
              <a:pPr>
                <a:defRPr/>
              </a:pPr>
              <a:t>‹#›</a:t>
            </a:fld>
            <a:endParaRPr lang="en-US"/>
          </a:p>
        </p:txBody>
      </p:sp>
    </p:spTree>
    <p:extLst>
      <p:ext uri="{BB962C8B-B14F-4D97-AF65-F5344CB8AC3E}">
        <p14:creationId xmlns:p14="http://schemas.microsoft.com/office/powerpoint/2010/main" val="3458720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E11C83-7267-4320-866F-52CE605F6EE3}" type="slidenum">
              <a:rPr lang="en-US"/>
              <a:pPr>
                <a:defRPr/>
              </a:pPr>
              <a:t>‹#›</a:t>
            </a:fld>
            <a:endParaRPr lang="en-US"/>
          </a:p>
        </p:txBody>
      </p:sp>
    </p:spTree>
    <p:extLst>
      <p:ext uri="{BB962C8B-B14F-4D97-AF65-F5344CB8AC3E}">
        <p14:creationId xmlns:p14="http://schemas.microsoft.com/office/powerpoint/2010/main" val="3610180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98D741-37FD-4720-B718-C428DC4E31F7}" type="slidenum">
              <a:rPr lang="en-US"/>
              <a:pPr>
                <a:defRPr/>
              </a:pPr>
              <a:t>‹#›</a:t>
            </a:fld>
            <a:endParaRPr lang="en-US"/>
          </a:p>
        </p:txBody>
      </p:sp>
    </p:spTree>
    <p:extLst>
      <p:ext uri="{BB962C8B-B14F-4D97-AF65-F5344CB8AC3E}">
        <p14:creationId xmlns:p14="http://schemas.microsoft.com/office/powerpoint/2010/main" val="891199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3B11D1A0-106B-4E8B-B37B-974E05EEA1C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533400" y="685800"/>
            <a:ext cx="8610600" cy="225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14200">
                <a:latin typeface="Tahoma" pitchFamily="34" charset="0"/>
              </a:rPr>
              <a:t>Networks</a:t>
            </a:r>
            <a:endParaRPr lang="en-US" sz="14200">
              <a:latin typeface="Tahoma" pitchFamily="34" charset="0"/>
            </a:endParaRPr>
          </a:p>
        </p:txBody>
      </p:sp>
      <p:pic>
        <p:nvPicPr>
          <p:cNvPr id="2051" name="Picture 4" descr="glo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200400"/>
            <a:ext cx="3113088" cy="30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6"/>
          <p:cNvSpPr>
            <a:spLocks noChangeArrowheads="1"/>
          </p:cNvSpPr>
          <p:nvPr/>
        </p:nvSpPr>
        <p:spPr bwMode="auto">
          <a:xfrm>
            <a:off x="179388" y="188913"/>
            <a:ext cx="8785225" cy="6480175"/>
          </a:xfrm>
          <a:prstGeom prst="rect">
            <a:avLst/>
          </a:prstGeom>
          <a:noFill/>
          <a:ln w="76200"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3" name="Text Box 7"/>
          <p:cNvSpPr txBox="1">
            <a:spLocks noChangeArrowheads="1"/>
          </p:cNvSpPr>
          <p:nvPr/>
        </p:nvSpPr>
        <p:spPr bwMode="auto">
          <a:xfrm>
            <a:off x="611188" y="3068638"/>
            <a:ext cx="4608512" cy="319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a:latin typeface="Tahoma" pitchFamily="34" charset="0"/>
              </a:rPr>
              <a:t>By the end of this session, you will:</a:t>
            </a:r>
          </a:p>
          <a:p>
            <a:pPr eaLnBrk="1" hangingPunct="1">
              <a:spcBef>
                <a:spcPct val="50000"/>
              </a:spcBef>
              <a:buFontTx/>
              <a:buChar char="•"/>
            </a:pPr>
            <a:r>
              <a:rPr lang="en-GB">
                <a:latin typeface="Tahoma" pitchFamily="34" charset="0"/>
              </a:rPr>
              <a:t> Define and describe a LAN and WAN.</a:t>
            </a:r>
          </a:p>
          <a:p>
            <a:pPr eaLnBrk="1" hangingPunct="1">
              <a:spcBef>
                <a:spcPct val="50000"/>
              </a:spcBef>
              <a:buFontTx/>
              <a:buChar char="•"/>
            </a:pPr>
            <a:r>
              <a:rPr lang="en-GB">
                <a:latin typeface="Tahoma" pitchFamily="34" charset="0"/>
              </a:rPr>
              <a:t> Understand the hardware required.</a:t>
            </a:r>
          </a:p>
          <a:p>
            <a:pPr eaLnBrk="1" hangingPunct="1">
              <a:spcBef>
                <a:spcPct val="50000"/>
              </a:spcBef>
              <a:buFontTx/>
              <a:buChar char="•"/>
            </a:pPr>
            <a:r>
              <a:rPr lang="en-GB">
                <a:latin typeface="Tahoma" pitchFamily="34" charset="0"/>
              </a:rPr>
              <a:t> Know the 3 LAN topologies.</a:t>
            </a:r>
            <a:endParaRPr lang="en-US">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 Topologies</a:t>
            </a:r>
            <a:endParaRPr lang="en-US" sz="7200">
              <a:solidFill>
                <a:srgbClr val="339933"/>
              </a:solidFill>
              <a:latin typeface="Tahoma" pitchFamily="34" charset="0"/>
            </a:endParaRPr>
          </a:p>
        </p:txBody>
      </p:sp>
      <p:sp>
        <p:nvSpPr>
          <p:cNvPr id="11267" name="Text Box 3"/>
          <p:cNvSpPr txBox="1">
            <a:spLocks noChangeArrowheads="1"/>
          </p:cNvSpPr>
          <p:nvPr/>
        </p:nvSpPr>
        <p:spPr bwMode="auto">
          <a:xfrm>
            <a:off x="152400" y="1524000"/>
            <a:ext cx="6324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Star Network:</a:t>
            </a:r>
            <a:endParaRPr lang="en-US" sz="4000"/>
          </a:p>
        </p:txBody>
      </p:sp>
      <p:sp>
        <p:nvSpPr>
          <p:cNvPr id="11268" name="Rectangle 4"/>
          <p:cNvSpPr>
            <a:spLocks noChangeArrowheads="1"/>
          </p:cNvSpPr>
          <p:nvPr/>
        </p:nvSpPr>
        <p:spPr bwMode="auto">
          <a:xfrm>
            <a:off x="46482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69" name="Rectangle 5"/>
          <p:cNvSpPr>
            <a:spLocks noChangeArrowheads="1"/>
          </p:cNvSpPr>
          <p:nvPr/>
        </p:nvSpPr>
        <p:spPr bwMode="auto">
          <a:xfrm>
            <a:off x="2286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70" name="Text Box 6"/>
          <p:cNvSpPr txBox="1">
            <a:spLocks noChangeArrowheads="1"/>
          </p:cNvSpPr>
          <p:nvPr/>
        </p:nvSpPr>
        <p:spPr bwMode="auto">
          <a:xfrm>
            <a:off x="304800" y="2362200"/>
            <a:ext cx="41148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800" b="1">
                <a:solidFill>
                  <a:srgbClr val="339933"/>
                </a:solidFill>
                <a:latin typeface="Verdana" pitchFamily="34" charset="0"/>
              </a:rPr>
              <a:t>Advantages:</a:t>
            </a:r>
          </a:p>
          <a:p>
            <a:pPr eaLnBrk="1" hangingPunct="1">
              <a:spcBef>
                <a:spcPct val="50000"/>
              </a:spcBef>
              <a:buFontTx/>
              <a:buChar char="•"/>
            </a:pPr>
            <a:r>
              <a:rPr lang="en-GB">
                <a:latin typeface="Verdana" pitchFamily="34" charset="0"/>
              </a:rPr>
              <a:t>If a cable fails, it will only affect one workstation.</a:t>
            </a:r>
          </a:p>
          <a:p>
            <a:pPr eaLnBrk="1" hangingPunct="1">
              <a:spcBef>
                <a:spcPct val="50000"/>
              </a:spcBef>
              <a:buFontTx/>
              <a:buChar char="•"/>
            </a:pPr>
            <a:r>
              <a:rPr lang="en-GB">
                <a:latin typeface="Verdana" pitchFamily="34" charset="0"/>
              </a:rPr>
              <a:t>More computers can be added without disruption.</a:t>
            </a:r>
          </a:p>
          <a:p>
            <a:pPr eaLnBrk="1" hangingPunct="1">
              <a:spcBef>
                <a:spcPct val="50000"/>
              </a:spcBef>
              <a:buFontTx/>
              <a:buChar char="•"/>
            </a:pPr>
            <a:r>
              <a:rPr lang="en-GB">
                <a:latin typeface="Verdana" pitchFamily="34" charset="0"/>
              </a:rPr>
              <a:t>It is easy to identify problems on the network</a:t>
            </a:r>
            <a:endParaRPr lang="en-US">
              <a:latin typeface="Verdana" pitchFamily="34" charset="0"/>
            </a:endParaRPr>
          </a:p>
        </p:txBody>
      </p:sp>
      <p:sp>
        <p:nvSpPr>
          <p:cNvPr id="11271" name="Text Box 7"/>
          <p:cNvSpPr txBox="1">
            <a:spLocks noChangeArrowheads="1"/>
          </p:cNvSpPr>
          <p:nvPr/>
        </p:nvSpPr>
        <p:spPr bwMode="auto">
          <a:xfrm>
            <a:off x="4724400" y="2362200"/>
            <a:ext cx="4114800" cy="270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800" b="1">
                <a:solidFill>
                  <a:srgbClr val="339933"/>
                </a:solidFill>
                <a:latin typeface="Verdana" pitchFamily="34" charset="0"/>
              </a:rPr>
              <a:t>Disadvantages:</a:t>
            </a:r>
          </a:p>
          <a:p>
            <a:pPr eaLnBrk="1" hangingPunct="1">
              <a:spcBef>
                <a:spcPct val="50000"/>
              </a:spcBef>
              <a:buFontTx/>
              <a:buChar char="•"/>
            </a:pPr>
            <a:r>
              <a:rPr lang="en-GB">
                <a:latin typeface="Verdana" pitchFamily="34" charset="0"/>
              </a:rPr>
              <a:t>It is more expensive as it uses the most cabling.</a:t>
            </a:r>
          </a:p>
          <a:p>
            <a:pPr eaLnBrk="1" hangingPunct="1">
              <a:spcBef>
                <a:spcPct val="50000"/>
              </a:spcBef>
              <a:buFontTx/>
              <a:buChar char="•"/>
            </a:pPr>
            <a:r>
              <a:rPr lang="en-GB">
                <a:latin typeface="Verdana" pitchFamily="34" charset="0"/>
              </a:rPr>
              <a:t>Failure of the central computer will stop the network from working.</a:t>
            </a:r>
            <a:endParaRPr lang="en-US">
              <a:latin typeface="Verdana" pitchFamily="34" charset="0"/>
            </a:endParaRPr>
          </a:p>
        </p:txBody>
      </p:sp>
      <p:pic>
        <p:nvPicPr>
          <p:cNvPr id="11272" name="Picture 10" descr="star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143000"/>
            <a:ext cx="10668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txBox="1">
            <a:spLocks noRot="1" noChangeArrowheads="1"/>
          </p:cNvSpPr>
          <p:nvPr/>
        </p:nvSpPr>
        <p:spPr bwMode="auto">
          <a:xfrm>
            <a:off x="357188" y="5000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r>
              <a:rPr lang="en-US" sz="4200">
                <a:solidFill>
                  <a:srgbClr val="339933"/>
                </a:solidFill>
                <a:latin typeface="Tahoma" pitchFamily="34" charset="0"/>
              </a:rPr>
              <a:t>COMMON TYPES OF SERVERS</a:t>
            </a:r>
          </a:p>
        </p:txBody>
      </p:sp>
      <p:sp>
        <p:nvSpPr>
          <p:cNvPr id="3" name="Rectangle 3"/>
          <p:cNvSpPr txBox="1">
            <a:spLocks noChangeArrowheads="1"/>
          </p:cNvSpPr>
          <p:nvPr/>
        </p:nvSpPr>
        <p:spPr>
          <a:xfrm>
            <a:off x="457200" y="1500188"/>
            <a:ext cx="8218488" cy="4454525"/>
          </a:xfrm>
          <a:prstGeom prst="rect">
            <a:avLst/>
          </a:prstGeom>
        </p:spPr>
        <p:txBody>
          <a:bodyPr/>
          <a:lstStyle/>
          <a:p>
            <a:pPr marL="342900" indent="-342900">
              <a:spcBef>
                <a:spcPct val="20000"/>
              </a:spcBef>
              <a:buFont typeface="Wingdings" pitchFamily="2" charset="2"/>
              <a:buNone/>
              <a:defRPr/>
            </a:pPr>
            <a:r>
              <a:rPr lang="en-US" sz="3000" kern="0" dirty="0">
                <a:latin typeface="Verdana" pitchFamily="34" charset="0"/>
                <a:ea typeface="Verdana" pitchFamily="34" charset="0"/>
                <a:cs typeface="Verdana" pitchFamily="34" charset="0"/>
              </a:rPr>
              <a:t>Most networks are controlled by servers.</a:t>
            </a:r>
          </a:p>
          <a:p>
            <a:pPr marL="342900" indent="-342900">
              <a:spcBef>
                <a:spcPct val="20000"/>
              </a:spcBef>
              <a:buFont typeface="Wingdings" pitchFamily="2" charset="2"/>
              <a:buNone/>
              <a:defRPr/>
            </a:pPr>
            <a:r>
              <a:rPr lang="en-US" sz="3000" kern="0" dirty="0">
                <a:latin typeface="Verdana" pitchFamily="34" charset="0"/>
                <a:ea typeface="Verdana" pitchFamily="34" charset="0"/>
                <a:cs typeface="Verdana" pitchFamily="34" charset="0"/>
              </a:rPr>
              <a:t>	-</a:t>
            </a:r>
            <a:r>
              <a:rPr lang="en-US" sz="3000" b="1" kern="0" dirty="0">
                <a:latin typeface="Verdana" pitchFamily="34" charset="0"/>
                <a:ea typeface="Verdana" pitchFamily="34" charset="0"/>
                <a:cs typeface="Verdana" pitchFamily="34" charset="0"/>
              </a:rPr>
              <a:t>File server</a:t>
            </a:r>
            <a:r>
              <a:rPr lang="en-US" sz="3000" kern="0" dirty="0">
                <a:latin typeface="Verdana" pitchFamily="34" charset="0"/>
                <a:ea typeface="Verdana" pitchFamily="34" charset="0"/>
                <a:cs typeface="Verdana" pitchFamily="34" charset="0"/>
              </a:rPr>
              <a:t>- </a:t>
            </a:r>
            <a:r>
              <a:rPr lang="en-US" sz="3000" i="1" kern="0" dirty="0">
                <a:latin typeface="Verdana" pitchFamily="34" charset="0"/>
                <a:ea typeface="Verdana" pitchFamily="34" charset="0"/>
                <a:cs typeface="Verdana" pitchFamily="34" charset="0"/>
              </a:rPr>
              <a:t>for saving and loading files</a:t>
            </a:r>
          </a:p>
          <a:p>
            <a:pPr marL="342900" indent="-342900">
              <a:spcBef>
                <a:spcPct val="20000"/>
              </a:spcBef>
              <a:buFont typeface="Wingdings" pitchFamily="2" charset="2"/>
              <a:buNone/>
              <a:defRPr/>
            </a:pPr>
            <a:r>
              <a:rPr lang="en-US" sz="3000" kern="0" dirty="0">
                <a:latin typeface="Verdana" pitchFamily="34" charset="0"/>
                <a:ea typeface="Verdana" pitchFamily="34" charset="0"/>
                <a:cs typeface="Verdana" pitchFamily="34" charset="0"/>
              </a:rPr>
              <a:t>	-</a:t>
            </a:r>
            <a:r>
              <a:rPr lang="en-US" sz="3000" b="1" kern="0" dirty="0">
                <a:latin typeface="Verdana" pitchFamily="34" charset="0"/>
                <a:ea typeface="Verdana" pitchFamily="34" charset="0"/>
                <a:cs typeface="Verdana" pitchFamily="34" charset="0"/>
              </a:rPr>
              <a:t>Application servers</a:t>
            </a:r>
            <a:r>
              <a:rPr lang="en-US" sz="3000" kern="0" dirty="0">
                <a:latin typeface="Verdana" pitchFamily="34" charset="0"/>
                <a:ea typeface="Verdana" pitchFamily="34" charset="0"/>
                <a:cs typeface="Verdana" pitchFamily="34" charset="0"/>
              </a:rPr>
              <a:t>- </a:t>
            </a:r>
            <a:r>
              <a:rPr lang="en-US" sz="3000" i="1" kern="0" dirty="0">
                <a:latin typeface="Verdana" pitchFamily="34" charset="0"/>
                <a:ea typeface="Verdana" pitchFamily="34" charset="0"/>
                <a:cs typeface="Verdana" pitchFamily="34" charset="0"/>
              </a:rPr>
              <a:t>distributes application software to each computer</a:t>
            </a:r>
          </a:p>
          <a:p>
            <a:pPr marL="342900" indent="-342900">
              <a:spcBef>
                <a:spcPct val="20000"/>
              </a:spcBef>
              <a:buFont typeface="Wingdings" pitchFamily="2" charset="2"/>
              <a:buNone/>
              <a:defRPr/>
            </a:pPr>
            <a:r>
              <a:rPr lang="en-US" sz="3000" kern="0" dirty="0">
                <a:latin typeface="Verdana" pitchFamily="34" charset="0"/>
                <a:ea typeface="Verdana" pitchFamily="34" charset="0"/>
                <a:cs typeface="Verdana" pitchFamily="34" charset="0"/>
              </a:rPr>
              <a:t>	-</a:t>
            </a:r>
            <a:r>
              <a:rPr lang="en-US" sz="3000" b="1" kern="0" dirty="0">
                <a:latin typeface="Verdana" pitchFamily="34" charset="0"/>
                <a:ea typeface="Verdana" pitchFamily="34" charset="0"/>
                <a:cs typeface="Verdana" pitchFamily="34" charset="0"/>
              </a:rPr>
              <a:t>Printer servers- </a:t>
            </a:r>
            <a:r>
              <a:rPr lang="en-US" sz="3000" i="1" kern="0" dirty="0">
                <a:latin typeface="Verdana" pitchFamily="34" charset="0"/>
                <a:ea typeface="Verdana" pitchFamily="34" charset="0"/>
                <a:cs typeface="Verdana" pitchFamily="34" charset="0"/>
              </a:rPr>
              <a:t>to connect users to a printer.</a:t>
            </a:r>
          </a:p>
          <a:p>
            <a:pPr marL="342900" indent="-342900">
              <a:spcBef>
                <a:spcPct val="20000"/>
              </a:spcBef>
              <a:buFont typeface="Wingdings" pitchFamily="2" charset="2"/>
              <a:buNone/>
              <a:defRPr/>
            </a:pPr>
            <a:r>
              <a:rPr lang="en-US" sz="3000" kern="0" dirty="0">
                <a:latin typeface="Verdana" pitchFamily="34" charset="0"/>
                <a:ea typeface="Verdana" pitchFamily="34" charset="0"/>
                <a:cs typeface="Verdana" pitchFamily="34" charset="0"/>
              </a:rPr>
              <a:t>	-</a:t>
            </a:r>
            <a:r>
              <a:rPr lang="en-US" sz="3000" b="1" kern="0" dirty="0">
                <a:latin typeface="Verdana" pitchFamily="34" charset="0"/>
                <a:ea typeface="Verdana" pitchFamily="34" charset="0"/>
                <a:cs typeface="Verdana" pitchFamily="34" charset="0"/>
              </a:rPr>
              <a:t>Proxy servers</a:t>
            </a:r>
            <a:r>
              <a:rPr lang="en-US" sz="3000" kern="0" dirty="0">
                <a:latin typeface="Verdana" pitchFamily="34" charset="0"/>
                <a:ea typeface="Verdana" pitchFamily="34" charset="0"/>
                <a:cs typeface="Verdana" pitchFamily="34" charset="0"/>
              </a:rPr>
              <a:t>- used as a buffers between a WAN and a LAN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 LANs</a:t>
            </a:r>
            <a:endParaRPr lang="en-US" sz="7200">
              <a:solidFill>
                <a:srgbClr val="339933"/>
              </a:solidFill>
              <a:latin typeface="Tahoma" pitchFamily="34" charset="0"/>
            </a:endParaRPr>
          </a:p>
        </p:txBody>
      </p:sp>
      <p:sp>
        <p:nvSpPr>
          <p:cNvPr id="13315" name="Text Box 3"/>
          <p:cNvSpPr txBox="1">
            <a:spLocks noChangeArrowheads="1"/>
          </p:cNvSpPr>
          <p:nvPr/>
        </p:nvSpPr>
        <p:spPr bwMode="auto">
          <a:xfrm>
            <a:off x="381000" y="1524000"/>
            <a:ext cx="3398838" cy="444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400" b="1">
                <a:solidFill>
                  <a:srgbClr val="339933"/>
                </a:solidFill>
                <a:latin typeface="Verdana" pitchFamily="34" charset="0"/>
              </a:rPr>
              <a:t>LAN</a:t>
            </a:r>
            <a:r>
              <a:rPr lang="en-GB" sz="4400" b="1">
                <a:latin typeface="Verdana" pitchFamily="34" charset="0"/>
              </a:rPr>
              <a:t> stands for: </a:t>
            </a:r>
          </a:p>
          <a:p>
            <a:pPr eaLnBrk="1" hangingPunct="1">
              <a:spcBef>
                <a:spcPct val="50000"/>
              </a:spcBef>
            </a:pPr>
            <a:r>
              <a:rPr lang="en-GB" sz="4400" b="1">
                <a:solidFill>
                  <a:srgbClr val="339933"/>
                </a:solidFill>
                <a:latin typeface="Verdana" pitchFamily="34" charset="0"/>
              </a:rPr>
              <a:t>L</a:t>
            </a:r>
            <a:r>
              <a:rPr lang="en-GB" sz="4400" b="1">
                <a:latin typeface="Verdana" pitchFamily="34" charset="0"/>
              </a:rPr>
              <a:t>OCAL </a:t>
            </a:r>
            <a:r>
              <a:rPr lang="en-GB" sz="4400" b="1">
                <a:solidFill>
                  <a:srgbClr val="339933"/>
                </a:solidFill>
                <a:latin typeface="Verdana" pitchFamily="34" charset="0"/>
              </a:rPr>
              <a:t>A</a:t>
            </a:r>
            <a:r>
              <a:rPr lang="en-GB" sz="4400" b="1">
                <a:latin typeface="Verdana" pitchFamily="34" charset="0"/>
              </a:rPr>
              <a:t>REA </a:t>
            </a:r>
            <a:r>
              <a:rPr lang="en-GB" sz="4400" b="1">
                <a:solidFill>
                  <a:srgbClr val="339933"/>
                </a:solidFill>
                <a:latin typeface="Verdana" pitchFamily="34" charset="0"/>
              </a:rPr>
              <a:t>N</a:t>
            </a:r>
            <a:r>
              <a:rPr lang="en-GB" sz="4400" b="1">
                <a:latin typeface="Verdana" pitchFamily="34" charset="0"/>
              </a:rPr>
              <a:t>ETWORK</a:t>
            </a:r>
            <a:endParaRPr lang="en-US" sz="4400" b="1">
              <a:latin typeface="Verdana" pitchFamily="34" charset="0"/>
            </a:endParaRPr>
          </a:p>
        </p:txBody>
      </p:sp>
      <p:sp>
        <p:nvSpPr>
          <p:cNvPr id="13316" name="Rectangle 4"/>
          <p:cNvSpPr>
            <a:spLocks noChangeArrowheads="1"/>
          </p:cNvSpPr>
          <p:nvPr/>
        </p:nvSpPr>
        <p:spPr bwMode="auto">
          <a:xfrm>
            <a:off x="395288" y="1557338"/>
            <a:ext cx="3384550" cy="44958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17" name="Text Box 5"/>
          <p:cNvSpPr txBox="1">
            <a:spLocks noChangeArrowheads="1"/>
          </p:cNvSpPr>
          <p:nvPr/>
        </p:nvSpPr>
        <p:spPr bwMode="auto">
          <a:xfrm>
            <a:off x="3995738" y="1508125"/>
            <a:ext cx="4919662"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latin typeface="Tahoma" pitchFamily="34" charset="0"/>
              </a:rPr>
              <a:t>LANs are networks that are found where computers within a </a:t>
            </a:r>
            <a:r>
              <a:rPr lang="en-GB" sz="4000" b="1">
                <a:latin typeface="Tahoma" pitchFamily="34" charset="0"/>
              </a:rPr>
              <a:t>building</a:t>
            </a:r>
            <a:r>
              <a:rPr lang="en-GB" sz="4000">
                <a:latin typeface="Tahoma" pitchFamily="34" charset="0"/>
              </a:rPr>
              <a:t> need to communicate.</a:t>
            </a:r>
            <a:endParaRPr lang="en-US" sz="4000">
              <a:latin typeface="Tahoma" pitchFamily="34" charset="0"/>
            </a:endParaRPr>
          </a:p>
        </p:txBody>
      </p:sp>
      <p:sp>
        <p:nvSpPr>
          <p:cNvPr id="13318" name="Text Box 9"/>
          <p:cNvSpPr txBox="1">
            <a:spLocks noChangeArrowheads="1"/>
          </p:cNvSpPr>
          <p:nvPr/>
        </p:nvSpPr>
        <p:spPr bwMode="auto">
          <a:xfrm>
            <a:off x="4343400" y="6172200"/>
            <a:ext cx="4648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r" eaLnBrk="1" hangingPunct="1">
              <a:spcBef>
                <a:spcPct val="50000"/>
              </a:spcBef>
            </a:pPr>
            <a:r>
              <a:rPr lang="en-GB" sz="2000">
                <a:solidFill>
                  <a:srgbClr val="CC0000"/>
                </a:solidFill>
                <a:latin typeface="Verdana" pitchFamily="34" charset="0"/>
              </a:rPr>
              <a:t>They are Small and Local!</a:t>
            </a:r>
            <a:endParaRPr lang="en-US" sz="2000">
              <a:solidFill>
                <a:srgbClr val="CC0000"/>
              </a:solidFill>
              <a:latin typeface="Verdan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0"/>
            <a:ext cx="914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 LANs</a:t>
            </a:r>
            <a:endParaRPr lang="en-US" sz="7200">
              <a:solidFill>
                <a:srgbClr val="339933"/>
              </a:solidFill>
              <a:latin typeface="Tahoma" pitchFamily="34" charset="0"/>
            </a:endParaRPr>
          </a:p>
        </p:txBody>
      </p:sp>
      <p:sp>
        <p:nvSpPr>
          <p:cNvPr id="14339" name="Text Box 4"/>
          <p:cNvSpPr txBox="1">
            <a:spLocks noChangeArrowheads="1"/>
          </p:cNvSpPr>
          <p:nvPr/>
        </p:nvSpPr>
        <p:spPr bwMode="auto">
          <a:xfrm>
            <a:off x="3581400" y="1643063"/>
            <a:ext cx="53340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buFontTx/>
              <a:buChar char="•"/>
            </a:pPr>
            <a:r>
              <a:rPr lang="en-GB" sz="2200" b="1">
                <a:latin typeface="Verdana" pitchFamily="34" charset="0"/>
              </a:rPr>
              <a:t>File Server :</a:t>
            </a:r>
            <a:r>
              <a:rPr lang="en-GB" sz="2200">
                <a:latin typeface="Verdana" pitchFamily="34" charset="0"/>
              </a:rPr>
              <a:t> Runs software, stores files.</a:t>
            </a:r>
          </a:p>
          <a:p>
            <a:pPr eaLnBrk="1" hangingPunct="1">
              <a:spcBef>
                <a:spcPct val="50000"/>
              </a:spcBef>
              <a:buFontTx/>
              <a:buChar char="•"/>
            </a:pPr>
            <a:r>
              <a:rPr lang="en-GB" sz="2200" b="1">
                <a:latin typeface="Verdana" pitchFamily="34" charset="0"/>
              </a:rPr>
              <a:t>Terminals :</a:t>
            </a:r>
            <a:r>
              <a:rPr lang="en-GB" sz="2200">
                <a:latin typeface="Verdana" pitchFamily="34" charset="0"/>
              </a:rPr>
              <a:t> Workstations that give network access.</a:t>
            </a:r>
          </a:p>
          <a:p>
            <a:pPr eaLnBrk="1" hangingPunct="1">
              <a:spcBef>
                <a:spcPct val="50000"/>
              </a:spcBef>
              <a:buFontTx/>
              <a:buChar char="•"/>
            </a:pPr>
            <a:r>
              <a:rPr lang="en-GB" sz="2200" b="1">
                <a:latin typeface="Verdana" pitchFamily="34" charset="0"/>
              </a:rPr>
              <a:t>Print Server :</a:t>
            </a:r>
            <a:r>
              <a:rPr lang="en-GB" sz="2200">
                <a:latin typeface="Verdana" pitchFamily="34" charset="0"/>
              </a:rPr>
              <a:t> Queues up all print jobs from users in network.</a:t>
            </a:r>
          </a:p>
          <a:p>
            <a:pPr eaLnBrk="1" hangingPunct="1">
              <a:spcBef>
                <a:spcPct val="50000"/>
              </a:spcBef>
              <a:buFontTx/>
              <a:buChar char="•"/>
            </a:pPr>
            <a:r>
              <a:rPr lang="en-GB" sz="2200" b="1">
                <a:latin typeface="Verdana" pitchFamily="34" charset="0"/>
              </a:rPr>
              <a:t>Cables (wire/optic) :</a:t>
            </a:r>
            <a:r>
              <a:rPr lang="en-GB" sz="2200">
                <a:latin typeface="Verdana" pitchFamily="34" charset="0"/>
              </a:rPr>
              <a:t> Sends data.</a:t>
            </a:r>
          </a:p>
          <a:p>
            <a:pPr eaLnBrk="1" hangingPunct="1">
              <a:spcBef>
                <a:spcPct val="50000"/>
              </a:spcBef>
              <a:buFontTx/>
              <a:buChar char="•"/>
            </a:pPr>
            <a:r>
              <a:rPr lang="en-GB" sz="2200">
                <a:latin typeface="Verdana" pitchFamily="34" charset="0"/>
              </a:rPr>
              <a:t>The above are connected to hubs/switches then to routers/modems which then connect the LAN to the internet.</a:t>
            </a:r>
            <a:endParaRPr lang="en-US" sz="2200">
              <a:latin typeface="Verdana" pitchFamily="34" charset="0"/>
            </a:endParaRPr>
          </a:p>
        </p:txBody>
      </p:sp>
      <p:sp>
        <p:nvSpPr>
          <p:cNvPr id="14340" name="Rectangle 5"/>
          <p:cNvSpPr>
            <a:spLocks noChangeArrowheads="1"/>
          </p:cNvSpPr>
          <p:nvPr/>
        </p:nvSpPr>
        <p:spPr bwMode="auto">
          <a:xfrm>
            <a:off x="357188" y="1071563"/>
            <a:ext cx="878681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GB" sz="2800" b="1">
                <a:latin typeface="Tahoma" pitchFamily="34" charset="0"/>
              </a:rPr>
              <a:t>What hardware do you need for a LAN network?</a:t>
            </a:r>
          </a:p>
        </p:txBody>
      </p:sp>
      <p:pic>
        <p:nvPicPr>
          <p:cNvPr id="14341" name="Picture 6" descr="Comput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133600"/>
            <a:ext cx="1497013"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7" descr="Comput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5029200"/>
            <a:ext cx="1497013"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Line 8"/>
          <p:cNvSpPr>
            <a:spLocks noChangeShapeType="1"/>
          </p:cNvSpPr>
          <p:nvPr/>
        </p:nvSpPr>
        <p:spPr bwMode="auto">
          <a:xfrm>
            <a:off x="1600200" y="3048000"/>
            <a:ext cx="1066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4344" name="Picture 9" descr="CartoonPrin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962400"/>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5" name="Line 10"/>
          <p:cNvSpPr>
            <a:spLocks noChangeShapeType="1"/>
          </p:cNvSpPr>
          <p:nvPr/>
        </p:nvSpPr>
        <p:spPr bwMode="auto">
          <a:xfrm>
            <a:off x="2667000" y="3048000"/>
            <a:ext cx="0" cy="144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6" name="Line 11"/>
          <p:cNvSpPr>
            <a:spLocks noChangeShapeType="1"/>
          </p:cNvSpPr>
          <p:nvPr/>
        </p:nvSpPr>
        <p:spPr bwMode="auto">
          <a:xfrm flipH="1">
            <a:off x="1295400" y="4495800"/>
            <a:ext cx="1371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7" name="Line 12"/>
          <p:cNvSpPr>
            <a:spLocks noChangeShapeType="1"/>
          </p:cNvSpPr>
          <p:nvPr/>
        </p:nvSpPr>
        <p:spPr bwMode="auto">
          <a:xfrm>
            <a:off x="1295400" y="4572000"/>
            <a:ext cx="381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8" name="Line 13"/>
          <p:cNvSpPr>
            <a:spLocks noChangeShapeType="1"/>
          </p:cNvSpPr>
          <p:nvPr/>
        </p:nvSpPr>
        <p:spPr bwMode="auto">
          <a:xfrm>
            <a:off x="1676400" y="4572000"/>
            <a:ext cx="0" cy="1371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9" name="Line 14"/>
          <p:cNvSpPr>
            <a:spLocks noChangeShapeType="1"/>
          </p:cNvSpPr>
          <p:nvPr/>
        </p:nvSpPr>
        <p:spPr bwMode="auto">
          <a:xfrm>
            <a:off x="1676400" y="5943600"/>
            <a:ext cx="381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 WANs</a:t>
            </a:r>
            <a:endParaRPr lang="en-US" sz="7200">
              <a:solidFill>
                <a:srgbClr val="339933"/>
              </a:solidFill>
              <a:latin typeface="Tahoma" pitchFamily="34" charset="0"/>
            </a:endParaRPr>
          </a:p>
        </p:txBody>
      </p:sp>
      <p:sp>
        <p:nvSpPr>
          <p:cNvPr id="15363" name="Text Box 5"/>
          <p:cNvSpPr txBox="1">
            <a:spLocks noChangeArrowheads="1"/>
          </p:cNvSpPr>
          <p:nvPr/>
        </p:nvSpPr>
        <p:spPr bwMode="auto">
          <a:xfrm>
            <a:off x="381000" y="1524000"/>
            <a:ext cx="3398838" cy="444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400" b="1">
                <a:solidFill>
                  <a:srgbClr val="339933"/>
                </a:solidFill>
                <a:latin typeface="Verdana" pitchFamily="34" charset="0"/>
              </a:rPr>
              <a:t>WAN</a:t>
            </a:r>
            <a:r>
              <a:rPr lang="en-GB" sz="4400" b="1">
                <a:latin typeface="Verdana" pitchFamily="34" charset="0"/>
              </a:rPr>
              <a:t> stands for: </a:t>
            </a:r>
          </a:p>
          <a:p>
            <a:pPr eaLnBrk="1" hangingPunct="1">
              <a:spcBef>
                <a:spcPct val="50000"/>
              </a:spcBef>
            </a:pPr>
            <a:r>
              <a:rPr lang="en-GB" sz="4400" b="1">
                <a:solidFill>
                  <a:srgbClr val="339933"/>
                </a:solidFill>
                <a:latin typeface="Verdana" pitchFamily="34" charset="0"/>
              </a:rPr>
              <a:t>W</a:t>
            </a:r>
            <a:r>
              <a:rPr lang="en-GB" sz="4400" b="1">
                <a:latin typeface="Verdana" pitchFamily="34" charset="0"/>
              </a:rPr>
              <a:t>IDE </a:t>
            </a:r>
            <a:r>
              <a:rPr lang="en-GB" sz="4400" b="1">
                <a:solidFill>
                  <a:srgbClr val="339933"/>
                </a:solidFill>
                <a:latin typeface="Verdana" pitchFamily="34" charset="0"/>
              </a:rPr>
              <a:t>A</a:t>
            </a:r>
            <a:r>
              <a:rPr lang="en-GB" sz="4400" b="1">
                <a:latin typeface="Verdana" pitchFamily="34" charset="0"/>
              </a:rPr>
              <a:t>REA </a:t>
            </a:r>
            <a:r>
              <a:rPr lang="en-GB" sz="4400" b="1">
                <a:solidFill>
                  <a:srgbClr val="339933"/>
                </a:solidFill>
                <a:latin typeface="Verdana" pitchFamily="34" charset="0"/>
              </a:rPr>
              <a:t>N</a:t>
            </a:r>
            <a:r>
              <a:rPr lang="en-GB" sz="4400" b="1">
                <a:latin typeface="Verdana" pitchFamily="34" charset="0"/>
              </a:rPr>
              <a:t>ETWORK</a:t>
            </a:r>
            <a:endParaRPr lang="en-US" sz="4400" b="1">
              <a:latin typeface="Verdana" pitchFamily="34" charset="0"/>
            </a:endParaRPr>
          </a:p>
        </p:txBody>
      </p:sp>
      <p:sp>
        <p:nvSpPr>
          <p:cNvPr id="15364" name="Rectangle 6"/>
          <p:cNvSpPr>
            <a:spLocks noChangeArrowheads="1"/>
          </p:cNvSpPr>
          <p:nvPr/>
        </p:nvSpPr>
        <p:spPr bwMode="auto">
          <a:xfrm>
            <a:off x="381000" y="1524000"/>
            <a:ext cx="3398838" cy="44958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365" name="Text Box 7"/>
          <p:cNvSpPr txBox="1">
            <a:spLocks noChangeArrowheads="1"/>
          </p:cNvSpPr>
          <p:nvPr/>
        </p:nvSpPr>
        <p:spPr bwMode="auto">
          <a:xfrm>
            <a:off x="3924300" y="1508125"/>
            <a:ext cx="4991100"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latin typeface="Tahoma" pitchFamily="34" charset="0"/>
              </a:rPr>
              <a:t>WANs are networks that are found where computers in </a:t>
            </a:r>
            <a:r>
              <a:rPr lang="en-GB" sz="4000" b="1">
                <a:latin typeface="Tahoma" pitchFamily="34" charset="0"/>
              </a:rPr>
              <a:t>different areas</a:t>
            </a:r>
            <a:r>
              <a:rPr lang="en-GB" sz="4000">
                <a:latin typeface="Tahoma" pitchFamily="34" charset="0"/>
              </a:rPr>
              <a:t> or </a:t>
            </a:r>
            <a:r>
              <a:rPr lang="en-GB" sz="4000" b="1">
                <a:latin typeface="Tahoma" pitchFamily="34" charset="0"/>
              </a:rPr>
              <a:t>countries</a:t>
            </a:r>
            <a:r>
              <a:rPr lang="en-GB" sz="4000">
                <a:latin typeface="Tahoma" pitchFamily="34" charset="0"/>
              </a:rPr>
              <a:t> need to communicate.</a:t>
            </a:r>
            <a:endParaRPr lang="en-US" sz="4000">
              <a:latin typeface="Tahoma" pitchFamily="34" charset="0"/>
            </a:endParaRPr>
          </a:p>
        </p:txBody>
      </p:sp>
      <p:sp>
        <p:nvSpPr>
          <p:cNvPr id="15366" name="Text Box 8"/>
          <p:cNvSpPr txBox="1">
            <a:spLocks noChangeArrowheads="1"/>
          </p:cNvSpPr>
          <p:nvPr/>
        </p:nvSpPr>
        <p:spPr bwMode="auto">
          <a:xfrm>
            <a:off x="2590800" y="6172200"/>
            <a:ext cx="6400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r" eaLnBrk="1" hangingPunct="1">
              <a:spcBef>
                <a:spcPct val="50000"/>
              </a:spcBef>
            </a:pPr>
            <a:r>
              <a:rPr lang="en-GB" sz="2000">
                <a:solidFill>
                  <a:srgbClr val="CC0000"/>
                </a:solidFill>
                <a:latin typeface="Verdana" pitchFamily="34" charset="0"/>
              </a:rPr>
              <a:t>They are long range and not local!</a:t>
            </a:r>
            <a:endParaRPr lang="en-US" sz="2000">
              <a:solidFill>
                <a:srgbClr val="CC0000"/>
              </a:solidFill>
              <a:latin typeface="Verdan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9" descr="HomemadeModem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1888" y="3644900"/>
            <a:ext cx="4716462" cy="292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 WANs</a:t>
            </a:r>
            <a:endParaRPr lang="en-US" sz="7200">
              <a:solidFill>
                <a:srgbClr val="339933"/>
              </a:solidFill>
              <a:latin typeface="Tahoma" pitchFamily="34" charset="0"/>
            </a:endParaRPr>
          </a:p>
        </p:txBody>
      </p:sp>
      <p:sp>
        <p:nvSpPr>
          <p:cNvPr id="16388" name="Rectangle 4"/>
          <p:cNvSpPr>
            <a:spLocks noChangeArrowheads="1"/>
          </p:cNvSpPr>
          <p:nvPr/>
        </p:nvSpPr>
        <p:spPr bwMode="auto">
          <a:xfrm>
            <a:off x="304800" y="1371600"/>
            <a:ext cx="865981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GB" sz="2800" b="1">
                <a:latin typeface="Tahoma" pitchFamily="34" charset="0"/>
              </a:rPr>
              <a:t>What extra hardware do you need for a WAN network?</a:t>
            </a:r>
          </a:p>
        </p:txBody>
      </p:sp>
      <p:sp>
        <p:nvSpPr>
          <p:cNvPr id="16389" name="Text Box 5"/>
          <p:cNvSpPr txBox="1">
            <a:spLocks noChangeArrowheads="1"/>
          </p:cNvSpPr>
          <p:nvPr/>
        </p:nvSpPr>
        <p:spPr bwMode="auto">
          <a:xfrm>
            <a:off x="3419475" y="1963738"/>
            <a:ext cx="5040313" cy="12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buFontTx/>
              <a:buChar char="•"/>
            </a:pPr>
            <a:r>
              <a:rPr lang="en-GB" sz="2800" b="1"/>
              <a:t>Modems :</a:t>
            </a:r>
            <a:r>
              <a:rPr lang="en-GB" sz="2800">
                <a:latin typeface="Verdana" pitchFamily="34" charset="0"/>
              </a:rPr>
              <a:t> </a:t>
            </a:r>
            <a:r>
              <a:rPr lang="en-GB">
                <a:latin typeface="Verdana" pitchFamily="34" charset="0"/>
              </a:rPr>
              <a:t>To connect up to a telephone system (instead of cable);router.</a:t>
            </a:r>
            <a:endParaRPr lang="en-US">
              <a:latin typeface="Verdana" pitchFamily="34" charset="0"/>
            </a:endParaRPr>
          </a:p>
        </p:txBody>
      </p:sp>
      <p:sp>
        <p:nvSpPr>
          <p:cNvPr id="16390" name="Text Box 8"/>
          <p:cNvSpPr txBox="1">
            <a:spLocks noChangeArrowheads="1"/>
          </p:cNvSpPr>
          <p:nvPr/>
        </p:nvSpPr>
        <p:spPr bwMode="auto">
          <a:xfrm>
            <a:off x="395288" y="4149725"/>
            <a:ext cx="29527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r" eaLnBrk="1" hangingPunct="1">
              <a:spcBef>
                <a:spcPct val="50000"/>
              </a:spcBef>
            </a:pPr>
            <a:r>
              <a:rPr lang="en-GB" sz="3200">
                <a:latin typeface="Tahoma" pitchFamily="34" charset="0"/>
              </a:rPr>
              <a:t>How a modem works…</a:t>
            </a:r>
            <a:endParaRPr lang="en-US" sz="3200">
              <a:latin typeface="Tahoma" pitchFamily="34" charset="0"/>
            </a:endParaRPr>
          </a:p>
        </p:txBody>
      </p:sp>
      <p:sp>
        <p:nvSpPr>
          <p:cNvPr id="16391" name="Rectangle 10"/>
          <p:cNvSpPr>
            <a:spLocks noChangeArrowheads="1"/>
          </p:cNvSpPr>
          <p:nvPr/>
        </p:nvSpPr>
        <p:spPr bwMode="auto">
          <a:xfrm>
            <a:off x="3490913" y="3500438"/>
            <a:ext cx="4968875" cy="316865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026"/>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 Ad/Disad</a:t>
            </a:r>
            <a:endParaRPr lang="en-US" sz="7200">
              <a:solidFill>
                <a:srgbClr val="339933"/>
              </a:solidFill>
              <a:latin typeface="Tahoma" pitchFamily="34" charset="0"/>
            </a:endParaRPr>
          </a:p>
        </p:txBody>
      </p:sp>
      <p:sp>
        <p:nvSpPr>
          <p:cNvPr id="17411" name="Text Box 1028"/>
          <p:cNvSpPr txBox="1">
            <a:spLocks noChangeArrowheads="1"/>
          </p:cNvSpPr>
          <p:nvPr/>
        </p:nvSpPr>
        <p:spPr bwMode="auto">
          <a:xfrm>
            <a:off x="368300" y="1295400"/>
            <a:ext cx="82359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b="1">
                <a:latin typeface="Tahoma" pitchFamily="34" charset="0"/>
              </a:rPr>
              <a:t>Some </a:t>
            </a:r>
            <a:r>
              <a:rPr lang="en-GB" sz="4000" b="1">
                <a:solidFill>
                  <a:srgbClr val="339933"/>
                </a:solidFill>
                <a:latin typeface="Tahoma" pitchFamily="34" charset="0"/>
              </a:rPr>
              <a:t>advantages</a:t>
            </a:r>
            <a:r>
              <a:rPr lang="en-GB" sz="4000" b="1">
                <a:latin typeface="Tahoma" pitchFamily="34" charset="0"/>
              </a:rPr>
              <a:t> of a network are:</a:t>
            </a:r>
            <a:endParaRPr lang="en-US" sz="4000" b="1">
              <a:latin typeface="Tahoma" pitchFamily="34" charset="0"/>
            </a:endParaRPr>
          </a:p>
        </p:txBody>
      </p:sp>
      <p:sp>
        <p:nvSpPr>
          <p:cNvPr id="17412" name="Text Box 1038"/>
          <p:cNvSpPr txBox="1">
            <a:spLocks noChangeArrowheads="1"/>
          </p:cNvSpPr>
          <p:nvPr/>
        </p:nvSpPr>
        <p:spPr bwMode="auto">
          <a:xfrm>
            <a:off x="395288" y="2700338"/>
            <a:ext cx="6624637"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buFontTx/>
              <a:buChar char="•"/>
            </a:pPr>
            <a:r>
              <a:rPr lang="en-GB">
                <a:latin typeface="Verdana" pitchFamily="34" charset="0"/>
              </a:rPr>
              <a:t> Resources (Hardware and Software) can be shared.</a:t>
            </a:r>
          </a:p>
          <a:p>
            <a:pPr eaLnBrk="1" hangingPunct="1">
              <a:spcBef>
                <a:spcPct val="50000"/>
              </a:spcBef>
              <a:buFontTx/>
              <a:buChar char="•"/>
            </a:pPr>
            <a:r>
              <a:rPr lang="en-GB">
                <a:latin typeface="Verdana" pitchFamily="34" charset="0"/>
              </a:rPr>
              <a:t> Allows more effective communication between users e.g. via e-mail.</a:t>
            </a:r>
          </a:p>
          <a:p>
            <a:pPr eaLnBrk="1" hangingPunct="1">
              <a:spcBef>
                <a:spcPct val="50000"/>
              </a:spcBef>
              <a:buFontTx/>
              <a:buChar char="•"/>
            </a:pPr>
            <a:r>
              <a:rPr lang="en-GB">
                <a:latin typeface="Verdana" pitchFamily="34" charset="0"/>
              </a:rPr>
              <a:t> Networks are cheaper than “stand-alone PCs.”</a:t>
            </a:r>
          </a:p>
          <a:p>
            <a:pPr eaLnBrk="1" hangingPunct="1">
              <a:spcBef>
                <a:spcPct val="50000"/>
              </a:spcBef>
              <a:buFontTx/>
              <a:buChar char="•"/>
            </a:pPr>
            <a:r>
              <a:rPr lang="en-GB">
                <a:latin typeface="Verdana" pitchFamily="34" charset="0"/>
              </a:rPr>
              <a:t> Information held on the network can be accessed by all users with authorised access.</a:t>
            </a:r>
          </a:p>
          <a:p>
            <a:pPr eaLnBrk="1" hangingPunct="1">
              <a:spcBef>
                <a:spcPct val="50000"/>
              </a:spcBef>
            </a:pPr>
            <a:endParaRPr lang="en-US">
              <a:latin typeface="Verdana" pitchFamily="34" charset="0"/>
            </a:endParaRPr>
          </a:p>
        </p:txBody>
      </p:sp>
      <p:pic>
        <p:nvPicPr>
          <p:cNvPr id="17413" name="Picture 1041" descr="glo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950" y="4826000"/>
            <a:ext cx="205105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 Ad/Disad</a:t>
            </a:r>
            <a:endParaRPr lang="en-US" sz="7200">
              <a:solidFill>
                <a:srgbClr val="339933"/>
              </a:solidFill>
              <a:latin typeface="Tahoma" pitchFamily="34" charset="0"/>
            </a:endParaRPr>
          </a:p>
        </p:txBody>
      </p:sp>
      <p:sp>
        <p:nvSpPr>
          <p:cNvPr id="18435" name="Text Box 3"/>
          <p:cNvSpPr txBox="1">
            <a:spLocks noChangeArrowheads="1"/>
          </p:cNvSpPr>
          <p:nvPr/>
        </p:nvSpPr>
        <p:spPr bwMode="auto">
          <a:xfrm>
            <a:off x="223838" y="1295400"/>
            <a:ext cx="9172575"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3500" b="1">
                <a:latin typeface="Tahoma" pitchFamily="34" charset="0"/>
              </a:rPr>
              <a:t>Some </a:t>
            </a:r>
            <a:r>
              <a:rPr lang="en-GB" sz="3500" b="1">
                <a:solidFill>
                  <a:srgbClr val="339933"/>
                </a:solidFill>
                <a:latin typeface="Tahoma" pitchFamily="34" charset="0"/>
              </a:rPr>
              <a:t>disadvantages</a:t>
            </a:r>
            <a:r>
              <a:rPr lang="en-GB" sz="3500" b="1">
                <a:latin typeface="Tahoma" pitchFamily="34" charset="0"/>
              </a:rPr>
              <a:t> of a network are:</a:t>
            </a:r>
            <a:endParaRPr lang="en-US" sz="3500" b="1">
              <a:latin typeface="Tahoma" pitchFamily="34" charset="0"/>
            </a:endParaRPr>
          </a:p>
        </p:txBody>
      </p:sp>
      <p:sp>
        <p:nvSpPr>
          <p:cNvPr id="18436" name="Text Box 14"/>
          <p:cNvSpPr txBox="1">
            <a:spLocks noChangeArrowheads="1"/>
          </p:cNvSpPr>
          <p:nvPr/>
        </p:nvSpPr>
        <p:spPr bwMode="auto">
          <a:xfrm>
            <a:off x="200025" y="2071688"/>
            <a:ext cx="6677025" cy="455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buFontTx/>
              <a:buChar char="•"/>
            </a:pPr>
            <a:r>
              <a:rPr lang="en-GB">
                <a:latin typeface="Verdana" pitchFamily="34" charset="0"/>
              </a:rPr>
              <a:t> </a:t>
            </a:r>
            <a:r>
              <a:rPr lang="en-GB" sz="2000">
                <a:latin typeface="Verdana" pitchFamily="34" charset="0"/>
              </a:rPr>
              <a:t>The set-up and maintenance costs can be expensive.</a:t>
            </a:r>
          </a:p>
          <a:p>
            <a:pPr eaLnBrk="1" hangingPunct="1">
              <a:spcBef>
                <a:spcPct val="50000"/>
              </a:spcBef>
              <a:buFontTx/>
              <a:buChar char="•"/>
            </a:pPr>
            <a:r>
              <a:rPr lang="en-GB" sz="2000">
                <a:latin typeface="Verdana" pitchFamily="34" charset="0"/>
              </a:rPr>
              <a:t> A fault with the network server can cause difficulties with the organisation.</a:t>
            </a:r>
          </a:p>
          <a:p>
            <a:pPr eaLnBrk="1" hangingPunct="1">
              <a:spcBef>
                <a:spcPct val="50000"/>
              </a:spcBef>
              <a:buFontTx/>
              <a:buChar char="•"/>
            </a:pPr>
            <a:r>
              <a:rPr lang="en-GB" sz="2000">
                <a:latin typeface="Verdana" pitchFamily="34" charset="0"/>
              </a:rPr>
              <a:t> Networks need security measures to restrict access to users.</a:t>
            </a:r>
          </a:p>
          <a:p>
            <a:pPr eaLnBrk="1" hangingPunct="1">
              <a:spcBef>
                <a:spcPct val="50000"/>
              </a:spcBef>
              <a:buFontTx/>
              <a:buChar char="•"/>
            </a:pPr>
            <a:r>
              <a:rPr lang="en-GB" sz="2000">
                <a:latin typeface="Verdana" pitchFamily="34" charset="0"/>
              </a:rPr>
              <a:t> WANs are vulnerable to hackers and viruses.</a:t>
            </a:r>
          </a:p>
          <a:p>
            <a:pPr eaLnBrk="1" hangingPunct="1">
              <a:spcBef>
                <a:spcPct val="50000"/>
              </a:spcBef>
              <a:buFontTx/>
              <a:buChar char="•"/>
            </a:pPr>
            <a:r>
              <a:rPr lang="en-GB" sz="2000">
                <a:latin typeface="Verdana" pitchFamily="34" charset="0"/>
              </a:rPr>
              <a:t>Development of printer queues</a:t>
            </a:r>
          </a:p>
          <a:p>
            <a:pPr eaLnBrk="1" hangingPunct="1">
              <a:spcBef>
                <a:spcPct val="50000"/>
              </a:spcBef>
              <a:buFontTx/>
              <a:buChar char="•"/>
            </a:pPr>
            <a:r>
              <a:rPr lang="en-GB" sz="2000">
                <a:latin typeface="Verdana" pitchFamily="34" charset="0"/>
              </a:rPr>
              <a:t>Slower access to external networks such as the internet</a:t>
            </a:r>
          </a:p>
          <a:p>
            <a:pPr eaLnBrk="1" hangingPunct="1">
              <a:spcBef>
                <a:spcPct val="50000"/>
              </a:spcBef>
            </a:pPr>
            <a:endParaRPr lang="en-US">
              <a:latin typeface="Verdana" pitchFamily="34" charset="0"/>
            </a:endParaRPr>
          </a:p>
        </p:txBody>
      </p:sp>
      <p:pic>
        <p:nvPicPr>
          <p:cNvPr id="18437" name="Picture 15" descr="glo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488" y="4681538"/>
            <a:ext cx="2195512" cy="217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685800" y="1428750"/>
            <a:ext cx="7772400" cy="4667250"/>
          </a:xfrm>
        </p:spPr>
        <p:txBody>
          <a:bodyPr/>
          <a:lstStyle/>
          <a:p>
            <a:pPr indent="0" eaLnBrk="1" hangingPunct="1"/>
            <a:r>
              <a:rPr lang="en-US" sz="2500" smtClean="0">
                <a:latin typeface="Verdana" pitchFamily="34" charset="0"/>
                <a:ea typeface="Verdana" pitchFamily="34" charset="0"/>
                <a:cs typeface="Verdana" pitchFamily="34" charset="0"/>
              </a:rPr>
              <a:t>Are similar to LANs but there are no </a:t>
            </a:r>
            <a:r>
              <a:rPr lang="en-US" sz="2500" b="1" smtClean="0">
                <a:latin typeface="Verdana" pitchFamily="34" charset="0"/>
                <a:ea typeface="Verdana" pitchFamily="34" charset="0"/>
                <a:cs typeface="Verdana" pitchFamily="34" charset="0"/>
              </a:rPr>
              <a:t>wires</a:t>
            </a:r>
            <a:r>
              <a:rPr lang="en-US" sz="2500" smtClean="0">
                <a:latin typeface="Verdana" pitchFamily="34" charset="0"/>
                <a:ea typeface="Verdana" pitchFamily="34" charset="0"/>
                <a:cs typeface="Verdana" pitchFamily="34" charset="0"/>
              </a:rPr>
              <a:t> or </a:t>
            </a:r>
            <a:r>
              <a:rPr lang="en-US" sz="2500" b="1" smtClean="0">
                <a:latin typeface="Verdana" pitchFamily="34" charset="0"/>
                <a:ea typeface="Verdana" pitchFamily="34" charset="0"/>
                <a:cs typeface="Verdana" pitchFamily="34" charset="0"/>
              </a:rPr>
              <a:t>cables</a:t>
            </a:r>
            <a:r>
              <a:rPr lang="en-US" sz="2500" smtClean="0">
                <a:latin typeface="Verdana" pitchFamily="34" charset="0"/>
                <a:ea typeface="Verdana" pitchFamily="34" charset="0"/>
                <a:cs typeface="Verdana" pitchFamily="34" charset="0"/>
              </a:rPr>
              <a:t>. </a:t>
            </a:r>
          </a:p>
          <a:p>
            <a:pPr indent="0" eaLnBrk="1" hangingPunct="1"/>
            <a:r>
              <a:rPr lang="en-US" sz="2500" smtClean="0">
                <a:latin typeface="Verdana" pitchFamily="34" charset="0"/>
                <a:ea typeface="Verdana" pitchFamily="34" charset="0"/>
                <a:cs typeface="Verdana" pitchFamily="34" charset="0"/>
              </a:rPr>
              <a:t>They provide wireless communication over fairly short distances using </a:t>
            </a:r>
            <a:r>
              <a:rPr lang="en-US" sz="2500" b="1" smtClean="0">
                <a:latin typeface="Verdana" pitchFamily="34" charset="0"/>
                <a:ea typeface="Verdana" pitchFamily="34" charset="0"/>
                <a:cs typeface="Verdana" pitchFamily="34" charset="0"/>
              </a:rPr>
              <a:t>radio</a:t>
            </a:r>
            <a:r>
              <a:rPr lang="en-US" sz="2500" smtClean="0">
                <a:latin typeface="Verdana" pitchFamily="34" charset="0"/>
                <a:ea typeface="Verdana" pitchFamily="34" charset="0"/>
                <a:cs typeface="Verdana" pitchFamily="34" charset="0"/>
              </a:rPr>
              <a:t> or </a:t>
            </a:r>
            <a:r>
              <a:rPr lang="en-US" sz="2500" b="1" smtClean="0">
                <a:latin typeface="Verdana" pitchFamily="34" charset="0"/>
                <a:ea typeface="Verdana" pitchFamily="34" charset="0"/>
                <a:cs typeface="Verdana" pitchFamily="34" charset="0"/>
              </a:rPr>
              <a:t>infrared</a:t>
            </a:r>
            <a:r>
              <a:rPr lang="en-US" sz="2500" smtClean="0">
                <a:latin typeface="Verdana" pitchFamily="34" charset="0"/>
                <a:ea typeface="Verdana" pitchFamily="34" charset="0"/>
                <a:cs typeface="Verdana" pitchFamily="34" charset="0"/>
              </a:rPr>
              <a:t> signals. </a:t>
            </a:r>
          </a:p>
          <a:p>
            <a:pPr indent="0" eaLnBrk="1" hangingPunct="1"/>
            <a:r>
              <a:rPr lang="en-US" sz="2500" smtClean="0">
                <a:latin typeface="Verdana" pitchFamily="34" charset="0"/>
                <a:ea typeface="Verdana" pitchFamily="34" charset="0"/>
                <a:cs typeface="Verdana" pitchFamily="34" charset="0"/>
              </a:rPr>
              <a:t>They make use of Access Points (APs). </a:t>
            </a:r>
          </a:p>
          <a:p>
            <a:pPr indent="0" eaLnBrk="1" hangingPunct="1"/>
            <a:r>
              <a:rPr lang="en-US" sz="2500" smtClean="0">
                <a:latin typeface="Verdana" pitchFamily="34" charset="0"/>
                <a:ea typeface="Verdana" pitchFamily="34" charset="0"/>
                <a:cs typeface="Verdana" pitchFamily="34" charset="0"/>
              </a:rPr>
              <a:t>APs use either </a:t>
            </a:r>
            <a:r>
              <a:rPr lang="en-US" sz="2500" b="1" smtClean="0">
                <a:latin typeface="Verdana" pitchFamily="34" charset="0"/>
                <a:ea typeface="Verdana" pitchFamily="34" charset="0"/>
                <a:cs typeface="Verdana" pitchFamily="34" charset="0"/>
              </a:rPr>
              <a:t>spread spectrum technology </a:t>
            </a:r>
            <a:r>
              <a:rPr lang="en-US" sz="2500" smtClean="0">
                <a:latin typeface="Verdana" pitchFamily="34" charset="0"/>
                <a:ea typeface="Verdana" pitchFamily="34" charset="0"/>
                <a:cs typeface="Verdana" pitchFamily="34" charset="0"/>
              </a:rPr>
              <a:t>(which is a wideband radio frequency with a range of about 30 to 50 metres) or </a:t>
            </a:r>
            <a:r>
              <a:rPr lang="en-US" sz="2500" b="1" smtClean="0">
                <a:latin typeface="Verdana" pitchFamily="34" charset="0"/>
                <a:ea typeface="Verdana" pitchFamily="34" charset="0"/>
                <a:cs typeface="Verdana" pitchFamily="34" charset="0"/>
              </a:rPr>
              <a:t>infrared</a:t>
            </a:r>
            <a:r>
              <a:rPr lang="en-US" sz="2500" smtClean="0">
                <a:latin typeface="Verdana" pitchFamily="34" charset="0"/>
                <a:ea typeface="Verdana" pitchFamily="34" charset="0"/>
                <a:cs typeface="Verdana" pitchFamily="34" charset="0"/>
              </a:rPr>
              <a:t> (with a frequency of about 1 to 2 metres – easily blocked, short range and of a limited use).</a:t>
            </a:r>
          </a:p>
        </p:txBody>
      </p:sp>
      <p:sp>
        <p:nvSpPr>
          <p:cNvPr id="4" name="Title 3"/>
          <p:cNvSpPr>
            <a:spLocks noGrp="1"/>
          </p:cNvSpPr>
          <p:nvPr>
            <p:ph type="title"/>
          </p:nvPr>
        </p:nvSpPr>
        <p:spPr>
          <a:xfrm>
            <a:off x="928688" y="571500"/>
            <a:ext cx="7772400" cy="1143000"/>
          </a:xfrm>
        </p:spPr>
        <p:txBody>
          <a:bodyPr/>
          <a:lstStyle/>
          <a:p>
            <a:pPr>
              <a:defRPr/>
            </a:pPr>
            <a:r>
              <a:rPr lang="en-US" sz="5000" kern="1200" dirty="0" smtClean="0">
                <a:solidFill>
                  <a:srgbClr val="339933"/>
                </a:solidFill>
                <a:latin typeface="Tahoma" pitchFamily="34" charset="0"/>
                <a:ea typeface="+mn-ea"/>
                <a:cs typeface="+mn-cs"/>
              </a:rPr>
              <a:t>Wireless LANs (WLANS)</a:t>
            </a:r>
            <a:br>
              <a:rPr lang="en-US" sz="5000" kern="1200" dirty="0" smtClean="0">
                <a:solidFill>
                  <a:srgbClr val="339933"/>
                </a:solidFill>
                <a:latin typeface="Tahoma" pitchFamily="34" charset="0"/>
                <a:ea typeface="+mn-ea"/>
                <a:cs typeface="+mn-cs"/>
              </a:rPr>
            </a:br>
            <a:endParaRPr lang="en-US" sz="5000" kern="1200" dirty="0">
              <a:solidFill>
                <a:srgbClr val="339933"/>
              </a:solidFill>
              <a:latin typeface="Tahoma" pitchFamily="34" charset="0"/>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313" y="928688"/>
            <a:ext cx="8229600" cy="1143000"/>
          </a:xfrm>
        </p:spPr>
        <p:txBody>
          <a:bodyPr/>
          <a:lstStyle/>
          <a:p>
            <a:pPr>
              <a:defRPr/>
            </a:pPr>
            <a:r>
              <a:rPr lang="en-US" sz="5000" kern="1200" dirty="0" smtClean="0">
                <a:solidFill>
                  <a:srgbClr val="339933"/>
                </a:solidFill>
                <a:latin typeface="Tahoma" pitchFamily="34" charset="0"/>
                <a:ea typeface="+mn-ea"/>
                <a:cs typeface="+mn-cs"/>
              </a:rPr>
              <a:t>Advantages of WLAN</a:t>
            </a:r>
            <a:endParaRPr lang="en-US" sz="5000" kern="1200" dirty="0">
              <a:solidFill>
                <a:srgbClr val="339933"/>
              </a:solidFill>
              <a:latin typeface="Tahoma" pitchFamily="34" charset="0"/>
              <a:ea typeface="+mn-ea"/>
              <a:cs typeface="+mn-cs"/>
            </a:endParaRPr>
          </a:p>
        </p:txBody>
      </p:sp>
      <p:sp>
        <p:nvSpPr>
          <p:cNvPr id="20483" name="Content Placeholder 2"/>
          <p:cNvSpPr>
            <a:spLocks noGrp="1"/>
          </p:cNvSpPr>
          <p:nvPr>
            <p:ph idx="1"/>
          </p:nvPr>
        </p:nvSpPr>
        <p:spPr>
          <a:xfrm>
            <a:off x="182563" y="2000250"/>
            <a:ext cx="8675687" cy="4857750"/>
          </a:xfrm>
        </p:spPr>
        <p:txBody>
          <a:bodyPr/>
          <a:lstStyle/>
          <a:p>
            <a:r>
              <a:rPr lang="en-US" sz="2900" smtClean="0">
                <a:latin typeface="Verdana" pitchFamily="34" charset="0"/>
                <a:ea typeface="Verdana" pitchFamily="34" charset="0"/>
                <a:cs typeface="Verdana" pitchFamily="34" charset="0"/>
              </a:rPr>
              <a:t>Since cables are not used, there is more safety</a:t>
            </a:r>
          </a:p>
          <a:p>
            <a:r>
              <a:rPr lang="en-US" sz="2900" smtClean="0">
                <a:latin typeface="Verdana" pitchFamily="34" charset="0"/>
                <a:ea typeface="Verdana" pitchFamily="34" charset="0"/>
                <a:cs typeface="Verdana" pitchFamily="34" charset="0"/>
              </a:rPr>
              <a:t>All computers can access the same services and resources within the network. Such resources include printers, scanners etc.</a:t>
            </a:r>
          </a:p>
          <a:p>
            <a:r>
              <a:rPr lang="en-US" sz="2900" smtClean="0">
                <a:latin typeface="Verdana" pitchFamily="34" charset="0"/>
                <a:ea typeface="Verdana" pitchFamily="34" charset="0"/>
                <a:cs typeface="Verdana" pitchFamily="34" charset="0"/>
              </a:rPr>
              <a:t>Users do not have to sit in the same position, they can move with their laptops.</a:t>
            </a:r>
          </a:p>
          <a:p>
            <a:r>
              <a:rPr lang="en-US" sz="2900" smtClean="0">
                <a:latin typeface="Verdana" pitchFamily="34" charset="0"/>
                <a:ea typeface="Verdana" pitchFamily="34" charset="0"/>
                <a:cs typeface="Verdana" pitchFamily="34" charset="0"/>
              </a:rPr>
              <a:t>It is easy to add a new computer and devices to the network.</a:t>
            </a:r>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ChangeArrowheads="1"/>
          </p:cNvSpPr>
          <p:nvPr/>
        </p:nvSpPr>
        <p:spPr bwMode="auto">
          <a:xfrm>
            <a:off x="539750" y="1125538"/>
            <a:ext cx="8208963" cy="5183187"/>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5" name="Text Box 4"/>
          <p:cNvSpPr txBox="1">
            <a:spLocks noChangeArrowheads="1"/>
          </p:cNvSpPr>
          <p:nvPr/>
        </p:nvSpPr>
        <p:spPr bwMode="auto">
          <a:xfrm>
            <a:off x="0" y="0"/>
            <a:ext cx="91440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6600">
                <a:solidFill>
                  <a:srgbClr val="339933"/>
                </a:solidFill>
                <a:latin typeface="Tahoma" pitchFamily="34" charset="0"/>
              </a:rPr>
              <a:t>Networks</a:t>
            </a:r>
            <a:endParaRPr lang="en-US" sz="6600">
              <a:solidFill>
                <a:srgbClr val="339933"/>
              </a:solidFill>
              <a:latin typeface="Tahoma" pitchFamily="34" charset="0"/>
            </a:endParaRPr>
          </a:p>
        </p:txBody>
      </p:sp>
      <p:pic>
        <p:nvPicPr>
          <p:cNvPr id="3076" name="Picture 5" descr="glo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0" y="5253038"/>
            <a:ext cx="1619250" cy="160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7"/>
          <p:cNvSpPr txBox="1">
            <a:spLocks noChangeArrowheads="1"/>
          </p:cNvSpPr>
          <p:nvPr/>
        </p:nvSpPr>
        <p:spPr bwMode="auto">
          <a:xfrm>
            <a:off x="684213" y="1268413"/>
            <a:ext cx="8064500" cy="735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buFontTx/>
              <a:buChar char="•"/>
            </a:pPr>
            <a:r>
              <a:rPr lang="en-GB" sz="2800">
                <a:latin typeface="Tahoma" pitchFamily="34" charset="0"/>
              </a:rPr>
              <a:t> What is a </a:t>
            </a:r>
            <a:r>
              <a:rPr lang="en-GB" sz="2800" b="1">
                <a:solidFill>
                  <a:srgbClr val="339933"/>
                </a:solidFill>
                <a:latin typeface="Tahoma" pitchFamily="34" charset="0"/>
              </a:rPr>
              <a:t>Network</a:t>
            </a:r>
            <a:r>
              <a:rPr lang="en-GB" sz="2800">
                <a:latin typeface="Tahoma" pitchFamily="34" charset="0"/>
              </a:rPr>
              <a:t>?</a:t>
            </a:r>
          </a:p>
          <a:p>
            <a:pPr eaLnBrk="1" hangingPunct="1">
              <a:spcBef>
                <a:spcPct val="50000"/>
              </a:spcBef>
              <a:buFontTx/>
              <a:buChar char="•"/>
            </a:pPr>
            <a:r>
              <a:rPr lang="en-GB" sz="2800">
                <a:latin typeface="Tahoma" pitchFamily="34" charset="0"/>
              </a:rPr>
              <a:t> What is a </a:t>
            </a:r>
            <a:r>
              <a:rPr lang="en-GB" sz="2800" b="1">
                <a:solidFill>
                  <a:srgbClr val="339933"/>
                </a:solidFill>
                <a:latin typeface="Tahoma" pitchFamily="34" charset="0"/>
              </a:rPr>
              <a:t>LAN</a:t>
            </a:r>
            <a:r>
              <a:rPr lang="en-GB" sz="2800">
                <a:latin typeface="Tahoma" pitchFamily="34" charset="0"/>
              </a:rPr>
              <a:t>? What hardware do you need to make one?</a:t>
            </a:r>
          </a:p>
          <a:p>
            <a:pPr eaLnBrk="1" hangingPunct="1">
              <a:spcBef>
                <a:spcPct val="50000"/>
              </a:spcBef>
              <a:buFontTx/>
              <a:buChar char="•"/>
            </a:pPr>
            <a:r>
              <a:rPr lang="en-GB" sz="2800">
                <a:latin typeface="Tahoma" pitchFamily="34" charset="0"/>
              </a:rPr>
              <a:t> What is a </a:t>
            </a:r>
            <a:r>
              <a:rPr lang="en-GB" sz="2800" b="1">
                <a:solidFill>
                  <a:srgbClr val="339933"/>
                </a:solidFill>
                <a:latin typeface="Tahoma" pitchFamily="34" charset="0"/>
              </a:rPr>
              <a:t>WAN</a:t>
            </a:r>
            <a:r>
              <a:rPr lang="en-GB" sz="2800">
                <a:latin typeface="Tahoma" pitchFamily="34" charset="0"/>
              </a:rPr>
              <a:t>? What hardware do you need to make one?</a:t>
            </a:r>
          </a:p>
          <a:p>
            <a:pPr eaLnBrk="1" hangingPunct="1">
              <a:spcBef>
                <a:spcPct val="50000"/>
              </a:spcBef>
              <a:buFontTx/>
              <a:buChar char="•"/>
            </a:pPr>
            <a:r>
              <a:rPr lang="en-GB" sz="2800">
                <a:latin typeface="Tahoma" pitchFamily="34" charset="0"/>
              </a:rPr>
              <a:t> What are the </a:t>
            </a:r>
            <a:r>
              <a:rPr lang="en-GB" sz="2800" b="1">
                <a:solidFill>
                  <a:srgbClr val="339933"/>
                </a:solidFill>
                <a:latin typeface="Tahoma" pitchFamily="34" charset="0"/>
              </a:rPr>
              <a:t>advantages</a:t>
            </a:r>
            <a:r>
              <a:rPr lang="en-GB" sz="2800">
                <a:latin typeface="Tahoma" pitchFamily="34" charset="0"/>
              </a:rPr>
              <a:t> and </a:t>
            </a:r>
            <a:r>
              <a:rPr lang="en-GB" sz="2800" b="1">
                <a:solidFill>
                  <a:srgbClr val="339933"/>
                </a:solidFill>
                <a:latin typeface="Tahoma" pitchFamily="34" charset="0"/>
              </a:rPr>
              <a:t>disadvantages </a:t>
            </a:r>
            <a:r>
              <a:rPr lang="en-GB" sz="2800">
                <a:latin typeface="Tahoma" pitchFamily="34" charset="0"/>
              </a:rPr>
              <a:t>of a network?</a:t>
            </a:r>
          </a:p>
          <a:p>
            <a:pPr eaLnBrk="1" hangingPunct="1">
              <a:spcBef>
                <a:spcPct val="50000"/>
              </a:spcBef>
              <a:buFontTx/>
              <a:buChar char="•"/>
            </a:pPr>
            <a:r>
              <a:rPr lang="en-GB" sz="2800">
                <a:latin typeface="Tahoma" pitchFamily="34" charset="0"/>
              </a:rPr>
              <a:t> Draw a </a:t>
            </a:r>
            <a:r>
              <a:rPr lang="en-GB" sz="2800" b="1">
                <a:solidFill>
                  <a:srgbClr val="339933"/>
                </a:solidFill>
                <a:latin typeface="Tahoma" pitchFamily="34" charset="0"/>
              </a:rPr>
              <a:t>star</a:t>
            </a:r>
            <a:r>
              <a:rPr lang="en-GB" sz="2800">
                <a:latin typeface="Tahoma" pitchFamily="34" charset="0"/>
              </a:rPr>
              <a:t>, </a:t>
            </a:r>
            <a:r>
              <a:rPr lang="en-GB" sz="2800" b="1">
                <a:solidFill>
                  <a:srgbClr val="339933"/>
                </a:solidFill>
                <a:latin typeface="Tahoma" pitchFamily="34" charset="0"/>
              </a:rPr>
              <a:t>ring</a:t>
            </a:r>
            <a:r>
              <a:rPr lang="en-GB" sz="2800">
                <a:latin typeface="Tahoma" pitchFamily="34" charset="0"/>
              </a:rPr>
              <a:t> and </a:t>
            </a:r>
            <a:r>
              <a:rPr lang="en-GB" sz="2800" b="1">
                <a:solidFill>
                  <a:srgbClr val="339933"/>
                </a:solidFill>
                <a:latin typeface="Tahoma" pitchFamily="34" charset="0"/>
              </a:rPr>
              <a:t>bus</a:t>
            </a:r>
            <a:r>
              <a:rPr lang="en-GB" sz="2800">
                <a:latin typeface="Tahoma" pitchFamily="34" charset="0"/>
              </a:rPr>
              <a:t> network – give advantages and disadvantages of each.</a:t>
            </a:r>
          </a:p>
          <a:p>
            <a:pPr eaLnBrk="1" hangingPunct="1">
              <a:spcBef>
                <a:spcPct val="50000"/>
              </a:spcBef>
            </a:pPr>
            <a:endParaRPr lang="en-GB" sz="2800">
              <a:latin typeface="Tahoma" pitchFamily="34" charset="0"/>
            </a:endParaRPr>
          </a:p>
          <a:p>
            <a:pPr eaLnBrk="1" hangingPunct="1">
              <a:spcBef>
                <a:spcPct val="50000"/>
              </a:spcBef>
              <a:buFontTx/>
              <a:buChar char="•"/>
            </a:pPr>
            <a:endParaRPr lang="en-GB" sz="2800">
              <a:latin typeface="Tahoma" pitchFamily="34" charset="0"/>
            </a:endParaRPr>
          </a:p>
          <a:p>
            <a:pPr eaLnBrk="1" hangingPunct="1">
              <a:spcBef>
                <a:spcPct val="50000"/>
              </a:spcBef>
              <a:buFontTx/>
              <a:buChar char="•"/>
            </a:pPr>
            <a:endParaRPr lang="en-GB" sz="2800">
              <a:latin typeface="Tahoma" pitchFamily="34" charset="0"/>
            </a:endParaRPr>
          </a:p>
          <a:p>
            <a:pPr eaLnBrk="1" hangingPunct="1">
              <a:spcBef>
                <a:spcPct val="50000"/>
              </a:spcBef>
              <a:buFontTx/>
              <a:buChar char="•"/>
            </a:pPr>
            <a:endParaRPr lang="en-GB" sz="2800">
              <a:latin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68313" y="1143000"/>
            <a:ext cx="8229600" cy="785813"/>
          </a:xfrm>
        </p:spPr>
        <p:txBody>
          <a:bodyPr/>
          <a:lstStyle/>
          <a:p>
            <a:r>
              <a:rPr lang="en-US" smtClean="0">
                <a:solidFill>
                  <a:srgbClr val="92D050"/>
                </a:solidFill>
                <a:latin typeface="Tahoma" pitchFamily="34" charset="0"/>
                <a:cs typeface="Tahoma" pitchFamily="34" charset="0"/>
              </a:rPr>
              <a:t>Disadvantages</a:t>
            </a:r>
          </a:p>
        </p:txBody>
      </p:sp>
      <p:sp>
        <p:nvSpPr>
          <p:cNvPr id="21507" name="Content Placeholder 2"/>
          <p:cNvSpPr>
            <a:spLocks noGrp="1"/>
          </p:cNvSpPr>
          <p:nvPr>
            <p:ph idx="1"/>
          </p:nvPr>
        </p:nvSpPr>
        <p:spPr>
          <a:xfrm>
            <a:off x="457200" y="1928813"/>
            <a:ext cx="8218488" cy="4668837"/>
          </a:xfrm>
        </p:spPr>
        <p:txBody>
          <a:bodyPr/>
          <a:lstStyle/>
          <a:p>
            <a:r>
              <a:rPr lang="en-US" smtClean="0">
                <a:latin typeface="Verdana" pitchFamily="34" charset="0"/>
                <a:ea typeface="Verdana" pitchFamily="34" charset="0"/>
                <a:cs typeface="Verdana" pitchFamily="34" charset="0"/>
              </a:rPr>
              <a:t>Security is an issue since anyone can join your network unless it is secured.</a:t>
            </a:r>
          </a:p>
          <a:p>
            <a:r>
              <a:rPr lang="en-US" smtClean="0">
                <a:latin typeface="Verdana" pitchFamily="34" charset="0"/>
                <a:ea typeface="Verdana" pitchFamily="34" charset="0"/>
                <a:cs typeface="Verdana" pitchFamily="34" charset="0"/>
              </a:rPr>
              <a:t>The data transfer rate is slower than a wired LAN.</a:t>
            </a:r>
          </a:p>
          <a:p>
            <a:r>
              <a:rPr lang="en-US" smtClean="0">
                <a:latin typeface="Verdana" pitchFamily="34" charset="0"/>
                <a:ea typeface="Verdana" pitchFamily="34" charset="0"/>
                <a:cs typeface="Verdana" pitchFamily="34" charset="0"/>
              </a:rPr>
              <a:t>There may be signal interference which may affect the network reception.</a:t>
            </a:r>
          </a:p>
          <a:p>
            <a:endParaRPr lang="en-US" smtClean="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68313" y="642938"/>
            <a:ext cx="8229600" cy="714375"/>
          </a:xfrm>
        </p:spPr>
        <p:txBody>
          <a:bodyPr/>
          <a:lstStyle/>
          <a:p>
            <a:r>
              <a:rPr lang="en-US" smtClean="0">
                <a:latin typeface="Verdana" pitchFamily="34" charset="0"/>
                <a:ea typeface="Verdana" pitchFamily="34" charset="0"/>
                <a:cs typeface="Verdana" pitchFamily="34" charset="0"/>
              </a:rPr>
              <a:t>WiFi</a:t>
            </a:r>
            <a:r>
              <a:rPr lang="en-US" smtClean="0"/>
              <a:t/>
            </a:r>
            <a:br>
              <a:rPr lang="en-US" smtClean="0"/>
            </a:br>
            <a:endParaRPr lang="en-US" smtClean="0"/>
          </a:p>
        </p:txBody>
      </p:sp>
      <p:sp>
        <p:nvSpPr>
          <p:cNvPr id="25603" name="Content Placeholder 2"/>
          <p:cNvSpPr>
            <a:spLocks noGrp="1"/>
          </p:cNvSpPr>
          <p:nvPr>
            <p:ph idx="1"/>
          </p:nvPr>
        </p:nvSpPr>
        <p:spPr>
          <a:xfrm>
            <a:off x="357188" y="1143000"/>
            <a:ext cx="8358187" cy="7286625"/>
          </a:xfrm>
        </p:spPr>
        <p:txBody>
          <a:bodyPr/>
          <a:lstStyle/>
          <a:p>
            <a:pPr marL="0" indent="0">
              <a:spcBef>
                <a:spcPts val="0"/>
              </a:spcBef>
              <a:buFont typeface="Wingdings" pitchFamily="2" charset="2"/>
              <a:buNone/>
              <a:defRPr/>
            </a:pPr>
            <a:r>
              <a:rPr lang="en-US" sz="2700" dirty="0" smtClean="0">
                <a:latin typeface="Verdana" pitchFamily="34" charset="0"/>
                <a:ea typeface="Verdana" pitchFamily="34" charset="0"/>
                <a:cs typeface="Verdana" pitchFamily="34" charset="0"/>
              </a:rPr>
              <a:t>This is any system where it is possible to connect to a network or to a single computer through wireless communications.</a:t>
            </a:r>
          </a:p>
          <a:p>
            <a:pPr>
              <a:buFont typeface="Wingdings" pitchFamily="2" charset="2"/>
              <a:buNone/>
              <a:defRPr/>
            </a:pPr>
            <a:r>
              <a:rPr lang="en-US" sz="2700" dirty="0" smtClean="0">
                <a:latin typeface="Verdana" pitchFamily="34" charset="0"/>
                <a:ea typeface="Verdana" pitchFamily="34" charset="0"/>
                <a:cs typeface="Verdana" pitchFamily="34" charset="0"/>
              </a:rPr>
              <a:t>Examples:</a:t>
            </a:r>
          </a:p>
          <a:p>
            <a:pPr>
              <a:defRPr/>
            </a:pPr>
            <a:r>
              <a:rPr lang="en-US" sz="2700" dirty="0" smtClean="0">
                <a:latin typeface="Verdana" pitchFamily="34" charset="0"/>
                <a:ea typeface="Verdana" pitchFamily="34" charset="0"/>
                <a:cs typeface="Verdana" pitchFamily="34" charset="0"/>
              </a:rPr>
              <a:t>Within a WLAN</a:t>
            </a:r>
          </a:p>
          <a:p>
            <a:pPr>
              <a:defRPr/>
            </a:pPr>
            <a:r>
              <a:rPr lang="en-US" sz="2700" dirty="0" smtClean="0">
                <a:latin typeface="Verdana" pitchFamily="34" charset="0"/>
                <a:ea typeface="Verdana" pitchFamily="34" charset="0"/>
                <a:cs typeface="Verdana" pitchFamily="34" charset="0"/>
              </a:rPr>
              <a:t>Using PDAs and other handheld devices</a:t>
            </a:r>
          </a:p>
          <a:p>
            <a:pPr>
              <a:defRPr/>
            </a:pPr>
            <a:r>
              <a:rPr lang="en-US" sz="2700" dirty="0" smtClean="0">
                <a:latin typeface="Verdana" pitchFamily="34" charset="0"/>
                <a:ea typeface="Verdana" pitchFamily="34" charset="0"/>
                <a:cs typeface="Verdana" pitchFamily="34" charset="0"/>
              </a:rPr>
              <a:t>Laptop which are </a:t>
            </a:r>
            <a:r>
              <a:rPr lang="en-US" sz="2700" dirty="0" err="1" smtClean="0">
                <a:latin typeface="Verdana" pitchFamily="34" charset="0"/>
                <a:ea typeface="Verdana" pitchFamily="34" charset="0"/>
                <a:cs typeface="Verdana" pitchFamily="34" charset="0"/>
              </a:rPr>
              <a:t>WiFi</a:t>
            </a:r>
            <a:r>
              <a:rPr lang="en-US" sz="2700" dirty="0" smtClean="0">
                <a:latin typeface="Verdana" pitchFamily="34" charset="0"/>
                <a:ea typeface="Verdana" pitchFamily="34" charset="0"/>
                <a:cs typeface="Verdana" pitchFamily="34" charset="0"/>
              </a:rPr>
              <a:t> enabled</a:t>
            </a:r>
          </a:p>
          <a:p>
            <a:pPr>
              <a:defRPr/>
            </a:pPr>
            <a:r>
              <a:rPr lang="en-US" sz="2700" dirty="0" smtClean="0">
                <a:latin typeface="Verdana" pitchFamily="34" charset="0"/>
                <a:ea typeface="Verdana" pitchFamily="34" charset="0"/>
                <a:cs typeface="Verdana" pitchFamily="34" charset="0"/>
              </a:rPr>
              <a:t>Peripheral devices such as printers, keyboard and mouse which can interface with the single computer when fitted with </a:t>
            </a:r>
            <a:r>
              <a:rPr lang="en-US" sz="2700" dirty="0" err="1" smtClean="0">
                <a:latin typeface="Verdana" pitchFamily="34" charset="0"/>
                <a:ea typeface="Verdana" pitchFamily="34" charset="0"/>
                <a:cs typeface="Verdana" pitchFamily="34" charset="0"/>
              </a:rPr>
              <a:t>WiFi</a:t>
            </a:r>
            <a:r>
              <a:rPr lang="en-US" sz="2700" dirty="0" smtClean="0">
                <a:latin typeface="Verdana" pitchFamily="34" charset="0"/>
                <a:ea typeface="Verdana" pitchFamily="34" charset="0"/>
                <a:cs typeface="Verdana" pitchFamily="34" charset="0"/>
              </a:rPr>
              <a:t> adapters.</a:t>
            </a:r>
          </a:p>
          <a:p>
            <a:pPr>
              <a:defRPr/>
            </a:pPr>
            <a:endParaRPr lang="en-US" sz="2700" dirty="0" smtClean="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latin typeface="Verdana" pitchFamily="34" charset="0"/>
                <a:ea typeface="Verdana" pitchFamily="34" charset="0"/>
                <a:cs typeface="Verdana" pitchFamily="34" charset="0"/>
              </a:rPr>
              <a:t>WiFi Hotspot </a:t>
            </a:r>
          </a:p>
        </p:txBody>
      </p:sp>
      <p:sp>
        <p:nvSpPr>
          <p:cNvPr id="23555" name="Content Placeholder 2"/>
          <p:cNvSpPr>
            <a:spLocks noGrp="1"/>
          </p:cNvSpPr>
          <p:nvPr>
            <p:ph idx="1"/>
          </p:nvPr>
        </p:nvSpPr>
        <p:spPr>
          <a:xfrm>
            <a:off x="685800" y="1643063"/>
            <a:ext cx="7772400" cy="4452937"/>
          </a:xfrm>
        </p:spPr>
        <p:txBody>
          <a:bodyPr/>
          <a:lstStyle/>
          <a:p>
            <a:pPr>
              <a:buFontTx/>
              <a:buNone/>
            </a:pPr>
            <a:r>
              <a:rPr lang="en-US" smtClean="0">
                <a:latin typeface="Verdana" pitchFamily="34" charset="0"/>
                <a:ea typeface="Verdana" pitchFamily="34" charset="0"/>
                <a:cs typeface="Verdana" pitchFamily="34" charset="0"/>
              </a:rPr>
              <a:t>What is a </a:t>
            </a:r>
            <a:r>
              <a:rPr lang="en-US" b="1" smtClean="0">
                <a:latin typeface="Verdana" pitchFamily="34" charset="0"/>
                <a:ea typeface="Verdana" pitchFamily="34" charset="0"/>
                <a:cs typeface="Verdana" pitchFamily="34" charset="0"/>
              </a:rPr>
              <a:t>WiFi</a:t>
            </a:r>
            <a:r>
              <a:rPr lang="en-US" smtClean="0">
                <a:latin typeface="Verdana" pitchFamily="34" charset="0"/>
                <a:ea typeface="Verdana" pitchFamily="34" charset="0"/>
                <a:cs typeface="Verdana" pitchFamily="34" charset="0"/>
              </a:rPr>
              <a:t> </a:t>
            </a:r>
            <a:r>
              <a:rPr lang="en-US" b="1" smtClean="0">
                <a:latin typeface="Verdana" pitchFamily="34" charset="0"/>
                <a:ea typeface="Verdana" pitchFamily="34" charset="0"/>
                <a:cs typeface="Verdana" pitchFamily="34" charset="0"/>
              </a:rPr>
              <a:t>hotspot</a:t>
            </a:r>
            <a:r>
              <a:rPr lang="en-US" smtClean="0">
                <a:latin typeface="Verdana" pitchFamily="34" charset="0"/>
                <a:ea typeface="Verdana" pitchFamily="34" charset="0"/>
                <a:cs typeface="Verdana" pitchFamily="34" charset="0"/>
              </a:rPr>
              <a:t>? </a:t>
            </a:r>
          </a:p>
          <a:p>
            <a:r>
              <a:rPr lang="en-US" smtClean="0">
                <a:latin typeface="Verdana" pitchFamily="34" charset="0"/>
                <a:ea typeface="Verdana" pitchFamily="34" charset="0"/>
                <a:cs typeface="Verdana" pitchFamily="34" charset="0"/>
              </a:rPr>
              <a:t>These are places where you can access WiFi free or paid. They are usually found in public places such as airports, hotels.</a:t>
            </a:r>
          </a:p>
          <a:p>
            <a:r>
              <a:rPr lang="en-US" b="1" i="1" smtClean="0">
                <a:latin typeface="Verdana" pitchFamily="34" charset="0"/>
                <a:ea typeface="Verdana" pitchFamily="34" charset="0"/>
                <a:cs typeface="Verdana" pitchFamily="34" charset="0"/>
              </a:rPr>
              <a:t>War driving </a:t>
            </a:r>
            <a:r>
              <a:rPr lang="en-US" smtClean="0">
                <a:latin typeface="Verdana" pitchFamily="34" charset="0"/>
                <a:ea typeface="Verdana" pitchFamily="34" charset="0"/>
                <a:cs typeface="Verdana" pitchFamily="34" charset="0"/>
              </a:rPr>
              <a:t>is driving around in a car looking for unsecured WiFi hotspots.</a:t>
            </a:r>
          </a:p>
          <a:p>
            <a:pPr>
              <a:buFont typeface="Wingdings" pitchFamily="2" charset="2"/>
              <a:buNone/>
            </a:pPr>
            <a:r>
              <a:rPr lang="en-US" smtClean="0">
                <a:latin typeface="Verdana" pitchFamily="34" charset="0"/>
                <a:ea typeface="Verdana" pitchFamily="34" charset="0"/>
                <a:cs typeface="Verdana" pitchFamily="34" charset="0"/>
              </a:rPr>
              <a:t> </a:t>
            </a:r>
          </a:p>
          <a:p>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500063" y="714375"/>
            <a:ext cx="8229600" cy="1071563"/>
          </a:xfrm>
        </p:spPr>
        <p:txBody>
          <a:bodyPr/>
          <a:lstStyle/>
          <a:p>
            <a:r>
              <a:rPr lang="en-US" smtClean="0">
                <a:solidFill>
                  <a:srgbClr val="00B050"/>
                </a:solidFill>
                <a:latin typeface="Verdana" pitchFamily="34" charset="0"/>
                <a:ea typeface="Verdana" pitchFamily="34" charset="0"/>
                <a:cs typeface="Verdana" pitchFamily="34" charset="0"/>
              </a:rPr>
              <a:t>Bluetooth</a:t>
            </a:r>
          </a:p>
        </p:txBody>
      </p:sp>
      <p:sp>
        <p:nvSpPr>
          <p:cNvPr id="27651" name="Content Placeholder 2"/>
          <p:cNvSpPr>
            <a:spLocks noGrp="1"/>
          </p:cNvSpPr>
          <p:nvPr>
            <p:ph idx="1"/>
          </p:nvPr>
        </p:nvSpPr>
        <p:spPr>
          <a:xfrm>
            <a:off x="500063" y="1785938"/>
            <a:ext cx="8286750" cy="4643437"/>
          </a:xfrm>
        </p:spPr>
        <p:txBody>
          <a:bodyPr/>
          <a:lstStyle/>
          <a:p>
            <a:pPr marL="0" indent="0">
              <a:spcBef>
                <a:spcPts val="0"/>
              </a:spcBef>
              <a:defRPr/>
            </a:pPr>
            <a:r>
              <a:rPr lang="en-US" sz="2900" dirty="0" smtClean="0">
                <a:latin typeface="Verdana" pitchFamily="34" charset="0"/>
                <a:ea typeface="Verdana" pitchFamily="34" charset="0"/>
                <a:cs typeface="Verdana" pitchFamily="34" charset="0"/>
              </a:rPr>
              <a:t>Bluetooth is an example of WPAN technology.</a:t>
            </a:r>
          </a:p>
          <a:p>
            <a:pPr marL="0" indent="0">
              <a:spcBef>
                <a:spcPts val="0"/>
              </a:spcBef>
              <a:defRPr/>
            </a:pPr>
            <a:r>
              <a:rPr lang="en-US" sz="2900" dirty="0" smtClean="0">
                <a:latin typeface="Verdana" pitchFamily="34" charset="0"/>
                <a:ea typeface="Verdana" pitchFamily="34" charset="0"/>
                <a:cs typeface="Verdana" pitchFamily="34" charset="0"/>
              </a:rPr>
              <a:t>With Bluetooth in devices such as Laptops, Mobile phones, media player and printer, one can form a network within a range of </a:t>
            </a:r>
            <a:r>
              <a:rPr lang="en-US" sz="2900" b="1" dirty="0" smtClean="0">
                <a:latin typeface="Verdana" pitchFamily="34" charset="0"/>
                <a:ea typeface="Verdana" pitchFamily="34" charset="0"/>
                <a:cs typeface="Verdana" pitchFamily="34" charset="0"/>
              </a:rPr>
              <a:t>10metres</a:t>
            </a:r>
            <a:r>
              <a:rPr lang="en-US" sz="2900" dirty="0" smtClean="0">
                <a:latin typeface="Verdana" pitchFamily="34" charset="0"/>
                <a:ea typeface="Verdana" pitchFamily="34" charset="0"/>
                <a:cs typeface="Verdana" pitchFamily="34" charset="0"/>
              </a:rPr>
              <a:t>. </a:t>
            </a:r>
          </a:p>
          <a:p>
            <a:pPr marL="0" indent="0">
              <a:spcBef>
                <a:spcPts val="0"/>
              </a:spcBef>
              <a:defRPr/>
            </a:pPr>
            <a:r>
              <a:rPr lang="en-US" sz="2900" dirty="0" smtClean="0">
                <a:latin typeface="Verdana" pitchFamily="34" charset="0"/>
                <a:ea typeface="Verdana" pitchFamily="34" charset="0"/>
                <a:cs typeface="Verdana" pitchFamily="34" charset="0"/>
              </a:rPr>
              <a:t>This is a mini LAN because one can transfer photographs from a digital camera to a mobile phone or the transfer of phone details to a computer.</a:t>
            </a:r>
          </a:p>
          <a:p>
            <a:pPr>
              <a:defRPr/>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571500" y="571500"/>
            <a:ext cx="8229600" cy="441325"/>
          </a:xfrm>
        </p:spPr>
        <p:txBody>
          <a:bodyPr/>
          <a:lstStyle/>
          <a:p>
            <a:r>
              <a:rPr lang="en-US" smtClean="0">
                <a:solidFill>
                  <a:srgbClr val="00B050"/>
                </a:solidFill>
                <a:latin typeface="Verdana" pitchFamily="34" charset="0"/>
                <a:ea typeface="Verdana" pitchFamily="34" charset="0"/>
                <a:cs typeface="Verdana" pitchFamily="34" charset="0"/>
              </a:rPr>
              <a:t>Wide Area Network(WAN)</a:t>
            </a:r>
          </a:p>
        </p:txBody>
      </p:sp>
      <p:sp>
        <p:nvSpPr>
          <p:cNvPr id="13315" name="Content Placeholder 2"/>
          <p:cNvSpPr>
            <a:spLocks noGrp="1"/>
          </p:cNvSpPr>
          <p:nvPr>
            <p:ph idx="1"/>
          </p:nvPr>
        </p:nvSpPr>
        <p:spPr>
          <a:xfrm>
            <a:off x="685800" y="1428750"/>
            <a:ext cx="7772400" cy="4667250"/>
          </a:xfrm>
        </p:spPr>
        <p:txBody>
          <a:bodyPr/>
          <a:lstStyle/>
          <a:p>
            <a:pPr marL="0" indent="0">
              <a:spcBef>
                <a:spcPts val="0"/>
              </a:spcBef>
              <a:defRPr/>
            </a:pPr>
            <a:r>
              <a:rPr lang="en-US" dirty="0" smtClean="0">
                <a:latin typeface="Verdana" pitchFamily="34" charset="0"/>
                <a:ea typeface="Verdana" pitchFamily="34" charset="0"/>
                <a:cs typeface="Verdana" pitchFamily="34" charset="0"/>
              </a:rPr>
              <a:t>This is basically formed by a number of LANs being connected together through either a router or  a modem.</a:t>
            </a:r>
          </a:p>
          <a:p>
            <a:pPr marL="0" indent="0">
              <a:spcBef>
                <a:spcPts val="0"/>
              </a:spcBef>
              <a:defRPr/>
            </a:pPr>
            <a:endParaRPr lang="en-US" dirty="0" smtClean="0">
              <a:latin typeface="Verdana" pitchFamily="34" charset="0"/>
              <a:ea typeface="Verdana" pitchFamily="34" charset="0"/>
              <a:cs typeface="Verdana" pitchFamily="34" charset="0"/>
            </a:endParaRPr>
          </a:p>
          <a:p>
            <a:pPr marL="0" indent="0">
              <a:spcBef>
                <a:spcPts val="0"/>
              </a:spcBef>
              <a:defRPr/>
            </a:pPr>
            <a:r>
              <a:rPr lang="en-US" dirty="0" smtClean="0">
                <a:latin typeface="Verdana" pitchFamily="34" charset="0"/>
                <a:ea typeface="Verdana" pitchFamily="34" charset="0"/>
                <a:cs typeface="Verdana" pitchFamily="34" charset="0"/>
              </a:rPr>
              <a:t>An ISP is required to connect the network to the internet and to communicate via the network system.</a:t>
            </a:r>
          </a:p>
          <a:p>
            <a:pPr>
              <a:defRPr/>
            </a:pP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5" descr="mixed_wrls_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688" y="1000125"/>
            <a:ext cx="6481762" cy="447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pPr eaLnBrk="1" hangingPunct="1"/>
            <a:r>
              <a:rPr lang="en-US" smtClean="0">
                <a:solidFill>
                  <a:srgbClr val="00B050"/>
                </a:solidFill>
                <a:latin typeface="Verdana" pitchFamily="34" charset="0"/>
                <a:ea typeface="Verdana" pitchFamily="34" charset="0"/>
                <a:cs typeface="Verdana" pitchFamily="34" charset="0"/>
              </a:rPr>
              <a:t>NETWORK DEVICES</a:t>
            </a:r>
          </a:p>
        </p:txBody>
      </p:sp>
      <p:sp>
        <p:nvSpPr>
          <p:cNvPr id="27651" name="Rectangle 3"/>
          <p:cNvSpPr>
            <a:spLocks noGrp="1" noChangeArrowheads="1"/>
          </p:cNvSpPr>
          <p:nvPr>
            <p:ph type="body" idx="1"/>
          </p:nvPr>
        </p:nvSpPr>
        <p:spPr/>
        <p:txBody>
          <a:bodyPr/>
          <a:lstStyle/>
          <a:p>
            <a:pPr marL="609600" indent="-609600" eaLnBrk="1" hangingPunct="1">
              <a:buFont typeface="Wingdings" pitchFamily="2" charset="2"/>
              <a:buAutoNum type="arabicPeriod"/>
            </a:pPr>
            <a:r>
              <a:rPr lang="en-US" smtClean="0">
                <a:latin typeface="Verdana" pitchFamily="34" charset="0"/>
                <a:ea typeface="Verdana" pitchFamily="34" charset="0"/>
                <a:cs typeface="Verdana" pitchFamily="34" charset="0"/>
              </a:rPr>
              <a:t>Network hubs</a:t>
            </a:r>
          </a:p>
          <a:p>
            <a:pPr marL="609600" indent="-609600" eaLnBrk="1" hangingPunct="1">
              <a:buFont typeface="Wingdings" pitchFamily="2" charset="2"/>
              <a:buAutoNum type="arabicPeriod"/>
            </a:pPr>
            <a:r>
              <a:rPr lang="en-US" smtClean="0">
                <a:latin typeface="Verdana" pitchFamily="34" charset="0"/>
                <a:ea typeface="Verdana" pitchFamily="34" charset="0"/>
                <a:cs typeface="Verdana" pitchFamily="34" charset="0"/>
              </a:rPr>
              <a:t>Switches</a:t>
            </a:r>
          </a:p>
          <a:p>
            <a:pPr marL="609600" indent="-609600" eaLnBrk="1" hangingPunct="1">
              <a:buFont typeface="Wingdings" pitchFamily="2" charset="2"/>
              <a:buAutoNum type="arabicPeriod"/>
            </a:pPr>
            <a:r>
              <a:rPr lang="en-US" smtClean="0">
                <a:latin typeface="Verdana" pitchFamily="34" charset="0"/>
                <a:ea typeface="Verdana" pitchFamily="34" charset="0"/>
                <a:cs typeface="Verdana" pitchFamily="34" charset="0"/>
              </a:rPr>
              <a:t>Bridges</a:t>
            </a:r>
          </a:p>
          <a:p>
            <a:pPr marL="609600" indent="-609600" eaLnBrk="1" hangingPunct="1">
              <a:buFont typeface="Wingdings" pitchFamily="2" charset="2"/>
              <a:buAutoNum type="arabicPeriod"/>
            </a:pPr>
            <a:r>
              <a:rPr lang="en-US" smtClean="0">
                <a:latin typeface="Verdana" pitchFamily="34" charset="0"/>
                <a:ea typeface="Verdana" pitchFamily="34" charset="0"/>
                <a:cs typeface="Verdana" pitchFamily="34" charset="0"/>
              </a:rPr>
              <a:t>Modems</a:t>
            </a:r>
          </a:p>
          <a:p>
            <a:pPr marL="609600" indent="-609600" eaLnBrk="1" hangingPunct="1">
              <a:buFont typeface="Wingdings" pitchFamily="2" charset="2"/>
              <a:buAutoNum type="arabicPeriod"/>
            </a:pPr>
            <a:r>
              <a:rPr lang="en-US" smtClean="0">
                <a:latin typeface="Verdana" pitchFamily="34" charset="0"/>
                <a:ea typeface="Verdana" pitchFamily="34" charset="0"/>
                <a:cs typeface="Verdana" pitchFamily="34" charset="0"/>
              </a:rPr>
              <a:t>Routers</a:t>
            </a:r>
          </a:p>
          <a:p>
            <a:pPr marL="609600" indent="-609600" eaLnBrk="1" hangingPunct="1">
              <a:buFont typeface="Wingdings" pitchFamily="2" charset="2"/>
              <a:buAutoNum type="arabicPeriod"/>
            </a:pPr>
            <a:r>
              <a:rPr lang="en-US" smtClean="0">
                <a:latin typeface="Verdana" pitchFamily="34" charset="0"/>
                <a:ea typeface="Verdana" pitchFamily="34" charset="0"/>
                <a:cs typeface="Verdana" pitchFamily="34" charset="0"/>
              </a:rPr>
              <a:t>Proxy servers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ctrTitle"/>
          </p:nvPr>
        </p:nvSpPr>
        <p:spPr>
          <a:xfrm>
            <a:off x="685800" y="0"/>
            <a:ext cx="7772400" cy="1066800"/>
          </a:xfrm>
        </p:spPr>
        <p:txBody>
          <a:bodyPr/>
          <a:lstStyle/>
          <a:p>
            <a:r>
              <a:rPr lang="en-US" smtClean="0">
                <a:solidFill>
                  <a:srgbClr val="00B050"/>
                </a:solidFill>
                <a:latin typeface="Verdana" pitchFamily="34" charset="0"/>
                <a:ea typeface="Verdana" pitchFamily="34" charset="0"/>
                <a:cs typeface="Verdana" pitchFamily="34" charset="0"/>
              </a:rPr>
              <a:t>Network Devices</a:t>
            </a:r>
          </a:p>
        </p:txBody>
      </p:sp>
      <p:sp>
        <p:nvSpPr>
          <p:cNvPr id="28675" name="Subtitle 2"/>
          <p:cNvSpPr>
            <a:spLocks noGrp="1"/>
          </p:cNvSpPr>
          <p:nvPr>
            <p:ph type="subTitle" idx="1"/>
          </p:nvPr>
        </p:nvSpPr>
        <p:spPr>
          <a:xfrm>
            <a:off x="428625" y="914400"/>
            <a:ext cx="8001000" cy="5943600"/>
          </a:xfrm>
        </p:spPr>
        <p:txBody>
          <a:bodyPr/>
          <a:lstStyle/>
          <a:p>
            <a:r>
              <a:rPr lang="en-US" sz="2900" smtClean="0">
                <a:latin typeface="Verdana" pitchFamily="34" charset="0"/>
                <a:ea typeface="Verdana" pitchFamily="34" charset="0"/>
                <a:cs typeface="Verdana" pitchFamily="34" charset="0"/>
              </a:rPr>
              <a:t>1. Modems</a:t>
            </a:r>
          </a:p>
          <a:p>
            <a:pPr algn="l">
              <a:buFont typeface="Wingdings" pitchFamily="2" charset="2"/>
              <a:buChar char="ü"/>
            </a:pPr>
            <a:r>
              <a:rPr lang="en-US" sz="2900" smtClean="0">
                <a:latin typeface="Verdana" pitchFamily="34" charset="0"/>
                <a:ea typeface="Verdana" pitchFamily="34" charset="0"/>
                <a:cs typeface="Verdana" pitchFamily="34" charset="0"/>
              </a:rPr>
              <a:t>Modem means </a:t>
            </a:r>
            <a:r>
              <a:rPr lang="en-US" sz="2900" i="1" u="sng" smtClean="0">
                <a:latin typeface="Verdana" pitchFamily="34" charset="0"/>
                <a:ea typeface="Verdana" pitchFamily="34" charset="0"/>
                <a:cs typeface="Verdana" pitchFamily="34" charset="0"/>
              </a:rPr>
              <a:t>mo</a:t>
            </a:r>
            <a:r>
              <a:rPr lang="en-US" sz="2900" smtClean="0">
                <a:latin typeface="Verdana" pitchFamily="34" charset="0"/>
                <a:ea typeface="Verdana" pitchFamily="34" charset="0"/>
                <a:cs typeface="Verdana" pitchFamily="34" charset="0"/>
              </a:rPr>
              <a:t>dulator </a:t>
            </a:r>
            <a:r>
              <a:rPr lang="en-US" sz="2900" i="1" u="sng" smtClean="0">
                <a:latin typeface="Verdana" pitchFamily="34" charset="0"/>
                <a:ea typeface="Verdana" pitchFamily="34" charset="0"/>
                <a:cs typeface="Verdana" pitchFamily="34" charset="0"/>
              </a:rPr>
              <a:t>dem</a:t>
            </a:r>
            <a:r>
              <a:rPr lang="en-US" sz="2900" smtClean="0">
                <a:latin typeface="Verdana" pitchFamily="34" charset="0"/>
                <a:ea typeface="Verdana" pitchFamily="34" charset="0"/>
                <a:cs typeface="Verdana" pitchFamily="34" charset="0"/>
              </a:rPr>
              <a:t>odulator. </a:t>
            </a:r>
          </a:p>
          <a:p>
            <a:pPr algn="l">
              <a:buFont typeface="Wingdings" pitchFamily="2" charset="2"/>
              <a:buChar char="ü"/>
            </a:pPr>
            <a:r>
              <a:rPr lang="en-US" sz="2900" smtClean="0">
                <a:latin typeface="Verdana" pitchFamily="34" charset="0"/>
                <a:ea typeface="Verdana" pitchFamily="34" charset="0"/>
                <a:cs typeface="Verdana" pitchFamily="34" charset="0"/>
              </a:rPr>
              <a:t>It is a device which converts a computer’s digital signal(i.e modulates it) into an analogue signal for transmission over an existing telephone line. </a:t>
            </a:r>
          </a:p>
          <a:p>
            <a:pPr algn="l">
              <a:buFont typeface="Wingdings" pitchFamily="2" charset="2"/>
              <a:buChar char="ü"/>
            </a:pPr>
            <a:r>
              <a:rPr lang="en-US" sz="2900" smtClean="0">
                <a:latin typeface="Verdana" pitchFamily="34" charset="0"/>
                <a:ea typeface="Verdana" pitchFamily="34" charset="0"/>
                <a:cs typeface="Verdana" pitchFamily="34" charset="0"/>
              </a:rPr>
              <a:t>It also does the reverse process, in that it converts analogue signals from a telephone line into digital  signals (demodulates) to enable the computer to process the data</a:t>
            </a:r>
            <a:r>
              <a:rPr lang="en-US" sz="3600" smtClean="0"/>
              <a:t>.</a:t>
            </a:r>
          </a:p>
        </p:txBody>
      </p:sp>
      <p:pic>
        <p:nvPicPr>
          <p:cNvPr id="28676" name="Picture 28" descr="http://www.cablemodems.com/images/products/08022009115746Motorola%20SB5100Esb5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6688" y="142875"/>
            <a:ext cx="1357312"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solidFill>
                  <a:srgbClr val="00B050"/>
                </a:solidFill>
                <a:latin typeface="Verdana" pitchFamily="34" charset="0"/>
                <a:ea typeface="Verdana" pitchFamily="34" charset="0"/>
                <a:cs typeface="Verdana" pitchFamily="34" charset="0"/>
              </a:rPr>
              <a:t>2. Network Hub</a:t>
            </a:r>
          </a:p>
        </p:txBody>
      </p:sp>
      <p:sp>
        <p:nvSpPr>
          <p:cNvPr id="29699" name="Content Placeholder 2"/>
          <p:cNvSpPr>
            <a:spLocks noGrp="1"/>
          </p:cNvSpPr>
          <p:nvPr>
            <p:ph idx="1"/>
          </p:nvPr>
        </p:nvSpPr>
        <p:spPr>
          <a:xfrm>
            <a:off x="228600" y="1600200"/>
            <a:ext cx="8458200" cy="4525963"/>
          </a:xfrm>
        </p:spPr>
        <p:txBody>
          <a:bodyPr/>
          <a:lstStyle/>
          <a:p>
            <a:r>
              <a:rPr lang="en-US" sz="3000" smtClean="0">
                <a:latin typeface="Verdana" pitchFamily="34" charset="0"/>
                <a:ea typeface="Verdana" pitchFamily="34" charset="0"/>
                <a:cs typeface="Verdana" pitchFamily="34" charset="0"/>
              </a:rPr>
              <a:t>This is a device which can have a number of computers or other devices connected to it in a network. It has up to 16 ports</a:t>
            </a:r>
          </a:p>
          <a:p>
            <a:r>
              <a:rPr lang="en-US" sz="3000" smtClean="0">
                <a:latin typeface="Verdana" pitchFamily="34" charset="0"/>
                <a:ea typeface="Verdana" pitchFamily="34" charset="0"/>
                <a:cs typeface="Verdana" pitchFamily="34" charset="0"/>
              </a:rPr>
              <a:t>Its function is to take any data received via one of the ports and send out this data to all the ports.</a:t>
            </a:r>
          </a:p>
          <a:p>
            <a:r>
              <a:rPr lang="en-US" sz="3000" smtClean="0">
                <a:latin typeface="Verdana" pitchFamily="34" charset="0"/>
                <a:ea typeface="Verdana" pitchFamily="34" charset="0"/>
                <a:cs typeface="Verdana" pitchFamily="34" charset="0"/>
              </a:rPr>
              <a:t>Each computer or device will then receive the data whether it is relevant to them or not.</a:t>
            </a:r>
          </a:p>
          <a:p>
            <a:endParaRPr lang="en-US" smtClean="0"/>
          </a:p>
        </p:txBody>
      </p:sp>
      <p:pic>
        <p:nvPicPr>
          <p:cNvPr id="29700" name="Picture 4" descr="http://www.ssos.com/hub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2313" y="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642938" y="357188"/>
            <a:ext cx="7772400" cy="1143000"/>
          </a:xfrm>
        </p:spPr>
        <p:txBody>
          <a:bodyPr/>
          <a:lstStyle/>
          <a:p>
            <a:r>
              <a:rPr lang="en-US" smtClean="0">
                <a:solidFill>
                  <a:srgbClr val="00B050"/>
                </a:solidFill>
                <a:latin typeface="Verdana" pitchFamily="34" charset="0"/>
                <a:ea typeface="Verdana" pitchFamily="34" charset="0"/>
                <a:cs typeface="Verdana" pitchFamily="34" charset="0"/>
              </a:rPr>
              <a:t>3. Switches</a:t>
            </a:r>
          </a:p>
        </p:txBody>
      </p:sp>
      <p:sp>
        <p:nvSpPr>
          <p:cNvPr id="30723" name="Content Placeholder 2"/>
          <p:cNvSpPr>
            <a:spLocks noGrp="1"/>
          </p:cNvSpPr>
          <p:nvPr>
            <p:ph idx="1"/>
          </p:nvPr>
        </p:nvSpPr>
        <p:spPr>
          <a:xfrm>
            <a:off x="685800" y="1500188"/>
            <a:ext cx="7772400" cy="4595812"/>
          </a:xfrm>
        </p:spPr>
        <p:txBody>
          <a:bodyPr/>
          <a:lstStyle/>
          <a:p>
            <a:r>
              <a:rPr lang="en-US" sz="2800" smtClean="0">
                <a:latin typeface="Verdana" pitchFamily="34" charset="0"/>
                <a:ea typeface="Verdana" pitchFamily="34" charset="0"/>
                <a:cs typeface="Verdana" pitchFamily="34" charset="0"/>
              </a:rPr>
              <a:t>Sometimes known as switched hubs.</a:t>
            </a:r>
          </a:p>
          <a:p>
            <a:r>
              <a:rPr lang="en-US" sz="2800" smtClean="0">
                <a:latin typeface="Verdana" pitchFamily="34" charset="0"/>
                <a:ea typeface="Verdana" pitchFamily="34" charset="0"/>
                <a:cs typeface="Verdana" pitchFamily="34" charset="0"/>
              </a:rPr>
              <a:t>A switch has up to 24 ports. It learns which device is connected to which port</a:t>
            </a:r>
          </a:p>
          <a:p>
            <a:r>
              <a:rPr lang="en-US" sz="2800" smtClean="0">
                <a:latin typeface="Verdana" pitchFamily="34" charset="0"/>
                <a:ea typeface="Verdana" pitchFamily="34" charset="0"/>
                <a:cs typeface="Verdana" pitchFamily="34" charset="0"/>
              </a:rPr>
              <a:t>It is sends data to only the device or computer that is meant to receive it and not any other. </a:t>
            </a:r>
          </a:p>
          <a:p>
            <a:r>
              <a:rPr lang="en-US" sz="2800" smtClean="0">
                <a:latin typeface="Verdana" pitchFamily="34" charset="0"/>
                <a:ea typeface="Verdana" pitchFamily="34" charset="0"/>
                <a:cs typeface="Verdana" pitchFamily="34" charset="0"/>
              </a:rPr>
              <a:t>It uses MAC addresses to uniquely identify different devices on the network</a:t>
            </a:r>
          </a:p>
          <a:p>
            <a:r>
              <a:rPr lang="en-US" sz="2800" smtClean="0">
                <a:latin typeface="Verdana" pitchFamily="34" charset="0"/>
                <a:ea typeface="Verdana" pitchFamily="34" charset="0"/>
                <a:cs typeface="Verdana" pitchFamily="34" charset="0"/>
              </a:rPr>
              <a:t>A switch is more efficient than a hub. </a:t>
            </a:r>
          </a:p>
        </p:txBody>
      </p:sp>
      <p:pic>
        <p:nvPicPr>
          <p:cNvPr id="30724" name="Picture 2" descr="http://i01.i.aliimg.com/photo/v0/247466321/Network_Switches_Catalyst_Express_500_Series_CISC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9438" y="214313"/>
            <a:ext cx="1968500"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Networks</a:t>
            </a:r>
            <a:endParaRPr lang="en-US" sz="7200">
              <a:solidFill>
                <a:srgbClr val="339933"/>
              </a:solidFill>
              <a:latin typeface="Tahoma" pitchFamily="34" charset="0"/>
            </a:endParaRPr>
          </a:p>
        </p:txBody>
      </p:sp>
      <p:sp>
        <p:nvSpPr>
          <p:cNvPr id="4099" name="Text Box 4"/>
          <p:cNvSpPr txBox="1">
            <a:spLocks noChangeArrowheads="1"/>
          </p:cNvSpPr>
          <p:nvPr/>
        </p:nvSpPr>
        <p:spPr bwMode="auto">
          <a:xfrm>
            <a:off x="304800" y="1447800"/>
            <a:ext cx="54102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3600">
                <a:latin typeface="Verdana" pitchFamily="34" charset="0"/>
              </a:rPr>
              <a:t>A </a:t>
            </a:r>
            <a:r>
              <a:rPr lang="en-GB" sz="3600" b="1">
                <a:solidFill>
                  <a:srgbClr val="339933"/>
                </a:solidFill>
                <a:latin typeface="Verdana" pitchFamily="34" charset="0"/>
              </a:rPr>
              <a:t>network</a:t>
            </a:r>
            <a:r>
              <a:rPr lang="en-GB" sz="3600">
                <a:latin typeface="Verdana" pitchFamily="34" charset="0"/>
              </a:rPr>
              <a:t> is two or more computers connected so that they can communicate with each other.  </a:t>
            </a:r>
            <a:endParaRPr lang="en-US" sz="3600">
              <a:latin typeface="Verdana" pitchFamily="34" charset="0"/>
            </a:endParaRPr>
          </a:p>
        </p:txBody>
      </p:sp>
      <p:sp>
        <p:nvSpPr>
          <p:cNvPr id="4100" name="Rectangle 5"/>
          <p:cNvSpPr>
            <a:spLocks noChangeArrowheads="1"/>
          </p:cNvSpPr>
          <p:nvPr/>
        </p:nvSpPr>
        <p:spPr bwMode="auto">
          <a:xfrm>
            <a:off x="228600" y="1371600"/>
            <a:ext cx="5562600" cy="3124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01" name="Text Box 6"/>
          <p:cNvSpPr txBox="1">
            <a:spLocks noChangeArrowheads="1"/>
          </p:cNvSpPr>
          <p:nvPr/>
        </p:nvSpPr>
        <p:spPr bwMode="auto">
          <a:xfrm>
            <a:off x="5562600" y="4860925"/>
            <a:ext cx="342900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700">
                <a:latin typeface="Tahoma" pitchFamily="34" charset="0"/>
              </a:rPr>
              <a:t>There are 2 main types of network… LAN and WAN</a:t>
            </a:r>
            <a:endParaRPr lang="en-US" sz="2700">
              <a:latin typeface="Tahoma" pitchFamily="34" charset="0"/>
            </a:endParaRPr>
          </a:p>
        </p:txBody>
      </p:sp>
      <p:pic>
        <p:nvPicPr>
          <p:cNvPr id="4102" name="Picture 7" descr="Comput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4738688"/>
            <a:ext cx="1981200" cy="196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8" descr="Comput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1447800"/>
            <a:ext cx="1981200" cy="196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4" name="Line 9"/>
          <p:cNvSpPr>
            <a:spLocks noChangeShapeType="1"/>
          </p:cNvSpPr>
          <p:nvPr/>
        </p:nvSpPr>
        <p:spPr bwMode="auto">
          <a:xfrm>
            <a:off x="2895600" y="6019800"/>
            <a:ext cx="22860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Line 10"/>
          <p:cNvSpPr>
            <a:spLocks noChangeShapeType="1"/>
          </p:cNvSpPr>
          <p:nvPr/>
        </p:nvSpPr>
        <p:spPr bwMode="auto">
          <a:xfrm>
            <a:off x="5181600" y="4724400"/>
            <a:ext cx="36576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6" name="Line 11"/>
          <p:cNvSpPr>
            <a:spLocks noChangeShapeType="1"/>
          </p:cNvSpPr>
          <p:nvPr/>
        </p:nvSpPr>
        <p:spPr bwMode="auto">
          <a:xfrm flipV="1">
            <a:off x="5181600" y="4724400"/>
            <a:ext cx="0" cy="12954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7" name="Line 12"/>
          <p:cNvSpPr>
            <a:spLocks noChangeShapeType="1"/>
          </p:cNvSpPr>
          <p:nvPr/>
        </p:nvSpPr>
        <p:spPr bwMode="auto">
          <a:xfrm flipV="1">
            <a:off x="8839200" y="2667000"/>
            <a:ext cx="0" cy="20574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8" name="Line 13"/>
          <p:cNvSpPr>
            <a:spLocks noChangeShapeType="1"/>
          </p:cNvSpPr>
          <p:nvPr/>
        </p:nvSpPr>
        <p:spPr bwMode="auto">
          <a:xfrm>
            <a:off x="8153400" y="2667000"/>
            <a:ext cx="68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42938" y="1000125"/>
            <a:ext cx="7643812" cy="5357813"/>
          </a:xfrm>
        </p:spPr>
        <p:txBody>
          <a:bodyPr>
            <a:normAutofit fontScale="85000" lnSpcReduction="20000"/>
          </a:bodyPr>
          <a:lstStyle/>
          <a:p>
            <a:pPr>
              <a:lnSpc>
                <a:spcPct val="150000"/>
              </a:lnSpc>
              <a:buFont typeface="Wingdings" pitchFamily="2" charset="2"/>
              <a:buChar char="q"/>
              <a:defRPr/>
            </a:pPr>
            <a:r>
              <a:rPr lang="en-US" dirty="0" smtClean="0"/>
              <a:t> </a:t>
            </a:r>
            <a:r>
              <a:rPr lang="en-US" sz="2900" dirty="0" smtClean="0">
                <a:latin typeface="Verdana" pitchFamily="34" charset="0"/>
                <a:ea typeface="Verdana" pitchFamily="34" charset="0"/>
                <a:cs typeface="Verdana" pitchFamily="34" charset="0"/>
              </a:rPr>
              <a:t>These devices connect one LAN to another LAN that uses the same PROTOCOL</a:t>
            </a:r>
            <a:r>
              <a:rPr lang="en-US" sz="2800" dirty="0" smtClean="0"/>
              <a:t> (the rules that govern the format and the way data is transmitted)</a:t>
            </a:r>
            <a:endParaRPr lang="en-US" sz="2900" dirty="0" smtClean="0">
              <a:latin typeface="Verdana" pitchFamily="34" charset="0"/>
              <a:ea typeface="Verdana" pitchFamily="34" charset="0"/>
              <a:cs typeface="Verdana" pitchFamily="34" charset="0"/>
            </a:endParaRPr>
          </a:p>
          <a:p>
            <a:pPr>
              <a:lnSpc>
                <a:spcPct val="150000"/>
              </a:lnSpc>
              <a:buFont typeface="Wingdings" pitchFamily="2" charset="2"/>
              <a:buChar char="q"/>
              <a:defRPr/>
            </a:pPr>
            <a:r>
              <a:rPr lang="en-US" sz="2900" dirty="0" smtClean="0">
                <a:latin typeface="Verdana" pitchFamily="34" charset="0"/>
                <a:ea typeface="Verdana" pitchFamily="34" charset="0"/>
                <a:cs typeface="Verdana" pitchFamily="34" charset="0"/>
              </a:rPr>
              <a:t> The bridge examines each message and determines if the message was sent to someone within the same LAN or to someone on a different LAN</a:t>
            </a:r>
          </a:p>
          <a:p>
            <a:pPr>
              <a:lnSpc>
                <a:spcPct val="150000"/>
              </a:lnSpc>
              <a:buFont typeface="Wingdings" pitchFamily="2" charset="2"/>
              <a:buChar char="q"/>
              <a:defRPr/>
            </a:pPr>
            <a:r>
              <a:rPr lang="en-US" sz="2900" dirty="0" smtClean="0">
                <a:latin typeface="Verdana" pitchFamily="34" charset="0"/>
                <a:ea typeface="Verdana" pitchFamily="34" charset="0"/>
                <a:cs typeface="Verdana" pitchFamily="34" charset="0"/>
              </a:rPr>
              <a:t> Workstation addresses are not specific to their location</a:t>
            </a:r>
            <a:r>
              <a:rPr lang="en-GB" sz="2900" dirty="0" smtClean="0">
                <a:latin typeface="Verdana" pitchFamily="34" charset="0"/>
                <a:ea typeface="Verdana" pitchFamily="34" charset="0"/>
                <a:cs typeface="Verdana" pitchFamily="34" charset="0"/>
              </a:rPr>
              <a:t> so messages are sent out to every work station on the network</a:t>
            </a:r>
            <a:endParaRPr lang="en-US" sz="2900" dirty="0" smtClean="0">
              <a:latin typeface="Verdana" pitchFamily="34" charset="0"/>
              <a:ea typeface="Verdana" pitchFamily="34" charset="0"/>
              <a:cs typeface="Verdana" pitchFamily="34" charset="0"/>
            </a:endParaRPr>
          </a:p>
        </p:txBody>
      </p:sp>
      <p:sp>
        <p:nvSpPr>
          <p:cNvPr id="31747" name="Title 1"/>
          <p:cNvSpPr>
            <a:spLocks noGrp="1"/>
          </p:cNvSpPr>
          <p:nvPr>
            <p:ph type="title"/>
          </p:nvPr>
        </p:nvSpPr>
        <p:spPr>
          <a:xfrm>
            <a:off x="642938" y="357188"/>
            <a:ext cx="7772400" cy="1143000"/>
          </a:xfrm>
        </p:spPr>
        <p:txBody>
          <a:bodyPr/>
          <a:lstStyle/>
          <a:p>
            <a:r>
              <a:rPr lang="en-US" b="0" cap="none" smtClean="0">
                <a:solidFill>
                  <a:srgbClr val="00B050"/>
                </a:solidFill>
                <a:latin typeface="Verdana" pitchFamily="34" charset="0"/>
                <a:ea typeface="Verdana" pitchFamily="34" charset="0"/>
                <a:cs typeface="Verdana" pitchFamily="34" charset="0"/>
              </a:rPr>
              <a:t>4. Bridges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539750" y="1052513"/>
            <a:ext cx="1944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r>
              <a:rPr lang="en-GB" sz="2800"/>
              <a:t>Segment A</a:t>
            </a:r>
            <a:endParaRPr lang="en-US" sz="2800"/>
          </a:p>
        </p:txBody>
      </p:sp>
      <p:sp>
        <p:nvSpPr>
          <p:cNvPr id="32771" name="Text Box 3"/>
          <p:cNvSpPr txBox="1">
            <a:spLocks noChangeArrowheads="1"/>
          </p:cNvSpPr>
          <p:nvPr/>
        </p:nvSpPr>
        <p:spPr bwMode="auto">
          <a:xfrm>
            <a:off x="6372225" y="1052513"/>
            <a:ext cx="1944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r>
              <a:rPr lang="en-GB" sz="2800"/>
              <a:t>Segment B</a:t>
            </a:r>
            <a:endParaRPr lang="en-US" sz="2800"/>
          </a:p>
        </p:txBody>
      </p:sp>
      <p:pic>
        <p:nvPicPr>
          <p:cNvPr id="32772" name="Picture 4" descr="devices04b"/>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39750" y="1628775"/>
            <a:ext cx="8064500" cy="4427538"/>
          </a:xfr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85800" y="609600"/>
            <a:ext cx="7772400" cy="962025"/>
          </a:xfrm>
        </p:spPr>
        <p:txBody>
          <a:bodyPr/>
          <a:lstStyle/>
          <a:p>
            <a:r>
              <a:rPr lang="en-US" smtClean="0">
                <a:solidFill>
                  <a:srgbClr val="00B050"/>
                </a:solidFill>
                <a:latin typeface="Verdana" pitchFamily="34" charset="0"/>
                <a:ea typeface="Verdana" pitchFamily="34" charset="0"/>
                <a:cs typeface="Verdana" pitchFamily="34" charset="0"/>
              </a:rPr>
              <a:t>5.Routers</a:t>
            </a:r>
          </a:p>
        </p:txBody>
      </p:sp>
      <p:sp>
        <p:nvSpPr>
          <p:cNvPr id="33795" name="Content Placeholder 2"/>
          <p:cNvSpPr>
            <a:spLocks noGrp="1"/>
          </p:cNvSpPr>
          <p:nvPr>
            <p:ph idx="1"/>
          </p:nvPr>
        </p:nvSpPr>
        <p:spPr>
          <a:xfrm>
            <a:off x="685800" y="1571625"/>
            <a:ext cx="7772400" cy="4524375"/>
          </a:xfrm>
        </p:spPr>
        <p:txBody>
          <a:bodyPr/>
          <a:lstStyle/>
          <a:p>
            <a:r>
              <a:rPr lang="en-US" sz="2400" smtClean="0">
                <a:latin typeface="Verdana" pitchFamily="34" charset="0"/>
                <a:ea typeface="Verdana" pitchFamily="34" charset="0"/>
                <a:cs typeface="Verdana" pitchFamily="34" charset="0"/>
              </a:rPr>
              <a:t>These are devices that connect LANs together within one organisation and also connect them to the internet. </a:t>
            </a:r>
          </a:p>
          <a:p>
            <a:r>
              <a:rPr lang="en-US" sz="2400" smtClean="0">
                <a:latin typeface="Verdana" pitchFamily="34" charset="0"/>
                <a:ea typeface="Verdana" pitchFamily="34" charset="0"/>
                <a:cs typeface="Verdana" pitchFamily="34" charset="0"/>
              </a:rPr>
              <a:t>This is usually within a large organisation which has more than one LAN which needs to be linked together to share files or communicate.</a:t>
            </a:r>
          </a:p>
          <a:p>
            <a:r>
              <a:rPr lang="en-US" sz="2400" smtClean="0">
                <a:latin typeface="Verdana" pitchFamily="34" charset="0"/>
                <a:ea typeface="Verdana" pitchFamily="34" charset="0"/>
                <a:cs typeface="Verdana" pitchFamily="34" charset="0"/>
              </a:rPr>
              <a:t>Since every computer on the same network has the same first part of an IP address (INTERNET PROTOCOL), it is able to send data to appropriate switch which then uses the mac address to deliver the data packet to the correct computer</a:t>
            </a:r>
          </a:p>
          <a:p>
            <a:endParaRPr lang="en-US" sz="2600" smtClean="0">
              <a:latin typeface="Verdana" pitchFamily="34" charset="0"/>
              <a:ea typeface="Verdana" pitchFamily="34" charset="0"/>
              <a:cs typeface="Verdana" pitchFamily="34" charset="0"/>
            </a:endParaRPr>
          </a:p>
        </p:txBody>
      </p:sp>
      <p:pic>
        <p:nvPicPr>
          <p:cNvPr id="33796" name="Picture 2" descr="http://www.connectedhome.infopint.com/wp-content/uploads/2009/06/linksys_wrt150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8025" y="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rou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6188" y="781050"/>
            <a:ext cx="4000500" cy="522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Text Box 3"/>
          <p:cNvSpPr txBox="1">
            <a:spLocks noChangeArrowheads="1"/>
          </p:cNvSpPr>
          <p:nvPr/>
        </p:nvSpPr>
        <p:spPr bwMode="auto">
          <a:xfrm>
            <a:off x="250825" y="2997200"/>
            <a:ext cx="2911475"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r>
              <a:rPr lang="en-GB" sz="2800">
                <a:latin typeface="Verdana" pitchFamily="34" charset="0"/>
                <a:ea typeface="Verdana" pitchFamily="34" charset="0"/>
                <a:cs typeface="Verdana" pitchFamily="34" charset="0"/>
              </a:rPr>
              <a:t>Using a Router</a:t>
            </a:r>
          </a:p>
          <a:p>
            <a:pPr eaLnBrk="1" hangingPunct="1"/>
            <a:r>
              <a:rPr lang="en-GB" sz="2800">
                <a:latin typeface="Verdana" pitchFamily="34" charset="0"/>
                <a:ea typeface="Verdana" pitchFamily="34" charset="0"/>
                <a:cs typeface="Verdana" pitchFamily="34" charset="0"/>
              </a:rPr>
              <a:t>to determine</a:t>
            </a:r>
          </a:p>
          <a:p>
            <a:pPr eaLnBrk="1" hangingPunct="1"/>
            <a:r>
              <a:rPr lang="en-GB" sz="2800">
                <a:latin typeface="Verdana" pitchFamily="34" charset="0"/>
                <a:ea typeface="Verdana" pitchFamily="34" charset="0"/>
                <a:cs typeface="Verdana" pitchFamily="34" charset="0"/>
              </a:rPr>
              <a:t>which route to </a:t>
            </a:r>
          </a:p>
          <a:p>
            <a:pPr eaLnBrk="1" hangingPunct="1"/>
            <a:r>
              <a:rPr lang="en-GB" sz="2800">
                <a:latin typeface="Verdana" pitchFamily="34" charset="0"/>
                <a:ea typeface="Verdana" pitchFamily="34" charset="0"/>
                <a:cs typeface="Verdana" pitchFamily="34" charset="0"/>
              </a:rPr>
              <a:t>send the</a:t>
            </a:r>
          </a:p>
          <a:p>
            <a:pPr eaLnBrk="1" hangingPunct="1"/>
            <a:r>
              <a:rPr lang="en-GB" sz="2800">
                <a:latin typeface="Verdana" pitchFamily="34" charset="0"/>
                <a:ea typeface="Verdana" pitchFamily="34" charset="0"/>
                <a:cs typeface="Verdana" pitchFamily="34" charset="0"/>
              </a:rPr>
              <a:t>Message.</a:t>
            </a:r>
            <a:endParaRPr lang="en-US" sz="2800">
              <a:latin typeface="Verdana" pitchFamily="34" charset="0"/>
              <a:ea typeface="Verdana" pitchFamily="34" charset="0"/>
              <a:cs typeface="Verdana"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u="sng" smtClean="0">
                <a:solidFill>
                  <a:srgbClr val="00B050"/>
                </a:solidFill>
                <a:latin typeface="Verdana" pitchFamily="34" charset="0"/>
                <a:ea typeface="Verdana" pitchFamily="34" charset="0"/>
                <a:cs typeface="Verdana" pitchFamily="34" charset="0"/>
              </a:rPr>
              <a:t>Http proxy servers</a:t>
            </a:r>
          </a:p>
        </p:txBody>
      </p:sp>
      <p:sp>
        <p:nvSpPr>
          <p:cNvPr id="3" name="Content Placeholder 2"/>
          <p:cNvSpPr>
            <a:spLocks noGrp="1"/>
          </p:cNvSpPr>
          <p:nvPr>
            <p:ph idx="1"/>
          </p:nvPr>
        </p:nvSpPr>
        <p:spPr>
          <a:xfrm>
            <a:off x="304800" y="1600200"/>
            <a:ext cx="8382000" cy="4876800"/>
          </a:xfrm>
        </p:spPr>
        <p:txBody>
          <a:bodyPr>
            <a:normAutofit fontScale="92500" lnSpcReduction="20000"/>
          </a:bodyPr>
          <a:lstStyle/>
          <a:p>
            <a:pPr>
              <a:buFont typeface="Arial" pitchFamily="34" charset="0"/>
              <a:buChar char="•"/>
              <a:defRPr/>
            </a:pPr>
            <a:r>
              <a:rPr lang="en-US" dirty="0" smtClean="0"/>
              <a:t>  </a:t>
            </a:r>
            <a:r>
              <a:rPr lang="en-US" dirty="0" smtClean="0">
                <a:latin typeface="Verdana" pitchFamily="34" charset="0"/>
                <a:ea typeface="Verdana" pitchFamily="34" charset="0"/>
                <a:cs typeface="Verdana" pitchFamily="34" charset="0"/>
              </a:rPr>
              <a:t>This is a special type of server that acts as a buffer(temporary storage place) between a WAN(usually the internet) and LAN.</a:t>
            </a:r>
          </a:p>
          <a:p>
            <a:pPr>
              <a:buFont typeface="Arial" pitchFamily="34" charset="0"/>
              <a:buChar char="•"/>
              <a:defRPr/>
            </a:pPr>
            <a:r>
              <a:rPr lang="en-US" dirty="0" smtClean="0">
                <a:latin typeface="Verdana" pitchFamily="34" charset="0"/>
                <a:ea typeface="Verdana" pitchFamily="34" charset="0"/>
                <a:cs typeface="Verdana" pitchFamily="34" charset="0"/>
              </a:rPr>
              <a:t>  If a user requests a certain internet page, the server passes this request to the internet(WAN). Once retrieved, the page is then passed on to the user who requested it. </a:t>
            </a:r>
          </a:p>
          <a:p>
            <a:pPr>
              <a:buFont typeface="Arial" pitchFamily="34" charset="0"/>
              <a:buChar char="•"/>
              <a:defRPr/>
            </a:pPr>
            <a:r>
              <a:rPr lang="en-US" dirty="0" smtClean="0">
                <a:latin typeface="Verdana" pitchFamily="34" charset="0"/>
                <a:ea typeface="Verdana" pitchFamily="34" charset="0"/>
                <a:cs typeface="Verdana" pitchFamily="34" charset="0"/>
              </a:rPr>
              <a:t>This page is then saved on the server and anyone requesting the same will find it faster to retrieve it.</a:t>
            </a:r>
            <a:endParaRPr lang="en-US" dirty="0">
              <a:latin typeface="Verdana" pitchFamily="34" charset="0"/>
              <a:ea typeface="Verdana" pitchFamily="34" charset="0"/>
              <a:cs typeface="Verdan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http://t0.gstatic.com/images?q=tbn:ANd9GcT4Zj1Y_OQ0k_5f_hZPfSZUNcnYPjgEP7GRAJZPC15v4IDRdu5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875" y="714375"/>
            <a:ext cx="6215063" cy="550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714375" y="214313"/>
            <a:ext cx="7772400" cy="1143000"/>
          </a:xfrm>
        </p:spPr>
        <p:txBody>
          <a:bodyPr/>
          <a:lstStyle/>
          <a:p>
            <a:r>
              <a:rPr lang="en-US" u="sng" smtClean="0">
                <a:solidFill>
                  <a:srgbClr val="00B050"/>
                </a:solidFill>
                <a:latin typeface="Verdana" pitchFamily="34" charset="0"/>
                <a:ea typeface="Verdana" pitchFamily="34" charset="0"/>
                <a:cs typeface="Verdana" pitchFamily="34" charset="0"/>
              </a:rPr>
              <a:t>The internet</a:t>
            </a:r>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a:buFont typeface="Arial" pitchFamily="34" charset="0"/>
              <a:buChar char="•"/>
              <a:defRPr/>
            </a:pPr>
            <a:r>
              <a:rPr lang="en-US" dirty="0" smtClean="0">
                <a:latin typeface="Verdana" pitchFamily="34" charset="0"/>
                <a:ea typeface="Verdana" pitchFamily="34" charset="0"/>
                <a:cs typeface="Verdana" pitchFamily="34" charset="0"/>
              </a:rPr>
              <a:t>This is a worldwide collection of networks which allows a subscriber to send and receive emails, chat(using text or voice) or browse the world wide web.</a:t>
            </a:r>
          </a:p>
          <a:p>
            <a:pPr>
              <a:buFont typeface="Arial" pitchFamily="34" charset="0"/>
              <a:buChar char="•"/>
              <a:defRPr/>
            </a:pPr>
            <a:r>
              <a:rPr lang="en-US" dirty="0" smtClean="0">
                <a:latin typeface="Verdana" pitchFamily="34" charset="0"/>
                <a:ea typeface="Verdana" pitchFamily="34" charset="0"/>
                <a:cs typeface="Verdana" pitchFamily="34" charset="0"/>
              </a:rPr>
              <a:t>The www is the part of the internet which the user can access by way of a web browser.</a:t>
            </a:r>
          </a:p>
          <a:p>
            <a:pPr>
              <a:buFont typeface="Arial" pitchFamily="34" charset="0"/>
              <a:buChar char="•"/>
              <a:defRPr/>
            </a:pPr>
            <a:r>
              <a:rPr lang="en-US" dirty="0" smtClean="0">
                <a:latin typeface="Verdana" pitchFamily="34" charset="0"/>
                <a:ea typeface="Verdana" pitchFamily="34" charset="0"/>
                <a:cs typeface="Verdana" pitchFamily="34" charset="0"/>
              </a:rPr>
              <a:t>A web browser is a software that allows the user to display and interact with pages and files from the web.</a:t>
            </a:r>
            <a:endParaRPr lang="en-US"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u="sng" smtClean="0">
                <a:solidFill>
                  <a:srgbClr val="00B050"/>
                </a:solidFill>
                <a:latin typeface="Verdana" pitchFamily="34" charset="0"/>
                <a:ea typeface="Verdana" pitchFamily="34" charset="0"/>
                <a:cs typeface="Verdana" pitchFamily="34" charset="0"/>
              </a:rPr>
              <a:t>Websites</a:t>
            </a:r>
          </a:p>
        </p:txBody>
      </p:sp>
      <p:sp>
        <p:nvSpPr>
          <p:cNvPr id="38915" name="Content Placeholder 2"/>
          <p:cNvSpPr>
            <a:spLocks noGrp="1"/>
          </p:cNvSpPr>
          <p:nvPr>
            <p:ph idx="1"/>
          </p:nvPr>
        </p:nvSpPr>
        <p:spPr/>
        <p:txBody>
          <a:bodyPr/>
          <a:lstStyle/>
          <a:p>
            <a:r>
              <a:rPr lang="en-US" sz="3000" smtClean="0">
                <a:latin typeface="Verdana" pitchFamily="34" charset="0"/>
                <a:ea typeface="Verdana" pitchFamily="34" charset="0"/>
                <a:cs typeface="Verdana" pitchFamily="34" charset="0"/>
              </a:rPr>
              <a:t>A </a:t>
            </a:r>
            <a:r>
              <a:rPr lang="en-US" sz="3000" b="1" smtClean="0">
                <a:latin typeface="Verdana" pitchFamily="34" charset="0"/>
                <a:ea typeface="Verdana" pitchFamily="34" charset="0"/>
                <a:cs typeface="Verdana" pitchFamily="34" charset="0"/>
              </a:rPr>
              <a:t>website</a:t>
            </a:r>
            <a:r>
              <a:rPr lang="en-US" sz="3000" smtClean="0">
                <a:latin typeface="Verdana" pitchFamily="34" charset="0"/>
                <a:ea typeface="Verdana" pitchFamily="34" charset="0"/>
                <a:cs typeface="Verdana" pitchFamily="34" charset="0"/>
              </a:rPr>
              <a:t> is made up of many web pages linked together.</a:t>
            </a:r>
          </a:p>
          <a:p>
            <a:r>
              <a:rPr lang="en-US" sz="3000" b="1" smtClean="0">
                <a:latin typeface="Verdana" pitchFamily="34" charset="0"/>
                <a:ea typeface="Verdana" pitchFamily="34" charset="0"/>
                <a:cs typeface="Verdana" pitchFamily="34" charset="0"/>
              </a:rPr>
              <a:t>Web pages </a:t>
            </a:r>
            <a:r>
              <a:rPr lang="en-US" sz="3000" smtClean="0">
                <a:latin typeface="Verdana" pitchFamily="34" charset="0"/>
                <a:ea typeface="Verdana" pitchFamily="34" charset="0"/>
                <a:cs typeface="Verdana" pitchFamily="34" charset="0"/>
              </a:rPr>
              <a:t>are documents on a computer screen which may consist of text, pictures, sound, animation or video(i.e. multimedia).</a:t>
            </a:r>
          </a:p>
          <a:p>
            <a:r>
              <a:rPr lang="en-US" sz="3000" smtClean="0">
                <a:latin typeface="Verdana" pitchFamily="34" charset="0"/>
                <a:ea typeface="Verdana" pitchFamily="34" charset="0"/>
                <a:cs typeface="Verdana" pitchFamily="34" charset="0"/>
              </a:rPr>
              <a:t>A website is located using a uniform resource locater or URL or simply an address.</a:t>
            </a:r>
          </a:p>
          <a:p>
            <a:endParaRPr 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pPr>
              <a:defRPr/>
            </a:pPr>
            <a:r>
              <a:rPr lang="en-US" dirty="0" smtClean="0">
                <a:solidFill>
                  <a:srgbClr val="00B050"/>
                </a:solidFill>
                <a:latin typeface="Verdana" pitchFamily="34" charset="0"/>
                <a:ea typeface="Verdana" pitchFamily="34" charset="0"/>
                <a:cs typeface="Verdana" pitchFamily="34" charset="0"/>
              </a:rPr>
              <a:t>Format of URL</a:t>
            </a:r>
            <a:endParaRPr lang="en-US" dirty="0">
              <a:solidFill>
                <a:srgbClr val="00B050"/>
              </a:solidFill>
              <a:latin typeface="Verdana" pitchFamily="34" charset="0"/>
              <a:ea typeface="Verdana" pitchFamily="34" charset="0"/>
              <a:cs typeface="Verdana" pitchFamily="34" charset="0"/>
            </a:endParaRPr>
          </a:p>
        </p:txBody>
      </p:sp>
      <p:sp>
        <p:nvSpPr>
          <p:cNvPr id="39939" name="Content Placeholder 2"/>
          <p:cNvSpPr>
            <a:spLocks noGrp="1"/>
          </p:cNvSpPr>
          <p:nvPr>
            <p:ph idx="1"/>
          </p:nvPr>
        </p:nvSpPr>
        <p:spPr>
          <a:xfrm>
            <a:off x="457200" y="685800"/>
            <a:ext cx="8229600" cy="6324600"/>
          </a:xfrm>
        </p:spPr>
        <p:txBody>
          <a:bodyPr/>
          <a:lstStyle/>
          <a:p>
            <a:pPr>
              <a:buFontTx/>
              <a:buNone/>
            </a:pPr>
            <a:r>
              <a:rPr lang="en-US" sz="2600" smtClean="0">
                <a:latin typeface="Verdana" pitchFamily="34" charset="0"/>
                <a:ea typeface="Verdana" pitchFamily="34" charset="0"/>
                <a:cs typeface="Verdana" pitchFamily="34" charset="0"/>
              </a:rPr>
              <a:t>An address is made up of:</a:t>
            </a:r>
          </a:p>
          <a:p>
            <a:r>
              <a:rPr lang="en-US" sz="2600" smtClean="0">
                <a:latin typeface="Verdana" pitchFamily="34" charset="0"/>
                <a:ea typeface="Verdana" pitchFamily="34" charset="0"/>
                <a:cs typeface="Verdana" pitchFamily="34" charset="0"/>
              </a:rPr>
              <a:t>Protocol://site address/path/filename</a:t>
            </a:r>
          </a:p>
          <a:p>
            <a:pPr>
              <a:buFontTx/>
              <a:buNone/>
            </a:pPr>
            <a:r>
              <a:rPr lang="en-US" sz="2600" smtClean="0">
                <a:latin typeface="Verdana" pitchFamily="34" charset="0"/>
                <a:ea typeface="Verdana" pitchFamily="34" charset="0"/>
                <a:cs typeface="Verdana" pitchFamily="34" charset="0"/>
              </a:rPr>
              <a:t>1.</a:t>
            </a:r>
            <a:r>
              <a:rPr lang="en-US" sz="2600" b="1" smtClean="0">
                <a:latin typeface="Verdana" pitchFamily="34" charset="0"/>
                <a:ea typeface="Verdana" pitchFamily="34" charset="0"/>
                <a:cs typeface="Verdana" pitchFamily="34" charset="0"/>
              </a:rPr>
              <a:t>protocol</a:t>
            </a:r>
            <a:r>
              <a:rPr lang="en-US" sz="2600" smtClean="0">
                <a:latin typeface="Verdana" pitchFamily="34" charset="0"/>
                <a:ea typeface="Verdana" pitchFamily="34" charset="0"/>
                <a:cs typeface="Verdana" pitchFamily="34" charset="0"/>
              </a:rPr>
              <a:t> is http</a:t>
            </a:r>
          </a:p>
          <a:p>
            <a:pPr>
              <a:buFontTx/>
              <a:buNone/>
            </a:pPr>
            <a:r>
              <a:rPr lang="en-US" sz="2600" smtClean="0">
                <a:latin typeface="Verdana" pitchFamily="34" charset="0"/>
                <a:ea typeface="Verdana" pitchFamily="34" charset="0"/>
                <a:cs typeface="Verdana" pitchFamily="34" charset="0"/>
              </a:rPr>
              <a:t>2.</a:t>
            </a:r>
            <a:r>
              <a:rPr lang="en-US" sz="2600" b="1" smtClean="0">
                <a:latin typeface="Verdana" pitchFamily="34" charset="0"/>
                <a:ea typeface="Verdana" pitchFamily="34" charset="0"/>
                <a:cs typeface="Verdana" pitchFamily="34" charset="0"/>
              </a:rPr>
              <a:t>site address </a:t>
            </a:r>
            <a:r>
              <a:rPr lang="en-US" sz="2600" smtClean="0">
                <a:latin typeface="Verdana" pitchFamily="34" charset="0"/>
                <a:ea typeface="Verdana" pitchFamily="34" charset="0"/>
                <a:cs typeface="Verdana" pitchFamily="34" charset="0"/>
              </a:rPr>
              <a:t>is made up of:</a:t>
            </a:r>
          </a:p>
          <a:p>
            <a:r>
              <a:rPr lang="en-US" sz="2600" b="1" smtClean="0">
                <a:latin typeface="Verdana" pitchFamily="34" charset="0"/>
                <a:ea typeface="Verdana" pitchFamily="34" charset="0"/>
                <a:cs typeface="Verdana" pitchFamily="34" charset="0"/>
              </a:rPr>
              <a:t>computer name </a:t>
            </a:r>
            <a:r>
              <a:rPr lang="en-US" sz="2600" smtClean="0">
                <a:latin typeface="Verdana" pitchFamily="34" charset="0"/>
                <a:ea typeface="Verdana" pitchFamily="34" charset="0"/>
                <a:cs typeface="Verdana" pitchFamily="34" charset="0"/>
              </a:rPr>
              <a:t>which is www</a:t>
            </a:r>
          </a:p>
          <a:p>
            <a:r>
              <a:rPr lang="en-US" sz="2600" b="1" smtClean="0">
                <a:latin typeface="Verdana" pitchFamily="34" charset="0"/>
                <a:ea typeface="Verdana" pitchFamily="34" charset="0"/>
                <a:cs typeface="Verdana" pitchFamily="34" charset="0"/>
              </a:rPr>
              <a:t>domain name </a:t>
            </a:r>
            <a:r>
              <a:rPr lang="en-US" sz="2600" smtClean="0">
                <a:latin typeface="Verdana" pitchFamily="34" charset="0"/>
                <a:ea typeface="Verdana" pitchFamily="34" charset="0"/>
                <a:cs typeface="Verdana" pitchFamily="34" charset="0"/>
              </a:rPr>
              <a:t>– i.e. the name of the website</a:t>
            </a:r>
          </a:p>
          <a:p>
            <a:r>
              <a:rPr lang="en-US" sz="2600" b="1" smtClean="0">
                <a:latin typeface="Verdana" pitchFamily="34" charset="0"/>
                <a:ea typeface="Verdana" pitchFamily="34" charset="0"/>
                <a:cs typeface="Verdana" pitchFamily="34" charset="0"/>
              </a:rPr>
              <a:t>domain type </a:t>
            </a:r>
            <a:r>
              <a:rPr lang="en-US" sz="2600" smtClean="0">
                <a:latin typeface="Verdana" pitchFamily="34" charset="0"/>
                <a:ea typeface="Verdana" pitchFamily="34" charset="0"/>
                <a:cs typeface="Verdana" pitchFamily="34" charset="0"/>
              </a:rPr>
              <a:t>e.g .com, .org, .co, .net, .gov</a:t>
            </a:r>
          </a:p>
          <a:p>
            <a:r>
              <a:rPr lang="en-US" sz="2600" b="1" smtClean="0">
                <a:latin typeface="Verdana" pitchFamily="34" charset="0"/>
                <a:ea typeface="Verdana" pitchFamily="34" charset="0"/>
                <a:cs typeface="Verdana" pitchFamily="34" charset="0"/>
              </a:rPr>
              <a:t>country code </a:t>
            </a:r>
            <a:r>
              <a:rPr lang="en-US" sz="2600" smtClean="0">
                <a:latin typeface="Verdana" pitchFamily="34" charset="0"/>
                <a:ea typeface="Verdana" pitchFamily="34" charset="0"/>
                <a:cs typeface="Verdana" pitchFamily="34" charset="0"/>
              </a:rPr>
              <a:t>e.g .uk, .ke, .us, .de</a:t>
            </a:r>
          </a:p>
          <a:p>
            <a:pPr>
              <a:buFontTx/>
              <a:buNone/>
            </a:pPr>
            <a:r>
              <a:rPr lang="en-US" sz="2600" smtClean="0">
                <a:latin typeface="Verdana" pitchFamily="34" charset="0"/>
                <a:ea typeface="Verdana" pitchFamily="34" charset="0"/>
                <a:cs typeface="Verdana" pitchFamily="34" charset="0"/>
              </a:rPr>
              <a:t>3.</a:t>
            </a:r>
            <a:r>
              <a:rPr lang="en-US" sz="2600" b="1" smtClean="0">
                <a:latin typeface="Verdana" pitchFamily="34" charset="0"/>
                <a:ea typeface="Verdana" pitchFamily="34" charset="0"/>
                <a:cs typeface="Verdana" pitchFamily="34" charset="0"/>
              </a:rPr>
              <a:t>path</a:t>
            </a:r>
            <a:r>
              <a:rPr lang="en-US" sz="2600" smtClean="0">
                <a:latin typeface="Verdana" pitchFamily="34" charset="0"/>
                <a:ea typeface="Verdana" pitchFamily="34" charset="0"/>
                <a:cs typeface="Verdana" pitchFamily="34" charset="0"/>
              </a:rPr>
              <a:t> is the web page</a:t>
            </a:r>
          </a:p>
          <a:p>
            <a:pPr>
              <a:buFontTx/>
              <a:buNone/>
            </a:pPr>
            <a:r>
              <a:rPr lang="en-US" sz="2600" smtClean="0">
                <a:latin typeface="Verdana" pitchFamily="34" charset="0"/>
                <a:ea typeface="Verdana" pitchFamily="34" charset="0"/>
                <a:cs typeface="Verdana" pitchFamily="34" charset="0"/>
              </a:rPr>
              <a:t>4.</a:t>
            </a:r>
            <a:r>
              <a:rPr lang="en-US" sz="2600" b="1" smtClean="0">
                <a:latin typeface="Verdana" pitchFamily="34" charset="0"/>
                <a:ea typeface="Verdana" pitchFamily="34" charset="0"/>
                <a:cs typeface="Verdana" pitchFamily="34" charset="0"/>
              </a:rPr>
              <a:t>filename</a:t>
            </a:r>
            <a:r>
              <a:rPr lang="en-US" sz="2600" smtClean="0">
                <a:latin typeface="Verdana" pitchFamily="34" charset="0"/>
                <a:ea typeface="Verdana" pitchFamily="34" charset="0"/>
                <a:cs typeface="Verdana" pitchFamily="34" charset="0"/>
              </a:rPr>
              <a:t> is item on the webpage.</a:t>
            </a:r>
          </a:p>
          <a:p>
            <a:r>
              <a:rPr lang="en-US" sz="2600" smtClean="0">
                <a:latin typeface="Verdana" pitchFamily="34" charset="0"/>
                <a:ea typeface="Verdana" pitchFamily="34" charset="0"/>
                <a:cs typeface="Verdana" pitchFamily="34" charset="0"/>
              </a:rPr>
              <a:t>e.g http://www.nation.co.ke/news/osamadead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defRPr/>
            </a:pPr>
            <a:r>
              <a:rPr lang="en-US" dirty="0" smtClean="0">
                <a:solidFill>
                  <a:srgbClr val="00B050"/>
                </a:solidFill>
                <a:latin typeface="Verdana" pitchFamily="34" charset="0"/>
                <a:ea typeface="Verdana" pitchFamily="34" charset="0"/>
                <a:cs typeface="Verdana" pitchFamily="34" charset="0"/>
              </a:rPr>
              <a:t>Accessing the internet</a:t>
            </a:r>
            <a:endParaRPr lang="en-US" dirty="0">
              <a:solidFill>
                <a:srgbClr val="00B050"/>
              </a:solidFill>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1143000"/>
            <a:ext cx="8229600" cy="4983163"/>
          </a:xfrm>
        </p:spPr>
        <p:txBody>
          <a:bodyPr>
            <a:normAutofit fontScale="92500"/>
          </a:bodyPr>
          <a:lstStyle/>
          <a:p>
            <a:pPr>
              <a:buFont typeface="Arial" pitchFamily="34" charset="0"/>
              <a:buChar char="•"/>
              <a:defRPr/>
            </a:pPr>
            <a:r>
              <a:rPr lang="en-US" dirty="0" smtClean="0">
                <a:latin typeface="Verdana" pitchFamily="34" charset="0"/>
                <a:ea typeface="Verdana" pitchFamily="34" charset="0"/>
                <a:cs typeface="Verdana" pitchFamily="34" charset="0"/>
              </a:rPr>
              <a:t>To access the internet you need an internet service provider(ISP)</a:t>
            </a:r>
          </a:p>
          <a:p>
            <a:pPr>
              <a:buFont typeface="Arial" pitchFamily="34" charset="0"/>
              <a:buChar char="•"/>
              <a:defRPr/>
            </a:pPr>
            <a:r>
              <a:rPr lang="en-US" dirty="0" smtClean="0">
                <a:latin typeface="Verdana" pitchFamily="34" charset="0"/>
                <a:ea typeface="Verdana" pitchFamily="34" charset="0"/>
                <a:cs typeface="Verdana" pitchFamily="34" charset="0"/>
              </a:rPr>
              <a:t>An ISP sets up an account and provides </a:t>
            </a:r>
            <a:r>
              <a:rPr lang="en-US" i="1" dirty="0" smtClean="0">
                <a:latin typeface="Verdana" pitchFamily="34" charset="0"/>
                <a:ea typeface="Verdana" pitchFamily="34" charset="0"/>
                <a:cs typeface="Verdana" pitchFamily="34" charset="0"/>
              </a:rPr>
              <a:t>login</a:t>
            </a:r>
            <a:r>
              <a:rPr lang="en-US" dirty="0" smtClean="0">
                <a:latin typeface="Verdana" pitchFamily="34" charset="0"/>
                <a:ea typeface="Verdana" pitchFamily="34" charset="0"/>
                <a:cs typeface="Verdana" pitchFamily="34" charset="0"/>
              </a:rPr>
              <a:t> </a:t>
            </a:r>
            <a:r>
              <a:rPr lang="en-US" i="1" dirty="0" smtClean="0">
                <a:latin typeface="Verdana" pitchFamily="34" charset="0"/>
                <a:ea typeface="Verdana" pitchFamily="34" charset="0"/>
                <a:cs typeface="Verdana" pitchFamily="34" charset="0"/>
              </a:rPr>
              <a:t>details</a:t>
            </a:r>
            <a:r>
              <a:rPr lang="en-US" dirty="0" smtClean="0">
                <a:latin typeface="Verdana" pitchFamily="34" charset="0"/>
                <a:ea typeface="Verdana" pitchFamily="34" charset="0"/>
                <a:cs typeface="Verdana" pitchFamily="34" charset="0"/>
              </a:rPr>
              <a:t> for a user and provides a </a:t>
            </a:r>
            <a:r>
              <a:rPr lang="en-US" i="1" u="sng" dirty="0" smtClean="0">
                <a:latin typeface="Verdana" pitchFamily="34" charset="0"/>
                <a:ea typeface="Verdana" pitchFamily="34" charset="0"/>
                <a:cs typeface="Verdana" pitchFamily="34" charset="0"/>
              </a:rPr>
              <a:t>username</a:t>
            </a:r>
            <a:r>
              <a:rPr lang="en-US" dirty="0" smtClean="0">
                <a:latin typeface="Verdana" pitchFamily="34" charset="0"/>
                <a:ea typeface="Verdana" pitchFamily="34" charset="0"/>
                <a:cs typeface="Verdana" pitchFamily="34" charset="0"/>
              </a:rPr>
              <a:t> and a </a:t>
            </a:r>
            <a:r>
              <a:rPr lang="en-US" i="1" u="sng" dirty="0" smtClean="0">
                <a:latin typeface="Verdana" pitchFamily="34" charset="0"/>
                <a:ea typeface="Verdana" pitchFamily="34" charset="0"/>
                <a:cs typeface="Verdana" pitchFamily="34" charset="0"/>
              </a:rPr>
              <a:t>password.</a:t>
            </a:r>
          </a:p>
          <a:p>
            <a:pPr>
              <a:buFont typeface="Arial" pitchFamily="34" charset="0"/>
              <a:buChar char="•"/>
              <a:defRPr/>
            </a:pPr>
            <a:r>
              <a:rPr lang="en-US" dirty="0" smtClean="0">
                <a:latin typeface="Verdana" pitchFamily="34" charset="0"/>
                <a:ea typeface="Verdana" pitchFamily="34" charset="0"/>
                <a:cs typeface="Verdana" pitchFamily="34" charset="0"/>
              </a:rPr>
              <a:t>There are 3 common ways of accessing the internet:</a:t>
            </a:r>
          </a:p>
          <a:p>
            <a:pPr>
              <a:defRPr/>
            </a:pPr>
            <a:r>
              <a:rPr lang="en-US" dirty="0" smtClean="0">
                <a:latin typeface="Verdana" pitchFamily="34" charset="0"/>
                <a:ea typeface="Verdana" pitchFamily="34" charset="0"/>
                <a:cs typeface="Verdana" pitchFamily="34" charset="0"/>
              </a:rPr>
              <a:t>a)Dial up internet access (b) Cable internet access (c) Digital Subscriber Line(DSL) or broadband access.</a:t>
            </a:r>
          </a:p>
          <a:p>
            <a:pP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0"/>
            <a:ext cx="6929438"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5500">
                <a:solidFill>
                  <a:srgbClr val="339933"/>
                </a:solidFill>
                <a:latin typeface="Tahoma" pitchFamily="34" charset="0"/>
              </a:rPr>
              <a:t>Network Topologies</a:t>
            </a:r>
            <a:endParaRPr lang="en-US" sz="5500">
              <a:solidFill>
                <a:srgbClr val="339933"/>
              </a:solidFill>
              <a:latin typeface="Tahoma" pitchFamily="34" charset="0"/>
            </a:endParaRPr>
          </a:p>
        </p:txBody>
      </p:sp>
      <p:sp>
        <p:nvSpPr>
          <p:cNvPr id="5123" name="Text Box 3"/>
          <p:cNvSpPr txBox="1">
            <a:spLocks noChangeArrowheads="1"/>
          </p:cNvSpPr>
          <p:nvPr/>
        </p:nvSpPr>
        <p:spPr bwMode="auto">
          <a:xfrm>
            <a:off x="0" y="1071563"/>
            <a:ext cx="88884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500" b="1">
                <a:latin typeface="Tahoma" pitchFamily="34" charset="0"/>
              </a:rPr>
              <a:t>There are 4 main types of network topologies:</a:t>
            </a:r>
            <a:endParaRPr lang="en-US" sz="2500" b="1">
              <a:latin typeface="Tahoma" pitchFamily="34" charset="0"/>
            </a:endParaRPr>
          </a:p>
        </p:txBody>
      </p:sp>
      <p:sp>
        <p:nvSpPr>
          <p:cNvPr id="5124" name="Rectangle 7"/>
          <p:cNvSpPr>
            <a:spLocks noChangeArrowheads="1"/>
          </p:cNvSpPr>
          <p:nvPr/>
        </p:nvSpPr>
        <p:spPr bwMode="auto">
          <a:xfrm>
            <a:off x="214313" y="1643063"/>
            <a:ext cx="2514600" cy="38100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5" name="Rectangle 8"/>
          <p:cNvSpPr>
            <a:spLocks noChangeArrowheads="1"/>
          </p:cNvSpPr>
          <p:nvPr/>
        </p:nvSpPr>
        <p:spPr bwMode="auto">
          <a:xfrm>
            <a:off x="3071813" y="1714500"/>
            <a:ext cx="2819400" cy="38100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6" name="Rectangle 9"/>
          <p:cNvSpPr>
            <a:spLocks noChangeArrowheads="1"/>
          </p:cNvSpPr>
          <p:nvPr/>
        </p:nvSpPr>
        <p:spPr bwMode="auto">
          <a:xfrm>
            <a:off x="6143625" y="1857375"/>
            <a:ext cx="2571750" cy="257175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7" name="Text Box 10"/>
          <p:cNvSpPr txBox="1">
            <a:spLocks noChangeArrowheads="1"/>
          </p:cNvSpPr>
          <p:nvPr/>
        </p:nvSpPr>
        <p:spPr bwMode="auto">
          <a:xfrm>
            <a:off x="357188" y="4286250"/>
            <a:ext cx="2286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Ring Network</a:t>
            </a:r>
            <a:endParaRPr lang="en-US" sz="4000"/>
          </a:p>
        </p:txBody>
      </p:sp>
      <p:sp>
        <p:nvSpPr>
          <p:cNvPr id="5128" name="Text Box 11"/>
          <p:cNvSpPr txBox="1">
            <a:spLocks noChangeArrowheads="1"/>
          </p:cNvSpPr>
          <p:nvPr/>
        </p:nvSpPr>
        <p:spPr bwMode="auto">
          <a:xfrm>
            <a:off x="3143250" y="4214813"/>
            <a:ext cx="2286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Bus Network</a:t>
            </a:r>
            <a:endParaRPr lang="en-US" sz="4000"/>
          </a:p>
        </p:txBody>
      </p:sp>
      <p:sp>
        <p:nvSpPr>
          <p:cNvPr id="5129" name="Text Box 12"/>
          <p:cNvSpPr txBox="1">
            <a:spLocks noChangeArrowheads="1"/>
          </p:cNvSpPr>
          <p:nvPr/>
        </p:nvSpPr>
        <p:spPr bwMode="auto">
          <a:xfrm>
            <a:off x="6286500" y="3786188"/>
            <a:ext cx="22860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3000"/>
              <a:t>The Star Network</a:t>
            </a:r>
            <a:endParaRPr lang="en-US" sz="3000"/>
          </a:p>
        </p:txBody>
      </p:sp>
      <p:pic>
        <p:nvPicPr>
          <p:cNvPr id="5130" name="Picture 20" descr="Bus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4688" y="2000250"/>
            <a:ext cx="2590800" cy="219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21" descr="RingNetwo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88" y="1928813"/>
            <a:ext cx="2209800" cy="208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22" descr="StarNetwor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0" y="1928813"/>
            <a:ext cx="1785938"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13" descr="tre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43625" y="4678363"/>
            <a:ext cx="2566988" cy="1965325"/>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134" name="Text Box 12"/>
          <p:cNvSpPr txBox="1">
            <a:spLocks noChangeArrowheads="1"/>
          </p:cNvSpPr>
          <p:nvPr/>
        </p:nvSpPr>
        <p:spPr bwMode="auto">
          <a:xfrm>
            <a:off x="3786188" y="6000750"/>
            <a:ext cx="22860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3000"/>
              <a:t>The Tree Network</a:t>
            </a:r>
            <a:endParaRPr lang="en-US" sz="3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pPr>
              <a:defRPr/>
            </a:pPr>
            <a:r>
              <a:rPr lang="en-US" u="sng" dirty="0" smtClean="0">
                <a:solidFill>
                  <a:srgbClr val="00B050"/>
                </a:solidFill>
                <a:latin typeface="Verdana" pitchFamily="34" charset="0"/>
                <a:ea typeface="Verdana" pitchFamily="34" charset="0"/>
                <a:cs typeface="Verdana" pitchFamily="34" charset="0"/>
              </a:rPr>
              <a:t>Intranet</a:t>
            </a:r>
            <a:endParaRPr lang="en-US" u="sng" dirty="0">
              <a:solidFill>
                <a:srgbClr val="00B050"/>
              </a:solidFill>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533400"/>
            <a:ext cx="8229600" cy="6172200"/>
          </a:xfrm>
        </p:spPr>
        <p:txBody>
          <a:bodyPr>
            <a:normAutofit fontScale="85000" lnSpcReduction="20000"/>
          </a:bodyPr>
          <a:lstStyle/>
          <a:p>
            <a:pPr>
              <a:buFont typeface="Arial" pitchFamily="34" charset="0"/>
              <a:buChar char="•"/>
              <a:defRPr/>
            </a:pPr>
            <a:r>
              <a:rPr lang="en-US" dirty="0" smtClean="0">
                <a:latin typeface="Verdana" pitchFamily="34" charset="0"/>
                <a:ea typeface="Verdana" pitchFamily="34" charset="0"/>
                <a:cs typeface="Verdana" pitchFamily="34" charset="0"/>
              </a:rPr>
              <a:t> This is a computer network based on internet technology that is designed to meet the internal needs for sharing information within a single </a:t>
            </a:r>
            <a:r>
              <a:rPr lang="en-US" dirty="0" err="1" smtClean="0">
                <a:latin typeface="Verdana" pitchFamily="34" charset="0"/>
                <a:ea typeface="Verdana" pitchFamily="34" charset="0"/>
                <a:cs typeface="Verdana" pitchFamily="34" charset="0"/>
              </a:rPr>
              <a:t>organisation</a:t>
            </a:r>
            <a:r>
              <a:rPr lang="en-US" dirty="0" smtClean="0">
                <a:latin typeface="Verdana" pitchFamily="34" charset="0"/>
                <a:ea typeface="Verdana" pitchFamily="34" charset="0"/>
                <a:cs typeface="Verdana" pitchFamily="34" charset="0"/>
              </a:rPr>
              <a:t> or company.</a:t>
            </a:r>
          </a:p>
          <a:p>
            <a:pPr>
              <a:defRPr/>
            </a:pPr>
            <a:r>
              <a:rPr lang="en-US" u="sng" dirty="0" smtClean="0">
                <a:latin typeface="Verdana" pitchFamily="34" charset="0"/>
                <a:ea typeface="Verdana" pitchFamily="34" charset="0"/>
                <a:cs typeface="Verdana" pitchFamily="34" charset="0"/>
              </a:rPr>
              <a:t>Reasons for using intranet:</a:t>
            </a:r>
          </a:p>
          <a:p>
            <a:pPr>
              <a:buFont typeface="Arial" pitchFamily="34" charset="0"/>
              <a:buChar char="•"/>
              <a:defRPr/>
            </a:pPr>
            <a:r>
              <a:rPr lang="en-US" dirty="0" smtClean="0">
                <a:latin typeface="Verdana" pitchFamily="34" charset="0"/>
                <a:ea typeface="Verdana" pitchFamily="34" charset="0"/>
                <a:cs typeface="Verdana" pitchFamily="34" charset="0"/>
              </a:rPr>
              <a:t>It’s safer since there is less chances of hacking</a:t>
            </a:r>
          </a:p>
          <a:p>
            <a:pPr>
              <a:buFont typeface="Arial" pitchFamily="34" charset="0"/>
              <a:buChar char="•"/>
              <a:defRPr/>
            </a:pPr>
            <a:r>
              <a:rPr lang="en-US" dirty="0" smtClean="0">
                <a:latin typeface="Verdana" pitchFamily="34" charset="0"/>
                <a:ea typeface="Verdana" pitchFamily="34" charset="0"/>
                <a:cs typeface="Verdana" pitchFamily="34" charset="0"/>
              </a:rPr>
              <a:t>It’s possible to prevent employees from accessing unwanted websites.</a:t>
            </a:r>
          </a:p>
          <a:p>
            <a:pPr>
              <a:buFont typeface="Arial" pitchFamily="34" charset="0"/>
              <a:buChar char="•"/>
              <a:defRPr/>
            </a:pPr>
            <a:r>
              <a:rPr lang="en-US" dirty="0" smtClean="0">
                <a:latin typeface="Verdana" pitchFamily="34" charset="0"/>
                <a:ea typeface="Verdana" pitchFamily="34" charset="0"/>
                <a:cs typeface="Verdana" pitchFamily="34" charset="0"/>
              </a:rPr>
              <a:t>Companies can ensure that the info available is specific to their needs</a:t>
            </a:r>
          </a:p>
          <a:p>
            <a:pPr>
              <a:buFont typeface="Arial" pitchFamily="34" charset="0"/>
              <a:buChar char="•"/>
              <a:defRPr/>
            </a:pPr>
            <a:r>
              <a:rPr lang="en-US" dirty="0" smtClean="0">
                <a:latin typeface="Verdana" pitchFamily="34" charset="0"/>
                <a:ea typeface="Verdana" pitchFamily="34" charset="0"/>
                <a:cs typeface="Verdana" pitchFamily="34" charset="0"/>
              </a:rPr>
              <a:t>It is easier to send out sensitive messages that will remain only within the company.</a:t>
            </a:r>
          </a:p>
          <a:p>
            <a:pPr>
              <a:defRPr/>
            </a:pPr>
            <a:r>
              <a:rPr lang="en-US" dirty="0" smtClean="0">
                <a:latin typeface="Verdana" pitchFamily="34" charset="0"/>
                <a:ea typeface="Verdana" pitchFamily="34" charset="0"/>
                <a:cs typeface="Verdana" pitchFamily="34" charset="0"/>
              </a:rPr>
              <a:t>NB: Extranet is intranet which is accessed from outside the network by being given a privilege to do so.</a:t>
            </a:r>
          </a:p>
          <a:p>
            <a:pPr>
              <a:defRPr/>
            </a:pPr>
            <a:endParaRPr lang="en-US" dirty="0" smtClean="0"/>
          </a:p>
          <a:p>
            <a:pPr>
              <a:defRPr/>
            </a:pP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0"/>
            <a:ext cx="8229600" cy="1066800"/>
          </a:xfrm>
        </p:spPr>
        <p:txBody>
          <a:bodyPr/>
          <a:lstStyle/>
          <a:p>
            <a:r>
              <a:rPr lang="en-US" sz="3800" smtClean="0">
                <a:solidFill>
                  <a:srgbClr val="00B050"/>
                </a:solidFill>
                <a:latin typeface="Verdana" pitchFamily="34" charset="0"/>
                <a:ea typeface="Verdana" pitchFamily="34" charset="0"/>
                <a:cs typeface="Verdana" pitchFamily="34" charset="0"/>
              </a:rPr>
              <a:t>Differences between internet and Intranet</a:t>
            </a:r>
          </a:p>
        </p:txBody>
      </p:sp>
      <p:sp>
        <p:nvSpPr>
          <p:cNvPr id="3" name="Content Placeholder 2"/>
          <p:cNvSpPr>
            <a:spLocks noGrp="1"/>
          </p:cNvSpPr>
          <p:nvPr>
            <p:ph sz="half" idx="1"/>
          </p:nvPr>
        </p:nvSpPr>
        <p:spPr>
          <a:xfrm>
            <a:off x="0" y="990600"/>
            <a:ext cx="4800600" cy="5135563"/>
          </a:xfrm>
        </p:spPr>
        <p:txBody>
          <a:bodyPr>
            <a:normAutofit fontScale="92500" lnSpcReduction="10000"/>
          </a:bodyPr>
          <a:lstStyle/>
          <a:p>
            <a:pPr algn="ctr">
              <a:defRPr/>
            </a:pPr>
            <a:r>
              <a:rPr lang="en-US" u="sng" dirty="0" smtClean="0">
                <a:solidFill>
                  <a:srgbClr val="FFC000"/>
                </a:solidFill>
                <a:latin typeface="Verdana" pitchFamily="34" charset="0"/>
                <a:ea typeface="Verdana" pitchFamily="34" charset="0"/>
                <a:cs typeface="Verdana" pitchFamily="34" charset="0"/>
              </a:rPr>
              <a:t>Internet</a:t>
            </a:r>
          </a:p>
          <a:p>
            <a:pPr marL="514350" indent="-514350">
              <a:buFont typeface="+mj-lt"/>
              <a:buAutoNum type="arabicPeriod"/>
              <a:defRPr/>
            </a:pPr>
            <a:r>
              <a:rPr lang="en-US" dirty="0" smtClean="0">
                <a:latin typeface="Verdana" pitchFamily="34" charset="0"/>
                <a:ea typeface="Verdana" pitchFamily="34" charset="0"/>
                <a:cs typeface="Verdana" pitchFamily="34" charset="0"/>
              </a:rPr>
              <a:t>Comes from the phrase </a:t>
            </a:r>
            <a:r>
              <a:rPr lang="en-US" i="1" u="sng" dirty="0" smtClean="0">
                <a:solidFill>
                  <a:srgbClr val="FFC000"/>
                </a:solidFill>
                <a:latin typeface="Verdana" pitchFamily="34" charset="0"/>
                <a:ea typeface="Verdana" pitchFamily="34" charset="0"/>
                <a:cs typeface="Verdana" pitchFamily="34" charset="0"/>
              </a:rPr>
              <a:t>inte</a:t>
            </a:r>
            <a:r>
              <a:rPr lang="en-US" i="1" u="sng" dirty="0" smtClean="0">
                <a:latin typeface="Verdana" pitchFamily="34" charset="0"/>
                <a:ea typeface="Verdana" pitchFamily="34" charset="0"/>
                <a:cs typeface="Verdana" pitchFamily="34" charset="0"/>
              </a:rPr>
              <a:t>r</a:t>
            </a:r>
            <a:r>
              <a:rPr lang="en-US" dirty="0" smtClean="0">
                <a:latin typeface="Verdana" pitchFamily="34" charset="0"/>
                <a:ea typeface="Verdana" pitchFamily="34" charset="0"/>
                <a:cs typeface="Verdana" pitchFamily="34" charset="0"/>
              </a:rPr>
              <a:t>national </a:t>
            </a:r>
            <a:r>
              <a:rPr lang="en-US" i="1" u="sng" dirty="0" smtClean="0">
                <a:solidFill>
                  <a:srgbClr val="FFC000"/>
                </a:solidFill>
                <a:latin typeface="Verdana" pitchFamily="34" charset="0"/>
                <a:ea typeface="Verdana" pitchFamily="34" charset="0"/>
                <a:cs typeface="Verdana" pitchFamily="34" charset="0"/>
              </a:rPr>
              <a:t>net</a:t>
            </a:r>
            <a:r>
              <a:rPr lang="en-US" dirty="0" smtClean="0">
                <a:latin typeface="Verdana" pitchFamily="34" charset="0"/>
                <a:ea typeface="Verdana" pitchFamily="34" charset="0"/>
                <a:cs typeface="Verdana" pitchFamily="34" charset="0"/>
              </a:rPr>
              <a:t>work</a:t>
            </a:r>
          </a:p>
          <a:p>
            <a:pPr marL="514350" indent="-514350">
              <a:buFont typeface="+mj-lt"/>
              <a:buAutoNum type="arabicPeriod"/>
              <a:defRPr/>
            </a:pPr>
            <a:r>
              <a:rPr lang="en-US" dirty="0" smtClean="0">
                <a:latin typeface="Verdana" pitchFamily="34" charset="0"/>
                <a:ea typeface="Verdana" pitchFamily="34" charset="0"/>
                <a:cs typeface="Verdana" pitchFamily="34" charset="0"/>
              </a:rPr>
              <a:t>Covers topics of global interest</a:t>
            </a:r>
          </a:p>
          <a:p>
            <a:pPr marL="514350" indent="-514350">
              <a:buFont typeface="+mj-lt"/>
              <a:buAutoNum type="arabicPeriod"/>
              <a:defRPr/>
            </a:pPr>
            <a:r>
              <a:rPr lang="en-US" dirty="0" smtClean="0">
                <a:latin typeface="Verdana" pitchFamily="34" charset="0"/>
                <a:ea typeface="Verdana" pitchFamily="34" charset="0"/>
                <a:cs typeface="Verdana" pitchFamily="34" charset="0"/>
              </a:rPr>
              <a:t>It is difficult to block certain sites from being accessed</a:t>
            </a:r>
          </a:p>
          <a:p>
            <a:pPr marL="514350" indent="-514350">
              <a:buFont typeface="+mj-lt"/>
              <a:buAutoNum type="arabicPeriod"/>
              <a:defRPr/>
            </a:pPr>
            <a:r>
              <a:rPr lang="en-US" dirty="0" smtClean="0">
                <a:latin typeface="Verdana" pitchFamily="34" charset="0"/>
                <a:ea typeface="Verdana" pitchFamily="34" charset="0"/>
                <a:cs typeface="Verdana" pitchFamily="34" charset="0"/>
              </a:rPr>
              <a:t>Can be accessed from anywhere as long as one has  an ISP account.</a:t>
            </a:r>
          </a:p>
          <a:p>
            <a:pPr marL="514350" indent="-514350">
              <a:buFont typeface="+mj-lt"/>
              <a:buAutoNum type="arabicPeriod"/>
              <a:defRPr/>
            </a:pPr>
            <a:endParaRPr lang="en-US" dirty="0"/>
          </a:p>
        </p:txBody>
      </p:sp>
      <p:sp>
        <p:nvSpPr>
          <p:cNvPr id="4" name="Content Placeholder 3"/>
          <p:cNvSpPr>
            <a:spLocks noGrp="1"/>
          </p:cNvSpPr>
          <p:nvPr>
            <p:ph sz="half" idx="2"/>
          </p:nvPr>
        </p:nvSpPr>
        <p:spPr>
          <a:xfrm>
            <a:off x="4648200" y="990600"/>
            <a:ext cx="4495800" cy="5638800"/>
          </a:xfrm>
        </p:spPr>
        <p:txBody>
          <a:bodyPr>
            <a:normAutofit fontScale="92500" lnSpcReduction="10000"/>
          </a:bodyPr>
          <a:lstStyle/>
          <a:p>
            <a:pPr algn="ctr">
              <a:defRPr/>
            </a:pPr>
            <a:r>
              <a:rPr lang="en-US" u="sng" dirty="0" smtClean="0">
                <a:solidFill>
                  <a:srgbClr val="FFC000"/>
                </a:solidFill>
                <a:latin typeface="Verdana" pitchFamily="34" charset="0"/>
                <a:ea typeface="Verdana" pitchFamily="34" charset="0"/>
                <a:cs typeface="Verdana" pitchFamily="34" charset="0"/>
              </a:rPr>
              <a:t>Intranet</a:t>
            </a:r>
          </a:p>
          <a:p>
            <a:pPr marL="514350" indent="-514350">
              <a:buFontTx/>
              <a:buAutoNum type="arabicPeriod"/>
              <a:defRPr/>
            </a:pPr>
            <a:r>
              <a:rPr lang="en-US" dirty="0" smtClean="0">
                <a:latin typeface="Verdana" pitchFamily="34" charset="0"/>
                <a:ea typeface="Verdana" pitchFamily="34" charset="0"/>
                <a:cs typeface="Verdana" pitchFamily="34" charset="0"/>
              </a:rPr>
              <a:t>Comes from </a:t>
            </a:r>
            <a:r>
              <a:rPr lang="en-US" i="1" u="sng" dirty="0" smtClean="0">
                <a:solidFill>
                  <a:srgbClr val="FFC000"/>
                </a:solidFill>
                <a:latin typeface="Verdana" pitchFamily="34" charset="0"/>
                <a:ea typeface="Verdana" pitchFamily="34" charset="0"/>
                <a:cs typeface="Verdana" pitchFamily="34" charset="0"/>
              </a:rPr>
              <a:t>int</a:t>
            </a:r>
            <a:r>
              <a:rPr lang="en-US" dirty="0" smtClean="0">
                <a:latin typeface="Verdana" pitchFamily="34" charset="0"/>
                <a:ea typeface="Verdana" pitchFamily="34" charset="0"/>
                <a:cs typeface="Verdana" pitchFamily="34" charset="0"/>
              </a:rPr>
              <a:t>ernal </a:t>
            </a:r>
            <a:r>
              <a:rPr lang="en-US" i="1" u="sng" dirty="0" smtClean="0">
                <a:solidFill>
                  <a:srgbClr val="FFC000"/>
                </a:solidFill>
                <a:latin typeface="Verdana" pitchFamily="34" charset="0"/>
                <a:ea typeface="Verdana" pitchFamily="34" charset="0"/>
                <a:cs typeface="Verdana" pitchFamily="34" charset="0"/>
              </a:rPr>
              <a:t>r</a:t>
            </a:r>
            <a:r>
              <a:rPr lang="en-US" dirty="0" smtClean="0">
                <a:latin typeface="Verdana" pitchFamily="34" charset="0"/>
                <a:ea typeface="Verdana" pitchFamily="34" charset="0"/>
                <a:cs typeface="Verdana" pitchFamily="34" charset="0"/>
              </a:rPr>
              <a:t>estricted </a:t>
            </a:r>
            <a:r>
              <a:rPr lang="en-US" i="1" u="sng" dirty="0" smtClean="0">
                <a:solidFill>
                  <a:srgbClr val="FFC000"/>
                </a:solidFill>
                <a:latin typeface="Verdana" pitchFamily="34" charset="0"/>
                <a:ea typeface="Verdana" pitchFamily="34" charset="0"/>
                <a:cs typeface="Verdana" pitchFamily="34" charset="0"/>
              </a:rPr>
              <a:t>a</a:t>
            </a:r>
            <a:r>
              <a:rPr lang="en-US" dirty="0" smtClean="0">
                <a:latin typeface="Verdana" pitchFamily="34" charset="0"/>
                <a:ea typeface="Verdana" pitchFamily="34" charset="0"/>
                <a:cs typeface="Verdana" pitchFamily="34" charset="0"/>
              </a:rPr>
              <a:t>ccess </a:t>
            </a:r>
            <a:r>
              <a:rPr lang="en-US" i="1" u="sng" dirty="0" smtClean="0">
                <a:solidFill>
                  <a:srgbClr val="FFC000"/>
                </a:solidFill>
                <a:latin typeface="Verdana" pitchFamily="34" charset="0"/>
                <a:ea typeface="Verdana" pitchFamily="34" charset="0"/>
                <a:cs typeface="Verdana" pitchFamily="34" charset="0"/>
              </a:rPr>
              <a:t>net</a:t>
            </a:r>
            <a:r>
              <a:rPr lang="en-US" dirty="0" smtClean="0">
                <a:latin typeface="Verdana" pitchFamily="34" charset="0"/>
                <a:ea typeface="Verdana" pitchFamily="34" charset="0"/>
                <a:cs typeface="Verdana" pitchFamily="34" charset="0"/>
              </a:rPr>
              <a:t>work</a:t>
            </a:r>
          </a:p>
          <a:p>
            <a:pPr marL="514350" indent="-514350">
              <a:buFontTx/>
              <a:buAutoNum type="arabicPeriod"/>
              <a:defRPr/>
            </a:pPr>
            <a:r>
              <a:rPr lang="en-US" dirty="0" smtClean="0">
                <a:latin typeface="Verdana" pitchFamily="34" charset="0"/>
                <a:ea typeface="Verdana" pitchFamily="34" charset="0"/>
                <a:cs typeface="Verdana" pitchFamily="34" charset="0"/>
              </a:rPr>
              <a:t>Used to give local information relevant to the company only.</a:t>
            </a:r>
          </a:p>
          <a:p>
            <a:pPr marL="514350" indent="-514350">
              <a:buFontTx/>
              <a:buAutoNum type="arabicPeriod"/>
              <a:defRPr/>
            </a:pPr>
            <a:r>
              <a:rPr lang="en-US" dirty="0" smtClean="0">
                <a:latin typeface="Verdana" pitchFamily="34" charset="0"/>
                <a:ea typeface="Verdana" pitchFamily="34" charset="0"/>
                <a:cs typeface="Verdana" pitchFamily="34" charset="0"/>
              </a:rPr>
              <a:t>It is possible to block certain unwanted sites from being accessed.</a:t>
            </a:r>
          </a:p>
          <a:p>
            <a:pPr marL="514350" indent="-514350">
              <a:buFontTx/>
              <a:buAutoNum type="arabicPeriod"/>
              <a:defRPr/>
            </a:pPr>
            <a:r>
              <a:rPr lang="en-US" dirty="0" smtClean="0">
                <a:latin typeface="Verdana" pitchFamily="34" charset="0"/>
                <a:ea typeface="Verdana" pitchFamily="34" charset="0"/>
                <a:cs typeface="Verdana" pitchFamily="34" charset="0"/>
              </a:rPr>
              <a:t>Requires password entry and can only be accessed from agreed points.</a:t>
            </a:r>
          </a:p>
          <a:p>
            <a:pPr marL="514350" indent="-514350">
              <a:buFontTx/>
              <a:buAutoNum type="arabicPeriod"/>
              <a:defRPr/>
            </a:pP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0"/>
            <a:ext cx="8229600" cy="838200"/>
          </a:xfrm>
        </p:spPr>
        <p:txBody>
          <a:bodyPr/>
          <a:lstStyle/>
          <a:p>
            <a:r>
              <a:rPr lang="en-US" u="sng" smtClean="0">
                <a:solidFill>
                  <a:srgbClr val="00B050"/>
                </a:solidFill>
                <a:latin typeface="Verdana" pitchFamily="34" charset="0"/>
                <a:ea typeface="Verdana" pitchFamily="34" charset="0"/>
                <a:cs typeface="Verdana" pitchFamily="34" charset="0"/>
              </a:rPr>
              <a:t>Internet Security</a:t>
            </a:r>
          </a:p>
        </p:txBody>
      </p:sp>
      <p:sp>
        <p:nvSpPr>
          <p:cNvPr id="3" name="Content Placeholder 2"/>
          <p:cNvSpPr>
            <a:spLocks noGrp="1"/>
          </p:cNvSpPr>
          <p:nvPr>
            <p:ph idx="1"/>
          </p:nvPr>
        </p:nvSpPr>
        <p:spPr>
          <a:xfrm>
            <a:off x="457200" y="685800"/>
            <a:ext cx="8229600" cy="6019800"/>
          </a:xfrm>
        </p:spPr>
        <p:txBody>
          <a:bodyPr>
            <a:normAutofit fontScale="92500" lnSpcReduction="10000"/>
          </a:bodyPr>
          <a:lstStyle/>
          <a:p>
            <a:pPr>
              <a:defRPr/>
            </a:pPr>
            <a:r>
              <a:rPr lang="en-US" dirty="0" smtClean="0">
                <a:latin typeface="Verdana" pitchFamily="34" charset="0"/>
                <a:ea typeface="Verdana" pitchFamily="34" charset="0"/>
                <a:cs typeface="Verdana" pitchFamily="34" charset="0"/>
              </a:rPr>
              <a:t>To provide security to internet users, a number of ways are used which include:</a:t>
            </a:r>
          </a:p>
          <a:p>
            <a:pPr>
              <a:buFont typeface="Arial" pitchFamily="34" charset="0"/>
              <a:buChar char="•"/>
              <a:defRPr/>
            </a:pPr>
            <a:r>
              <a:rPr lang="en-US" dirty="0" smtClean="0">
                <a:latin typeface="Verdana" pitchFamily="34" charset="0"/>
                <a:ea typeface="Verdana" pitchFamily="34" charset="0"/>
                <a:cs typeface="Verdana" pitchFamily="34" charset="0"/>
              </a:rPr>
              <a:t>User ID</a:t>
            </a:r>
          </a:p>
          <a:p>
            <a:pPr>
              <a:buFont typeface="Arial" pitchFamily="34" charset="0"/>
              <a:buChar char="•"/>
              <a:defRPr/>
            </a:pPr>
            <a:r>
              <a:rPr lang="en-US" dirty="0" smtClean="0">
                <a:latin typeface="Verdana" pitchFamily="34" charset="0"/>
                <a:ea typeface="Verdana" pitchFamily="34" charset="0"/>
                <a:cs typeface="Verdana" pitchFamily="34" charset="0"/>
              </a:rPr>
              <a:t>Passwords</a:t>
            </a:r>
          </a:p>
          <a:p>
            <a:pPr>
              <a:buFont typeface="Arial" pitchFamily="34" charset="0"/>
              <a:buChar char="•"/>
              <a:defRPr/>
            </a:pPr>
            <a:r>
              <a:rPr lang="en-US" dirty="0" smtClean="0">
                <a:latin typeface="Verdana" pitchFamily="34" charset="0"/>
                <a:ea typeface="Verdana" pitchFamily="34" charset="0"/>
                <a:cs typeface="Verdana" pitchFamily="34" charset="0"/>
              </a:rPr>
              <a:t>Encryption- this is scrambling of data into a code that cannot be understood by a hacker during transmission over the network. An encryption software is needed to do this. A decryptive code is needed by the receiving computer- usually known as a public key.</a:t>
            </a:r>
          </a:p>
          <a:p>
            <a:pPr>
              <a:buFont typeface="Arial" pitchFamily="34" charset="0"/>
              <a:buChar char="•"/>
              <a:defRPr/>
            </a:pPr>
            <a:r>
              <a:rPr lang="en-US" dirty="0" smtClean="0">
                <a:latin typeface="Verdana" pitchFamily="34" charset="0"/>
                <a:ea typeface="Verdana" pitchFamily="34" charset="0"/>
                <a:cs typeface="Verdana" pitchFamily="34" charset="0"/>
              </a:rPr>
              <a:t>Authentication techniques</a:t>
            </a:r>
            <a:endParaRPr lang="en-US"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152400"/>
            <a:ext cx="8229600" cy="1143000"/>
          </a:xfrm>
        </p:spPr>
        <p:txBody>
          <a:bodyPr/>
          <a:lstStyle/>
          <a:p>
            <a:r>
              <a:rPr lang="en-US" sz="3900" u="sng" smtClean="0">
                <a:solidFill>
                  <a:srgbClr val="00B050"/>
                </a:solidFill>
                <a:latin typeface="Verdana" pitchFamily="34" charset="0"/>
                <a:ea typeface="Verdana" pitchFamily="34" charset="0"/>
                <a:cs typeface="Verdana" pitchFamily="34" charset="0"/>
              </a:rPr>
              <a:t>Authentication Techniques</a:t>
            </a:r>
          </a:p>
        </p:txBody>
      </p:sp>
      <p:sp>
        <p:nvSpPr>
          <p:cNvPr id="3" name="Content Placeholder 2"/>
          <p:cNvSpPr>
            <a:spLocks noGrp="1"/>
          </p:cNvSpPr>
          <p:nvPr>
            <p:ph idx="1"/>
          </p:nvPr>
        </p:nvSpPr>
        <p:spPr>
          <a:xfrm>
            <a:off x="457200" y="990600"/>
            <a:ext cx="8229600" cy="5867400"/>
          </a:xfrm>
        </p:spPr>
        <p:txBody>
          <a:bodyPr>
            <a:normAutofit fontScale="85000" lnSpcReduction="10000"/>
          </a:bodyPr>
          <a:lstStyle/>
          <a:p>
            <a:pPr>
              <a:buFont typeface="Arial" pitchFamily="34" charset="0"/>
              <a:buChar char="•"/>
              <a:defRPr/>
            </a:pPr>
            <a:r>
              <a:rPr lang="en-US" dirty="0" smtClean="0">
                <a:latin typeface="Verdana" pitchFamily="34" charset="0"/>
                <a:ea typeface="Verdana" pitchFamily="34" charset="0"/>
                <a:cs typeface="Verdana" pitchFamily="34" charset="0"/>
              </a:rPr>
              <a:t>Authentication is how you prove to be who you claim to be when using a computer over a network, e.g. when using online banking.</a:t>
            </a:r>
          </a:p>
          <a:p>
            <a:pPr>
              <a:defRPr/>
            </a:pPr>
            <a:r>
              <a:rPr lang="en-US" dirty="0" smtClean="0">
                <a:latin typeface="Verdana" pitchFamily="34" charset="0"/>
                <a:ea typeface="Verdana" pitchFamily="34" charset="0"/>
                <a:cs typeface="Verdana" pitchFamily="34" charset="0"/>
              </a:rPr>
              <a:t>Authentication techniques include:</a:t>
            </a:r>
          </a:p>
          <a:p>
            <a:pPr>
              <a:buFont typeface="Arial" pitchFamily="34" charset="0"/>
              <a:buChar char="•"/>
              <a:defRPr/>
            </a:pPr>
            <a:r>
              <a:rPr lang="en-US" dirty="0" smtClean="0">
                <a:latin typeface="Verdana" pitchFamily="34" charset="0"/>
                <a:ea typeface="Verdana" pitchFamily="34" charset="0"/>
                <a:cs typeface="Verdana" pitchFamily="34" charset="0"/>
              </a:rPr>
              <a:t>Something you know e.g. PIN/password</a:t>
            </a:r>
          </a:p>
          <a:p>
            <a:pPr>
              <a:buFont typeface="Arial" pitchFamily="34" charset="0"/>
              <a:buChar char="•"/>
              <a:defRPr/>
            </a:pPr>
            <a:r>
              <a:rPr lang="en-US" dirty="0" smtClean="0">
                <a:latin typeface="Verdana" pitchFamily="34" charset="0"/>
                <a:ea typeface="Verdana" pitchFamily="34" charset="0"/>
                <a:cs typeface="Verdana" pitchFamily="34" charset="0"/>
              </a:rPr>
              <a:t>Something belonging to you e.g. your bank card</a:t>
            </a:r>
          </a:p>
          <a:p>
            <a:pPr>
              <a:buFont typeface="Arial" pitchFamily="34" charset="0"/>
              <a:buChar char="•"/>
              <a:defRPr/>
            </a:pPr>
            <a:r>
              <a:rPr lang="en-US" dirty="0" smtClean="0">
                <a:latin typeface="Verdana" pitchFamily="34" charset="0"/>
                <a:ea typeface="Verdana" pitchFamily="34" charset="0"/>
                <a:cs typeface="Verdana" pitchFamily="34" charset="0"/>
              </a:rPr>
              <a:t>Something unique to you e.g. your finger prints</a:t>
            </a:r>
          </a:p>
          <a:p>
            <a:pPr>
              <a:defRPr/>
            </a:pPr>
            <a:r>
              <a:rPr lang="en-US" dirty="0" smtClean="0">
                <a:latin typeface="Verdana" pitchFamily="34" charset="0"/>
                <a:ea typeface="Verdana" pitchFamily="34" charset="0"/>
                <a:cs typeface="Verdana" pitchFamily="34" charset="0"/>
              </a:rPr>
              <a:t>At least two of these will be needed when doing a transaction e.g. your name ,PIN and also your card will be put into the reader.</a:t>
            </a:r>
          </a:p>
          <a:p>
            <a:pPr>
              <a:buFont typeface="Arial" pitchFamily="34" charset="0"/>
              <a:buChar char="•"/>
              <a:defRPr/>
            </a:pPr>
            <a:endParaRPr lang="en-US" dirty="0" smtClean="0"/>
          </a:p>
          <a:p>
            <a:pPr>
              <a:defRPr/>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smtClean="0">
                <a:solidFill>
                  <a:srgbClr val="00B050"/>
                </a:solidFill>
                <a:latin typeface="Verdana" pitchFamily="34" charset="0"/>
                <a:ea typeface="Verdana" pitchFamily="34" charset="0"/>
                <a:cs typeface="Verdana" pitchFamily="34" charset="0"/>
              </a:rPr>
              <a:t>Communication methods</a:t>
            </a:r>
          </a:p>
        </p:txBody>
      </p:sp>
      <p:sp>
        <p:nvSpPr>
          <p:cNvPr id="3" name="Content Placeholder 2"/>
          <p:cNvSpPr>
            <a:spLocks noGrp="1"/>
          </p:cNvSpPr>
          <p:nvPr>
            <p:ph idx="1"/>
          </p:nvPr>
        </p:nvSpPr>
        <p:spPr/>
        <p:txBody>
          <a:bodyPr/>
          <a:lstStyle/>
          <a:p>
            <a:pPr>
              <a:defRPr/>
            </a:pPr>
            <a:r>
              <a:rPr lang="en-US" dirty="0" smtClean="0">
                <a:latin typeface="Verdana" pitchFamily="34" charset="0"/>
                <a:ea typeface="Verdana" pitchFamily="34" charset="0"/>
                <a:cs typeface="Verdana" pitchFamily="34" charset="0"/>
              </a:rPr>
              <a:t>Many methods of communication exist when using networks. Some of these include:</a:t>
            </a:r>
          </a:p>
          <a:p>
            <a:pPr marL="514350" indent="-514350">
              <a:buFontTx/>
              <a:buAutoNum type="arabicPeriod"/>
              <a:defRPr/>
            </a:pPr>
            <a:r>
              <a:rPr lang="en-US" dirty="0" smtClean="0">
                <a:latin typeface="Verdana" pitchFamily="34" charset="0"/>
                <a:ea typeface="Verdana" pitchFamily="34" charset="0"/>
                <a:cs typeface="Verdana" pitchFamily="34" charset="0"/>
              </a:rPr>
              <a:t>Facsimile or Fax</a:t>
            </a:r>
          </a:p>
          <a:p>
            <a:pPr marL="514350" indent="-514350">
              <a:buFontTx/>
              <a:buAutoNum type="arabicPeriod"/>
              <a:defRPr/>
            </a:pPr>
            <a:r>
              <a:rPr lang="en-US" dirty="0" smtClean="0">
                <a:latin typeface="Verdana" pitchFamily="34" charset="0"/>
                <a:ea typeface="Verdana" pitchFamily="34" charset="0"/>
                <a:cs typeface="Verdana" pitchFamily="34" charset="0"/>
              </a:rPr>
              <a:t>Electronic Mail or Email</a:t>
            </a:r>
          </a:p>
          <a:p>
            <a:pPr marL="514350" indent="-514350">
              <a:buFontTx/>
              <a:buAutoNum type="arabicPeriod"/>
              <a:defRPr/>
            </a:pPr>
            <a:r>
              <a:rPr lang="en-US" dirty="0" smtClean="0">
                <a:latin typeface="Verdana" pitchFamily="34" charset="0"/>
                <a:ea typeface="Verdana" pitchFamily="34" charset="0"/>
                <a:cs typeface="Verdana" pitchFamily="34" charset="0"/>
              </a:rPr>
              <a:t>Video conferencing</a:t>
            </a:r>
          </a:p>
          <a:p>
            <a:pPr marL="514350" indent="-514350">
              <a:buFontTx/>
              <a:buAutoNum type="arabicPeriod"/>
              <a:defRPr/>
            </a:pPr>
            <a:r>
              <a:rPr lang="en-US" dirty="0" smtClean="0">
                <a:latin typeface="Verdana" pitchFamily="34" charset="0"/>
                <a:ea typeface="Verdana" pitchFamily="34" charset="0"/>
                <a:cs typeface="Verdana" pitchFamily="34" charset="0"/>
              </a:rPr>
              <a:t>Voice Over Internet Protocol(VOIP)</a:t>
            </a:r>
            <a:endParaRPr lang="en-US"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ctrTitle"/>
          </p:nvPr>
        </p:nvSpPr>
        <p:spPr>
          <a:xfrm>
            <a:off x="457200" y="304800"/>
            <a:ext cx="7772400" cy="1470025"/>
          </a:xfrm>
        </p:spPr>
        <p:txBody>
          <a:bodyPr/>
          <a:lstStyle/>
          <a:p>
            <a:r>
              <a:rPr lang="en-US" smtClean="0"/>
              <a:t>Measurement and Control</a:t>
            </a:r>
          </a:p>
        </p:txBody>
      </p:sp>
      <p:sp>
        <p:nvSpPr>
          <p:cNvPr id="3" name="Subtitle 2"/>
          <p:cNvSpPr>
            <a:spLocks noGrp="1"/>
          </p:cNvSpPr>
          <p:nvPr>
            <p:ph type="subTitle" idx="1"/>
          </p:nvPr>
        </p:nvSpPr>
        <p:spPr>
          <a:xfrm>
            <a:off x="1371600" y="2057400"/>
            <a:ext cx="6400800" cy="3048000"/>
          </a:xfrm>
        </p:spPr>
        <p:txBody>
          <a:bodyPr>
            <a:normAutofit lnSpcReduction="10000"/>
          </a:bodyPr>
          <a:lstStyle/>
          <a:p>
            <a:pPr algn="l">
              <a:defRPr/>
            </a:pPr>
            <a:r>
              <a:rPr lang="en-US" u="sng" dirty="0" smtClean="0"/>
              <a:t>Using Logo Programming</a:t>
            </a:r>
          </a:p>
          <a:p>
            <a:pPr algn="l">
              <a:defRPr/>
            </a:pPr>
            <a:endParaRPr lang="en-US" dirty="0" smtClean="0"/>
          </a:p>
          <a:p>
            <a:pPr algn="l">
              <a:buFont typeface="Arial" pitchFamily="34" charset="0"/>
              <a:buChar char="•"/>
              <a:defRPr/>
            </a:pPr>
            <a:r>
              <a:rPr lang="en-US" dirty="0" smtClean="0"/>
              <a:t>This is a language used to teach how to write simple instruction to control the movement of a turtle on the screen.</a:t>
            </a:r>
          </a:p>
          <a:p>
            <a:pPr>
              <a:defRPr/>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smtClean="0"/>
              <a:t>Turtle Graphics</a:t>
            </a:r>
          </a:p>
        </p:txBody>
      </p:sp>
      <p:sp>
        <p:nvSpPr>
          <p:cNvPr id="48131" name="Content Placeholder 2"/>
          <p:cNvSpPr>
            <a:spLocks noGrp="1"/>
          </p:cNvSpPr>
          <p:nvPr>
            <p:ph idx="1"/>
          </p:nvPr>
        </p:nvSpPr>
        <p:spPr/>
        <p:txBody>
          <a:bodyPr/>
          <a:lstStyle/>
          <a:p>
            <a:r>
              <a:rPr lang="en-US" smtClean="0"/>
              <a:t>This is just one of the features of logo programming.</a:t>
            </a:r>
          </a:p>
          <a:p>
            <a:r>
              <a:rPr lang="en-US" smtClean="0"/>
              <a:t>We can write a turtle program that will enable a turtle to move and leave a line drawn behind it to show its path.</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mtClean="0"/>
              <a:t>Moving the turtle</a:t>
            </a:r>
          </a:p>
        </p:txBody>
      </p:sp>
      <p:sp>
        <p:nvSpPr>
          <p:cNvPr id="49155" name="Content Placeholder 2"/>
          <p:cNvSpPr>
            <a:spLocks noGrp="1"/>
          </p:cNvSpPr>
          <p:nvPr>
            <p:ph idx="1"/>
          </p:nvPr>
        </p:nvSpPr>
        <p:spPr/>
        <p:txBody>
          <a:bodyPr/>
          <a:lstStyle/>
          <a:p>
            <a:r>
              <a:rPr lang="en-US" smtClean="0"/>
              <a:t>When the turtle is facing a certain way, it can move only in that direction. To move in another direction, you have to turn the turtle before moving it.</a:t>
            </a:r>
          </a:p>
          <a:p>
            <a:r>
              <a:rPr lang="en-US" smtClean="0"/>
              <a:t>In other words, it simply moves in a straight line.</a:t>
            </a:r>
          </a:p>
          <a:p>
            <a:r>
              <a:rPr lang="en-US" smtClean="0"/>
              <a:t>To move the turtle we use the following commands: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t>Commands for moving the turtle</a:t>
            </a:r>
          </a:p>
        </p:txBody>
      </p:sp>
      <p:sp>
        <p:nvSpPr>
          <p:cNvPr id="50179" name="Content Placeholder 2"/>
          <p:cNvSpPr>
            <a:spLocks noGrp="1"/>
          </p:cNvSpPr>
          <p:nvPr>
            <p:ph idx="1"/>
          </p:nvPr>
        </p:nvSpPr>
        <p:spPr/>
        <p:txBody>
          <a:bodyPr/>
          <a:lstStyle/>
          <a:p>
            <a:pPr marL="514350" indent="-514350">
              <a:buFont typeface="Times New Roman" pitchFamily="18" charset="0"/>
              <a:buAutoNum type="arabicPeriod"/>
            </a:pPr>
            <a:r>
              <a:rPr lang="en-US" u="sng" smtClean="0"/>
              <a:t>FORWARD x </a:t>
            </a:r>
            <a:r>
              <a:rPr lang="en-US" smtClean="0"/>
              <a:t>this moves the turtle x units forward.</a:t>
            </a:r>
          </a:p>
          <a:p>
            <a:pPr marL="514350" indent="-514350">
              <a:buFont typeface="Times New Roman" pitchFamily="18" charset="0"/>
              <a:buAutoNum type="arabicPeriod"/>
            </a:pPr>
            <a:r>
              <a:rPr lang="en-US" u="sng" smtClean="0"/>
              <a:t>BACKWARD X </a:t>
            </a:r>
            <a:r>
              <a:rPr lang="en-US" smtClean="0"/>
              <a:t>moves the turtle x units backward</a:t>
            </a:r>
          </a:p>
          <a:p>
            <a:pPr marL="514350" indent="-514350">
              <a:buFont typeface="Times New Roman" pitchFamily="18" charset="0"/>
              <a:buAutoNum type="arabicPeriod"/>
            </a:pPr>
            <a:r>
              <a:rPr lang="en-US" u="sng" smtClean="0"/>
              <a:t>PENUP</a:t>
            </a:r>
            <a:r>
              <a:rPr lang="en-US" smtClean="0"/>
              <a:t> raises the pen and stops the line being drawn</a:t>
            </a:r>
          </a:p>
          <a:p>
            <a:pPr marL="514350" indent="-514350">
              <a:buFont typeface="Times New Roman" pitchFamily="18" charset="0"/>
              <a:buAutoNum type="arabicPeriod"/>
            </a:pPr>
            <a:r>
              <a:rPr lang="en-US" u="sng" smtClean="0"/>
              <a:t>PENDOWN</a:t>
            </a:r>
            <a:r>
              <a:rPr lang="en-US" smtClean="0"/>
              <a:t> puts the pen down so that a line is drawn behind the turtle.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smtClean="0"/>
              <a:t>TURNING THE TURTLE</a:t>
            </a:r>
          </a:p>
        </p:txBody>
      </p:sp>
      <p:sp>
        <p:nvSpPr>
          <p:cNvPr id="3" name="Content Placeholder 2"/>
          <p:cNvSpPr>
            <a:spLocks noGrp="1"/>
          </p:cNvSpPr>
          <p:nvPr>
            <p:ph idx="1"/>
          </p:nvPr>
        </p:nvSpPr>
        <p:spPr>
          <a:ln>
            <a:solidFill>
              <a:schemeClr val="tx1"/>
            </a:solidFill>
            <a:prstDash val="dash"/>
          </a:ln>
        </p:spPr>
        <p:txBody>
          <a:bodyPr>
            <a:normAutofit fontScale="92500" lnSpcReduction="20000"/>
          </a:bodyPr>
          <a:lstStyle/>
          <a:p>
            <a:pPr>
              <a:buFont typeface="Arial" pitchFamily="34" charset="0"/>
              <a:buChar char="•"/>
              <a:defRPr/>
            </a:pPr>
            <a:r>
              <a:rPr lang="en-US" dirty="0" smtClean="0"/>
              <a:t>The turtle is made to turn by giving it a direction of turn(LEFT or RIGHT) and an angle of turn in degrees.</a:t>
            </a:r>
          </a:p>
          <a:p>
            <a:pPr>
              <a:buFont typeface="Arial" pitchFamily="34" charset="0"/>
              <a:buChar char="•"/>
              <a:defRPr/>
            </a:pPr>
            <a:r>
              <a:rPr lang="en-US" dirty="0" smtClean="0"/>
              <a:t>The angle is measured from the line the turtle would take if it proceeded normally.</a:t>
            </a:r>
          </a:p>
          <a:p>
            <a:pPr>
              <a:defRPr/>
            </a:pPr>
            <a:r>
              <a:rPr lang="en-US" u="sng" dirty="0" smtClean="0"/>
              <a:t>Commands are</a:t>
            </a:r>
            <a:r>
              <a:rPr lang="en-US" dirty="0" smtClean="0"/>
              <a:t>: </a:t>
            </a:r>
          </a:p>
          <a:p>
            <a:pPr>
              <a:buFont typeface="Arial" pitchFamily="34" charset="0"/>
              <a:buChar char="•"/>
              <a:defRPr/>
            </a:pPr>
            <a:r>
              <a:rPr lang="en-US" dirty="0" smtClean="0"/>
              <a:t>LEFT X degrees </a:t>
            </a:r>
            <a:r>
              <a:rPr lang="en-US" dirty="0" err="1" smtClean="0"/>
              <a:t>e.g</a:t>
            </a:r>
            <a:r>
              <a:rPr lang="en-US" dirty="0" smtClean="0"/>
              <a:t> LEFT 90 will turn the turtle to the left by 90 degrees</a:t>
            </a:r>
          </a:p>
          <a:p>
            <a:pPr>
              <a:buFont typeface="Arial" pitchFamily="34" charset="0"/>
              <a:buChar char="•"/>
              <a:defRPr/>
            </a:pPr>
            <a:r>
              <a:rPr lang="en-US" dirty="0" smtClean="0"/>
              <a:t>RIGHT 90 turns the turtle to the right by 90 degrees.</a:t>
            </a:r>
          </a:p>
          <a:p>
            <a:pPr>
              <a:buFont typeface="Arial" pitchFamily="34" charset="0"/>
              <a:buChar char="•"/>
              <a:defRPr/>
            </a:pPr>
            <a:endParaRPr lang="en-US" dirty="0" smtClean="0"/>
          </a:p>
          <a:p>
            <a:pPr>
              <a:defRPr/>
            </a:pPr>
            <a:endParaRPr lang="en-US" dirty="0" smtClean="0"/>
          </a:p>
          <a:p>
            <a:pP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 Topologies</a:t>
            </a:r>
            <a:endParaRPr lang="en-US" sz="7200">
              <a:solidFill>
                <a:srgbClr val="339933"/>
              </a:solidFill>
              <a:latin typeface="Tahoma" pitchFamily="34" charset="0"/>
            </a:endParaRPr>
          </a:p>
        </p:txBody>
      </p:sp>
      <p:sp>
        <p:nvSpPr>
          <p:cNvPr id="6147" name="Text Box 5"/>
          <p:cNvSpPr txBox="1">
            <a:spLocks noChangeArrowheads="1"/>
          </p:cNvSpPr>
          <p:nvPr/>
        </p:nvSpPr>
        <p:spPr bwMode="auto">
          <a:xfrm>
            <a:off x="152400" y="1524000"/>
            <a:ext cx="4572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Ring Network:</a:t>
            </a:r>
            <a:endParaRPr lang="en-US" sz="4000"/>
          </a:p>
        </p:txBody>
      </p:sp>
      <p:sp>
        <p:nvSpPr>
          <p:cNvPr id="6148" name="Rectangle 6"/>
          <p:cNvSpPr>
            <a:spLocks noChangeArrowheads="1"/>
          </p:cNvSpPr>
          <p:nvPr/>
        </p:nvSpPr>
        <p:spPr bwMode="auto">
          <a:xfrm>
            <a:off x="46482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49" name="Rectangle 8"/>
          <p:cNvSpPr>
            <a:spLocks noChangeArrowheads="1"/>
          </p:cNvSpPr>
          <p:nvPr/>
        </p:nvSpPr>
        <p:spPr bwMode="auto">
          <a:xfrm>
            <a:off x="4800600" y="2362200"/>
            <a:ext cx="4038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3200">
                <a:latin typeface="Verdana" pitchFamily="34" charset="0"/>
              </a:rPr>
              <a:t>Computers</a:t>
            </a:r>
            <a:r>
              <a:rPr lang="en-US" sz="3200">
                <a:latin typeface="Verdana" pitchFamily="34" charset="0"/>
              </a:rPr>
              <a:t> are connected together to form a ring shape so that none of the</a:t>
            </a:r>
            <a:r>
              <a:rPr lang="en-GB" sz="3200">
                <a:latin typeface="Verdana" pitchFamily="34" charset="0"/>
              </a:rPr>
              <a:t>m </a:t>
            </a:r>
            <a:r>
              <a:rPr lang="en-US" sz="3200">
                <a:latin typeface="Verdana" pitchFamily="34" charset="0"/>
              </a:rPr>
              <a:t>is more important than any of the others.</a:t>
            </a:r>
            <a:br>
              <a:rPr lang="en-US" sz="3200">
                <a:latin typeface="Verdana" pitchFamily="34" charset="0"/>
              </a:rPr>
            </a:br>
            <a:endParaRPr lang="en-US" sz="3200">
              <a:latin typeface="Times New Roman" pitchFamily="18" charset="0"/>
            </a:endParaRPr>
          </a:p>
        </p:txBody>
      </p:sp>
      <p:pic>
        <p:nvPicPr>
          <p:cNvPr id="6150" name="Picture 11" descr="ring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0"/>
            <a:ext cx="41148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smtClean="0"/>
              <a:t>Using REPEAT Command</a:t>
            </a:r>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pPr>
              <a:defRPr/>
            </a:pPr>
            <a:r>
              <a:rPr lang="en-US" dirty="0" smtClean="0"/>
              <a:t>A turtle can be made to repeat certain predictable movements. </a:t>
            </a:r>
            <a:r>
              <a:rPr lang="en-US" dirty="0" err="1" smtClean="0"/>
              <a:t>E.g</a:t>
            </a:r>
            <a:r>
              <a:rPr lang="en-US" dirty="0" smtClean="0"/>
              <a:t> to draw a square</a:t>
            </a:r>
          </a:p>
          <a:p>
            <a:pPr>
              <a:defRPr/>
            </a:pPr>
            <a:r>
              <a:rPr lang="en-US" dirty="0" smtClean="0"/>
              <a:t>The instructions without REPEAT could be long </a:t>
            </a:r>
            <a:r>
              <a:rPr lang="en-US" dirty="0" err="1" smtClean="0"/>
              <a:t>e.g</a:t>
            </a:r>
            <a:endParaRPr lang="en-US" dirty="0" smtClean="0"/>
          </a:p>
          <a:p>
            <a:pPr>
              <a:defRPr/>
            </a:pPr>
            <a:endParaRPr lang="en-US" dirty="0" smtClean="0"/>
          </a:p>
          <a:p>
            <a:pPr>
              <a:defRPr/>
            </a:pPr>
            <a:r>
              <a:rPr lang="en-US" dirty="0" smtClean="0"/>
              <a:t>Using REPEAT</a:t>
            </a:r>
          </a:p>
          <a:p>
            <a:pPr>
              <a:defRPr/>
            </a:pPr>
            <a:r>
              <a:rPr lang="en-US" dirty="0" smtClean="0"/>
              <a:t>REPEAT 4</a:t>
            </a:r>
          </a:p>
          <a:p>
            <a:pPr>
              <a:defRPr/>
            </a:pPr>
            <a:r>
              <a:rPr lang="en-US" dirty="0" smtClean="0"/>
              <a:t>Forward 20</a:t>
            </a:r>
          </a:p>
          <a:p>
            <a:pPr>
              <a:defRPr/>
            </a:pPr>
            <a:r>
              <a:rPr lang="en-US" dirty="0" smtClean="0"/>
              <a:t>Right 90</a:t>
            </a:r>
          </a:p>
          <a:p>
            <a:pPr>
              <a:defRPr/>
            </a:pPr>
            <a:r>
              <a:rPr lang="en-US" dirty="0" smtClean="0"/>
              <a:t>END</a:t>
            </a:r>
          </a:p>
          <a:p>
            <a:pPr>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 Topologies</a:t>
            </a:r>
            <a:endParaRPr lang="en-US" sz="7200">
              <a:solidFill>
                <a:srgbClr val="339933"/>
              </a:solidFill>
              <a:latin typeface="Tahoma" pitchFamily="34" charset="0"/>
            </a:endParaRPr>
          </a:p>
        </p:txBody>
      </p:sp>
      <p:sp>
        <p:nvSpPr>
          <p:cNvPr id="7171" name="Text Box 4"/>
          <p:cNvSpPr txBox="1">
            <a:spLocks noChangeArrowheads="1"/>
          </p:cNvSpPr>
          <p:nvPr/>
        </p:nvSpPr>
        <p:spPr bwMode="auto">
          <a:xfrm>
            <a:off x="152400" y="1524000"/>
            <a:ext cx="4572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Ring Network:</a:t>
            </a:r>
            <a:endParaRPr lang="en-US" sz="4000"/>
          </a:p>
        </p:txBody>
      </p:sp>
      <p:sp>
        <p:nvSpPr>
          <p:cNvPr id="7172" name="Rectangle 5"/>
          <p:cNvSpPr>
            <a:spLocks noChangeArrowheads="1"/>
          </p:cNvSpPr>
          <p:nvPr/>
        </p:nvSpPr>
        <p:spPr bwMode="auto">
          <a:xfrm>
            <a:off x="46482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73" name="Rectangle 9"/>
          <p:cNvSpPr>
            <a:spLocks noChangeArrowheads="1"/>
          </p:cNvSpPr>
          <p:nvPr/>
        </p:nvSpPr>
        <p:spPr bwMode="auto">
          <a:xfrm>
            <a:off x="2286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74" name="Text Box 10"/>
          <p:cNvSpPr txBox="1">
            <a:spLocks noChangeArrowheads="1"/>
          </p:cNvSpPr>
          <p:nvPr/>
        </p:nvSpPr>
        <p:spPr bwMode="auto">
          <a:xfrm>
            <a:off x="304800" y="2362200"/>
            <a:ext cx="41148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800" b="1">
                <a:solidFill>
                  <a:srgbClr val="339933"/>
                </a:solidFill>
                <a:latin typeface="Verdana" pitchFamily="34" charset="0"/>
              </a:rPr>
              <a:t>Advantages:</a:t>
            </a:r>
          </a:p>
          <a:p>
            <a:pPr eaLnBrk="1" hangingPunct="1">
              <a:spcBef>
                <a:spcPct val="50000"/>
              </a:spcBef>
              <a:buFontTx/>
              <a:buChar char="•"/>
            </a:pPr>
            <a:r>
              <a:rPr lang="en-GB">
                <a:latin typeface="Verdana" pitchFamily="34" charset="0"/>
              </a:rPr>
              <a:t>They are cheap to expand.</a:t>
            </a:r>
          </a:p>
          <a:p>
            <a:pPr eaLnBrk="1" hangingPunct="1">
              <a:spcBef>
                <a:spcPct val="50000"/>
              </a:spcBef>
              <a:buFontTx/>
              <a:buChar char="•"/>
            </a:pPr>
            <a:r>
              <a:rPr lang="en-GB">
                <a:latin typeface="Verdana" pitchFamily="34" charset="0"/>
              </a:rPr>
              <a:t>The data flows around the network in one direction so it is fast</a:t>
            </a:r>
          </a:p>
          <a:p>
            <a:pPr eaLnBrk="1" hangingPunct="1">
              <a:spcBef>
                <a:spcPct val="50000"/>
              </a:spcBef>
              <a:buFontTx/>
              <a:buChar char="•"/>
            </a:pPr>
            <a:r>
              <a:rPr lang="en-GB">
                <a:latin typeface="Verdana" pitchFamily="34" charset="0"/>
              </a:rPr>
              <a:t>There is no reliance on a central computer.</a:t>
            </a:r>
            <a:endParaRPr lang="en-US">
              <a:latin typeface="Verdana" pitchFamily="34" charset="0"/>
            </a:endParaRPr>
          </a:p>
        </p:txBody>
      </p:sp>
      <p:sp>
        <p:nvSpPr>
          <p:cNvPr id="7175" name="Text Box 11"/>
          <p:cNvSpPr txBox="1">
            <a:spLocks noChangeArrowheads="1"/>
          </p:cNvSpPr>
          <p:nvPr/>
        </p:nvSpPr>
        <p:spPr bwMode="auto">
          <a:xfrm>
            <a:off x="4724400" y="2362200"/>
            <a:ext cx="4114800" cy="380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800" b="1">
                <a:solidFill>
                  <a:srgbClr val="339933"/>
                </a:solidFill>
                <a:latin typeface="Verdana" pitchFamily="34" charset="0"/>
              </a:rPr>
              <a:t>Disadvantages:</a:t>
            </a:r>
          </a:p>
          <a:p>
            <a:pPr eaLnBrk="1" hangingPunct="1">
              <a:spcBef>
                <a:spcPct val="50000"/>
              </a:spcBef>
              <a:buFontTx/>
              <a:buChar char="•"/>
            </a:pPr>
            <a:r>
              <a:rPr lang="en-GB">
                <a:latin typeface="Verdana" pitchFamily="34" charset="0"/>
              </a:rPr>
              <a:t>If there are a lot of users on the network, it could slow down as all the data is sent along a single line.</a:t>
            </a:r>
          </a:p>
          <a:p>
            <a:pPr eaLnBrk="1" hangingPunct="1">
              <a:spcBef>
                <a:spcPct val="50000"/>
              </a:spcBef>
              <a:buFontTx/>
              <a:buChar char="•"/>
            </a:pPr>
            <a:r>
              <a:rPr lang="en-GB">
                <a:latin typeface="Verdana" pitchFamily="34" charset="0"/>
              </a:rPr>
              <a:t>If one computer in the ring stops working, the whole network stops.</a:t>
            </a:r>
            <a:endParaRPr lang="en-US">
              <a:latin typeface="Verdana" pitchFamily="34" charset="0"/>
            </a:endParaRPr>
          </a:p>
        </p:txBody>
      </p:sp>
      <p:pic>
        <p:nvPicPr>
          <p:cNvPr id="7176" name="Picture 12" descr="ring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143000"/>
            <a:ext cx="10668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 Topologies</a:t>
            </a:r>
            <a:endParaRPr lang="en-US" sz="7200">
              <a:solidFill>
                <a:srgbClr val="339933"/>
              </a:solidFill>
              <a:latin typeface="Tahoma" pitchFamily="34" charset="0"/>
            </a:endParaRPr>
          </a:p>
        </p:txBody>
      </p:sp>
      <p:sp>
        <p:nvSpPr>
          <p:cNvPr id="8195" name="Text Box 3"/>
          <p:cNvSpPr txBox="1">
            <a:spLocks noChangeArrowheads="1"/>
          </p:cNvSpPr>
          <p:nvPr/>
        </p:nvSpPr>
        <p:spPr bwMode="auto">
          <a:xfrm>
            <a:off x="152400" y="1524000"/>
            <a:ext cx="8153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Bus (or line) Network:</a:t>
            </a:r>
            <a:endParaRPr lang="en-US" sz="4000"/>
          </a:p>
        </p:txBody>
      </p:sp>
      <p:sp>
        <p:nvSpPr>
          <p:cNvPr id="8196" name="Rectangle 4"/>
          <p:cNvSpPr>
            <a:spLocks noChangeArrowheads="1"/>
          </p:cNvSpPr>
          <p:nvPr/>
        </p:nvSpPr>
        <p:spPr bwMode="auto">
          <a:xfrm>
            <a:off x="46482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197" name="Rectangle 5"/>
          <p:cNvSpPr>
            <a:spLocks noChangeArrowheads="1"/>
          </p:cNvSpPr>
          <p:nvPr/>
        </p:nvSpPr>
        <p:spPr bwMode="auto">
          <a:xfrm>
            <a:off x="4800600" y="2362200"/>
            <a:ext cx="4038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700">
                <a:latin typeface="Verdana" pitchFamily="34" charset="0"/>
              </a:rPr>
              <a:t>Computers</a:t>
            </a:r>
            <a:r>
              <a:rPr lang="en-US" sz="2700">
                <a:latin typeface="Verdana" pitchFamily="34" charset="0"/>
              </a:rPr>
              <a:t> are connected </a:t>
            </a:r>
            <a:r>
              <a:rPr lang="en-GB" sz="2700">
                <a:latin typeface="Verdana" pitchFamily="34" charset="0"/>
              </a:rPr>
              <a:t>like bus stops on a main road.</a:t>
            </a:r>
            <a:r>
              <a:rPr lang="en-US" sz="2700">
                <a:latin typeface="Verdana" pitchFamily="34" charset="0"/>
              </a:rPr>
              <a:t> </a:t>
            </a:r>
            <a:r>
              <a:rPr lang="en-GB" sz="2700">
                <a:latin typeface="Verdana" pitchFamily="34" charset="0"/>
              </a:rPr>
              <a:t>None</a:t>
            </a:r>
            <a:r>
              <a:rPr lang="en-US" sz="2700">
                <a:latin typeface="Verdana" pitchFamily="34" charset="0"/>
              </a:rPr>
              <a:t> of the</a:t>
            </a:r>
            <a:r>
              <a:rPr lang="en-GB" sz="2700">
                <a:latin typeface="Verdana" pitchFamily="34" charset="0"/>
              </a:rPr>
              <a:t>m </a:t>
            </a:r>
            <a:r>
              <a:rPr lang="en-US" sz="2700">
                <a:latin typeface="Verdana" pitchFamily="34" charset="0"/>
              </a:rPr>
              <a:t>is more important than any of the others; has terminators to prevent signal bounce.</a:t>
            </a:r>
            <a:r>
              <a:rPr lang="en-US" sz="3200">
                <a:latin typeface="Verdana" pitchFamily="34" charset="0"/>
              </a:rPr>
              <a:t/>
            </a:r>
            <a:br>
              <a:rPr lang="en-US" sz="3200">
                <a:latin typeface="Verdana" pitchFamily="34" charset="0"/>
              </a:rPr>
            </a:br>
            <a:endParaRPr lang="en-US" sz="3200">
              <a:latin typeface="Times New Roman" pitchFamily="18" charset="0"/>
            </a:endParaRPr>
          </a:p>
        </p:txBody>
      </p:sp>
      <p:pic>
        <p:nvPicPr>
          <p:cNvPr id="8198" name="Picture 9" descr="Bus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14600"/>
            <a:ext cx="4267200" cy="360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026"/>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 Topologies</a:t>
            </a:r>
            <a:endParaRPr lang="en-US" sz="7200">
              <a:solidFill>
                <a:srgbClr val="339933"/>
              </a:solidFill>
              <a:latin typeface="Tahoma" pitchFamily="34" charset="0"/>
            </a:endParaRPr>
          </a:p>
        </p:txBody>
      </p:sp>
      <p:sp>
        <p:nvSpPr>
          <p:cNvPr id="9219" name="Text Box 1028"/>
          <p:cNvSpPr txBox="1">
            <a:spLocks noChangeArrowheads="1"/>
          </p:cNvSpPr>
          <p:nvPr/>
        </p:nvSpPr>
        <p:spPr bwMode="auto">
          <a:xfrm>
            <a:off x="152400" y="1524000"/>
            <a:ext cx="6324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Bus (Line) Network:</a:t>
            </a:r>
            <a:endParaRPr lang="en-US" sz="4000"/>
          </a:p>
        </p:txBody>
      </p:sp>
      <p:sp>
        <p:nvSpPr>
          <p:cNvPr id="9220" name="Rectangle 1029"/>
          <p:cNvSpPr>
            <a:spLocks noChangeArrowheads="1"/>
          </p:cNvSpPr>
          <p:nvPr/>
        </p:nvSpPr>
        <p:spPr bwMode="auto">
          <a:xfrm>
            <a:off x="46482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21" name="Rectangle 1030"/>
          <p:cNvSpPr>
            <a:spLocks noChangeArrowheads="1"/>
          </p:cNvSpPr>
          <p:nvPr/>
        </p:nvSpPr>
        <p:spPr bwMode="auto">
          <a:xfrm>
            <a:off x="2286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22" name="Text Box 1031"/>
          <p:cNvSpPr txBox="1">
            <a:spLocks noChangeArrowheads="1"/>
          </p:cNvSpPr>
          <p:nvPr/>
        </p:nvSpPr>
        <p:spPr bwMode="auto">
          <a:xfrm>
            <a:off x="304800" y="2362200"/>
            <a:ext cx="4114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800" b="1">
                <a:solidFill>
                  <a:srgbClr val="339933"/>
                </a:solidFill>
                <a:latin typeface="Verdana" pitchFamily="34" charset="0"/>
              </a:rPr>
              <a:t>Advan</a:t>
            </a:r>
            <a:r>
              <a:rPr lang="en-GB" sz="2300" b="1">
                <a:solidFill>
                  <a:srgbClr val="339933"/>
                </a:solidFill>
                <a:latin typeface="Verdana" pitchFamily="34" charset="0"/>
              </a:rPr>
              <a:t>tages:</a:t>
            </a:r>
          </a:p>
          <a:p>
            <a:pPr eaLnBrk="1" hangingPunct="1">
              <a:spcBef>
                <a:spcPct val="50000"/>
              </a:spcBef>
              <a:buFontTx/>
              <a:buChar char="•"/>
            </a:pPr>
            <a:r>
              <a:rPr lang="en-GB" sz="2300">
                <a:latin typeface="Verdana" pitchFamily="34" charset="0"/>
              </a:rPr>
              <a:t>It is cheap as it uses the least amount of cable.</a:t>
            </a:r>
          </a:p>
          <a:p>
            <a:pPr eaLnBrk="1" hangingPunct="1">
              <a:spcBef>
                <a:spcPct val="50000"/>
              </a:spcBef>
              <a:buFontTx/>
              <a:buChar char="•"/>
            </a:pPr>
            <a:r>
              <a:rPr lang="en-GB" sz="2300">
                <a:latin typeface="Verdana" pitchFamily="34" charset="0"/>
              </a:rPr>
              <a:t>More computers can be added without disruption.</a:t>
            </a:r>
          </a:p>
          <a:p>
            <a:pPr eaLnBrk="1" hangingPunct="1">
              <a:spcBef>
                <a:spcPct val="50000"/>
              </a:spcBef>
              <a:buFontTx/>
              <a:buChar char="•"/>
            </a:pPr>
            <a:r>
              <a:rPr lang="en-GB" sz="2300">
                <a:latin typeface="Verdana" pitchFamily="34" charset="0"/>
              </a:rPr>
              <a:t>If one device or computer fails, it does not affect the rest of the network</a:t>
            </a:r>
            <a:endParaRPr lang="en-US" sz="2300">
              <a:latin typeface="Verdana" pitchFamily="34" charset="0"/>
            </a:endParaRPr>
          </a:p>
        </p:txBody>
      </p:sp>
      <p:sp>
        <p:nvSpPr>
          <p:cNvPr id="9223" name="Text Box 1032"/>
          <p:cNvSpPr txBox="1">
            <a:spLocks noChangeArrowheads="1"/>
          </p:cNvSpPr>
          <p:nvPr/>
        </p:nvSpPr>
        <p:spPr bwMode="auto">
          <a:xfrm>
            <a:off x="4724400" y="2362200"/>
            <a:ext cx="4114800" cy="424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2800" b="1">
                <a:solidFill>
                  <a:srgbClr val="339933"/>
                </a:solidFill>
                <a:latin typeface="Verdana" pitchFamily="34" charset="0"/>
              </a:rPr>
              <a:t>Disadvantages:</a:t>
            </a:r>
          </a:p>
          <a:p>
            <a:pPr eaLnBrk="1" hangingPunct="1">
              <a:spcBef>
                <a:spcPct val="50000"/>
              </a:spcBef>
              <a:buFontTx/>
              <a:buChar char="•"/>
            </a:pPr>
            <a:r>
              <a:rPr lang="en-GB" sz="2300">
                <a:latin typeface="Verdana" pitchFamily="34" charset="0"/>
              </a:rPr>
              <a:t>With a lot of users, the network will be slow as data has to travel through the same central cable.</a:t>
            </a:r>
          </a:p>
          <a:p>
            <a:pPr eaLnBrk="1" hangingPunct="1">
              <a:spcBef>
                <a:spcPct val="50000"/>
              </a:spcBef>
              <a:buFontTx/>
              <a:buChar char="•"/>
            </a:pPr>
            <a:r>
              <a:rPr lang="en-GB" sz="2300">
                <a:latin typeface="Verdana" pitchFamily="34" charset="0"/>
              </a:rPr>
              <a:t>Failure of the central cable will stop the network from working.</a:t>
            </a:r>
          </a:p>
          <a:p>
            <a:pPr eaLnBrk="1" hangingPunct="1">
              <a:spcBef>
                <a:spcPct val="50000"/>
              </a:spcBef>
              <a:buFontTx/>
              <a:buChar char="•"/>
            </a:pPr>
            <a:r>
              <a:rPr lang="en-GB" sz="2300">
                <a:latin typeface="Verdana" pitchFamily="34" charset="0"/>
              </a:rPr>
              <a:t>It is difficult to isolate a fault in the network</a:t>
            </a:r>
            <a:endParaRPr lang="en-US" sz="2300">
              <a:latin typeface="Verdana" pitchFamily="34" charset="0"/>
            </a:endParaRPr>
          </a:p>
        </p:txBody>
      </p:sp>
      <p:pic>
        <p:nvPicPr>
          <p:cNvPr id="9224" name="Picture 1034" descr="Bus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143000"/>
            <a:ext cx="12192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0"/>
            <a:ext cx="9144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algn="ctr" eaLnBrk="1" hangingPunct="1">
              <a:spcBef>
                <a:spcPct val="50000"/>
              </a:spcBef>
            </a:pPr>
            <a:r>
              <a:rPr lang="en-GB" sz="7200">
                <a:solidFill>
                  <a:srgbClr val="339933"/>
                </a:solidFill>
                <a:latin typeface="Tahoma" pitchFamily="34" charset="0"/>
              </a:rPr>
              <a:t>Network Topologies</a:t>
            </a:r>
            <a:endParaRPr lang="en-US" sz="7200">
              <a:solidFill>
                <a:srgbClr val="339933"/>
              </a:solidFill>
              <a:latin typeface="Tahoma" pitchFamily="34" charset="0"/>
            </a:endParaRPr>
          </a:p>
        </p:txBody>
      </p:sp>
      <p:sp>
        <p:nvSpPr>
          <p:cNvPr id="10243" name="Text Box 3"/>
          <p:cNvSpPr txBox="1">
            <a:spLocks noChangeArrowheads="1"/>
          </p:cNvSpPr>
          <p:nvPr/>
        </p:nvSpPr>
        <p:spPr bwMode="auto">
          <a:xfrm>
            <a:off x="152400" y="1524000"/>
            <a:ext cx="8153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AGRoundedBT" pitchFamily="2" charset="0"/>
              </a:defRPr>
            </a:lvl1pPr>
            <a:lvl2pPr marL="742950" indent="-285750" eaLnBrk="0" hangingPunct="0">
              <a:defRPr sz="2400">
                <a:solidFill>
                  <a:schemeClr val="tx1"/>
                </a:solidFill>
                <a:latin typeface="VAGRoundedBT" pitchFamily="2" charset="0"/>
              </a:defRPr>
            </a:lvl2pPr>
            <a:lvl3pPr marL="1143000" indent="-228600" eaLnBrk="0" hangingPunct="0">
              <a:defRPr sz="2400">
                <a:solidFill>
                  <a:schemeClr val="tx1"/>
                </a:solidFill>
                <a:latin typeface="VAGRoundedBT" pitchFamily="2" charset="0"/>
              </a:defRPr>
            </a:lvl3pPr>
            <a:lvl4pPr marL="1600200" indent="-228600" eaLnBrk="0" hangingPunct="0">
              <a:defRPr sz="2400">
                <a:solidFill>
                  <a:schemeClr val="tx1"/>
                </a:solidFill>
                <a:latin typeface="VAGRoundedBT" pitchFamily="2" charset="0"/>
              </a:defRPr>
            </a:lvl4pPr>
            <a:lvl5pPr marL="2057400" indent="-228600" eaLnBrk="0" hangingPunct="0">
              <a:defRPr sz="2400">
                <a:solidFill>
                  <a:schemeClr val="tx1"/>
                </a:solidFill>
                <a:latin typeface="VAGRoundedBT" pitchFamily="2" charset="0"/>
              </a:defRPr>
            </a:lvl5pPr>
            <a:lvl6pPr marL="2514600" indent="-228600" eaLnBrk="0" fontAlgn="base" hangingPunct="0">
              <a:spcBef>
                <a:spcPct val="0"/>
              </a:spcBef>
              <a:spcAft>
                <a:spcPct val="0"/>
              </a:spcAft>
              <a:defRPr sz="2400">
                <a:solidFill>
                  <a:schemeClr val="tx1"/>
                </a:solidFill>
                <a:latin typeface="VAGRoundedBT" pitchFamily="2" charset="0"/>
              </a:defRPr>
            </a:lvl6pPr>
            <a:lvl7pPr marL="2971800" indent="-228600" eaLnBrk="0" fontAlgn="base" hangingPunct="0">
              <a:spcBef>
                <a:spcPct val="0"/>
              </a:spcBef>
              <a:spcAft>
                <a:spcPct val="0"/>
              </a:spcAft>
              <a:defRPr sz="2400">
                <a:solidFill>
                  <a:schemeClr val="tx1"/>
                </a:solidFill>
                <a:latin typeface="VAGRoundedBT" pitchFamily="2" charset="0"/>
              </a:defRPr>
            </a:lvl7pPr>
            <a:lvl8pPr marL="3429000" indent="-228600" eaLnBrk="0" fontAlgn="base" hangingPunct="0">
              <a:spcBef>
                <a:spcPct val="0"/>
              </a:spcBef>
              <a:spcAft>
                <a:spcPct val="0"/>
              </a:spcAft>
              <a:defRPr sz="2400">
                <a:solidFill>
                  <a:schemeClr val="tx1"/>
                </a:solidFill>
                <a:latin typeface="VAGRoundedBT" pitchFamily="2" charset="0"/>
              </a:defRPr>
            </a:lvl8pPr>
            <a:lvl9pPr marL="3886200" indent="-228600" eaLnBrk="0" fontAlgn="base" hangingPunct="0">
              <a:spcBef>
                <a:spcPct val="0"/>
              </a:spcBef>
              <a:spcAft>
                <a:spcPct val="0"/>
              </a:spcAft>
              <a:defRPr sz="2400">
                <a:solidFill>
                  <a:schemeClr val="tx1"/>
                </a:solidFill>
                <a:latin typeface="VAGRoundedBT" pitchFamily="2" charset="0"/>
              </a:defRPr>
            </a:lvl9pPr>
          </a:lstStyle>
          <a:p>
            <a:pPr eaLnBrk="1" hangingPunct="1">
              <a:spcBef>
                <a:spcPct val="50000"/>
              </a:spcBef>
            </a:pPr>
            <a:r>
              <a:rPr lang="en-GB" sz="4000"/>
              <a:t>The Star Network:</a:t>
            </a:r>
            <a:endParaRPr lang="en-US" sz="4000"/>
          </a:p>
        </p:txBody>
      </p:sp>
      <p:sp>
        <p:nvSpPr>
          <p:cNvPr id="10244" name="Rectangle 4"/>
          <p:cNvSpPr>
            <a:spLocks noChangeArrowheads="1"/>
          </p:cNvSpPr>
          <p:nvPr/>
        </p:nvSpPr>
        <p:spPr bwMode="auto">
          <a:xfrm>
            <a:off x="4648200" y="2286000"/>
            <a:ext cx="4267200" cy="4267200"/>
          </a:xfrm>
          <a:prstGeom prst="rect">
            <a:avLst/>
          </a:prstGeom>
          <a:noFill/>
          <a:ln w="762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45" name="Rectangle 5"/>
          <p:cNvSpPr>
            <a:spLocks noChangeArrowheads="1"/>
          </p:cNvSpPr>
          <p:nvPr/>
        </p:nvSpPr>
        <p:spPr bwMode="auto">
          <a:xfrm>
            <a:off x="4800600" y="2362200"/>
            <a:ext cx="38100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3200">
                <a:latin typeface="Verdana" pitchFamily="34" charset="0"/>
              </a:rPr>
              <a:t>Computers</a:t>
            </a:r>
            <a:r>
              <a:rPr lang="en-US" sz="3200">
                <a:latin typeface="Verdana" pitchFamily="34" charset="0"/>
              </a:rPr>
              <a:t> are connected </a:t>
            </a:r>
            <a:r>
              <a:rPr lang="en-GB" sz="3200">
                <a:latin typeface="Verdana" pitchFamily="34" charset="0"/>
              </a:rPr>
              <a:t>like a star to a central computer such as   a mainframe. This is also called the “host” computer.</a:t>
            </a:r>
          </a:p>
          <a:p>
            <a:r>
              <a:rPr lang="en-GB" sz="3200">
                <a:latin typeface="Verdana" pitchFamily="34" charset="0"/>
              </a:rPr>
              <a:t>             </a:t>
            </a:r>
            <a:r>
              <a:rPr lang="en-US" sz="3200">
                <a:latin typeface="Verdana" pitchFamily="34" charset="0"/>
              </a:rPr>
              <a:t> </a:t>
            </a:r>
            <a:r>
              <a:rPr lang="en-GB" sz="3200">
                <a:latin typeface="Verdana" pitchFamily="34" charset="0"/>
              </a:rPr>
              <a:t>  </a:t>
            </a:r>
            <a:endParaRPr lang="en-US" sz="3200">
              <a:latin typeface="Times New Roman" pitchFamily="18" charset="0"/>
            </a:endParaRPr>
          </a:p>
        </p:txBody>
      </p:sp>
      <p:pic>
        <p:nvPicPr>
          <p:cNvPr id="10246" name="Picture 12" descr="starnet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438400"/>
            <a:ext cx="4191000" cy="394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TotalTime>
  <Words>2642</Words>
  <Application>Microsoft Office PowerPoint</Application>
  <PresentationFormat>On-screen Show (4:3)</PresentationFormat>
  <Paragraphs>288</Paragraphs>
  <Slides>50</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VAGRoundedBT</vt:lpstr>
      <vt:lpstr>Arial</vt:lpstr>
      <vt:lpstr>Times New Roman</vt:lpstr>
      <vt:lpstr>Calibri</vt:lpstr>
      <vt:lpstr>Tahoma</vt:lpstr>
      <vt:lpstr>Verdana</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Wireless LANs (WLANS) </vt:lpstr>
      <vt:lpstr>Advantages of WLAN</vt:lpstr>
      <vt:lpstr>Disadvantages</vt:lpstr>
      <vt:lpstr>WiFi </vt:lpstr>
      <vt:lpstr>WiFi Hotspot </vt:lpstr>
      <vt:lpstr>Bluetooth</vt:lpstr>
      <vt:lpstr>Wide Area Network(WAN)</vt:lpstr>
      <vt:lpstr>PowerPoint Presentation</vt:lpstr>
      <vt:lpstr>NETWORK DEVICES</vt:lpstr>
      <vt:lpstr>Network Devices</vt:lpstr>
      <vt:lpstr>2. Network Hub</vt:lpstr>
      <vt:lpstr>3. Switches</vt:lpstr>
      <vt:lpstr>4. Bridges</vt:lpstr>
      <vt:lpstr>PowerPoint Presentation</vt:lpstr>
      <vt:lpstr>5.Routers</vt:lpstr>
      <vt:lpstr>PowerPoint Presentation</vt:lpstr>
      <vt:lpstr>Http proxy servers</vt:lpstr>
      <vt:lpstr>PowerPoint Presentation</vt:lpstr>
      <vt:lpstr>The internet</vt:lpstr>
      <vt:lpstr>Websites</vt:lpstr>
      <vt:lpstr>Format of URL</vt:lpstr>
      <vt:lpstr>Accessing the internet</vt:lpstr>
      <vt:lpstr>Intranet</vt:lpstr>
      <vt:lpstr>Differences between internet and Intranet</vt:lpstr>
      <vt:lpstr>Internet Security</vt:lpstr>
      <vt:lpstr>Authentication Techniques</vt:lpstr>
      <vt:lpstr>Communication methods</vt:lpstr>
      <vt:lpstr>Measurement and Control</vt:lpstr>
      <vt:lpstr>Turtle Graphics</vt:lpstr>
      <vt:lpstr>Moving the turtle</vt:lpstr>
      <vt:lpstr>Commands for moving the turtle</vt:lpstr>
      <vt:lpstr>TURNING THE TURTLE</vt:lpstr>
      <vt:lpstr>Using REPEAT Command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dc:creator>
  <cp:lastModifiedBy>Teacher E-Solutions</cp:lastModifiedBy>
  <cp:revision>76</cp:revision>
  <dcterms:created xsi:type="dcterms:W3CDTF">2005-08-19T16:00:28Z</dcterms:created>
  <dcterms:modified xsi:type="dcterms:W3CDTF">2019-01-18T16:42:14Z</dcterms:modified>
</cp:coreProperties>
</file>