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wav" ContentType="audio/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handoutMasterIdLst>
    <p:handoutMasterId r:id="rId132"/>
  </p:handoutMasterIdLst>
  <p:sldIdLst>
    <p:sldId id="617" r:id="rId2"/>
    <p:sldId id="560" r:id="rId3"/>
    <p:sldId id="568" r:id="rId4"/>
    <p:sldId id="584" r:id="rId5"/>
    <p:sldId id="596" r:id="rId6"/>
    <p:sldId id="376" r:id="rId7"/>
    <p:sldId id="593" r:id="rId8"/>
    <p:sldId id="569" r:id="rId9"/>
    <p:sldId id="393" r:id="rId10"/>
    <p:sldId id="368" r:id="rId11"/>
    <p:sldId id="369" r:id="rId12"/>
    <p:sldId id="370" r:id="rId13"/>
    <p:sldId id="371" r:id="rId14"/>
    <p:sldId id="517" r:id="rId15"/>
    <p:sldId id="374" r:id="rId16"/>
    <p:sldId id="375" r:id="rId17"/>
    <p:sldId id="391" r:id="rId18"/>
    <p:sldId id="392" r:id="rId19"/>
    <p:sldId id="413" r:id="rId20"/>
    <p:sldId id="516" r:id="rId21"/>
    <p:sldId id="540" r:id="rId22"/>
    <p:sldId id="541" r:id="rId23"/>
    <p:sldId id="542" r:id="rId24"/>
    <p:sldId id="543" r:id="rId25"/>
    <p:sldId id="620" r:id="rId26"/>
    <p:sldId id="623" r:id="rId27"/>
    <p:sldId id="624" r:id="rId28"/>
    <p:sldId id="625" r:id="rId29"/>
    <p:sldId id="626" r:id="rId30"/>
    <p:sldId id="627" r:id="rId31"/>
    <p:sldId id="628" r:id="rId32"/>
    <p:sldId id="594" r:id="rId33"/>
    <p:sldId id="522" r:id="rId34"/>
    <p:sldId id="566" r:id="rId35"/>
    <p:sldId id="567" r:id="rId36"/>
    <p:sldId id="523" r:id="rId37"/>
    <p:sldId id="597" r:id="rId38"/>
    <p:sldId id="598" r:id="rId39"/>
    <p:sldId id="524" r:id="rId40"/>
    <p:sldId id="525" r:id="rId41"/>
    <p:sldId id="527" r:id="rId42"/>
    <p:sldId id="528" r:id="rId43"/>
    <p:sldId id="565" r:id="rId44"/>
    <p:sldId id="618" r:id="rId45"/>
    <p:sldId id="555" r:id="rId46"/>
    <p:sldId id="585" r:id="rId47"/>
    <p:sldId id="586" r:id="rId48"/>
    <p:sldId id="561" r:id="rId49"/>
    <p:sldId id="563" r:id="rId50"/>
    <p:sldId id="562" r:id="rId51"/>
    <p:sldId id="556" r:id="rId52"/>
    <p:sldId id="557" r:id="rId53"/>
    <p:sldId id="549" r:id="rId54"/>
    <p:sldId id="587" r:id="rId55"/>
    <p:sldId id="588" r:id="rId56"/>
    <p:sldId id="589" r:id="rId57"/>
    <p:sldId id="590" r:id="rId58"/>
    <p:sldId id="550" r:id="rId59"/>
    <p:sldId id="551" r:id="rId60"/>
    <p:sldId id="552" r:id="rId61"/>
    <p:sldId id="299" r:id="rId62"/>
    <p:sldId id="580" r:id="rId63"/>
    <p:sldId id="612" r:id="rId64"/>
    <p:sldId id="609" r:id="rId65"/>
    <p:sldId id="610" r:id="rId66"/>
    <p:sldId id="297" r:id="rId67"/>
    <p:sldId id="300" r:id="rId68"/>
    <p:sldId id="298" r:id="rId69"/>
    <p:sldId id="608" r:id="rId70"/>
    <p:sldId id="583" r:id="rId71"/>
    <p:sldId id="582" r:id="rId72"/>
    <p:sldId id="601" r:id="rId73"/>
    <p:sldId id="622" r:id="rId74"/>
    <p:sldId id="621" r:id="rId75"/>
    <p:sldId id="602" r:id="rId76"/>
    <p:sldId id="603" r:id="rId77"/>
    <p:sldId id="604" r:id="rId78"/>
    <p:sldId id="599" r:id="rId79"/>
    <p:sldId id="600" r:id="rId80"/>
    <p:sldId id="611" r:id="rId81"/>
    <p:sldId id="616" r:id="rId82"/>
    <p:sldId id="613" r:id="rId83"/>
    <p:sldId id="614" r:id="rId84"/>
    <p:sldId id="615" r:id="rId85"/>
    <p:sldId id="632" r:id="rId86"/>
    <p:sldId id="633" r:id="rId87"/>
    <p:sldId id="573" r:id="rId88"/>
    <p:sldId id="574" r:id="rId89"/>
    <p:sldId id="592" r:id="rId90"/>
    <p:sldId id="638" r:id="rId91"/>
    <p:sldId id="639" r:id="rId92"/>
    <p:sldId id="640" r:id="rId93"/>
    <p:sldId id="634" r:id="rId94"/>
    <p:sldId id="575" r:id="rId95"/>
    <p:sldId id="635" r:id="rId96"/>
    <p:sldId id="636" r:id="rId97"/>
    <p:sldId id="641" r:id="rId98"/>
    <p:sldId id="642" r:id="rId99"/>
    <p:sldId id="530" r:id="rId100"/>
    <p:sldId id="531" r:id="rId101"/>
    <p:sldId id="532" r:id="rId102"/>
    <p:sldId id="537" r:id="rId103"/>
    <p:sldId id="533" r:id="rId104"/>
    <p:sldId id="535" r:id="rId105"/>
    <p:sldId id="536" r:id="rId106"/>
    <p:sldId id="595" r:id="rId107"/>
    <p:sldId id="538" r:id="rId108"/>
    <p:sldId id="539" r:id="rId109"/>
    <p:sldId id="262" r:id="rId110"/>
    <p:sldId id="296" r:id="rId111"/>
    <p:sldId id="607" r:id="rId112"/>
    <p:sldId id="644" r:id="rId113"/>
    <p:sldId id="645" r:id="rId114"/>
    <p:sldId id="646" r:id="rId115"/>
    <p:sldId id="647" r:id="rId116"/>
    <p:sldId id="344" r:id="rId117"/>
    <p:sldId id="345" r:id="rId118"/>
    <p:sldId id="346" r:id="rId119"/>
    <p:sldId id="260" r:id="rId120"/>
    <p:sldId id="564" r:id="rId121"/>
    <p:sldId id="519" r:id="rId122"/>
    <p:sldId id="571" r:id="rId123"/>
    <p:sldId id="576" r:id="rId124"/>
    <p:sldId id="547" r:id="rId125"/>
    <p:sldId id="554" r:id="rId126"/>
    <p:sldId id="548" r:id="rId127"/>
    <p:sldId id="520" r:id="rId128"/>
    <p:sldId id="521" r:id="rId129"/>
    <p:sldId id="526" r:id="rId130"/>
    <p:sldId id="619" r:id="rId131"/>
  </p:sldIdLst>
  <p:sldSz cx="9144000" cy="6858000" type="screen4x3"/>
  <p:notesSz cx="6815138" cy="9942513"/>
  <p:defaultTextStyle>
    <a:defPPr>
      <a:defRPr lang="en-US"/>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FF3300"/>
    <a:srgbClr val="FF7C80"/>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47" autoAdjust="0"/>
    <p:restoredTop sz="94683" autoAdjust="0"/>
  </p:normalViewPr>
  <p:slideViewPr>
    <p:cSldViewPr>
      <p:cViewPr>
        <p:scale>
          <a:sx n="66" d="100"/>
          <a:sy n="66" d="100"/>
        </p:scale>
        <p:origin x="-58"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6876"/>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13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6402" name="Rectangle 2"/>
          <p:cNvSpPr>
            <a:spLocks noGrp="1" noChangeArrowheads="1"/>
          </p:cNvSpPr>
          <p:nvPr>
            <p:ph type="hdr" sz="quarter"/>
          </p:nvPr>
        </p:nvSpPr>
        <p:spPr bwMode="auto">
          <a:xfrm>
            <a:off x="0" y="0"/>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58" tIns="46479" rIns="92958" bIns="46479" numCol="1" anchor="t" anchorCtr="0" compatLnSpc="1">
            <a:prstTxWarp prst="textNoShape">
              <a:avLst/>
            </a:prstTxWarp>
          </a:bodyPr>
          <a:lstStyle>
            <a:lvl1pPr defTabSz="930275">
              <a:defRPr sz="1200" smtClean="0">
                <a:latin typeface="Times New Roman" pitchFamily="18" charset="0"/>
              </a:defRPr>
            </a:lvl1pPr>
          </a:lstStyle>
          <a:p>
            <a:pPr>
              <a:defRPr/>
            </a:pPr>
            <a:endParaRPr lang="en-GB"/>
          </a:p>
        </p:txBody>
      </p:sp>
      <p:sp>
        <p:nvSpPr>
          <p:cNvPr id="486403" name="Rectangle 3"/>
          <p:cNvSpPr>
            <a:spLocks noGrp="1" noChangeArrowheads="1"/>
          </p:cNvSpPr>
          <p:nvPr>
            <p:ph type="dt" sz="quarter" idx="1"/>
          </p:nvPr>
        </p:nvSpPr>
        <p:spPr bwMode="auto">
          <a:xfrm>
            <a:off x="3860800" y="0"/>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58" tIns="46479" rIns="92958" bIns="46479" numCol="1" anchor="t" anchorCtr="0" compatLnSpc="1">
            <a:prstTxWarp prst="textNoShape">
              <a:avLst/>
            </a:prstTxWarp>
          </a:bodyPr>
          <a:lstStyle>
            <a:lvl1pPr algn="r" defTabSz="930275">
              <a:defRPr sz="1200" smtClean="0">
                <a:latin typeface="Times New Roman" pitchFamily="18" charset="0"/>
              </a:defRPr>
            </a:lvl1pPr>
          </a:lstStyle>
          <a:p>
            <a:pPr>
              <a:defRPr/>
            </a:pPr>
            <a:endParaRPr lang="en-GB"/>
          </a:p>
        </p:txBody>
      </p:sp>
      <p:sp>
        <p:nvSpPr>
          <p:cNvPr id="486404" name="Rectangle 4"/>
          <p:cNvSpPr>
            <a:spLocks noGrp="1" noChangeArrowheads="1"/>
          </p:cNvSpPr>
          <p:nvPr>
            <p:ph type="ftr" sz="quarter" idx="2"/>
          </p:nvPr>
        </p:nvSpPr>
        <p:spPr bwMode="auto">
          <a:xfrm>
            <a:off x="0" y="9445625"/>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58" tIns="46479" rIns="92958" bIns="46479" numCol="1" anchor="b" anchorCtr="0" compatLnSpc="1">
            <a:prstTxWarp prst="textNoShape">
              <a:avLst/>
            </a:prstTxWarp>
          </a:bodyPr>
          <a:lstStyle>
            <a:lvl1pPr defTabSz="930275">
              <a:defRPr sz="1200" smtClean="0">
                <a:latin typeface="Times New Roman" pitchFamily="18" charset="0"/>
              </a:defRPr>
            </a:lvl1pPr>
          </a:lstStyle>
          <a:p>
            <a:pPr>
              <a:defRPr/>
            </a:pPr>
            <a:endParaRPr lang="en-GB"/>
          </a:p>
        </p:txBody>
      </p:sp>
      <p:sp>
        <p:nvSpPr>
          <p:cNvPr id="486405" name="Rectangle 5"/>
          <p:cNvSpPr>
            <a:spLocks noGrp="1" noChangeArrowheads="1"/>
          </p:cNvSpPr>
          <p:nvPr>
            <p:ph type="sldNum" sz="quarter" idx="3"/>
          </p:nvPr>
        </p:nvSpPr>
        <p:spPr bwMode="auto">
          <a:xfrm>
            <a:off x="3860800" y="9445625"/>
            <a:ext cx="295433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958" tIns="46479" rIns="92958" bIns="46479" numCol="1" anchor="b" anchorCtr="0" compatLnSpc="1">
            <a:prstTxWarp prst="textNoShape">
              <a:avLst/>
            </a:prstTxWarp>
          </a:bodyPr>
          <a:lstStyle>
            <a:lvl1pPr algn="r" defTabSz="930275">
              <a:defRPr sz="1200" smtClean="0">
                <a:latin typeface="Times New Roman" pitchFamily="18" charset="0"/>
              </a:defRPr>
            </a:lvl1pPr>
          </a:lstStyle>
          <a:p>
            <a:pPr>
              <a:defRPr/>
            </a:pPr>
            <a:fld id="{391BC290-B2FB-467E-9F48-7ED2E0FF671F}" type="slidenum">
              <a:rPr lang="en-GB"/>
              <a:pPr>
                <a:defRPr/>
              </a:pPr>
              <a:t>‹#›</a:t>
            </a:fld>
            <a:endParaRPr lang="en-GB"/>
          </a:p>
        </p:txBody>
      </p:sp>
    </p:spTree>
    <p:extLst>
      <p:ext uri="{BB962C8B-B14F-4D97-AF65-F5344CB8AC3E}">
        <p14:creationId xmlns:p14="http://schemas.microsoft.com/office/powerpoint/2010/main" val="141100836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6350"/>
            <a:ext cx="9140825" cy="6851650"/>
            <a:chOff x="0" y="4"/>
            <a:chExt cx="5758" cy="4316"/>
          </a:xfrm>
        </p:grpSpPr>
        <p:grpSp>
          <p:nvGrpSpPr>
            <p:cNvPr id="5" name="Group 3"/>
            <p:cNvGrpSpPr>
              <a:grpSpLocks/>
            </p:cNvGrpSpPr>
            <p:nvPr/>
          </p:nvGrpSpPr>
          <p:grpSpPr bwMode="auto">
            <a:xfrm>
              <a:off x="0" y="1161"/>
              <a:ext cx="5758" cy="3159"/>
              <a:chOff x="0" y="1161"/>
              <a:chExt cx="5758" cy="3159"/>
            </a:xfrm>
          </p:grpSpPr>
          <p:sp>
            <p:nvSpPr>
              <p:cNvPr id="16" name="Freeform 4"/>
              <p:cNvSpPr>
                <a:spLocks/>
              </p:cNvSpPr>
              <p:nvPr/>
            </p:nvSpPr>
            <p:spPr bwMode="hidden">
              <a:xfrm>
                <a:off x="558" y="1161"/>
                <a:ext cx="5200" cy="3159"/>
              </a:xfrm>
              <a:custGeom>
                <a:avLst/>
                <a:gdLst>
                  <a:gd name="T0" fmla="*/ 0 w 5184"/>
                  <a:gd name="T1" fmla="*/ 3159 h 3159"/>
                  <a:gd name="T2" fmla="*/ 5200 w 5184"/>
                  <a:gd name="T3" fmla="*/ 3159 h 3159"/>
                  <a:gd name="T4" fmla="*/ 5200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5"/>
              <p:cNvSpPr>
                <a:spLocks/>
              </p:cNvSpPr>
              <p:nvPr/>
            </p:nvSpPr>
            <p:spPr bwMode="hidden">
              <a:xfrm>
                <a:off x="0" y="1161"/>
                <a:ext cx="558" cy="3159"/>
              </a:xfrm>
              <a:custGeom>
                <a:avLst/>
                <a:gdLst>
                  <a:gd name="T0" fmla="*/ 0 w 556"/>
                  <a:gd name="T1" fmla="*/ 0 h 3159"/>
                  <a:gd name="T2" fmla="*/ 0 w 556"/>
                  <a:gd name="T3" fmla="*/ 3159 h 3159"/>
                  <a:gd name="T4" fmla="*/ 558 w 556"/>
                  <a:gd name="T5" fmla="*/ 3159 h 3159"/>
                  <a:gd name="T6" fmla="*/ 558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6" name="Freeform 6"/>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7" name="Freeform 7"/>
            <p:cNvSpPr>
              <a:spLocks/>
            </p:cNvSpPr>
            <p:nvPr/>
          </p:nvSpPr>
          <p:spPr bwMode="ltGray">
            <a:xfrm>
              <a:off x="767" y="1155"/>
              <a:ext cx="252" cy="12"/>
            </a:xfrm>
            <a:custGeom>
              <a:avLst/>
              <a:gdLst>
                <a:gd name="T0" fmla="*/ 252 w 251"/>
                <a:gd name="T1" fmla="*/ 0 h 12"/>
                <a:gd name="T2" fmla="*/ 0 w 251"/>
                <a:gd name="T3" fmla="*/ 0 h 12"/>
                <a:gd name="T4" fmla="*/ 0 w 251"/>
                <a:gd name="T5" fmla="*/ 12 h 12"/>
                <a:gd name="T6" fmla="*/ 252 w 251"/>
                <a:gd name="T7" fmla="*/ 12 h 12"/>
                <a:gd name="T8" fmla="*/ 252 w 251"/>
                <a:gd name="T9" fmla="*/ 0 h 12"/>
                <a:gd name="T10" fmla="*/ 252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8"/>
            <p:cNvSpPr>
              <a:spLocks/>
            </p:cNvSpPr>
            <p:nvPr/>
          </p:nvSpPr>
          <p:spPr bwMode="ltGray">
            <a:xfrm>
              <a:off x="0" y="1155"/>
              <a:ext cx="351" cy="12"/>
            </a:xfrm>
            <a:custGeom>
              <a:avLst/>
              <a:gdLst>
                <a:gd name="T0" fmla="*/ 0 w 251"/>
                <a:gd name="T1" fmla="*/ 0 h 12"/>
                <a:gd name="T2" fmla="*/ 0 w 251"/>
                <a:gd name="T3" fmla="*/ 12 h 12"/>
                <a:gd name="T4" fmla="*/ 351 w 251"/>
                <a:gd name="T5" fmla="*/ 12 h 12"/>
                <a:gd name="T6" fmla="*/ 351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9" name="Group 9"/>
            <p:cNvGrpSpPr>
              <a:grpSpLocks/>
            </p:cNvGrpSpPr>
            <p:nvPr/>
          </p:nvGrpSpPr>
          <p:grpSpPr bwMode="auto">
            <a:xfrm>
              <a:off x="348" y="4"/>
              <a:ext cx="5410" cy="4316"/>
              <a:chOff x="348" y="4"/>
              <a:chExt cx="5410" cy="4316"/>
            </a:xfrm>
          </p:grpSpPr>
          <p:sp>
            <p:nvSpPr>
              <p:cNvPr id="10" name="Freeform 10"/>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1"/>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2"/>
              <p:cNvSpPr>
                <a:spLocks/>
              </p:cNvSpPr>
              <p:nvPr/>
            </p:nvSpPr>
            <p:spPr bwMode="ltGray">
              <a:xfrm>
                <a:off x="1019" y="1155"/>
                <a:ext cx="4739" cy="12"/>
              </a:xfrm>
              <a:custGeom>
                <a:avLst/>
                <a:gdLst>
                  <a:gd name="T0" fmla="*/ 4739 w 4724"/>
                  <a:gd name="T1" fmla="*/ 0 h 12"/>
                  <a:gd name="T2" fmla="*/ 0 w 4724"/>
                  <a:gd name="T3" fmla="*/ 0 h 12"/>
                  <a:gd name="T4" fmla="*/ 0 w 4724"/>
                  <a:gd name="T5" fmla="*/ 12 h 12"/>
                  <a:gd name="T6" fmla="*/ 4739 w 4724"/>
                  <a:gd name="T7" fmla="*/ 12 h 12"/>
                  <a:gd name="T8" fmla="*/ 4739 w 4724"/>
                  <a:gd name="T9" fmla="*/ 0 h 12"/>
                  <a:gd name="T10" fmla="*/ 4739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3"/>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4"/>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5"/>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grpSp>
      <p:sp>
        <p:nvSpPr>
          <p:cNvPr id="515088" name="Rectangle 16"/>
          <p:cNvSpPr>
            <a:spLocks noGrp="1" noChangeArrowheads="1"/>
          </p:cNvSpPr>
          <p:nvPr>
            <p:ph type="ctrTitle" sz="quarter"/>
          </p:nvPr>
        </p:nvSpPr>
        <p:spPr>
          <a:xfrm>
            <a:off x="1066800" y="1997075"/>
            <a:ext cx="7086600" cy="1431925"/>
          </a:xfrm>
        </p:spPr>
        <p:txBody>
          <a:bodyPr anchor="b"/>
          <a:lstStyle>
            <a:lvl1pPr>
              <a:defRPr/>
            </a:lvl1pPr>
          </a:lstStyle>
          <a:p>
            <a:pPr lvl="0"/>
            <a:r>
              <a:rPr lang="en-GB" noProof="0" smtClean="0"/>
              <a:t>Click to edit Master title style</a:t>
            </a:r>
          </a:p>
        </p:txBody>
      </p:sp>
      <p:sp>
        <p:nvSpPr>
          <p:cNvPr id="515089" name="Rectangle 17"/>
          <p:cNvSpPr>
            <a:spLocks noGrp="1" noChangeArrowheads="1"/>
          </p:cNvSpPr>
          <p:nvPr>
            <p:ph type="subTitle" sz="quarter" idx="1"/>
          </p:nvPr>
        </p:nvSpPr>
        <p:spPr>
          <a:xfrm>
            <a:off x="1066800" y="3886200"/>
            <a:ext cx="6400800" cy="1752600"/>
          </a:xfrm>
        </p:spPr>
        <p:txBody>
          <a:bodyPr/>
          <a:lstStyle>
            <a:lvl1pPr marL="0" indent="0">
              <a:buFont typeface="Wingdings" pitchFamily="2" charset="2"/>
              <a:buNone/>
              <a:defRPr/>
            </a:lvl1pPr>
          </a:lstStyle>
          <a:p>
            <a:pPr lvl="0"/>
            <a:r>
              <a:rPr lang="en-GB" noProof="0" smtClean="0"/>
              <a:t>Click to edit Master subtitle style</a:t>
            </a:r>
          </a:p>
        </p:txBody>
      </p:sp>
      <p:sp>
        <p:nvSpPr>
          <p:cNvPr id="18" name="Rectangle 18"/>
          <p:cNvSpPr>
            <a:spLocks noGrp="1" noChangeArrowheads="1"/>
          </p:cNvSpPr>
          <p:nvPr>
            <p:ph type="dt" sz="quarter" idx="10"/>
          </p:nvPr>
        </p:nvSpPr>
        <p:spPr/>
        <p:txBody>
          <a:bodyPr/>
          <a:lstStyle>
            <a:lvl1pPr>
              <a:defRPr smtClean="0"/>
            </a:lvl1pPr>
          </a:lstStyle>
          <a:p>
            <a:pPr>
              <a:defRPr/>
            </a:pPr>
            <a:endParaRPr lang="en-GB"/>
          </a:p>
        </p:txBody>
      </p:sp>
      <p:sp>
        <p:nvSpPr>
          <p:cNvPr id="19" name="Rectangle 19"/>
          <p:cNvSpPr>
            <a:spLocks noGrp="1" noChangeArrowheads="1"/>
          </p:cNvSpPr>
          <p:nvPr>
            <p:ph type="ftr" sz="quarter" idx="11"/>
          </p:nvPr>
        </p:nvSpPr>
        <p:spPr>
          <a:xfrm>
            <a:off x="3352800" y="6248400"/>
            <a:ext cx="2895600" cy="457200"/>
          </a:xfrm>
        </p:spPr>
        <p:txBody>
          <a:bodyPr/>
          <a:lstStyle>
            <a:lvl1pPr>
              <a:defRPr smtClean="0"/>
            </a:lvl1pPr>
          </a:lstStyle>
          <a:p>
            <a:pPr>
              <a:defRPr/>
            </a:pPr>
            <a:endParaRPr lang="en-GB"/>
          </a:p>
        </p:txBody>
      </p:sp>
      <p:sp>
        <p:nvSpPr>
          <p:cNvPr id="20" name="Rectangle 20"/>
          <p:cNvSpPr>
            <a:spLocks noGrp="1" noChangeArrowheads="1"/>
          </p:cNvSpPr>
          <p:nvPr>
            <p:ph type="sldNum" sz="quarter" idx="12"/>
          </p:nvPr>
        </p:nvSpPr>
        <p:spPr/>
        <p:txBody>
          <a:bodyPr/>
          <a:lstStyle>
            <a:lvl1pPr>
              <a:defRPr smtClean="0"/>
            </a:lvl1pPr>
          </a:lstStyle>
          <a:p>
            <a:pPr>
              <a:defRPr/>
            </a:pPr>
            <a:fld id="{1227975A-E322-45C3-AD67-03D4EDBEDF6E}" type="slidenum">
              <a:rPr lang="en-GB"/>
              <a:pPr>
                <a:defRPr/>
              </a:pPr>
              <a:t>‹#›</a:t>
            </a:fld>
            <a:endParaRPr lang="en-GB"/>
          </a:p>
        </p:txBody>
      </p:sp>
    </p:spTree>
    <p:extLst>
      <p:ext uri="{BB962C8B-B14F-4D97-AF65-F5344CB8AC3E}">
        <p14:creationId xmlns:p14="http://schemas.microsoft.com/office/powerpoint/2010/main" val="3513388778"/>
      </p:ext>
    </p:extLst>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GB"/>
          </a:p>
        </p:txBody>
      </p:sp>
      <p:sp>
        <p:nvSpPr>
          <p:cNvPr id="5" name="Rectangle 18"/>
          <p:cNvSpPr>
            <a:spLocks noGrp="1" noChangeArrowheads="1"/>
          </p:cNvSpPr>
          <p:nvPr>
            <p:ph type="ftr" sz="quarter" idx="11"/>
          </p:nvPr>
        </p:nvSpPr>
        <p:spPr>
          <a:ln/>
        </p:spPr>
        <p:txBody>
          <a:bodyPr/>
          <a:lstStyle>
            <a:lvl1pPr>
              <a:defRPr/>
            </a:lvl1pPr>
          </a:lstStyle>
          <a:p>
            <a:pPr>
              <a:defRPr/>
            </a:pPr>
            <a:endParaRPr lang="en-GB"/>
          </a:p>
        </p:txBody>
      </p:sp>
      <p:sp>
        <p:nvSpPr>
          <p:cNvPr id="6" name="Rectangle 19"/>
          <p:cNvSpPr>
            <a:spLocks noGrp="1" noChangeArrowheads="1"/>
          </p:cNvSpPr>
          <p:nvPr>
            <p:ph type="sldNum" sz="quarter" idx="12"/>
          </p:nvPr>
        </p:nvSpPr>
        <p:spPr>
          <a:ln/>
        </p:spPr>
        <p:txBody>
          <a:bodyPr/>
          <a:lstStyle>
            <a:lvl1pPr>
              <a:defRPr/>
            </a:lvl1pPr>
          </a:lstStyle>
          <a:p>
            <a:pPr>
              <a:defRPr/>
            </a:pPr>
            <a:fld id="{CB6FFD47-32A4-452B-B478-F78D48A279E0}" type="slidenum">
              <a:rPr lang="en-GB"/>
              <a:pPr>
                <a:defRPr/>
              </a:pPr>
              <a:t>‹#›</a:t>
            </a:fld>
            <a:endParaRPr lang="en-GB"/>
          </a:p>
        </p:txBody>
      </p:sp>
    </p:spTree>
    <p:extLst>
      <p:ext uri="{BB962C8B-B14F-4D97-AF65-F5344CB8AC3E}">
        <p14:creationId xmlns:p14="http://schemas.microsoft.com/office/powerpoint/2010/main" val="2057394597"/>
      </p:ext>
    </p:extLst>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304800"/>
            <a:ext cx="18859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5054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GB"/>
          </a:p>
        </p:txBody>
      </p:sp>
      <p:sp>
        <p:nvSpPr>
          <p:cNvPr id="5" name="Rectangle 18"/>
          <p:cNvSpPr>
            <a:spLocks noGrp="1" noChangeArrowheads="1"/>
          </p:cNvSpPr>
          <p:nvPr>
            <p:ph type="ftr" sz="quarter" idx="11"/>
          </p:nvPr>
        </p:nvSpPr>
        <p:spPr>
          <a:ln/>
        </p:spPr>
        <p:txBody>
          <a:bodyPr/>
          <a:lstStyle>
            <a:lvl1pPr>
              <a:defRPr/>
            </a:lvl1pPr>
          </a:lstStyle>
          <a:p>
            <a:pPr>
              <a:defRPr/>
            </a:pPr>
            <a:endParaRPr lang="en-GB"/>
          </a:p>
        </p:txBody>
      </p:sp>
      <p:sp>
        <p:nvSpPr>
          <p:cNvPr id="6" name="Rectangle 19"/>
          <p:cNvSpPr>
            <a:spLocks noGrp="1" noChangeArrowheads="1"/>
          </p:cNvSpPr>
          <p:nvPr>
            <p:ph type="sldNum" sz="quarter" idx="12"/>
          </p:nvPr>
        </p:nvSpPr>
        <p:spPr>
          <a:ln/>
        </p:spPr>
        <p:txBody>
          <a:bodyPr/>
          <a:lstStyle>
            <a:lvl1pPr>
              <a:defRPr/>
            </a:lvl1pPr>
          </a:lstStyle>
          <a:p>
            <a:pPr>
              <a:defRPr/>
            </a:pPr>
            <a:fld id="{4F5509D4-1176-4AB3-B241-A514D466B6A8}" type="slidenum">
              <a:rPr lang="en-GB"/>
              <a:pPr>
                <a:defRPr/>
              </a:pPr>
              <a:t>‹#›</a:t>
            </a:fld>
            <a:endParaRPr lang="en-GB"/>
          </a:p>
        </p:txBody>
      </p:sp>
    </p:spTree>
    <p:extLst>
      <p:ext uri="{BB962C8B-B14F-4D97-AF65-F5344CB8AC3E}">
        <p14:creationId xmlns:p14="http://schemas.microsoft.com/office/powerpoint/2010/main" val="1718342613"/>
      </p:ext>
    </p:extLst>
  </p:cSld>
  <p:clrMapOvr>
    <a:masterClrMapping/>
  </p:clrMapOvr>
  <p:transition>
    <p:zo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7543800" cy="14319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66800" y="1981200"/>
            <a:ext cx="36957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981200"/>
            <a:ext cx="36957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7"/>
          <p:cNvSpPr>
            <a:spLocks noGrp="1" noChangeArrowheads="1"/>
          </p:cNvSpPr>
          <p:nvPr>
            <p:ph type="dt" sz="half" idx="10"/>
          </p:nvPr>
        </p:nvSpPr>
        <p:spPr>
          <a:ln/>
        </p:spPr>
        <p:txBody>
          <a:bodyPr/>
          <a:lstStyle>
            <a:lvl1pPr>
              <a:defRPr/>
            </a:lvl1pPr>
          </a:lstStyle>
          <a:p>
            <a:pPr>
              <a:defRPr/>
            </a:pPr>
            <a:endParaRPr lang="en-GB"/>
          </a:p>
        </p:txBody>
      </p:sp>
      <p:sp>
        <p:nvSpPr>
          <p:cNvPr id="6" name="Rectangle 18"/>
          <p:cNvSpPr>
            <a:spLocks noGrp="1" noChangeArrowheads="1"/>
          </p:cNvSpPr>
          <p:nvPr>
            <p:ph type="ftr" sz="quarter" idx="11"/>
          </p:nvPr>
        </p:nvSpPr>
        <p:spPr>
          <a:ln/>
        </p:spPr>
        <p:txBody>
          <a:bodyPr/>
          <a:lstStyle>
            <a:lvl1pPr>
              <a:defRPr/>
            </a:lvl1pPr>
          </a:lstStyle>
          <a:p>
            <a:pPr>
              <a:defRPr/>
            </a:pPr>
            <a:endParaRPr lang="en-GB"/>
          </a:p>
        </p:txBody>
      </p:sp>
      <p:sp>
        <p:nvSpPr>
          <p:cNvPr id="7" name="Rectangle 19"/>
          <p:cNvSpPr>
            <a:spLocks noGrp="1" noChangeArrowheads="1"/>
          </p:cNvSpPr>
          <p:nvPr>
            <p:ph type="sldNum" sz="quarter" idx="12"/>
          </p:nvPr>
        </p:nvSpPr>
        <p:spPr>
          <a:ln/>
        </p:spPr>
        <p:txBody>
          <a:bodyPr/>
          <a:lstStyle>
            <a:lvl1pPr>
              <a:defRPr/>
            </a:lvl1pPr>
          </a:lstStyle>
          <a:p>
            <a:pPr>
              <a:defRPr/>
            </a:pPr>
            <a:fld id="{1E9A0B8C-E69B-4D43-AEDA-862DF9FFADF5}" type="slidenum">
              <a:rPr lang="en-GB"/>
              <a:pPr>
                <a:defRPr/>
              </a:pPr>
              <a:t>‹#›</a:t>
            </a:fld>
            <a:endParaRPr lang="en-GB"/>
          </a:p>
        </p:txBody>
      </p:sp>
    </p:spTree>
    <p:extLst>
      <p:ext uri="{BB962C8B-B14F-4D97-AF65-F5344CB8AC3E}">
        <p14:creationId xmlns:p14="http://schemas.microsoft.com/office/powerpoint/2010/main" val="3921101023"/>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7543800" cy="14319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066800" y="1981200"/>
            <a:ext cx="7543800" cy="4114800"/>
          </a:xfrm>
        </p:spPr>
        <p:txBody>
          <a:bodyPr/>
          <a:lstStyle/>
          <a:p>
            <a:pPr lvl="0"/>
            <a:endParaRPr lang="en-US" noProof="0" smtClean="0"/>
          </a:p>
        </p:txBody>
      </p:sp>
      <p:sp>
        <p:nvSpPr>
          <p:cNvPr id="4" name="Rectangle 17"/>
          <p:cNvSpPr>
            <a:spLocks noGrp="1" noChangeArrowheads="1"/>
          </p:cNvSpPr>
          <p:nvPr>
            <p:ph type="dt" sz="half" idx="10"/>
          </p:nvPr>
        </p:nvSpPr>
        <p:spPr>
          <a:ln/>
        </p:spPr>
        <p:txBody>
          <a:bodyPr/>
          <a:lstStyle>
            <a:lvl1pPr>
              <a:defRPr/>
            </a:lvl1pPr>
          </a:lstStyle>
          <a:p>
            <a:pPr>
              <a:defRPr/>
            </a:pPr>
            <a:endParaRPr lang="en-GB"/>
          </a:p>
        </p:txBody>
      </p:sp>
      <p:sp>
        <p:nvSpPr>
          <p:cNvPr id="5" name="Rectangle 18"/>
          <p:cNvSpPr>
            <a:spLocks noGrp="1" noChangeArrowheads="1"/>
          </p:cNvSpPr>
          <p:nvPr>
            <p:ph type="ftr" sz="quarter" idx="11"/>
          </p:nvPr>
        </p:nvSpPr>
        <p:spPr>
          <a:ln/>
        </p:spPr>
        <p:txBody>
          <a:bodyPr/>
          <a:lstStyle>
            <a:lvl1pPr>
              <a:defRPr/>
            </a:lvl1pPr>
          </a:lstStyle>
          <a:p>
            <a:pPr>
              <a:defRPr/>
            </a:pPr>
            <a:endParaRPr lang="en-GB"/>
          </a:p>
        </p:txBody>
      </p:sp>
      <p:sp>
        <p:nvSpPr>
          <p:cNvPr id="6" name="Rectangle 19"/>
          <p:cNvSpPr>
            <a:spLocks noGrp="1" noChangeArrowheads="1"/>
          </p:cNvSpPr>
          <p:nvPr>
            <p:ph type="sldNum" sz="quarter" idx="12"/>
          </p:nvPr>
        </p:nvSpPr>
        <p:spPr>
          <a:ln/>
        </p:spPr>
        <p:txBody>
          <a:bodyPr/>
          <a:lstStyle>
            <a:lvl1pPr>
              <a:defRPr/>
            </a:lvl1pPr>
          </a:lstStyle>
          <a:p>
            <a:pPr>
              <a:defRPr/>
            </a:pPr>
            <a:fld id="{3E806F1D-D9B6-4076-B980-D93CAE16F996}" type="slidenum">
              <a:rPr lang="en-GB"/>
              <a:pPr>
                <a:defRPr/>
              </a:pPr>
              <a:t>‹#›</a:t>
            </a:fld>
            <a:endParaRPr lang="en-GB"/>
          </a:p>
        </p:txBody>
      </p:sp>
    </p:spTree>
    <p:extLst>
      <p:ext uri="{BB962C8B-B14F-4D97-AF65-F5344CB8AC3E}">
        <p14:creationId xmlns:p14="http://schemas.microsoft.com/office/powerpoint/2010/main" val="2895442833"/>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GB"/>
          </a:p>
        </p:txBody>
      </p:sp>
      <p:sp>
        <p:nvSpPr>
          <p:cNvPr id="5" name="Rectangle 18"/>
          <p:cNvSpPr>
            <a:spLocks noGrp="1" noChangeArrowheads="1"/>
          </p:cNvSpPr>
          <p:nvPr>
            <p:ph type="ftr" sz="quarter" idx="11"/>
          </p:nvPr>
        </p:nvSpPr>
        <p:spPr>
          <a:ln/>
        </p:spPr>
        <p:txBody>
          <a:bodyPr/>
          <a:lstStyle>
            <a:lvl1pPr>
              <a:defRPr/>
            </a:lvl1pPr>
          </a:lstStyle>
          <a:p>
            <a:pPr>
              <a:defRPr/>
            </a:pPr>
            <a:endParaRPr lang="en-GB"/>
          </a:p>
        </p:txBody>
      </p:sp>
      <p:sp>
        <p:nvSpPr>
          <p:cNvPr id="6" name="Rectangle 19"/>
          <p:cNvSpPr>
            <a:spLocks noGrp="1" noChangeArrowheads="1"/>
          </p:cNvSpPr>
          <p:nvPr>
            <p:ph type="sldNum" sz="quarter" idx="12"/>
          </p:nvPr>
        </p:nvSpPr>
        <p:spPr>
          <a:ln/>
        </p:spPr>
        <p:txBody>
          <a:bodyPr/>
          <a:lstStyle>
            <a:lvl1pPr>
              <a:defRPr/>
            </a:lvl1pPr>
          </a:lstStyle>
          <a:p>
            <a:pPr>
              <a:defRPr/>
            </a:pPr>
            <a:fld id="{ADC4E80C-D146-4584-A885-A209977A8302}" type="slidenum">
              <a:rPr lang="en-GB"/>
              <a:pPr>
                <a:defRPr/>
              </a:pPr>
              <a:t>‹#›</a:t>
            </a:fld>
            <a:endParaRPr lang="en-GB"/>
          </a:p>
        </p:txBody>
      </p:sp>
    </p:spTree>
    <p:extLst>
      <p:ext uri="{BB962C8B-B14F-4D97-AF65-F5344CB8AC3E}">
        <p14:creationId xmlns:p14="http://schemas.microsoft.com/office/powerpoint/2010/main" val="1119933732"/>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7"/>
          <p:cNvSpPr>
            <a:spLocks noGrp="1" noChangeArrowheads="1"/>
          </p:cNvSpPr>
          <p:nvPr>
            <p:ph type="dt" sz="half" idx="10"/>
          </p:nvPr>
        </p:nvSpPr>
        <p:spPr>
          <a:ln/>
        </p:spPr>
        <p:txBody>
          <a:bodyPr/>
          <a:lstStyle>
            <a:lvl1pPr>
              <a:defRPr/>
            </a:lvl1pPr>
          </a:lstStyle>
          <a:p>
            <a:pPr>
              <a:defRPr/>
            </a:pPr>
            <a:endParaRPr lang="en-GB"/>
          </a:p>
        </p:txBody>
      </p:sp>
      <p:sp>
        <p:nvSpPr>
          <p:cNvPr id="5" name="Rectangle 18"/>
          <p:cNvSpPr>
            <a:spLocks noGrp="1" noChangeArrowheads="1"/>
          </p:cNvSpPr>
          <p:nvPr>
            <p:ph type="ftr" sz="quarter" idx="11"/>
          </p:nvPr>
        </p:nvSpPr>
        <p:spPr>
          <a:ln/>
        </p:spPr>
        <p:txBody>
          <a:bodyPr/>
          <a:lstStyle>
            <a:lvl1pPr>
              <a:defRPr/>
            </a:lvl1pPr>
          </a:lstStyle>
          <a:p>
            <a:pPr>
              <a:defRPr/>
            </a:pPr>
            <a:endParaRPr lang="en-GB"/>
          </a:p>
        </p:txBody>
      </p:sp>
      <p:sp>
        <p:nvSpPr>
          <p:cNvPr id="6" name="Rectangle 19"/>
          <p:cNvSpPr>
            <a:spLocks noGrp="1" noChangeArrowheads="1"/>
          </p:cNvSpPr>
          <p:nvPr>
            <p:ph type="sldNum" sz="quarter" idx="12"/>
          </p:nvPr>
        </p:nvSpPr>
        <p:spPr>
          <a:ln/>
        </p:spPr>
        <p:txBody>
          <a:bodyPr/>
          <a:lstStyle>
            <a:lvl1pPr>
              <a:defRPr/>
            </a:lvl1pPr>
          </a:lstStyle>
          <a:p>
            <a:pPr>
              <a:defRPr/>
            </a:pPr>
            <a:fld id="{E7BA9547-A4C1-44F6-A1D1-2C91ECE805BE}" type="slidenum">
              <a:rPr lang="en-GB"/>
              <a:pPr>
                <a:defRPr/>
              </a:pPr>
              <a:t>‹#›</a:t>
            </a:fld>
            <a:endParaRPr lang="en-GB"/>
          </a:p>
        </p:txBody>
      </p:sp>
    </p:spTree>
    <p:extLst>
      <p:ext uri="{BB962C8B-B14F-4D97-AF65-F5344CB8AC3E}">
        <p14:creationId xmlns:p14="http://schemas.microsoft.com/office/powerpoint/2010/main" val="3575790616"/>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7"/>
          <p:cNvSpPr>
            <a:spLocks noGrp="1" noChangeArrowheads="1"/>
          </p:cNvSpPr>
          <p:nvPr>
            <p:ph type="dt" sz="half" idx="10"/>
          </p:nvPr>
        </p:nvSpPr>
        <p:spPr>
          <a:ln/>
        </p:spPr>
        <p:txBody>
          <a:bodyPr/>
          <a:lstStyle>
            <a:lvl1pPr>
              <a:defRPr/>
            </a:lvl1pPr>
          </a:lstStyle>
          <a:p>
            <a:pPr>
              <a:defRPr/>
            </a:pPr>
            <a:endParaRPr lang="en-GB"/>
          </a:p>
        </p:txBody>
      </p:sp>
      <p:sp>
        <p:nvSpPr>
          <p:cNvPr id="6" name="Rectangle 18"/>
          <p:cNvSpPr>
            <a:spLocks noGrp="1" noChangeArrowheads="1"/>
          </p:cNvSpPr>
          <p:nvPr>
            <p:ph type="ftr" sz="quarter" idx="11"/>
          </p:nvPr>
        </p:nvSpPr>
        <p:spPr>
          <a:ln/>
        </p:spPr>
        <p:txBody>
          <a:bodyPr/>
          <a:lstStyle>
            <a:lvl1pPr>
              <a:defRPr/>
            </a:lvl1pPr>
          </a:lstStyle>
          <a:p>
            <a:pPr>
              <a:defRPr/>
            </a:pPr>
            <a:endParaRPr lang="en-GB"/>
          </a:p>
        </p:txBody>
      </p:sp>
      <p:sp>
        <p:nvSpPr>
          <p:cNvPr id="7" name="Rectangle 19"/>
          <p:cNvSpPr>
            <a:spLocks noGrp="1" noChangeArrowheads="1"/>
          </p:cNvSpPr>
          <p:nvPr>
            <p:ph type="sldNum" sz="quarter" idx="12"/>
          </p:nvPr>
        </p:nvSpPr>
        <p:spPr>
          <a:ln/>
        </p:spPr>
        <p:txBody>
          <a:bodyPr/>
          <a:lstStyle>
            <a:lvl1pPr>
              <a:defRPr/>
            </a:lvl1pPr>
          </a:lstStyle>
          <a:p>
            <a:pPr>
              <a:defRPr/>
            </a:pPr>
            <a:fld id="{B9755C19-4BF9-493C-A0EA-7D47A4B14419}" type="slidenum">
              <a:rPr lang="en-GB"/>
              <a:pPr>
                <a:defRPr/>
              </a:pPr>
              <a:t>‹#›</a:t>
            </a:fld>
            <a:endParaRPr lang="en-GB"/>
          </a:p>
        </p:txBody>
      </p:sp>
    </p:spTree>
    <p:extLst>
      <p:ext uri="{BB962C8B-B14F-4D97-AF65-F5344CB8AC3E}">
        <p14:creationId xmlns:p14="http://schemas.microsoft.com/office/powerpoint/2010/main" val="2179500370"/>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7"/>
          <p:cNvSpPr>
            <a:spLocks noGrp="1" noChangeArrowheads="1"/>
          </p:cNvSpPr>
          <p:nvPr>
            <p:ph type="dt" sz="half" idx="10"/>
          </p:nvPr>
        </p:nvSpPr>
        <p:spPr>
          <a:ln/>
        </p:spPr>
        <p:txBody>
          <a:bodyPr/>
          <a:lstStyle>
            <a:lvl1pPr>
              <a:defRPr/>
            </a:lvl1pPr>
          </a:lstStyle>
          <a:p>
            <a:pPr>
              <a:defRPr/>
            </a:pPr>
            <a:endParaRPr lang="en-GB"/>
          </a:p>
        </p:txBody>
      </p:sp>
      <p:sp>
        <p:nvSpPr>
          <p:cNvPr id="8" name="Rectangle 18"/>
          <p:cNvSpPr>
            <a:spLocks noGrp="1" noChangeArrowheads="1"/>
          </p:cNvSpPr>
          <p:nvPr>
            <p:ph type="ftr" sz="quarter" idx="11"/>
          </p:nvPr>
        </p:nvSpPr>
        <p:spPr>
          <a:ln/>
        </p:spPr>
        <p:txBody>
          <a:bodyPr/>
          <a:lstStyle>
            <a:lvl1pPr>
              <a:defRPr/>
            </a:lvl1pPr>
          </a:lstStyle>
          <a:p>
            <a:pPr>
              <a:defRPr/>
            </a:pPr>
            <a:endParaRPr lang="en-GB"/>
          </a:p>
        </p:txBody>
      </p:sp>
      <p:sp>
        <p:nvSpPr>
          <p:cNvPr id="9" name="Rectangle 19"/>
          <p:cNvSpPr>
            <a:spLocks noGrp="1" noChangeArrowheads="1"/>
          </p:cNvSpPr>
          <p:nvPr>
            <p:ph type="sldNum" sz="quarter" idx="12"/>
          </p:nvPr>
        </p:nvSpPr>
        <p:spPr>
          <a:ln/>
        </p:spPr>
        <p:txBody>
          <a:bodyPr/>
          <a:lstStyle>
            <a:lvl1pPr>
              <a:defRPr/>
            </a:lvl1pPr>
          </a:lstStyle>
          <a:p>
            <a:pPr>
              <a:defRPr/>
            </a:pPr>
            <a:fld id="{F3524A61-FD71-4604-9C4A-A998DC246BD3}" type="slidenum">
              <a:rPr lang="en-GB"/>
              <a:pPr>
                <a:defRPr/>
              </a:pPr>
              <a:t>‹#›</a:t>
            </a:fld>
            <a:endParaRPr lang="en-GB"/>
          </a:p>
        </p:txBody>
      </p:sp>
    </p:spTree>
    <p:extLst>
      <p:ext uri="{BB962C8B-B14F-4D97-AF65-F5344CB8AC3E}">
        <p14:creationId xmlns:p14="http://schemas.microsoft.com/office/powerpoint/2010/main" val="2467114144"/>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7"/>
          <p:cNvSpPr>
            <a:spLocks noGrp="1" noChangeArrowheads="1"/>
          </p:cNvSpPr>
          <p:nvPr>
            <p:ph type="dt" sz="half" idx="10"/>
          </p:nvPr>
        </p:nvSpPr>
        <p:spPr>
          <a:ln/>
        </p:spPr>
        <p:txBody>
          <a:bodyPr/>
          <a:lstStyle>
            <a:lvl1pPr>
              <a:defRPr/>
            </a:lvl1pPr>
          </a:lstStyle>
          <a:p>
            <a:pPr>
              <a:defRPr/>
            </a:pPr>
            <a:endParaRPr lang="en-GB"/>
          </a:p>
        </p:txBody>
      </p:sp>
      <p:sp>
        <p:nvSpPr>
          <p:cNvPr id="4" name="Rectangle 18"/>
          <p:cNvSpPr>
            <a:spLocks noGrp="1" noChangeArrowheads="1"/>
          </p:cNvSpPr>
          <p:nvPr>
            <p:ph type="ftr" sz="quarter" idx="11"/>
          </p:nvPr>
        </p:nvSpPr>
        <p:spPr>
          <a:ln/>
        </p:spPr>
        <p:txBody>
          <a:bodyPr/>
          <a:lstStyle>
            <a:lvl1pPr>
              <a:defRPr/>
            </a:lvl1pPr>
          </a:lstStyle>
          <a:p>
            <a:pPr>
              <a:defRPr/>
            </a:pPr>
            <a:endParaRPr lang="en-GB"/>
          </a:p>
        </p:txBody>
      </p:sp>
      <p:sp>
        <p:nvSpPr>
          <p:cNvPr id="5" name="Rectangle 19"/>
          <p:cNvSpPr>
            <a:spLocks noGrp="1" noChangeArrowheads="1"/>
          </p:cNvSpPr>
          <p:nvPr>
            <p:ph type="sldNum" sz="quarter" idx="12"/>
          </p:nvPr>
        </p:nvSpPr>
        <p:spPr>
          <a:ln/>
        </p:spPr>
        <p:txBody>
          <a:bodyPr/>
          <a:lstStyle>
            <a:lvl1pPr>
              <a:defRPr/>
            </a:lvl1pPr>
          </a:lstStyle>
          <a:p>
            <a:pPr>
              <a:defRPr/>
            </a:pPr>
            <a:fld id="{AD74F0C4-ED44-4043-BE89-55DF7684102D}" type="slidenum">
              <a:rPr lang="en-GB"/>
              <a:pPr>
                <a:defRPr/>
              </a:pPr>
              <a:t>‹#›</a:t>
            </a:fld>
            <a:endParaRPr lang="en-GB"/>
          </a:p>
        </p:txBody>
      </p:sp>
    </p:spTree>
    <p:extLst>
      <p:ext uri="{BB962C8B-B14F-4D97-AF65-F5344CB8AC3E}">
        <p14:creationId xmlns:p14="http://schemas.microsoft.com/office/powerpoint/2010/main" val="54214503"/>
      </p:ext>
    </p:extLst>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endParaRPr lang="en-GB"/>
          </a:p>
        </p:txBody>
      </p:sp>
      <p:sp>
        <p:nvSpPr>
          <p:cNvPr id="3" name="Rectangle 18"/>
          <p:cNvSpPr>
            <a:spLocks noGrp="1" noChangeArrowheads="1"/>
          </p:cNvSpPr>
          <p:nvPr>
            <p:ph type="ftr" sz="quarter" idx="11"/>
          </p:nvPr>
        </p:nvSpPr>
        <p:spPr>
          <a:ln/>
        </p:spPr>
        <p:txBody>
          <a:bodyPr/>
          <a:lstStyle>
            <a:lvl1pPr>
              <a:defRPr/>
            </a:lvl1pPr>
          </a:lstStyle>
          <a:p>
            <a:pPr>
              <a:defRPr/>
            </a:pPr>
            <a:endParaRPr lang="en-GB"/>
          </a:p>
        </p:txBody>
      </p:sp>
      <p:sp>
        <p:nvSpPr>
          <p:cNvPr id="4" name="Rectangle 19"/>
          <p:cNvSpPr>
            <a:spLocks noGrp="1" noChangeArrowheads="1"/>
          </p:cNvSpPr>
          <p:nvPr>
            <p:ph type="sldNum" sz="quarter" idx="12"/>
          </p:nvPr>
        </p:nvSpPr>
        <p:spPr>
          <a:ln/>
        </p:spPr>
        <p:txBody>
          <a:bodyPr/>
          <a:lstStyle>
            <a:lvl1pPr>
              <a:defRPr/>
            </a:lvl1pPr>
          </a:lstStyle>
          <a:p>
            <a:pPr>
              <a:defRPr/>
            </a:pPr>
            <a:fld id="{A5C15A7F-58AF-4729-9131-FF499082D150}" type="slidenum">
              <a:rPr lang="en-GB"/>
              <a:pPr>
                <a:defRPr/>
              </a:pPr>
              <a:t>‹#›</a:t>
            </a:fld>
            <a:endParaRPr lang="en-GB"/>
          </a:p>
        </p:txBody>
      </p:sp>
    </p:spTree>
    <p:extLst>
      <p:ext uri="{BB962C8B-B14F-4D97-AF65-F5344CB8AC3E}">
        <p14:creationId xmlns:p14="http://schemas.microsoft.com/office/powerpoint/2010/main" val="1651446415"/>
      </p:ext>
    </p:extLst>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GB"/>
          </a:p>
        </p:txBody>
      </p:sp>
      <p:sp>
        <p:nvSpPr>
          <p:cNvPr id="6" name="Rectangle 18"/>
          <p:cNvSpPr>
            <a:spLocks noGrp="1" noChangeArrowheads="1"/>
          </p:cNvSpPr>
          <p:nvPr>
            <p:ph type="ftr" sz="quarter" idx="11"/>
          </p:nvPr>
        </p:nvSpPr>
        <p:spPr>
          <a:ln/>
        </p:spPr>
        <p:txBody>
          <a:bodyPr/>
          <a:lstStyle>
            <a:lvl1pPr>
              <a:defRPr/>
            </a:lvl1pPr>
          </a:lstStyle>
          <a:p>
            <a:pPr>
              <a:defRPr/>
            </a:pPr>
            <a:endParaRPr lang="en-GB"/>
          </a:p>
        </p:txBody>
      </p:sp>
      <p:sp>
        <p:nvSpPr>
          <p:cNvPr id="7" name="Rectangle 19"/>
          <p:cNvSpPr>
            <a:spLocks noGrp="1" noChangeArrowheads="1"/>
          </p:cNvSpPr>
          <p:nvPr>
            <p:ph type="sldNum" sz="quarter" idx="12"/>
          </p:nvPr>
        </p:nvSpPr>
        <p:spPr>
          <a:ln/>
        </p:spPr>
        <p:txBody>
          <a:bodyPr/>
          <a:lstStyle>
            <a:lvl1pPr>
              <a:defRPr/>
            </a:lvl1pPr>
          </a:lstStyle>
          <a:p>
            <a:pPr>
              <a:defRPr/>
            </a:pPr>
            <a:fld id="{0542D8E6-4FAD-4895-9BAD-6D0C4DCE5B43}" type="slidenum">
              <a:rPr lang="en-GB"/>
              <a:pPr>
                <a:defRPr/>
              </a:pPr>
              <a:t>‹#›</a:t>
            </a:fld>
            <a:endParaRPr lang="en-GB"/>
          </a:p>
        </p:txBody>
      </p:sp>
    </p:spTree>
    <p:extLst>
      <p:ext uri="{BB962C8B-B14F-4D97-AF65-F5344CB8AC3E}">
        <p14:creationId xmlns:p14="http://schemas.microsoft.com/office/powerpoint/2010/main" val="3699403393"/>
      </p:ext>
    </p:extLst>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GB"/>
          </a:p>
        </p:txBody>
      </p:sp>
      <p:sp>
        <p:nvSpPr>
          <p:cNvPr id="6" name="Rectangle 18"/>
          <p:cNvSpPr>
            <a:spLocks noGrp="1" noChangeArrowheads="1"/>
          </p:cNvSpPr>
          <p:nvPr>
            <p:ph type="ftr" sz="quarter" idx="11"/>
          </p:nvPr>
        </p:nvSpPr>
        <p:spPr>
          <a:ln/>
        </p:spPr>
        <p:txBody>
          <a:bodyPr/>
          <a:lstStyle>
            <a:lvl1pPr>
              <a:defRPr/>
            </a:lvl1pPr>
          </a:lstStyle>
          <a:p>
            <a:pPr>
              <a:defRPr/>
            </a:pPr>
            <a:endParaRPr lang="en-GB"/>
          </a:p>
        </p:txBody>
      </p:sp>
      <p:sp>
        <p:nvSpPr>
          <p:cNvPr id="7" name="Rectangle 19"/>
          <p:cNvSpPr>
            <a:spLocks noGrp="1" noChangeArrowheads="1"/>
          </p:cNvSpPr>
          <p:nvPr>
            <p:ph type="sldNum" sz="quarter" idx="12"/>
          </p:nvPr>
        </p:nvSpPr>
        <p:spPr>
          <a:ln/>
        </p:spPr>
        <p:txBody>
          <a:bodyPr/>
          <a:lstStyle>
            <a:lvl1pPr>
              <a:defRPr/>
            </a:lvl1pPr>
          </a:lstStyle>
          <a:p>
            <a:pPr>
              <a:defRPr/>
            </a:pPr>
            <a:fld id="{06261611-16FB-4762-BECC-F17D3BA14EC5}" type="slidenum">
              <a:rPr lang="en-GB"/>
              <a:pPr>
                <a:defRPr/>
              </a:pPr>
              <a:t>‹#›</a:t>
            </a:fld>
            <a:endParaRPr lang="en-GB"/>
          </a:p>
        </p:txBody>
      </p:sp>
    </p:spTree>
    <p:extLst>
      <p:ext uri="{BB962C8B-B14F-4D97-AF65-F5344CB8AC3E}">
        <p14:creationId xmlns:p14="http://schemas.microsoft.com/office/powerpoint/2010/main" val="1706439594"/>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6350"/>
            <a:ext cx="9140825" cy="6851650"/>
            <a:chOff x="0" y="4"/>
            <a:chExt cx="5758" cy="4316"/>
          </a:xfrm>
        </p:grpSpPr>
        <p:sp>
          <p:nvSpPr>
            <p:cNvPr id="1032" name="Freeform 3"/>
            <p:cNvSpPr>
              <a:spLocks/>
            </p:cNvSpPr>
            <p:nvPr/>
          </p:nvSpPr>
          <p:spPr bwMode="hidden">
            <a:xfrm>
              <a:off x="558" y="1161"/>
              <a:ext cx="5200" cy="3159"/>
            </a:xfrm>
            <a:custGeom>
              <a:avLst/>
              <a:gdLst>
                <a:gd name="T0" fmla="*/ 0 w 5184"/>
                <a:gd name="T1" fmla="*/ 3159 h 3159"/>
                <a:gd name="T2" fmla="*/ 5200 w 5184"/>
                <a:gd name="T3" fmla="*/ 3159 h 3159"/>
                <a:gd name="T4" fmla="*/ 5200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3" name="Freeform 4"/>
            <p:cNvSpPr>
              <a:spLocks/>
            </p:cNvSpPr>
            <p:nvPr/>
          </p:nvSpPr>
          <p:spPr bwMode="hidden">
            <a:xfrm>
              <a:off x="0" y="1161"/>
              <a:ext cx="558" cy="3159"/>
            </a:xfrm>
            <a:custGeom>
              <a:avLst/>
              <a:gdLst>
                <a:gd name="T0" fmla="*/ 0 w 556"/>
                <a:gd name="T1" fmla="*/ 0 h 3159"/>
                <a:gd name="T2" fmla="*/ 0 w 556"/>
                <a:gd name="T3" fmla="*/ 3159 h 3159"/>
                <a:gd name="T4" fmla="*/ 558 w 556"/>
                <a:gd name="T5" fmla="*/ 3159 h 3159"/>
                <a:gd name="T6" fmla="*/ 558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034" name="Group 5"/>
            <p:cNvGrpSpPr>
              <a:grpSpLocks/>
            </p:cNvGrpSpPr>
            <p:nvPr userDrawn="1"/>
          </p:nvGrpSpPr>
          <p:grpSpPr bwMode="auto">
            <a:xfrm>
              <a:off x="0" y="4"/>
              <a:ext cx="5758" cy="4316"/>
              <a:chOff x="0" y="4"/>
              <a:chExt cx="5758" cy="4316"/>
            </a:xfrm>
          </p:grpSpPr>
          <p:sp>
            <p:nvSpPr>
              <p:cNvPr id="1035" name="Freeform 6"/>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6" name="Freeform 7"/>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7" name="Freeform 8"/>
              <p:cNvSpPr>
                <a:spLocks/>
              </p:cNvSpPr>
              <p:nvPr/>
            </p:nvSpPr>
            <p:spPr bwMode="ltGray">
              <a:xfrm>
                <a:off x="1019" y="1155"/>
                <a:ext cx="4739" cy="12"/>
              </a:xfrm>
              <a:custGeom>
                <a:avLst/>
                <a:gdLst>
                  <a:gd name="T0" fmla="*/ 4739 w 4724"/>
                  <a:gd name="T1" fmla="*/ 0 h 12"/>
                  <a:gd name="T2" fmla="*/ 0 w 4724"/>
                  <a:gd name="T3" fmla="*/ 0 h 12"/>
                  <a:gd name="T4" fmla="*/ 0 w 4724"/>
                  <a:gd name="T5" fmla="*/ 12 h 12"/>
                  <a:gd name="T6" fmla="*/ 4739 w 4724"/>
                  <a:gd name="T7" fmla="*/ 12 h 12"/>
                  <a:gd name="T8" fmla="*/ 4739 w 4724"/>
                  <a:gd name="T9" fmla="*/ 0 h 12"/>
                  <a:gd name="T10" fmla="*/ 4739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8" name="Freeform 9"/>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9" name="Freeform 10"/>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4059" name="Freeform 11"/>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41" name="Freeform 12"/>
              <p:cNvSpPr>
                <a:spLocks/>
              </p:cNvSpPr>
              <p:nvPr/>
            </p:nvSpPr>
            <p:spPr bwMode="ltGray">
              <a:xfrm>
                <a:off x="0" y="1155"/>
                <a:ext cx="351" cy="12"/>
              </a:xfrm>
              <a:custGeom>
                <a:avLst/>
                <a:gdLst>
                  <a:gd name="T0" fmla="*/ 0 w 251"/>
                  <a:gd name="T1" fmla="*/ 0 h 12"/>
                  <a:gd name="T2" fmla="*/ 0 w 251"/>
                  <a:gd name="T3" fmla="*/ 12 h 12"/>
                  <a:gd name="T4" fmla="*/ 351 w 251"/>
                  <a:gd name="T5" fmla="*/ 12 h 12"/>
                  <a:gd name="T6" fmla="*/ 351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2" name="Freeform 13"/>
              <p:cNvSpPr>
                <a:spLocks/>
              </p:cNvSpPr>
              <p:nvPr/>
            </p:nvSpPr>
            <p:spPr bwMode="ltGray">
              <a:xfrm>
                <a:off x="767" y="1155"/>
                <a:ext cx="252" cy="12"/>
              </a:xfrm>
              <a:custGeom>
                <a:avLst/>
                <a:gdLst>
                  <a:gd name="T0" fmla="*/ 252 w 251"/>
                  <a:gd name="T1" fmla="*/ 0 h 12"/>
                  <a:gd name="T2" fmla="*/ 0 w 251"/>
                  <a:gd name="T3" fmla="*/ 0 h 12"/>
                  <a:gd name="T4" fmla="*/ 0 w 251"/>
                  <a:gd name="T5" fmla="*/ 12 h 12"/>
                  <a:gd name="T6" fmla="*/ 252 w 251"/>
                  <a:gd name="T7" fmla="*/ 12 h 12"/>
                  <a:gd name="T8" fmla="*/ 252 w 251"/>
                  <a:gd name="T9" fmla="*/ 0 h 12"/>
                  <a:gd name="T10" fmla="*/ 252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4062" name="Freeform 14"/>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grpSp>
      <p:sp>
        <p:nvSpPr>
          <p:cNvPr id="514063" name="Rectangle 15"/>
          <p:cNvSpPr>
            <a:spLocks noGrp="1" noChangeArrowheads="1"/>
          </p:cNvSpPr>
          <p:nvPr>
            <p:ph type="title"/>
          </p:nvPr>
        </p:nvSpPr>
        <p:spPr bwMode="auto">
          <a:xfrm>
            <a:off x="1066800" y="304800"/>
            <a:ext cx="75438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514064" name="Rectangle 16"/>
          <p:cNvSpPr>
            <a:spLocks noGrp="1" noChangeArrowheads="1"/>
          </p:cNvSpPr>
          <p:nvPr>
            <p:ph type="body" idx="1"/>
          </p:nvPr>
        </p:nvSpPr>
        <p:spPr bwMode="auto">
          <a:xfrm>
            <a:off x="1066800" y="1981200"/>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514065" name="Rectangle 17"/>
          <p:cNvSpPr>
            <a:spLocks noGrp="1" noChangeArrowheads="1"/>
          </p:cNvSpPr>
          <p:nvPr>
            <p:ph type="dt" sz="half" idx="2"/>
          </p:nvPr>
        </p:nvSpPr>
        <p:spPr bwMode="auto">
          <a:xfrm>
            <a:off x="1066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smtClean="0">
                <a:effectLst>
                  <a:outerShdw blurRad="38100" dist="38100" dir="2700000" algn="tl">
                    <a:srgbClr val="000000"/>
                  </a:outerShdw>
                </a:effectLst>
              </a:defRPr>
            </a:lvl1pPr>
          </a:lstStyle>
          <a:p>
            <a:pPr>
              <a:defRPr/>
            </a:pPr>
            <a:endParaRPr lang="en-GB"/>
          </a:p>
        </p:txBody>
      </p:sp>
      <p:sp>
        <p:nvSpPr>
          <p:cNvPr id="514066" name="Rectangle 18"/>
          <p:cNvSpPr>
            <a:spLocks noGrp="1" noChangeArrowheads="1"/>
          </p:cNvSpPr>
          <p:nvPr>
            <p:ph type="ftr" sz="quarter" idx="3"/>
          </p:nvPr>
        </p:nvSpPr>
        <p:spPr bwMode="auto">
          <a:xfrm>
            <a:off x="34290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smtClean="0">
                <a:effectLst>
                  <a:outerShdw blurRad="38100" dist="38100" dir="2700000" algn="tl">
                    <a:srgbClr val="000000"/>
                  </a:outerShdw>
                </a:effectLst>
              </a:defRPr>
            </a:lvl1pPr>
          </a:lstStyle>
          <a:p>
            <a:pPr>
              <a:defRPr/>
            </a:pPr>
            <a:endParaRPr lang="en-GB"/>
          </a:p>
        </p:txBody>
      </p:sp>
      <p:sp>
        <p:nvSpPr>
          <p:cNvPr id="514067" name="Rectangle 19"/>
          <p:cNvSpPr>
            <a:spLocks noGrp="1" noChangeArrowheads="1"/>
          </p:cNvSpPr>
          <p:nvPr>
            <p:ph type="sldNum" sz="quarter" idx="4"/>
          </p:nvPr>
        </p:nvSpPr>
        <p:spPr bwMode="auto">
          <a:xfrm>
            <a:off x="67056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smtClean="0">
                <a:effectLst>
                  <a:outerShdw blurRad="38100" dist="38100" dir="2700000" algn="tl">
                    <a:srgbClr val="000000"/>
                  </a:outerShdw>
                </a:effectLst>
              </a:defRPr>
            </a:lvl1pPr>
          </a:lstStyle>
          <a:p>
            <a:pPr>
              <a:defRPr/>
            </a:pPr>
            <a:fld id="{DAFE888B-A759-4B9F-8A7E-9BD60215741F}" type="slidenum">
              <a:rPr lang="en-GB"/>
              <a:pPr>
                <a:defRPr/>
              </a:pPr>
              <a:t>‹#›</a:t>
            </a:fld>
            <a:endParaRPr lang="en-GB"/>
          </a:p>
        </p:txBody>
      </p:sp>
    </p:spTree>
  </p:cSld>
  <p:clrMap bg1="dk2" tx1="lt1" bg2="dk1" tx2="lt2" accent1="accent1" accent2="accent2" accent3="accent3" accent4="accent4" accent5="accent5" accent6="accent6" hlink="hlink" folHlink="folHlink"/>
  <p:sldLayoutIdLst>
    <p:sldLayoutId id="2147483686"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ransition>
    <p:zoom/>
  </p:transition>
  <p:txStyles>
    <p:title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3" Type="http://schemas.openxmlformats.org/officeDocument/2006/relationships/hyperlink" Target="cad" TargetMode="External"/><Relationship Id="rId2" Type="http://schemas.openxmlformats.org/officeDocument/2006/relationships/hyperlink" Target="dtp" TargetMode="Externa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3" Type="http://schemas.openxmlformats.org/officeDocument/2006/relationships/hyperlink" Target="websites" TargetMode="External"/><Relationship Id="rId2" Type="http://schemas.openxmlformats.org/officeDocument/2006/relationships/hyperlink" Target="internet" TargetMode="External"/><Relationship Id="rId1" Type="http://schemas.openxmlformats.org/officeDocument/2006/relationships/slideLayout" Target="../slideLayouts/slideLayout2.xml"/><Relationship Id="rId5" Type="http://schemas.openxmlformats.org/officeDocument/2006/relationships/hyperlink" Target="e_commerce" TargetMode="External"/><Relationship Id="rId4" Type="http://schemas.openxmlformats.org/officeDocument/2006/relationships/hyperlink" Target="online" TargetMode="Externa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7.wmf"/></Relationships>
</file>

<file path=ppt/slides/_rels/slide4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2.xml"/></Relationships>
</file>

<file path=ppt/slides/_rels/slide89.xml.rels><?xml version="1.0" encoding="UTF-8" standalone="yes"?>
<Relationships xmlns="http://schemas.openxmlformats.org/package/2006/relationships"><Relationship Id="rId3" Type="http://schemas.openxmlformats.org/officeDocument/2006/relationships/hyperlink" Target="vr" TargetMode="External"/><Relationship Id="rId2" Type="http://schemas.openxmlformats.org/officeDocument/2006/relationships/hyperlink" Target="virtual_reality" TargetMode="External"/><Relationship Id="rId1" Type="http://schemas.openxmlformats.org/officeDocument/2006/relationships/slideLayout" Target="../slideLayouts/slideLayout2.xml"/><Relationship Id="rId5" Type="http://schemas.openxmlformats.org/officeDocument/2006/relationships/hyperlink" Target="interact" TargetMode="External"/><Relationship Id="rId4" Type="http://schemas.openxmlformats.org/officeDocument/2006/relationships/hyperlink" Target="simulation"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4" name="Rectangle 4"/>
          <p:cNvSpPr>
            <a:spLocks noGrp="1" noChangeArrowheads="1"/>
          </p:cNvSpPr>
          <p:nvPr>
            <p:ph type="ctrTitle"/>
          </p:nvPr>
        </p:nvSpPr>
        <p:spPr/>
        <p:txBody>
          <a:bodyPr/>
          <a:lstStyle/>
          <a:p>
            <a:pPr algn="ctr" eaLnBrk="1" hangingPunct="1">
              <a:defRPr/>
            </a:pPr>
            <a:r>
              <a:rPr lang="en-GB" smtClean="0"/>
              <a:t>C2a</a:t>
            </a:r>
          </a:p>
        </p:txBody>
      </p:sp>
      <p:sp>
        <p:nvSpPr>
          <p:cNvPr id="583685" name="Rectangle 5"/>
          <p:cNvSpPr>
            <a:spLocks noGrp="1" noChangeArrowheads="1"/>
          </p:cNvSpPr>
          <p:nvPr>
            <p:ph type="subTitle" idx="1"/>
          </p:nvPr>
        </p:nvSpPr>
        <p:spPr/>
        <p:txBody>
          <a:bodyPr/>
          <a:lstStyle/>
          <a:p>
            <a:pPr algn="ctr" eaLnBrk="1" hangingPunct="1">
              <a:defRPr/>
            </a:pPr>
            <a:r>
              <a:rPr lang="en-GB" smtClean="0"/>
              <a:t>Understanding of ICT Systems in Everyday Life</a:t>
            </a:r>
          </a:p>
        </p:txBody>
      </p:sp>
    </p:spTree>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p:txBody>
          <a:bodyPr/>
          <a:lstStyle/>
          <a:p>
            <a:pPr algn="ctr" eaLnBrk="1" hangingPunct="1">
              <a:defRPr/>
            </a:pPr>
            <a:r>
              <a:rPr lang="en-GB" sz="3600" smtClean="0">
                <a:cs typeface="Times New Roman" pitchFamily="18" charset="0"/>
              </a:rPr>
              <a:t>OMR</a:t>
            </a:r>
            <a:endParaRPr lang="en-US" sz="3600" smtClean="0">
              <a:cs typeface="Times New Roman" pitchFamily="18" charset="0"/>
            </a:endParaRPr>
          </a:p>
        </p:txBody>
      </p:sp>
      <p:sp>
        <p:nvSpPr>
          <p:cNvPr id="257027" name="Rectangle 3"/>
          <p:cNvSpPr>
            <a:spLocks noGrp="1" noChangeArrowheads="1"/>
          </p:cNvSpPr>
          <p:nvPr>
            <p:ph type="body" idx="1"/>
          </p:nvPr>
        </p:nvSpPr>
        <p:spPr>
          <a:xfrm>
            <a:off x="0" y="1844675"/>
            <a:ext cx="9144000" cy="5013325"/>
          </a:xfrm>
        </p:spPr>
        <p:txBody>
          <a:bodyPr/>
          <a:lstStyle/>
          <a:p>
            <a:pPr marL="387350" indent="-387350" eaLnBrk="1" hangingPunct="1">
              <a:lnSpc>
                <a:spcPct val="130000"/>
              </a:lnSpc>
              <a:defRPr/>
            </a:pPr>
            <a:r>
              <a:rPr lang="en-GB" sz="2800" smtClean="0">
                <a:cs typeface="Times New Roman" pitchFamily="18" charset="0"/>
              </a:rPr>
              <a:t>Optical Mark Recognition – it detects marks made on paper</a:t>
            </a:r>
          </a:p>
          <a:p>
            <a:pPr marL="387350" indent="-387350" eaLnBrk="1" hangingPunct="1">
              <a:lnSpc>
                <a:spcPct val="130000"/>
              </a:lnSpc>
              <a:defRPr/>
            </a:pPr>
            <a:r>
              <a:rPr lang="en-GB" sz="2800" smtClean="0">
                <a:cs typeface="Times New Roman" pitchFamily="18" charset="0"/>
              </a:rPr>
              <a:t>The OMR reader shines light on the paper and measures the amount of light reflected back, so finding out where marks are on the paper.  </a:t>
            </a:r>
          </a:p>
          <a:p>
            <a:pPr marL="387350" indent="-387350" eaLnBrk="1" hangingPunct="1">
              <a:lnSpc>
                <a:spcPct val="130000"/>
              </a:lnSpc>
              <a:defRPr/>
            </a:pPr>
            <a:r>
              <a:rPr lang="en-GB" sz="2800" smtClean="0">
                <a:cs typeface="Times New Roman" pitchFamily="18" charset="0"/>
              </a:rPr>
              <a:t>Used to automatically mark multiple exam papers (eg SATs),  and for lottery tickets</a:t>
            </a:r>
            <a:r>
              <a:rPr lang="en-US" sz="2800" smtClean="0">
                <a:cs typeface="Times New Roman" pitchFamily="18" charset="0"/>
              </a:rPr>
              <a:t> </a:t>
            </a:r>
            <a:endParaRPr lang="en-GB" sz="2800"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7027">
                                            <p:txEl>
                                              <p:pRg st="0" end="0"/>
                                            </p:txEl>
                                          </p:spTgt>
                                        </p:tgtEl>
                                        <p:attrNameLst>
                                          <p:attrName>style.visibility</p:attrName>
                                        </p:attrNameLst>
                                      </p:cBhvr>
                                      <p:to>
                                        <p:strVal val="visible"/>
                                      </p:to>
                                    </p:set>
                                    <p:anim calcmode="lin" valueType="num">
                                      <p:cBhvr additive="base">
                                        <p:cTn id="7" dur="500" fill="hold"/>
                                        <p:tgtEl>
                                          <p:spTgt spid="2570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70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57027">
                                            <p:txEl>
                                              <p:pRg st="1" end="1"/>
                                            </p:txEl>
                                          </p:spTgt>
                                        </p:tgtEl>
                                        <p:attrNameLst>
                                          <p:attrName>style.visibility</p:attrName>
                                        </p:attrNameLst>
                                      </p:cBhvr>
                                      <p:to>
                                        <p:strVal val="visible"/>
                                      </p:to>
                                    </p:set>
                                    <p:anim calcmode="lin" valueType="num">
                                      <p:cBhvr additive="base">
                                        <p:cTn id="13" dur="500" fill="hold"/>
                                        <p:tgtEl>
                                          <p:spTgt spid="2570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570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57027">
                                            <p:txEl>
                                              <p:pRg st="2" end="2"/>
                                            </p:txEl>
                                          </p:spTgt>
                                        </p:tgtEl>
                                        <p:attrNameLst>
                                          <p:attrName>style.visibility</p:attrName>
                                        </p:attrNameLst>
                                      </p:cBhvr>
                                      <p:to>
                                        <p:strVal val="visible"/>
                                      </p:to>
                                    </p:set>
                                    <p:anim calcmode="lin" valueType="num">
                                      <p:cBhvr additive="base">
                                        <p:cTn id="19" dur="500" fill="hold"/>
                                        <p:tgtEl>
                                          <p:spTgt spid="25702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5702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27" grpId="0" build="p" autoUpdateAnimBg="0"/>
    </p:bldLst>
  </p:timing>
</p:sld>
</file>

<file path=ppt/slides/slide10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395288" y="304800"/>
            <a:ext cx="8748712" cy="1431925"/>
          </a:xfrm>
        </p:spPr>
        <p:txBody>
          <a:bodyPr/>
          <a:lstStyle/>
          <a:p>
            <a:pPr algn="ctr" eaLnBrk="1" hangingPunct="1">
              <a:defRPr/>
            </a:pPr>
            <a:r>
              <a:rPr lang="en-GB" sz="3600" smtClean="0">
                <a:cs typeface="Times New Roman" pitchFamily="18" charset="0"/>
              </a:rPr>
              <a:t>Computer Modelling</a:t>
            </a:r>
            <a:r>
              <a:rPr lang="en-US" sz="3600" smtClean="0">
                <a:cs typeface="Times New Roman" pitchFamily="18" charset="0"/>
              </a:rPr>
              <a:t> </a:t>
            </a:r>
          </a:p>
        </p:txBody>
      </p:sp>
      <p:sp>
        <p:nvSpPr>
          <p:cNvPr id="450563" name="Rectangle 3"/>
          <p:cNvSpPr>
            <a:spLocks noGrp="1" noChangeArrowheads="1"/>
          </p:cNvSpPr>
          <p:nvPr>
            <p:ph type="body" idx="1"/>
          </p:nvPr>
        </p:nvSpPr>
        <p:spPr>
          <a:xfrm>
            <a:off x="0" y="1981200"/>
            <a:ext cx="9144000" cy="4876800"/>
          </a:xfrm>
        </p:spPr>
        <p:txBody>
          <a:bodyPr/>
          <a:lstStyle/>
          <a:p>
            <a:pPr marL="387350" indent="-387350" eaLnBrk="1" hangingPunct="1">
              <a:lnSpc>
                <a:spcPct val="130000"/>
              </a:lnSpc>
              <a:defRPr/>
            </a:pPr>
            <a:r>
              <a:rPr lang="en-GB" smtClean="0">
                <a:cs typeface="Times New Roman" pitchFamily="18" charset="0"/>
              </a:rPr>
              <a:t>Computer modelling is using a computer to represent a real situation</a:t>
            </a:r>
            <a:r>
              <a:rPr lang="en-US" smtClean="0">
                <a:cs typeface="Times New Roman" pitchFamily="18" charset="0"/>
              </a:rPr>
              <a:t> </a:t>
            </a:r>
            <a:endParaRPr lang="en-GB" smtClean="0">
              <a:cs typeface="Times New Roman" pitchFamily="18" charset="0"/>
            </a:endParaRPr>
          </a:p>
          <a:p>
            <a:pPr marL="387350" indent="-387350" eaLnBrk="1" hangingPunct="1">
              <a:lnSpc>
                <a:spcPct val="130000"/>
              </a:lnSpc>
              <a:defRPr/>
            </a:pPr>
            <a:r>
              <a:rPr lang="en-GB" smtClean="0">
                <a:cs typeface="Times New Roman" pitchFamily="18" charset="0"/>
              </a:rPr>
              <a:t>Flight simulators</a:t>
            </a:r>
          </a:p>
          <a:p>
            <a:pPr marL="387350" indent="-387350" eaLnBrk="1" hangingPunct="1">
              <a:lnSpc>
                <a:spcPct val="130000"/>
              </a:lnSpc>
              <a:defRPr/>
            </a:pPr>
            <a:r>
              <a:rPr lang="en-GB" smtClean="0">
                <a:cs typeface="Times New Roman" pitchFamily="18" charset="0"/>
              </a:rPr>
              <a:t>Financial modelling – using spreadsheets</a:t>
            </a:r>
          </a:p>
          <a:p>
            <a:pPr marL="387350" indent="-387350" eaLnBrk="1" hangingPunct="1">
              <a:lnSpc>
                <a:spcPct val="130000"/>
              </a:lnSpc>
              <a:defRPr/>
            </a:pPr>
            <a:r>
              <a:rPr lang="en-GB" smtClean="0">
                <a:cs typeface="Times New Roman" pitchFamily="18" charset="0"/>
              </a:rPr>
              <a:t>Modelling the weather to create predictions</a:t>
            </a:r>
          </a:p>
          <a:p>
            <a:pPr marL="387350" indent="-387350" eaLnBrk="1" hangingPunct="1">
              <a:lnSpc>
                <a:spcPct val="130000"/>
              </a:lnSpc>
              <a:defRPr/>
            </a:pPr>
            <a:r>
              <a:rPr lang="en-GB" smtClean="0">
                <a:cs typeface="Times New Roman" pitchFamily="18" charset="0"/>
              </a:rPr>
              <a:t>Computer Aided Design – modelling designs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0563">
                                            <p:txEl>
                                              <p:pRg st="0" end="0"/>
                                            </p:txEl>
                                          </p:spTgt>
                                        </p:tgtEl>
                                        <p:attrNameLst>
                                          <p:attrName>style.visibility</p:attrName>
                                        </p:attrNameLst>
                                      </p:cBhvr>
                                      <p:to>
                                        <p:strVal val="visible"/>
                                      </p:to>
                                    </p:set>
                                    <p:anim calcmode="lin" valueType="num">
                                      <p:cBhvr additive="base">
                                        <p:cTn id="7" dur="500" fill="hold"/>
                                        <p:tgtEl>
                                          <p:spTgt spid="4505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505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50563">
                                            <p:txEl>
                                              <p:pRg st="1" end="1"/>
                                            </p:txEl>
                                          </p:spTgt>
                                        </p:tgtEl>
                                        <p:attrNameLst>
                                          <p:attrName>style.visibility</p:attrName>
                                        </p:attrNameLst>
                                      </p:cBhvr>
                                      <p:to>
                                        <p:strVal val="visible"/>
                                      </p:to>
                                    </p:set>
                                    <p:anim calcmode="lin" valueType="num">
                                      <p:cBhvr additive="base">
                                        <p:cTn id="13" dur="500" fill="hold"/>
                                        <p:tgtEl>
                                          <p:spTgt spid="45056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5056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50563">
                                            <p:txEl>
                                              <p:pRg st="2" end="2"/>
                                            </p:txEl>
                                          </p:spTgt>
                                        </p:tgtEl>
                                        <p:attrNameLst>
                                          <p:attrName>style.visibility</p:attrName>
                                        </p:attrNameLst>
                                      </p:cBhvr>
                                      <p:to>
                                        <p:strVal val="visible"/>
                                      </p:to>
                                    </p:set>
                                    <p:anim calcmode="lin" valueType="num">
                                      <p:cBhvr additive="base">
                                        <p:cTn id="19" dur="500" fill="hold"/>
                                        <p:tgtEl>
                                          <p:spTgt spid="45056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5056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50563">
                                            <p:txEl>
                                              <p:pRg st="3" end="3"/>
                                            </p:txEl>
                                          </p:spTgt>
                                        </p:tgtEl>
                                        <p:attrNameLst>
                                          <p:attrName>style.visibility</p:attrName>
                                        </p:attrNameLst>
                                      </p:cBhvr>
                                      <p:to>
                                        <p:strVal val="visible"/>
                                      </p:to>
                                    </p:set>
                                    <p:anim calcmode="lin" valueType="num">
                                      <p:cBhvr additive="base">
                                        <p:cTn id="25" dur="500" fill="hold"/>
                                        <p:tgtEl>
                                          <p:spTgt spid="45056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5056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50563">
                                            <p:txEl>
                                              <p:pRg st="4" end="4"/>
                                            </p:txEl>
                                          </p:spTgt>
                                        </p:tgtEl>
                                        <p:attrNameLst>
                                          <p:attrName>style.visibility</p:attrName>
                                        </p:attrNameLst>
                                      </p:cBhvr>
                                      <p:to>
                                        <p:strVal val="visible"/>
                                      </p:to>
                                    </p:set>
                                    <p:anim calcmode="lin" valueType="num">
                                      <p:cBhvr additive="base">
                                        <p:cTn id="31" dur="500" fill="hold"/>
                                        <p:tgtEl>
                                          <p:spTgt spid="45056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5056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63" grpId="0" build="p" autoUpdateAnimBg="0"/>
    </p:bldLst>
  </p:timing>
</p:sld>
</file>

<file path=ppt/slides/slide10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1586" name="Rectangle 2"/>
          <p:cNvSpPr>
            <a:spLocks noGrp="1" noChangeArrowheads="1"/>
          </p:cNvSpPr>
          <p:nvPr>
            <p:ph type="title"/>
          </p:nvPr>
        </p:nvSpPr>
        <p:spPr>
          <a:xfrm>
            <a:off x="0" y="304800"/>
            <a:ext cx="9144000" cy="1431925"/>
          </a:xfrm>
        </p:spPr>
        <p:txBody>
          <a:bodyPr/>
          <a:lstStyle/>
          <a:p>
            <a:pPr algn="ctr" eaLnBrk="1" hangingPunct="1">
              <a:defRPr/>
            </a:pPr>
            <a:r>
              <a:rPr lang="en-GB" sz="3600" smtClean="0">
                <a:cs typeface="Times New Roman" pitchFamily="18" charset="0"/>
              </a:rPr>
              <a:t>Why computer modelling is used.</a:t>
            </a:r>
            <a:r>
              <a:rPr lang="en-US" sz="3600" smtClean="0">
                <a:cs typeface="Times New Roman" pitchFamily="18" charset="0"/>
              </a:rPr>
              <a:t> </a:t>
            </a:r>
          </a:p>
        </p:txBody>
      </p:sp>
      <p:sp>
        <p:nvSpPr>
          <p:cNvPr id="451587" name="Rectangle 3"/>
          <p:cNvSpPr>
            <a:spLocks noGrp="1" noChangeArrowheads="1"/>
          </p:cNvSpPr>
          <p:nvPr>
            <p:ph type="body" idx="1"/>
          </p:nvPr>
        </p:nvSpPr>
        <p:spPr>
          <a:xfrm>
            <a:off x="0" y="1981200"/>
            <a:ext cx="9144000" cy="4876800"/>
          </a:xfrm>
        </p:spPr>
        <p:txBody>
          <a:bodyPr/>
          <a:lstStyle/>
          <a:p>
            <a:pPr marL="387350" indent="-387350" eaLnBrk="1" hangingPunct="1">
              <a:lnSpc>
                <a:spcPct val="120000"/>
              </a:lnSpc>
              <a:defRPr/>
            </a:pPr>
            <a:r>
              <a:rPr lang="en-GB" smtClean="0">
                <a:cs typeface="Times New Roman" pitchFamily="18" charset="0"/>
              </a:rPr>
              <a:t>Elements can be changed and the effects of these changes can be found</a:t>
            </a:r>
          </a:p>
          <a:p>
            <a:pPr marL="387350" indent="-387350" eaLnBrk="1" hangingPunct="1">
              <a:lnSpc>
                <a:spcPct val="120000"/>
              </a:lnSpc>
              <a:defRPr/>
            </a:pPr>
            <a:r>
              <a:rPr lang="en-GB" smtClean="0">
                <a:cs typeface="Times New Roman" pitchFamily="18" charset="0"/>
              </a:rPr>
              <a:t>It is often much less expensive than building real models (eg bridges, vehicles)</a:t>
            </a:r>
          </a:p>
          <a:p>
            <a:pPr marL="387350" indent="-387350" eaLnBrk="1" hangingPunct="1">
              <a:lnSpc>
                <a:spcPct val="120000"/>
              </a:lnSpc>
              <a:defRPr/>
            </a:pPr>
            <a:r>
              <a:rPr lang="en-GB" smtClean="0">
                <a:cs typeface="Times New Roman" pitchFamily="18" charset="0"/>
              </a:rPr>
              <a:t>Effects of changes can be seen much more quickly than building lots of real models</a:t>
            </a:r>
          </a:p>
          <a:p>
            <a:pPr marL="387350" indent="-387350" eaLnBrk="1" hangingPunct="1">
              <a:lnSpc>
                <a:spcPct val="120000"/>
              </a:lnSpc>
              <a:defRPr/>
            </a:pPr>
            <a:r>
              <a:rPr lang="en-GB" smtClean="0">
                <a:cs typeface="Times New Roman" pitchFamily="18" charset="0"/>
              </a:rPr>
              <a:t>It is often much too dangerous to try out the real thing (eg flight simulators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1587">
                                            <p:txEl>
                                              <p:pRg st="0" end="0"/>
                                            </p:txEl>
                                          </p:spTgt>
                                        </p:tgtEl>
                                        <p:attrNameLst>
                                          <p:attrName>style.visibility</p:attrName>
                                        </p:attrNameLst>
                                      </p:cBhvr>
                                      <p:to>
                                        <p:strVal val="visible"/>
                                      </p:to>
                                    </p:set>
                                    <p:anim calcmode="lin" valueType="num">
                                      <p:cBhvr additive="base">
                                        <p:cTn id="7" dur="500" fill="hold"/>
                                        <p:tgtEl>
                                          <p:spTgt spid="4515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515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51587">
                                            <p:txEl>
                                              <p:pRg st="1" end="1"/>
                                            </p:txEl>
                                          </p:spTgt>
                                        </p:tgtEl>
                                        <p:attrNameLst>
                                          <p:attrName>style.visibility</p:attrName>
                                        </p:attrNameLst>
                                      </p:cBhvr>
                                      <p:to>
                                        <p:strVal val="visible"/>
                                      </p:to>
                                    </p:set>
                                    <p:anim calcmode="lin" valueType="num">
                                      <p:cBhvr additive="base">
                                        <p:cTn id="13" dur="500" fill="hold"/>
                                        <p:tgtEl>
                                          <p:spTgt spid="45158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5158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51587">
                                            <p:txEl>
                                              <p:pRg st="2" end="2"/>
                                            </p:txEl>
                                          </p:spTgt>
                                        </p:tgtEl>
                                        <p:attrNameLst>
                                          <p:attrName>style.visibility</p:attrName>
                                        </p:attrNameLst>
                                      </p:cBhvr>
                                      <p:to>
                                        <p:strVal val="visible"/>
                                      </p:to>
                                    </p:set>
                                    <p:anim calcmode="lin" valueType="num">
                                      <p:cBhvr additive="base">
                                        <p:cTn id="19" dur="500" fill="hold"/>
                                        <p:tgtEl>
                                          <p:spTgt spid="45158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5158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51587">
                                            <p:txEl>
                                              <p:pRg st="3" end="3"/>
                                            </p:txEl>
                                          </p:spTgt>
                                        </p:tgtEl>
                                        <p:attrNameLst>
                                          <p:attrName>style.visibility</p:attrName>
                                        </p:attrNameLst>
                                      </p:cBhvr>
                                      <p:to>
                                        <p:strVal val="visible"/>
                                      </p:to>
                                    </p:set>
                                    <p:anim calcmode="lin" valueType="num">
                                      <p:cBhvr additive="base">
                                        <p:cTn id="25" dur="500" fill="hold"/>
                                        <p:tgtEl>
                                          <p:spTgt spid="45158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5158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1587" grpId="0" build="p" autoUpdateAnimBg="0"/>
    </p:bldLst>
  </p:timing>
</p:sld>
</file>

<file path=ppt/slides/slide10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6706" name="Rectangle 2"/>
          <p:cNvSpPr>
            <a:spLocks noGrp="1" noChangeArrowheads="1"/>
          </p:cNvSpPr>
          <p:nvPr>
            <p:ph type="title"/>
          </p:nvPr>
        </p:nvSpPr>
        <p:spPr>
          <a:xfrm>
            <a:off x="228600" y="609600"/>
            <a:ext cx="8686800" cy="1143000"/>
          </a:xfrm>
        </p:spPr>
        <p:txBody>
          <a:bodyPr/>
          <a:lstStyle/>
          <a:p>
            <a:pPr algn="ctr" eaLnBrk="1" hangingPunct="1">
              <a:defRPr/>
            </a:pPr>
            <a:r>
              <a:rPr lang="en-GB" sz="3600" smtClean="0">
                <a:cs typeface="Times New Roman" pitchFamily="18" charset="0"/>
              </a:rPr>
              <a:t>Computer Control</a:t>
            </a:r>
            <a:endParaRPr lang="en-US" sz="3600" smtClean="0">
              <a:cs typeface="Times New Roman" pitchFamily="18" charset="0"/>
            </a:endParaRPr>
          </a:p>
        </p:txBody>
      </p:sp>
      <p:sp>
        <p:nvSpPr>
          <p:cNvPr id="456707" name="Rectangle 3"/>
          <p:cNvSpPr>
            <a:spLocks noGrp="1" noChangeArrowheads="1"/>
          </p:cNvSpPr>
          <p:nvPr>
            <p:ph type="body" idx="1"/>
          </p:nvPr>
        </p:nvSpPr>
        <p:spPr>
          <a:xfrm>
            <a:off x="0" y="1981200"/>
            <a:ext cx="9144000" cy="4876800"/>
          </a:xfrm>
        </p:spPr>
        <p:txBody>
          <a:bodyPr/>
          <a:lstStyle/>
          <a:p>
            <a:pPr marL="387350" indent="-387350" eaLnBrk="1" hangingPunct="1">
              <a:lnSpc>
                <a:spcPct val="130000"/>
              </a:lnSpc>
              <a:defRPr/>
            </a:pPr>
            <a:r>
              <a:rPr lang="en-GB" sz="2800" smtClean="0">
                <a:cs typeface="Times New Roman" pitchFamily="18" charset="0"/>
              </a:rPr>
              <a:t>Where a computer / processor controls some external device, eg a motor, light, sound.  </a:t>
            </a:r>
          </a:p>
          <a:p>
            <a:pPr marL="387350" indent="-387350" eaLnBrk="1" hangingPunct="1">
              <a:lnSpc>
                <a:spcPct val="130000"/>
              </a:lnSpc>
              <a:defRPr/>
            </a:pPr>
            <a:r>
              <a:rPr lang="en-GB" sz="2800" smtClean="0">
                <a:cs typeface="Times New Roman" pitchFamily="18" charset="0"/>
              </a:rPr>
              <a:t>Automatic control – no need for human intervention, </a:t>
            </a:r>
          </a:p>
          <a:p>
            <a:pPr marL="387350" indent="-387350" eaLnBrk="1" hangingPunct="1">
              <a:lnSpc>
                <a:spcPct val="130000"/>
              </a:lnSpc>
              <a:defRPr/>
            </a:pPr>
            <a:r>
              <a:rPr lang="en-GB" sz="2800" smtClean="0">
                <a:cs typeface="Times New Roman" pitchFamily="18" charset="0"/>
              </a:rPr>
              <a:t>More accurate than people, </a:t>
            </a:r>
          </a:p>
          <a:p>
            <a:pPr marL="387350" indent="-387350" eaLnBrk="1" hangingPunct="1">
              <a:lnSpc>
                <a:spcPct val="130000"/>
              </a:lnSpc>
              <a:defRPr/>
            </a:pPr>
            <a:r>
              <a:rPr lang="en-GB" sz="2800" smtClean="0">
                <a:cs typeface="Times New Roman" pitchFamily="18" charset="0"/>
              </a:rPr>
              <a:t>More consistent than people, </a:t>
            </a:r>
          </a:p>
          <a:p>
            <a:pPr marL="387350" indent="-387350" eaLnBrk="1" hangingPunct="1">
              <a:lnSpc>
                <a:spcPct val="130000"/>
              </a:lnSpc>
              <a:defRPr/>
            </a:pPr>
            <a:r>
              <a:rPr lang="en-GB" sz="2800" smtClean="0">
                <a:cs typeface="Times New Roman" pitchFamily="18" charset="0"/>
              </a:rPr>
              <a:t>Can work where it would be dangerous for people…</a:t>
            </a:r>
            <a:r>
              <a:rPr lang="en-US" sz="2800" smtClean="0">
                <a:cs typeface="Times New Roman" pitchFamily="18" charset="0"/>
              </a:rPr>
              <a:t> </a:t>
            </a:r>
            <a:endParaRPr lang="en-GB" sz="2800"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6707">
                                            <p:txEl>
                                              <p:pRg st="0" end="0"/>
                                            </p:txEl>
                                          </p:spTgt>
                                        </p:tgtEl>
                                        <p:attrNameLst>
                                          <p:attrName>style.visibility</p:attrName>
                                        </p:attrNameLst>
                                      </p:cBhvr>
                                      <p:to>
                                        <p:strVal val="visible"/>
                                      </p:to>
                                    </p:set>
                                    <p:anim calcmode="lin" valueType="num">
                                      <p:cBhvr additive="base">
                                        <p:cTn id="7" dur="500" fill="hold"/>
                                        <p:tgtEl>
                                          <p:spTgt spid="4567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567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56707">
                                            <p:txEl>
                                              <p:pRg st="1" end="1"/>
                                            </p:txEl>
                                          </p:spTgt>
                                        </p:tgtEl>
                                        <p:attrNameLst>
                                          <p:attrName>style.visibility</p:attrName>
                                        </p:attrNameLst>
                                      </p:cBhvr>
                                      <p:to>
                                        <p:strVal val="visible"/>
                                      </p:to>
                                    </p:set>
                                    <p:anim calcmode="lin" valueType="num">
                                      <p:cBhvr additive="base">
                                        <p:cTn id="13" dur="500" fill="hold"/>
                                        <p:tgtEl>
                                          <p:spTgt spid="45670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5670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56707">
                                            <p:txEl>
                                              <p:pRg st="2" end="2"/>
                                            </p:txEl>
                                          </p:spTgt>
                                        </p:tgtEl>
                                        <p:attrNameLst>
                                          <p:attrName>style.visibility</p:attrName>
                                        </p:attrNameLst>
                                      </p:cBhvr>
                                      <p:to>
                                        <p:strVal val="visible"/>
                                      </p:to>
                                    </p:set>
                                    <p:anim calcmode="lin" valueType="num">
                                      <p:cBhvr additive="base">
                                        <p:cTn id="19" dur="500" fill="hold"/>
                                        <p:tgtEl>
                                          <p:spTgt spid="45670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5670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56707">
                                            <p:txEl>
                                              <p:pRg st="3" end="3"/>
                                            </p:txEl>
                                          </p:spTgt>
                                        </p:tgtEl>
                                        <p:attrNameLst>
                                          <p:attrName>style.visibility</p:attrName>
                                        </p:attrNameLst>
                                      </p:cBhvr>
                                      <p:to>
                                        <p:strVal val="visible"/>
                                      </p:to>
                                    </p:set>
                                    <p:anim calcmode="lin" valueType="num">
                                      <p:cBhvr additive="base">
                                        <p:cTn id="25" dur="500" fill="hold"/>
                                        <p:tgtEl>
                                          <p:spTgt spid="45670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5670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56707">
                                            <p:txEl>
                                              <p:pRg st="4" end="4"/>
                                            </p:txEl>
                                          </p:spTgt>
                                        </p:tgtEl>
                                        <p:attrNameLst>
                                          <p:attrName>style.visibility</p:attrName>
                                        </p:attrNameLst>
                                      </p:cBhvr>
                                      <p:to>
                                        <p:strVal val="visible"/>
                                      </p:to>
                                    </p:set>
                                    <p:anim calcmode="lin" valueType="num">
                                      <p:cBhvr additive="base">
                                        <p:cTn id="31" dur="500" fill="hold"/>
                                        <p:tgtEl>
                                          <p:spTgt spid="45670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5670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6707" grpId="0" build="p" autoUpdateAnimBg="0"/>
    </p:bldLst>
  </p:timing>
</p:sld>
</file>

<file path=ppt/slides/slide10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2610" name="Rectangle 2"/>
          <p:cNvSpPr>
            <a:spLocks noGrp="1" noChangeArrowheads="1"/>
          </p:cNvSpPr>
          <p:nvPr>
            <p:ph type="title"/>
          </p:nvPr>
        </p:nvSpPr>
        <p:spPr>
          <a:xfrm>
            <a:off x="0" y="304800"/>
            <a:ext cx="9144000" cy="1447800"/>
          </a:xfrm>
        </p:spPr>
        <p:txBody>
          <a:bodyPr/>
          <a:lstStyle/>
          <a:p>
            <a:pPr algn="ctr" eaLnBrk="1" hangingPunct="1">
              <a:defRPr/>
            </a:pPr>
            <a:r>
              <a:rPr lang="en-GB" sz="3600" smtClean="0">
                <a:cs typeface="Times New Roman" pitchFamily="18" charset="0"/>
              </a:rPr>
              <a:t>Data Logging</a:t>
            </a:r>
            <a:endParaRPr lang="en-US" sz="3600" smtClean="0">
              <a:cs typeface="Times New Roman" pitchFamily="18" charset="0"/>
            </a:endParaRPr>
          </a:p>
        </p:txBody>
      </p:sp>
      <p:sp>
        <p:nvSpPr>
          <p:cNvPr id="452611" name="Rectangle 3"/>
          <p:cNvSpPr>
            <a:spLocks noGrp="1" noChangeArrowheads="1"/>
          </p:cNvSpPr>
          <p:nvPr>
            <p:ph type="body" idx="1"/>
          </p:nvPr>
        </p:nvSpPr>
        <p:spPr>
          <a:xfrm>
            <a:off x="0" y="1981200"/>
            <a:ext cx="9144000" cy="4267200"/>
          </a:xfrm>
        </p:spPr>
        <p:txBody>
          <a:bodyPr/>
          <a:lstStyle/>
          <a:p>
            <a:pPr marL="387350" indent="-387350" eaLnBrk="1" hangingPunct="1">
              <a:lnSpc>
                <a:spcPct val="110000"/>
              </a:lnSpc>
              <a:defRPr/>
            </a:pPr>
            <a:r>
              <a:rPr lang="en-GB" sz="2800" smtClean="0">
                <a:cs typeface="Times New Roman" pitchFamily="18" charset="0"/>
              </a:rPr>
              <a:t>Use of sensors with computers to measure things, eg in Science experiments or in weather monitoring.  </a:t>
            </a:r>
          </a:p>
          <a:p>
            <a:pPr marL="387350" indent="-387350" eaLnBrk="1" hangingPunct="1">
              <a:lnSpc>
                <a:spcPct val="110000"/>
              </a:lnSpc>
              <a:defRPr/>
            </a:pPr>
            <a:r>
              <a:rPr lang="en-GB" sz="2800" smtClean="0">
                <a:cs typeface="Times New Roman" pitchFamily="18" charset="0"/>
              </a:rPr>
              <a:t>Can measure more accurately, over very long or very short periods of time, </a:t>
            </a:r>
          </a:p>
          <a:p>
            <a:pPr marL="387350" indent="-387350" eaLnBrk="1" hangingPunct="1">
              <a:lnSpc>
                <a:spcPct val="110000"/>
              </a:lnSpc>
              <a:defRPr/>
            </a:pPr>
            <a:r>
              <a:rPr lang="en-GB" sz="2800" smtClean="0">
                <a:cs typeface="Times New Roman" pitchFamily="18" charset="0"/>
              </a:rPr>
              <a:t>Can convert data automatically to graphs, </a:t>
            </a:r>
          </a:p>
          <a:p>
            <a:pPr marL="387350" indent="-387350" eaLnBrk="1" hangingPunct="1">
              <a:lnSpc>
                <a:spcPct val="110000"/>
              </a:lnSpc>
              <a:defRPr/>
            </a:pPr>
            <a:r>
              <a:rPr lang="en-GB" sz="2800" smtClean="0">
                <a:cs typeface="Times New Roman" pitchFamily="18" charset="0"/>
              </a:rPr>
              <a:t>People can do other jobs whilst the data is being automatically logged, </a:t>
            </a:r>
          </a:p>
          <a:p>
            <a:pPr marL="387350" indent="-387350" eaLnBrk="1" hangingPunct="1">
              <a:lnSpc>
                <a:spcPct val="110000"/>
              </a:lnSpc>
              <a:defRPr/>
            </a:pPr>
            <a:r>
              <a:rPr lang="en-GB" sz="2800" smtClean="0">
                <a:cs typeface="Times New Roman" pitchFamily="18" charset="0"/>
              </a:rPr>
              <a:t>Data can be automatically imported into spreadsheets for analysis</a:t>
            </a:r>
            <a:r>
              <a:rPr lang="en-US" sz="2800" smtClean="0">
                <a:cs typeface="Times New Roman" pitchFamily="18" charset="0"/>
              </a:rPr>
              <a:t> </a:t>
            </a:r>
            <a:endParaRPr lang="en-GB" sz="2800"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2611">
                                            <p:txEl>
                                              <p:pRg st="0" end="0"/>
                                            </p:txEl>
                                          </p:spTgt>
                                        </p:tgtEl>
                                        <p:attrNameLst>
                                          <p:attrName>style.visibility</p:attrName>
                                        </p:attrNameLst>
                                      </p:cBhvr>
                                      <p:to>
                                        <p:strVal val="visible"/>
                                      </p:to>
                                    </p:set>
                                    <p:anim calcmode="lin" valueType="num">
                                      <p:cBhvr additive="base">
                                        <p:cTn id="7" dur="500" fill="hold"/>
                                        <p:tgtEl>
                                          <p:spTgt spid="4526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526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52611">
                                            <p:txEl>
                                              <p:pRg st="1" end="1"/>
                                            </p:txEl>
                                          </p:spTgt>
                                        </p:tgtEl>
                                        <p:attrNameLst>
                                          <p:attrName>style.visibility</p:attrName>
                                        </p:attrNameLst>
                                      </p:cBhvr>
                                      <p:to>
                                        <p:strVal val="visible"/>
                                      </p:to>
                                    </p:set>
                                    <p:anim calcmode="lin" valueType="num">
                                      <p:cBhvr additive="base">
                                        <p:cTn id="13" dur="500" fill="hold"/>
                                        <p:tgtEl>
                                          <p:spTgt spid="4526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526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52611">
                                            <p:txEl>
                                              <p:pRg st="2" end="2"/>
                                            </p:txEl>
                                          </p:spTgt>
                                        </p:tgtEl>
                                        <p:attrNameLst>
                                          <p:attrName>style.visibility</p:attrName>
                                        </p:attrNameLst>
                                      </p:cBhvr>
                                      <p:to>
                                        <p:strVal val="visible"/>
                                      </p:to>
                                    </p:set>
                                    <p:anim calcmode="lin" valueType="num">
                                      <p:cBhvr additive="base">
                                        <p:cTn id="19" dur="500" fill="hold"/>
                                        <p:tgtEl>
                                          <p:spTgt spid="4526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526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52611">
                                            <p:txEl>
                                              <p:pRg st="3" end="3"/>
                                            </p:txEl>
                                          </p:spTgt>
                                        </p:tgtEl>
                                        <p:attrNameLst>
                                          <p:attrName>style.visibility</p:attrName>
                                        </p:attrNameLst>
                                      </p:cBhvr>
                                      <p:to>
                                        <p:strVal val="visible"/>
                                      </p:to>
                                    </p:set>
                                    <p:anim calcmode="lin" valueType="num">
                                      <p:cBhvr additive="base">
                                        <p:cTn id="25" dur="500" fill="hold"/>
                                        <p:tgtEl>
                                          <p:spTgt spid="4526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526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52611">
                                            <p:txEl>
                                              <p:pRg st="4" end="4"/>
                                            </p:txEl>
                                          </p:spTgt>
                                        </p:tgtEl>
                                        <p:attrNameLst>
                                          <p:attrName>style.visibility</p:attrName>
                                        </p:attrNameLst>
                                      </p:cBhvr>
                                      <p:to>
                                        <p:strVal val="visible"/>
                                      </p:to>
                                    </p:set>
                                    <p:anim calcmode="lin" valueType="num">
                                      <p:cBhvr additive="base">
                                        <p:cTn id="31" dur="500" fill="hold"/>
                                        <p:tgtEl>
                                          <p:spTgt spid="45261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5261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2611" grpId="0" build="p" autoUpdateAnimBg="0"/>
    </p:bldLst>
  </p:timing>
</p:sld>
</file>

<file path=ppt/slides/slide10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4658" name="Rectangle 2"/>
          <p:cNvSpPr>
            <a:spLocks noGrp="1" noChangeArrowheads="1"/>
          </p:cNvSpPr>
          <p:nvPr>
            <p:ph type="title"/>
          </p:nvPr>
        </p:nvSpPr>
        <p:spPr>
          <a:xfrm>
            <a:off x="0" y="0"/>
            <a:ext cx="9144000" cy="1431925"/>
          </a:xfrm>
        </p:spPr>
        <p:txBody>
          <a:bodyPr/>
          <a:lstStyle/>
          <a:p>
            <a:pPr algn="ctr" eaLnBrk="1" hangingPunct="1">
              <a:defRPr/>
            </a:pPr>
            <a:r>
              <a:rPr lang="en-GB" sz="3600" smtClean="0">
                <a:cs typeface="Times New Roman" pitchFamily="18" charset="0"/>
              </a:rPr>
              <a:t>Sensors</a:t>
            </a:r>
            <a:r>
              <a:rPr lang="en-US" sz="3600" smtClean="0">
                <a:cs typeface="Times New Roman" pitchFamily="18" charset="0"/>
              </a:rPr>
              <a:t> </a:t>
            </a:r>
          </a:p>
        </p:txBody>
      </p:sp>
      <p:sp>
        <p:nvSpPr>
          <p:cNvPr id="454659" name="Rectangle 3"/>
          <p:cNvSpPr>
            <a:spLocks noGrp="1" noChangeArrowheads="1"/>
          </p:cNvSpPr>
          <p:nvPr>
            <p:ph type="body" idx="1"/>
          </p:nvPr>
        </p:nvSpPr>
        <p:spPr>
          <a:xfrm>
            <a:off x="0" y="1981200"/>
            <a:ext cx="9144000" cy="4876800"/>
          </a:xfrm>
        </p:spPr>
        <p:txBody>
          <a:bodyPr/>
          <a:lstStyle/>
          <a:p>
            <a:pPr marL="387350" indent="-387350" eaLnBrk="1" hangingPunct="1">
              <a:defRPr/>
            </a:pPr>
            <a:r>
              <a:rPr lang="en-GB" sz="2800" b="1" smtClean="0">
                <a:cs typeface="Times New Roman" pitchFamily="18" charset="0"/>
              </a:rPr>
              <a:t>Temperature</a:t>
            </a:r>
            <a:r>
              <a:rPr lang="en-GB" sz="2800" smtClean="0">
                <a:cs typeface="Times New Roman" pitchFamily="18" charset="0"/>
              </a:rPr>
              <a:t> – for measuring temperature changes in a science experiment</a:t>
            </a:r>
          </a:p>
          <a:p>
            <a:pPr marL="387350" indent="-387350" eaLnBrk="1" hangingPunct="1">
              <a:defRPr/>
            </a:pPr>
            <a:r>
              <a:rPr lang="en-GB" sz="2800" b="1" smtClean="0">
                <a:cs typeface="Times New Roman" pitchFamily="18" charset="0"/>
              </a:rPr>
              <a:t>pH</a:t>
            </a:r>
            <a:r>
              <a:rPr lang="en-GB" sz="2800" smtClean="0">
                <a:cs typeface="Times New Roman" pitchFamily="18" charset="0"/>
              </a:rPr>
              <a:t> – for measuring pollution in rivers</a:t>
            </a:r>
          </a:p>
          <a:p>
            <a:pPr marL="387350" indent="-387350" eaLnBrk="1" hangingPunct="1">
              <a:defRPr/>
            </a:pPr>
            <a:r>
              <a:rPr lang="en-GB" sz="2800" b="1" smtClean="0">
                <a:cs typeface="Times New Roman" pitchFamily="18" charset="0"/>
              </a:rPr>
              <a:t>Sound</a:t>
            </a:r>
            <a:r>
              <a:rPr lang="en-GB" sz="2800" smtClean="0">
                <a:cs typeface="Times New Roman" pitchFamily="18" charset="0"/>
              </a:rPr>
              <a:t> – for monitoring sound levels in a factory</a:t>
            </a:r>
          </a:p>
          <a:p>
            <a:pPr marL="387350" indent="-387350" eaLnBrk="1" hangingPunct="1">
              <a:defRPr/>
            </a:pPr>
            <a:r>
              <a:rPr lang="en-GB" sz="2800" b="1" smtClean="0">
                <a:cs typeface="Times New Roman" pitchFamily="18" charset="0"/>
              </a:rPr>
              <a:t>Pressure</a:t>
            </a:r>
            <a:r>
              <a:rPr lang="en-GB" sz="2800" smtClean="0">
                <a:cs typeface="Times New Roman" pitchFamily="18" charset="0"/>
              </a:rPr>
              <a:t> – put under mats in a home security system</a:t>
            </a:r>
          </a:p>
          <a:p>
            <a:pPr marL="387350" indent="-387350" eaLnBrk="1" hangingPunct="1">
              <a:defRPr/>
            </a:pPr>
            <a:r>
              <a:rPr lang="en-GB" sz="2800" b="1" smtClean="0">
                <a:cs typeface="Times New Roman" pitchFamily="18" charset="0"/>
              </a:rPr>
              <a:t>Passive Infra Red (PIR)</a:t>
            </a:r>
            <a:r>
              <a:rPr lang="en-GB" sz="2800" smtClean="0">
                <a:cs typeface="Times New Roman" pitchFamily="18" charset="0"/>
              </a:rPr>
              <a:t> – for detecting movement in a security system</a:t>
            </a:r>
          </a:p>
          <a:p>
            <a:pPr marL="387350" indent="-387350" eaLnBrk="1" hangingPunct="1">
              <a:defRPr/>
            </a:pPr>
            <a:r>
              <a:rPr lang="en-GB" sz="2800" b="1" smtClean="0">
                <a:cs typeface="Times New Roman" pitchFamily="18" charset="0"/>
              </a:rPr>
              <a:t>Light</a:t>
            </a:r>
            <a:r>
              <a:rPr lang="en-GB" sz="2800" smtClean="0">
                <a:cs typeface="Times New Roman" pitchFamily="18" charset="0"/>
              </a:rPr>
              <a:t> – for detecting when a robot is approaching an obstacle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4659">
                                            <p:txEl>
                                              <p:pRg st="0" end="0"/>
                                            </p:txEl>
                                          </p:spTgt>
                                        </p:tgtEl>
                                        <p:attrNameLst>
                                          <p:attrName>style.visibility</p:attrName>
                                        </p:attrNameLst>
                                      </p:cBhvr>
                                      <p:to>
                                        <p:strVal val="visible"/>
                                      </p:to>
                                    </p:set>
                                    <p:anim calcmode="lin" valueType="num">
                                      <p:cBhvr additive="base">
                                        <p:cTn id="7" dur="500" fill="hold"/>
                                        <p:tgtEl>
                                          <p:spTgt spid="4546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546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54659">
                                            <p:txEl>
                                              <p:pRg st="1" end="1"/>
                                            </p:txEl>
                                          </p:spTgt>
                                        </p:tgtEl>
                                        <p:attrNameLst>
                                          <p:attrName>style.visibility</p:attrName>
                                        </p:attrNameLst>
                                      </p:cBhvr>
                                      <p:to>
                                        <p:strVal val="visible"/>
                                      </p:to>
                                    </p:set>
                                    <p:anim calcmode="lin" valueType="num">
                                      <p:cBhvr additive="base">
                                        <p:cTn id="13" dur="500" fill="hold"/>
                                        <p:tgtEl>
                                          <p:spTgt spid="45465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546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54659">
                                            <p:txEl>
                                              <p:pRg st="2" end="2"/>
                                            </p:txEl>
                                          </p:spTgt>
                                        </p:tgtEl>
                                        <p:attrNameLst>
                                          <p:attrName>style.visibility</p:attrName>
                                        </p:attrNameLst>
                                      </p:cBhvr>
                                      <p:to>
                                        <p:strVal val="visible"/>
                                      </p:to>
                                    </p:set>
                                    <p:anim calcmode="lin" valueType="num">
                                      <p:cBhvr additive="base">
                                        <p:cTn id="19" dur="500" fill="hold"/>
                                        <p:tgtEl>
                                          <p:spTgt spid="45465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546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54659">
                                            <p:txEl>
                                              <p:pRg st="3" end="3"/>
                                            </p:txEl>
                                          </p:spTgt>
                                        </p:tgtEl>
                                        <p:attrNameLst>
                                          <p:attrName>style.visibility</p:attrName>
                                        </p:attrNameLst>
                                      </p:cBhvr>
                                      <p:to>
                                        <p:strVal val="visible"/>
                                      </p:to>
                                    </p:set>
                                    <p:anim calcmode="lin" valueType="num">
                                      <p:cBhvr additive="base">
                                        <p:cTn id="25" dur="500" fill="hold"/>
                                        <p:tgtEl>
                                          <p:spTgt spid="45465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5465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54659">
                                            <p:txEl>
                                              <p:pRg st="4" end="4"/>
                                            </p:txEl>
                                          </p:spTgt>
                                        </p:tgtEl>
                                        <p:attrNameLst>
                                          <p:attrName>style.visibility</p:attrName>
                                        </p:attrNameLst>
                                      </p:cBhvr>
                                      <p:to>
                                        <p:strVal val="visible"/>
                                      </p:to>
                                    </p:set>
                                    <p:anim calcmode="lin" valueType="num">
                                      <p:cBhvr additive="base">
                                        <p:cTn id="31" dur="500" fill="hold"/>
                                        <p:tgtEl>
                                          <p:spTgt spid="45465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5465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4659" grpId="0" build="p" autoUpdateAnimBg="0"/>
    </p:bldLst>
  </p:timing>
</p:sld>
</file>

<file path=ppt/slides/slide10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5682" name="Rectangle 2"/>
          <p:cNvSpPr>
            <a:spLocks noGrp="1" noChangeArrowheads="1"/>
          </p:cNvSpPr>
          <p:nvPr>
            <p:ph type="body" idx="1"/>
          </p:nvPr>
        </p:nvSpPr>
        <p:spPr>
          <a:xfrm>
            <a:off x="0" y="1371600"/>
            <a:ext cx="9144000" cy="5486400"/>
          </a:xfrm>
        </p:spPr>
        <p:txBody>
          <a:bodyPr/>
          <a:lstStyle/>
          <a:p>
            <a:pPr marL="387350" indent="-387350" eaLnBrk="1" hangingPunct="1">
              <a:defRPr/>
            </a:pPr>
            <a:r>
              <a:rPr lang="en-GB" b="1" smtClean="0">
                <a:cs typeface="Times New Roman" pitchFamily="18" charset="0"/>
              </a:rPr>
              <a:t>Reed switch / Magnetic switch</a:t>
            </a:r>
            <a:r>
              <a:rPr lang="en-GB" smtClean="0">
                <a:cs typeface="Times New Roman" pitchFamily="18" charset="0"/>
              </a:rPr>
              <a:t> (sometimes called a proximity sensor) – comes in two parts.  Put one part on a door and the other in the frame, will detect when the door is closed</a:t>
            </a:r>
          </a:p>
          <a:p>
            <a:pPr marL="387350" indent="-387350" eaLnBrk="1" hangingPunct="1">
              <a:defRPr/>
            </a:pPr>
            <a:r>
              <a:rPr lang="en-GB" b="1" smtClean="0">
                <a:cs typeface="Times New Roman" pitchFamily="18" charset="0"/>
              </a:rPr>
              <a:t>Angle sensor</a:t>
            </a:r>
            <a:r>
              <a:rPr lang="en-GB" smtClean="0">
                <a:cs typeface="Times New Roman" pitchFamily="18" charset="0"/>
              </a:rPr>
              <a:t> – detects how far round a robot arm has moved</a:t>
            </a:r>
          </a:p>
          <a:p>
            <a:pPr marL="387350" indent="-387350" eaLnBrk="1" hangingPunct="1">
              <a:defRPr/>
            </a:pPr>
            <a:r>
              <a:rPr lang="en-GB" b="1" smtClean="0">
                <a:cs typeface="Times New Roman" pitchFamily="18" charset="0"/>
              </a:rPr>
              <a:t>Vibration sensor</a:t>
            </a:r>
            <a:r>
              <a:rPr lang="en-GB" smtClean="0">
                <a:cs typeface="Times New Roman" pitchFamily="18" charset="0"/>
              </a:rPr>
              <a:t> – put on windows in a security system to detect if someone is trying to break the window</a:t>
            </a:r>
          </a:p>
        </p:txBody>
      </p:sp>
      <p:sp>
        <p:nvSpPr>
          <p:cNvPr id="455687" name="Rectangle 7"/>
          <p:cNvSpPr>
            <a:spLocks noGrp="1" noChangeArrowheads="1"/>
          </p:cNvSpPr>
          <p:nvPr>
            <p:ph type="title"/>
          </p:nvPr>
        </p:nvSpPr>
        <p:spPr>
          <a:xfrm>
            <a:off x="0" y="0"/>
            <a:ext cx="9144000" cy="1431925"/>
          </a:xfrm>
        </p:spPr>
        <p:txBody>
          <a:bodyPr/>
          <a:lstStyle/>
          <a:p>
            <a:pPr algn="ctr" eaLnBrk="1" hangingPunct="1">
              <a:defRPr/>
            </a:pPr>
            <a:r>
              <a:rPr lang="en-GB" smtClean="0"/>
              <a:t>Sensors</a:t>
            </a:r>
            <a:r>
              <a:rPr lang="en-US" smtClean="0"/>
              <a:t>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5682">
                                            <p:txEl>
                                              <p:pRg st="0" end="0"/>
                                            </p:txEl>
                                          </p:spTgt>
                                        </p:tgtEl>
                                        <p:attrNameLst>
                                          <p:attrName>style.visibility</p:attrName>
                                        </p:attrNameLst>
                                      </p:cBhvr>
                                      <p:to>
                                        <p:strVal val="visible"/>
                                      </p:to>
                                    </p:set>
                                    <p:anim calcmode="lin" valueType="num">
                                      <p:cBhvr additive="base">
                                        <p:cTn id="7" dur="500" fill="hold"/>
                                        <p:tgtEl>
                                          <p:spTgt spid="45568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5568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55682">
                                            <p:txEl>
                                              <p:pRg st="1" end="1"/>
                                            </p:txEl>
                                          </p:spTgt>
                                        </p:tgtEl>
                                        <p:attrNameLst>
                                          <p:attrName>style.visibility</p:attrName>
                                        </p:attrNameLst>
                                      </p:cBhvr>
                                      <p:to>
                                        <p:strVal val="visible"/>
                                      </p:to>
                                    </p:set>
                                    <p:anim calcmode="lin" valueType="num">
                                      <p:cBhvr additive="base">
                                        <p:cTn id="13" dur="500" fill="hold"/>
                                        <p:tgtEl>
                                          <p:spTgt spid="45568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5568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55682">
                                            <p:txEl>
                                              <p:pRg st="2" end="2"/>
                                            </p:txEl>
                                          </p:spTgt>
                                        </p:tgtEl>
                                        <p:attrNameLst>
                                          <p:attrName>style.visibility</p:attrName>
                                        </p:attrNameLst>
                                      </p:cBhvr>
                                      <p:to>
                                        <p:strVal val="visible"/>
                                      </p:to>
                                    </p:set>
                                    <p:anim calcmode="lin" valueType="num">
                                      <p:cBhvr additive="base">
                                        <p:cTn id="19" dur="500" fill="hold"/>
                                        <p:tgtEl>
                                          <p:spTgt spid="45568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5568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5682" grpId="0" build="p" autoUpdateAnimBg="0"/>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62" name="Rectangle 2"/>
          <p:cNvSpPr>
            <a:spLocks noGrp="1" noChangeArrowheads="1"/>
          </p:cNvSpPr>
          <p:nvPr>
            <p:ph type="title"/>
          </p:nvPr>
        </p:nvSpPr>
        <p:spPr>
          <a:xfrm>
            <a:off x="0" y="304800"/>
            <a:ext cx="9144000" cy="1431925"/>
          </a:xfrm>
        </p:spPr>
        <p:txBody>
          <a:bodyPr/>
          <a:lstStyle/>
          <a:p>
            <a:pPr algn="ctr" eaLnBrk="1" hangingPunct="1">
              <a:defRPr/>
            </a:pPr>
            <a:r>
              <a:rPr lang="en-GB" smtClean="0"/>
              <a:t>Computer Control</a:t>
            </a:r>
          </a:p>
        </p:txBody>
      </p:sp>
      <p:sp>
        <p:nvSpPr>
          <p:cNvPr id="552963" name="Rectangle 3"/>
          <p:cNvSpPr>
            <a:spLocks noGrp="1" noChangeArrowheads="1"/>
          </p:cNvSpPr>
          <p:nvPr>
            <p:ph type="body" idx="1"/>
          </p:nvPr>
        </p:nvSpPr>
        <p:spPr>
          <a:xfrm>
            <a:off x="0" y="1981200"/>
            <a:ext cx="9144000" cy="4876800"/>
          </a:xfrm>
        </p:spPr>
        <p:txBody>
          <a:bodyPr/>
          <a:lstStyle/>
          <a:p>
            <a:pPr eaLnBrk="1" hangingPunct="1">
              <a:lnSpc>
                <a:spcPct val="110000"/>
              </a:lnSpc>
              <a:defRPr/>
            </a:pPr>
            <a:r>
              <a:rPr lang="en-GB" sz="2800" smtClean="0"/>
              <a:t>The output from a computer may be in the form of a </a:t>
            </a:r>
            <a:r>
              <a:rPr lang="en-GB" sz="2800" b="1" smtClean="0"/>
              <a:t>signal</a:t>
            </a:r>
            <a:r>
              <a:rPr lang="en-GB" sz="2800" smtClean="0"/>
              <a:t> to a hardware device. In a control system, sensors are used to measure a physical quantity and send input to the controlling computer. </a:t>
            </a:r>
          </a:p>
          <a:p>
            <a:pPr eaLnBrk="1" hangingPunct="1">
              <a:lnSpc>
                <a:spcPct val="110000"/>
              </a:lnSpc>
              <a:defRPr/>
            </a:pPr>
            <a:r>
              <a:rPr lang="en-GB" sz="2800" smtClean="0"/>
              <a:t>The computer responds by sending an output signal to a </a:t>
            </a:r>
            <a:r>
              <a:rPr lang="en-GB" sz="2800" b="1" smtClean="0"/>
              <a:t>control interface</a:t>
            </a:r>
            <a:r>
              <a:rPr lang="en-GB" sz="2800" smtClean="0"/>
              <a:t> which activates various devices eg a switch or an alarm.</a:t>
            </a:r>
          </a:p>
          <a:p>
            <a:pPr eaLnBrk="1" hangingPunct="1">
              <a:lnSpc>
                <a:spcPct val="110000"/>
              </a:lnSpc>
              <a:defRPr/>
            </a:pPr>
            <a:r>
              <a:rPr lang="en-GB" sz="2800" smtClean="0"/>
              <a:t>The output signal may be sent a to an </a:t>
            </a:r>
            <a:r>
              <a:rPr lang="en-GB" sz="2800" b="1" smtClean="0"/>
              <a:t>actuator</a:t>
            </a:r>
            <a:r>
              <a:rPr lang="en-GB" sz="2800" smtClean="0"/>
              <a:t> which activates a mechanical device such as a </a:t>
            </a:r>
            <a:r>
              <a:rPr lang="en-GB" sz="2800" b="1" smtClean="0"/>
              <a:t>motor</a:t>
            </a:r>
            <a:r>
              <a:rPr lang="en-GB" sz="2800" smtClean="0"/>
              <a:t>.</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52963">
                                            <p:txEl>
                                              <p:pRg st="0" end="0"/>
                                            </p:txEl>
                                          </p:spTgt>
                                        </p:tgtEl>
                                        <p:attrNameLst>
                                          <p:attrName>style.visibility</p:attrName>
                                        </p:attrNameLst>
                                      </p:cBhvr>
                                      <p:to>
                                        <p:strVal val="visible"/>
                                      </p:to>
                                    </p:set>
                                    <p:anim calcmode="lin" valueType="num">
                                      <p:cBhvr additive="base">
                                        <p:cTn id="7" dur="500" fill="hold"/>
                                        <p:tgtEl>
                                          <p:spTgt spid="5529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529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52963">
                                            <p:txEl>
                                              <p:pRg st="1" end="1"/>
                                            </p:txEl>
                                          </p:spTgt>
                                        </p:tgtEl>
                                        <p:attrNameLst>
                                          <p:attrName>style.visibility</p:attrName>
                                        </p:attrNameLst>
                                      </p:cBhvr>
                                      <p:to>
                                        <p:strVal val="visible"/>
                                      </p:to>
                                    </p:set>
                                    <p:anim calcmode="lin" valueType="num">
                                      <p:cBhvr additive="base">
                                        <p:cTn id="13" dur="500" fill="hold"/>
                                        <p:tgtEl>
                                          <p:spTgt spid="55296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5296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52963">
                                            <p:txEl>
                                              <p:pRg st="2" end="2"/>
                                            </p:txEl>
                                          </p:spTgt>
                                        </p:tgtEl>
                                        <p:attrNameLst>
                                          <p:attrName>style.visibility</p:attrName>
                                        </p:attrNameLst>
                                      </p:cBhvr>
                                      <p:to>
                                        <p:strVal val="visible"/>
                                      </p:to>
                                    </p:set>
                                    <p:anim calcmode="lin" valueType="num">
                                      <p:cBhvr additive="base">
                                        <p:cTn id="19" dur="500" fill="hold"/>
                                        <p:tgtEl>
                                          <p:spTgt spid="55296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5296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63" grpId="0" build="p"/>
    </p:bldLst>
  </p:timing>
</p:sld>
</file>

<file path=ppt/slides/slide10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7730" name="Rectangle 2"/>
          <p:cNvSpPr>
            <a:spLocks noGrp="1" noChangeArrowheads="1"/>
          </p:cNvSpPr>
          <p:nvPr>
            <p:ph type="title"/>
          </p:nvPr>
        </p:nvSpPr>
        <p:spPr>
          <a:xfrm>
            <a:off x="0" y="304800"/>
            <a:ext cx="9144000" cy="1431925"/>
          </a:xfrm>
        </p:spPr>
        <p:txBody>
          <a:bodyPr/>
          <a:lstStyle/>
          <a:p>
            <a:pPr algn="ctr" eaLnBrk="1" hangingPunct="1">
              <a:defRPr/>
            </a:pPr>
            <a:r>
              <a:rPr lang="en-GB" sz="4000" smtClean="0">
                <a:cs typeface="Times New Roman" pitchFamily="18" charset="0"/>
              </a:rPr>
              <a:t>Analogue and Digital Data</a:t>
            </a:r>
            <a:endParaRPr lang="en-US" sz="4000" smtClean="0">
              <a:cs typeface="Times New Roman" pitchFamily="18" charset="0"/>
            </a:endParaRPr>
          </a:p>
        </p:txBody>
      </p:sp>
      <p:sp>
        <p:nvSpPr>
          <p:cNvPr id="457731" name="Rectangle 3"/>
          <p:cNvSpPr>
            <a:spLocks noGrp="1" noChangeArrowheads="1"/>
          </p:cNvSpPr>
          <p:nvPr>
            <p:ph type="body" idx="1"/>
          </p:nvPr>
        </p:nvSpPr>
        <p:spPr>
          <a:xfrm>
            <a:off x="0" y="1981200"/>
            <a:ext cx="9144000" cy="4876800"/>
          </a:xfrm>
        </p:spPr>
        <p:txBody>
          <a:bodyPr/>
          <a:lstStyle/>
          <a:p>
            <a:pPr marL="387350" indent="-387350" eaLnBrk="1" hangingPunct="1">
              <a:lnSpc>
                <a:spcPct val="130000"/>
              </a:lnSpc>
              <a:defRPr/>
            </a:pPr>
            <a:r>
              <a:rPr lang="en-GB" smtClean="0">
                <a:cs typeface="Times New Roman" pitchFamily="18" charset="0"/>
              </a:rPr>
              <a:t>Analogue data is </a:t>
            </a:r>
            <a:r>
              <a:rPr lang="en-GB" i="1" smtClean="0">
                <a:cs typeface="Times New Roman" pitchFamily="18" charset="0"/>
              </a:rPr>
              <a:t>continuously changing</a:t>
            </a:r>
            <a:r>
              <a:rPr lang="en-GB" smtClean="0">
                <a:cs typeface="Times New Roman" pitchFamily="18" charset="0"/>
              </a:rPr>
              <a:t>, eg sound, light, temperature…  Most measurements in the real world are analogue.</a:t>
            </a:r>
          </a:p>
          <a:p>
            <a:pPr marL="387350" indent="-387350" eaLnBrk="1" hangingPunct="1">
              <a:lnSpc>
                <a:spcPct val="130000"/>
              </a:lnSpc>
              <a:defRPr/>
            </a:pPr>
            <a:r>
              <a:rPr lang="en-GB" smtClean="0">
                <a:cs typeface="Times New Roman" pitchFamily="18" charset="0"/>
              </a:rPr>
              <a:t>Digital data goes up and down in </a:t>
            </a:r>
            <a:r>
              <a:rPr lang="en-GB" i="1" smtClean="0">
                <a:cs typeface="Times New Roman" pitchFamily="18" charset="0"/>
              </a:rPr>
              <a:t>separate steps</a:t>
            </a:r>
            <a:r>
              <a:rPr lang="en-GB" smtClean="0">
                <a:cs typeface="Times New Roman" pitchFamily="18" charset="0"/>
              </a:rPr>
              <a:t>, eg a lap counter, a light switch.  Computers use digital data</a:t>
            </a:r>
            <a:r>
              <a:rPr lang="en-US" smtClean="0">
                <a:cs typeface="Times New Roman" pitchFamily="18" charset="0"/>
              </a:rPr>
              <a:t> </a:t>
            </a:r>
            <a:endParaRPr lang="en-GB"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7731">
                                            <p:txEl>
                                              <p:pRg st="0" end="0"/>
                                            </p:txEl>
                                          </p:spTgt>
                                        </p:tgtEl>
                                        <p:attrNameLst>
                                          <p:attrName>style.visibility</p:attrName>
                                        </p:attrNameLst>
                                      </p:cBhvr>
                                      <p:to>
                                        <p:strVal val="visible"/>
                                      </p:to>
                                    </p:set>
                                    <p:anim calcmode="lin" valueType="num">
                                      <p:cBhvr additive="base">
                                        <p:cTn id="7" dur="500" fill="hold"/>
                                        <p:tgtEl>
                                          <p:spTgt spid="45773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5773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57731">
                                            <p:txEl>
                                              <p:pRg st="1" end="1"/>
                                            </p:txEl>
                                          </p:spTgt>
                                        </p:tgtEl>
                                        <p:attrNameLst>
                                          <p:attrName>style.visibility</p:attrName>
                                        </p:attrNameLst>
                                      </p:cBhvr>
                                      <p:to>
                                        <p:strVal val="visible"/>
                                      </p:to>
                                    </p:set>
                                    <p:anim calcmode="lin" valueType="num">
                                      <p:cBhvr additive="base">
                                        <p:cTn id="13" dur="500" fill="hold"/>
                                        <p:tgtEl>
                                          <p:spTgt spid="45773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5773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7731" grpId="0" build="p" autoUpdateAnimBg="0"/>
    </p:bldLst>
  </p:timing>
</p:sld>
</file>

<file path=ppt/slides/slide10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8754" name="Rectangle 2"/>
          <p:cNvSpPr>
            <a:spLocks noGrp="1" noChangeArrowheads="1"/>
          </p:cNvSpPr>
          <p:nvPr>
            <p:ph type="title"/>
          </p:nvPr>
        </p:nvSpPr>
        <p:spPr>
          <a:xfrm>
            <a:off x="0" y="304800"/>
            <a:ext cx="9144000" cy="1431925"/>
          </a:xfrm>
        </p:spPr>
        <p:txBody>
          <a:bodyPr/>
          <a:lstStyle/>
          <a:p>
            <a:pPr algn="ctr" eaLnBrk="1" hangingPunct="1">
              <a:defRPr/>
            </a:pPr>
            <a:r>
              <a:rPr lang="en-GB" sz="3600" smtClean="0">
                <a:cs typeface="Times New Roman" pitchFamily="18" charset="0"/>
              </a:rPr>
              <a:t>Feedback</a:t>
            </a:r>
            <a:r>
              <a:rPr lang="en-US" sz="3600" smtClean="0">
                <a:cs typeface="Times New Roman" pitchFamily="18" charset="0"/>
              </a:rPr>
              <a:t> </a:t>
            </a:r>
          </a:p>
        </p:txBody>
      </p:sp>
      <p:sp>
        <p:nvSpPr>
          <p:cNvPr id="458755" name="Rectangle 3"/>
          <p:cNvSpPr>
            <a:spLocks noGrp="1" noChangeArrowheads="1"/>
          </p:cNvSpPr>
          <p:nvPr>
            <p:ph type="body" idx="1"/>
          </p:nvPr>
        </p:nvSpPr>
        <p:spPr>
          <a:xfrm>
            <a:off x="0" y="1981200"/>
            <a:ext cx="9144000" cy="4114800"/>
          </a:xfrm>
        </p:spPr>
        <p:txBody>
          <a:bodyPr/>
          <a:lstStyle/>
          <a:p>
            <a:pPr marL="0" indent="0" eaLnBrk="1" hangingPunct="1">
              <a:buFont typeface="Wingdings" pitchFamily="2" charset="2"/>
              <a:buNone/>
              <a:defRPr/>
            </a:pPr>
            <a:r>
              <a:rPr lang="en-GB" sz="2400" smtClean="0">
                <a:cs typeface="Times New Roman" pitchFamily="18" charset="0"/>
              </a:rPr>
              <a:t>Where input from sensors is used to change output in a control program</a:t>
            </a:r>
          </a:p>
          <a:p>
            <a:pPr marL="0" indent="0" eaLnBrk="1" hangingPunct="1">
              <a:buFont typeface="Wingdings" pitchFamily="2" charset="2"/>
              <a:buNone/>
              <a:defRPr/>
            </a:pPr>
            <a:endParaRPr lang="en-GB" sz="2400" smtClean="0">
              <a:cs typeface="Times New Roman" pitchFamily="18" charset="0"/>
            </a:endParaRPr>
          </a:p>
          <a:p>
            <a:pPr marL="758825" lvl="1" eaLnBrk="1" hangingPunct="1">
              <a:buFontTx/>
              <a:buNone/>
              <a:defRPr/>
            </a:pPr>
            <a:r>
              <a:rPr lang="en-GB" sz="2000" smtClean="0">
                <a:cs typeface="Times New Roman" pitchFamily="18" charset="0"/>
              </a:rPr>
              <a:t>eg in a heating system information from temperature sensors is used by the computer to decide when to turn heaters on and off.  The heaters change the temperature which then affects the next readings of the sensors – a feedback loop</a:t>
            </a:r>
          </a:p>
          <a:p>
            <a:pPr marL="0" indent="0" eaLnBrk="1" hangingPunct="1">
              <a:buFont typeface="Wingdings" pitchFamily="2" charset="2"/>
              <a:buNone/>
              <a:defRPr/>
            </a:pPr>
            <a:r>
              <a:rPr lang="en-GB" smtClean="0">
                <a:cs typeface="Times New Roman" pitchFamily="18" charset="0"/>
              </a:rPr>
              <a:t> </a:t>
            </a:r>
          </a:p>
        </p:txBody>
      </p:sp>
      <p:grpSp>
        <p:nvGrpSpPr>
          <p:cNvPr id="458756" name="Group 4"/>
          <p:cNvGrpSpPr>
            <a:grpSpLocks/>
          </p:cNvGrpSpPr>
          <p:nvPr/>
        </p:nvGrpSpPr>
        <p:grpSpPr bwMode="auto">
          <a:xfrm>
            <a:off x="2268538" y="4851400"/>
            <a:ext cx="5029200" cy="2006600"/>
            <a:chOff x="1536" y="2784"/>
            <a:chExt cx="3168" cy="1264"/>
          </a:xfrm>
        </p:grpSpPr>
        <p:sp>
          <p:nvSpPr>
            <p:cNvPr id="112645" name="Text Box 5"/>
            <p:cNvSpPr txBox="1">
              <a:spLocks noChangeArrowheads="1"/>
            </p:cNvSpPr>
            <p:nvPr/>
          </p:nvSpPr>
          <p:spPr bwMode="auto">
            <a:xfrm>
              <a:off x="1536" y="2938"/>
              <a:ext cx="925" cy="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r>
                <a:rPr lang="en-US" sz="2400">
                  <a:latin typeface="Times New Roman" pitchFamily="18" charset="0"/>
                </a:rPr>
                <a:t>Processor</a:t>
              </a:r>
            </a:p>
          </p:txBody>
        </p:sp>
        <p:sp>
          <p:nvSpPr>
            <p:cNvPr id="112646" name="Text Box 6"/>
            <p:cNvSpPr txBox="1">
              <a:spLocks noChangeArrowheads="1"/>
            </p:cNvSpPr>
            <p:nvPr/>
          </p:nvSpPr>
          <p:spPr bwMode="auto">
            <a:xfrm>
              <a:off x="3647" y="2784"/>
              <a:ext cx="1057" cy="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r>
                <a:rPr lang="en-US" sz="2400">
                  <a:latin typeface="Times New Roman" pitchFamily="18" charset="0"/>
                </a:rPr>
                <a:t>Sensors</a:t>
              </a:r>
            </a:p>
          </p:txBody>
        </p:sp>
        <p:sp>
          <p:nvSpPr>
            <p:cNvPr id="112647" name="Text Box 7"/>
            <p:cNvSpPr txBox="1">
              <a:spLocks noChangeArrowheads="1"/>
            </p:cNvSpPr>
            <p:nvPr/>
          </p:nvSpPr>
          <p:spPr bwMode="auto">
            <a:xfrm>
              <a:off x="2640" y="3600"/>
              <a:ext cx="1322" cy="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r>
                <a:rPr lang="en-US" sz="2400">
                  <a:latin typeface="Times New Roman" pitchFamily="18" charset="0"/>
                </a:rPr>
                <a:t>Output device</a:t>
              </a:r>
            </a:p>
          </p:txBody>
        </p:sp>
        <p:sp>
          <p:nvSpPr>
            <p:cNvPr id="112648" name="Line 8"/>
            <p:cNvSpPr>
              <a:spLocks noChangeShapeType="1"/>
            </p:cNvSpPr>
            <p:nvPr/>
          </p:nvSpPr>
          <p:spPr bwMode="auto">
            <a:xfrm flipH="1">
              <a:off x="2457" y="2933"/>
              <a:ext cx="1190" cy="15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649" name="Line 9"/>
            <p:cNvSpPr>
              <a:spLocks noChangeShapeType="1"/>
            </p:cNvSpPr>
            <p:nvPr/>
          </p:nvSpPr>
          <p:spPr bwMode="auto">
            <a:xfrm>
              <a:off x="2061" y="3232"/>
              <a:ext cx="661" cy="44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650" name="Line 10"/>
            <p:cNvSpPr>
              <a:spLocks noChangeShapeType="1"/>
            </p:cNvSpPr>
            <p:nvPr/>
          </p:nvSpPr>
          <p:spPr bwMode="auto">
            <a:xfrm flipV="1">
              <a:off x="3779" y="3083"/>
              <a:ext cx="132" cy="59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8755">
                                            <p:txEl>
                                              <p:pRg st="0" end="0"/>
                                            </p:txEl>
                                          </p:spTgt>
                                        </p:tgtEl>
                                        <p:attrNameLst>
                                          <p:attrName>style.visibility</p:attrName>
                                        </p:attrNameLst>
                                      </p:cBhvr>
                                      <p:to>
                                        <p:strVal val="visible"/>
                                      </p:to>
                                    </p:set>
                                    <p:anim calcmode="lin" valueType="num">
                                      <p:cBhvr additive="base">
                                        <p:cTn id="7" dur="500" fill="hold"/>
                                        <p:tgtEl>
                                          <p:spTgt spid="4587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58755">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458755">
                                            <p:txEl>
                                              <p:pRg st="2" end="2"/>
                                            </p:txEl>
                                          </p:spTgt>
                                        </p:tgtEl>
                                        <p:attrNameLst>
                                          <p:attrName>style.visibility</p:attrName>
                                        </p:attrNameLst>
                                      </p:cBhvr>
                                      <p:to>
                                        <p:strVal val="visible"/>
                                      </p:to>
                                    </p:set>
                                    <p:anim calcmode="lin" valueType="num">
                                      <p:cBhvr additive="base">
                                        <p:cTn id="11" dur="500" fill="hold"/>
                                        <p:tgtEl>
                                          <p:spTgt spid="458755">
                                            <p:txEl>
                                              <p:pRg st="2" end="2"/>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45875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458755">
                                            <p:txEl>
                                              <p:pRg st="3" end="3"/>
                                            </p:txEl>
                                          </p:spTgt>
                                        </p:tgtEl>
                                        <p:attrNameLst>
                                          <p:attrName>style.visibility</p:attrName>
                                        </p:attrNameLst>
                                      </p:cBhvr>
                                      <p:to>
                                        <p:strVal val="visible"/>
                                      </p:to>
                                    </p:set>
                                    <p:anim calcmode="lin" valueType="num">
                                      <p:cBhvr additive="base">
                                        <p:cTn id="17" dur="500" fill="hold"/>
                                        <p:tgtEl>
                                          <p:spTgt spid="458755">
                                            <p:txEl>
                                              <p:pRg st="3" end="3"/>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45875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458755">
                                            <p:txEl>
                                              <p:pRg st="0" end="0"/>
                                            </p:txEl>
                                          </p:spTgt>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458755">
                                            <p:txEl>
                                              <p:pRg st="2" end="2"/>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1" nodeType="clickEffect">
                                  <p:stCondLst>
                                    <p:cond delay="0"/>
                                  </p:stCondLst>
                                  <p:childTnLst>
                                    <p:set>
                                      <p:cBhvr>
                                        <p:cTn id="28" dur="1" fill="hold">
                                          <p:stCondLst>
                                            <p:cond delay="0"/>
                                          </p:stCondLst>
                                        </p:cTn>
                                        <p:tgtEl>
                                          <p:spTgt spid="458755">
                                            <p:txEl>
                                              <p:pRg st="3" end="3"/>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4587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8755" grpId="0" build="p" autoUpdateAnimBg="0"/>
      <p:bldP spid="458755" grpId="1" build="p"/>
    </p:bldLst>
  </p:timing>
</p:sld>
</file>

<file path=ppt/slides/slide10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0" y="304800"/>
            <a:ext cx="9144000" cy="1431925"/>
          </a:xfrm>
        </p:spPr>
        <p:txBody>
          <a:bodyPr/>
          <a:lstStyle/>
          <a:p>
            <a:pPr algn="ctr" eaLnBrk="1" hangingPunct="1">
              <a:defRPr/>
            </a:pPr>
            <a:r>
              <a:rPr lang="en-GB" sz="3600" smtClean="0">
                <a:cs typeface="Times New Roman" pitchFamily="18" charset="0"/>
              </a:rPr>
              <a:t>Data security</a:t>
            </a:r>
            <a:endParaRPr lang="en-US" sz="3600" smtClean="0">
              <a:cs typeface="Times New Roman" pitchFamily="18" charset="0"/>
            </a:endParaRPr>
          </a:p>
        </p:txBody>
      </p:sp>
      <p:sp>
        <p:nvSpPr>
          <p:cNvPr id="8195" name="Rectangle 3"/>
          <p:cNvSpPr>
            <a:spLocks noGrp="1" noChangeArrowheads="1"/>
          </p:cNvSpPr>
          <p:nvPr>
            <p:ph type="body" idx="1"/>
          </p:nvPr>
        </p:nvSpPr>
        <p:spPr>
          <a:xfrm>
            <a:off x="0" y="1981200"/>
            <a:ext cx="9144000" cy="4876800"/>
          </a:xfrm>
        </p:spPr>
        <p:txBody>
          <a:bodyPr/>
          <a:lstStyle/>
          <a:p>
            <a:pPr marL="387350" indent="-387350" eaLnBrk="1" hangingPunct="1">
              <a:lnSpc>
                <a:spcPct val="130000"/>
              </a:lnSpc>
              <a:defRPr/>
            </a:pPr>
            <a:r>
              <a:rPr lang="en-GB" smtClean="0">
                <a:cs typeface="Times New Roman" pitchFamily="18" charset="0"/>
              </a:rPr>
              <a:t>Use of passwords</a:t>
            </a:r>
          </a:p>
          <a:p>
            <a:pPr marL="387350" indent="-387350" eaLnBrk="1" hangingPunct="1">
              <a:lnSpc>
                <a:spcPct val="130000"/>
              </a:lnSpc>
              <a:defRPr/>
            </a:pPr>
            <a:r>
              <a:rPr lang="en-GB" smtClean="0">
                <a:cs typeface="Times New Roman" pitchFamily="18" charset="0"/>
              </a:rPr>
              <a:t>Locking machines away</a:t>
            </a:r>
          </a:p>
          <a:p>
            <a:pPr marL="387350" indent="-387350" eaLnBrk="1" hangingPunct="1">
              <a:lnSpc>
                <a:spcPct val="130000"/>
              </a:lnSpc>
              <a:defRPr/>
            </a:pPr>
            <a:r>
              <a:rPr lang="en-GB" smtClean="0">
                <a:cs typeface="Times New Roman" pitchFamily="18" charset="0"/>
              </a:rPr>
              <a:t>Not saving on networks or hard discs, only on removable discs that are locked away</a:t>
            </a:r>
          </a:p>
          <a:p>
            <a:pPr marL="387350" indent="-387350" eaLnBrk="1" hangingPunct="1">
              <a:lnSpc>
                <a:spcPct val="130000"/>
              </a:lnSpc>
              <a:defRPr/>
            </a:pPr>
            <a:r>
              <a:rPr lang="en-GB" smtClean="0">
                <a:cs typeface="Times New Roman" pitchFamily="18" charset="0"/>
              </a:rPr>
              <a:t>Use of encryption</a:t>
            </a:r>
            <a:r>
              <a:rPr lang="en-US" smtClean="0">
                <a:cs typeface="Times New Roman" pitchFamily="18" charset="0"/>
              </a:rPr>
              <a:t> </a:t>
            </a:r>
            <a:endParaRPr lang="en-GB"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195">
                                            <p:txEl>
                                              <p:pRg st="1" end="1"/>
                                            </p:txEl>
                                          </p:spTgt>
                                        </p:tgtEl>
                                        <p:attrNameLst>
                                          <p:attrName>style.visibility</p:attrName>
                                        </p:attrNameLst>
                                      </p:cBhvr>
                                      <p:to>
                                        <p:strVal val="visible"/>
                                      </p:to>
                                    </p:set>
                                    <p:anim calcmode="lin" valueType="num">
                                      <p:cBhvr additive="base">
                                        <p:cTn id="13" dur="500" fill="hold"/>
                                        <p:tgtEl>
                                          <p:spTgt spid="81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1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anim calcmode="lin" valueType="num">
                                      <p:cBhvr additive="base">
                                        <p:cTn id="19" dur="500" fill="hold"/>
                                        <p:tgtEl>
                                          <p:spTgt spid="81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1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195">
                                            <p:txEl>
                                              <p:pRg st="3" end="3"/>
                                            </p:txEl>
                                          </p:spTgt>
                                        </p:tgtEl>
                                        <p:attrNameLst>
                                          <p:attrName>style.visibility</p:attrName>
                                        </p:attrNameLst>
                                      </p:cBhvr>
                                      <p:to>
                                        <p:strVal val="visible"/>
                                      </p:to>
                                    </p:set>
                                    <p:anim calcmode="lin" valueType="num">
                                      <p:cBhvr additive="base">
                                        <p:cTn id="25" dur="500" fill="hold"/>
                                        <p:tgtEl>
                                          <p:spTgt spid="819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19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8050" name="Rectangle 2"/>
          <p:cNvSpPr>
            <a:spLocks noGrp="1" noChangeArrowheads="1"/>
          </p:cNvSpPr>
          <p:nvPr>
            <p:ph type="title"/>
          </p:nvPr>
        </p:nvSpPr>
        <p:spPr/>
        <p:txBody>
          <a:bodyPr/>
          <a:lstStyle/>
          <a:p>
            <a:pPr algn="ctr" eaLnBrk="1" hangingPunct="1">
              <a:defRPr/>
            </a:pPr>
            <a:r>
              <a:rPr lang="en-GB" sz="3600" smtClean="0">
                <a:cs typeface="Times New Roman" pitchFamily="18" charset="0"/>
              </a:rPr>
              <a:t>OCR</a:t>
            </a:r>
            <a:r>
              <a:rPr lang="en-US" sz="3600" smtClean="0">
                <a:cs typeface="Times New Roman" pitchFamily="18" charset="0"/>
              </a:rPr>
              <a:t> </a:t>
            </a:r>
          </a:p>
        </p:txBody>
      </p:sp>
      <p:sp>
        <p:nvSpPr>
          <p:cNvPr id="258051" name="Rectangle 3"/>
          <p:cNvSpPr>
            <a:spLocks noGrp="1" noChangeArrowheads="1"/>
          </p:cNvSpPr>
          <p:nvPr>
            <p:ph type="body" idx="1"/>
          </p:nvPr>
        </p:nvSpPr>
        <p:spPr>
          <a:xfrm>
            <a:off x="0" y="1981200"/>
            <a:ext cx="8686800" cy="4876800"/>
          </a:xfrm>
        </p:spPr>
        <p:txBody>
          <a:bodyPr/>
          <a:lstStyle/>
          <a:p>
            <a:pPr marL="387350" indent="-387350" eaLnBrk="1" hangingPunct="1">
              <a:lnSpc>
                <a:spcPct val="130000"/>
              </a:lnSpc>
              <a:defRPr/>
            </a:pPr>
            <a:r>
              <a:rPr lang="en-GB" smtClean="0">
                <a:cs typeface="Times New Roman" pitchFamily="18" charset="0"/>
              </a:rPr>
              <a:t>Optical Character Recognition – similar to OMR but the computer recognises the shape of printed characters.  </a:t>
            </a:r>
          </a:p>
          <a:p>
            <a:pPr marL="387350" indent="-387350" eaLnBrk="1" hangingPunct="1">
              <a:lnSpc>
                <a:spcPct val="130000"/>
              </a:lnSpc>
              <a:defRPr/>
            </a:pPr>
            <a:r>
              <a:rPr lang="en-GB" smtClean="0">
                <a:cs typeface="Times New Roman" pitchFamily="18" charset="0"/>
              </a:rPr>
              <a:t>Used by scanners to recognise text </a:t>
            </a:r>
          </a:p>
          <a:p>
            <a:pPr marL="387350" indent="-387350" eaLnBrk="1" hangingPunct="1">
              <a:lnSpc>
                <a:spcPct val="130000"/>
              </a:lnSpc>
              <a:defRPr/>
            </a:pPr>
            <a:r>
              <a:rPr lang="en-GB" smtClean="0">
                <a:cs typeface="Times New Roman" pitchFamily="18" charset="0"/>
              </a:rPr>
              <a:t>By places such as gas companies to automatically read customer numbers on bills when they are paid</a:t>
            </a:r>
            <a:r>
              <a:rPr lang="en-US" smtClean="0">
                <a:cs typeface="Times New Roman" pitchFamily="18" charset="0"/>
              </a:rPr>
              <a:t> </a:t>
            </a:r>
            <a:endParaRPr lang="en-GB"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8051">
                                            <p:txEl>
                                              <p:pRg st="0" end="0"/>
                                            </p:txEl>
                                          </p:spTgt>
                                        </p:tgtEl>
                                        <p:attrNameLst>
                                          <p:attrName>style.visibility</p:attrName>
                                        </p:attrNameLst>
                                      </p:cBhvr>
                                      <p:to>
                                        <p:strVal val="visible"/>
                                      </p:to>
                                    </p:set>
                                    <p:anim calcmode="lin" valueType="num">
                                      <p:cBhvr additive="base">
                                        <p:cTn id="7" dur="500" fill="hold"/>
                                        <p:tgtEl>
                                          <p:spTgt spid="2580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80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58051">
                                            <p:txEl>
                                              <p:pRg st="1" end="1"/>
                                            </p:txEl>
                                          </p:spTgt>
                                        </p:tgtEl>
                                        <p:attrNameLst>
                                          <p:attrName>style.visibility</p:attrName>
                                        </p:attrNameLst>
                                      </p:cBhvr>
                                      <p:to>
                                        <p:strVal val="visible"/>
                                      </p:to>
                                    </p:set>
                                    <p:anim calcmode="lin" valueType="num">
                                      <p:cBhvr additive="base">
                                        <p:cTn id="13" dur="500" fill="hold"/>
                                        <p:tgtEl>
                                          <p:spTgt spid="2580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5805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58051">
                                            <p:txEl>
                                              <p:pRg st="2" end="2"/>
                                            </p:txEl>
                                          </p:spTgt>
                                        </p:tgtEl>
                                        <p:attrNameLst>
                                          <p:attrName>style.visibility</p:attrName>
                                        </p:attrNameLst>
                                      </p:cBhvr>
                                      <p:to>
                                        <p:strVal val="visible"/>
                                      </p:to>
                                    </p:set>
                                    <p:anim calcmode="lin" valueType="num">
                                      <p:cBhvr additive="base">
                                        <p:cTn id="19" dur="500" fill="hold"/>
                                        <p:tgtEl>
                                          <p:spTgt spid="25805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5805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8051" grpId="0" build="p" autoUpdateAnimBg="0"/>
    </p:bldLst>
  </p:timing>
</p:sld>
</file>

<file path=ppt/slides/slide1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228600" y="228600"/>
            <a:ext cx="8610600" cy="1143000"/>
          </a:xfrm>
        </p:spPr>
        <p:txBody>
          <a:bodyPr/>
          <a:lstStyle/>
          <a:p>
            <a:pPr algn="ctr" eaLnBrk="1" hangingPunct="1">
              <a:defRPr/>
            </a:pPr>
            <a:r>
              <a:rPr lang="en-GB" sz="3000" smtClean="0">
                <a:cs typeface="Times New Roman" pitchFamily="18" charset="0"/>
              </a:rPr>
              <a:t>Computer Aided Learning CAL</a:t>
            </a:r>
            <a:r>
              <a:rPr lang="en-US" sz="3000" smtClean="0">
                <a:cs typeface="Times New Roman" pitchFamily="18" charset="0"/>
              </a:rPr>
              <a:t> </a:t>
            </a:r>
          </a:p>
        </p:txBody>
      </p:sp>
      <p:sp>
        <p:nvSpPr>
          <p:cNvPr id="43011" name="Rectangle 3"/>
          <p:cNvSpPr>
            <a:spLocks noGrp="1" noChangeArrowheads="1"/>
          </p:cNvSpPr>
          <p:nvPr>
            <p:ph type="body" idx="1"/>
          </p:nvPr>
        </p:nvSpPr>
        <p:spPr>
          <a:xfrm>
            <a:off x="0" y="1447800"/>
            <a:ext cx="9144000" cy="5410200"/>
          </a:xfrm>
        </p:spPr>
        <p:txBody>
          <a:bodyPr/>
          <a:lstStyle/>
          <a:p>
            <a:pPr marL="387350" indent="-387350" eaLnBrk="1" hangingPunct="1">
              <a:lnSpc>
                <a:spcPct val="90000"/>
              </a:lnSpc>
              <a:defRPr/>
            </a:pPr>
            <a:r>
              <a:rPr lang="en-GB" sz="2600" smtClean="0">
                <a:cs typeface="Times New Roman" pitchFamily="18" charset="0"/>
              </a:rPr>
              <a:t>Maths program (such as our ILS or Maths Blaster) where the program asks questions, the child answers and the computer says whether it is right or not.  The computer then gives new questions of different difficulty according to whether or not the child got previous answers right or wrong.</a:t>
            </a:r>
          </a:p>
          <a:p>
            <a:pPr marL="387350" indent="-387350" eaLnBrk="1" hangingPunct="1">
              <a:lnSpc>
                <a:spcPct val="90000"/>
              </a:lnSpc>
              <a:defRPr/>
            </a:pPr>
            <a:r>
              <a:rPr lang="en-GB" sz="2600" smtClean="0">
                <a:cs typeface="Times New Roman" pitchFamily="18" charset="0"/>
              </a:rPr>
              <a:t>Most children find this more interesting and concentrate for longer</a:t>
            </a:r>
          </a:p>
          <a:p>
            <a:pPr marL="387350" indent="-387350" eaLnBrk="1" hangingPunct="1">
              <a:lnSpc>
                <a:spcPct val="90000"/>
              </a:lnSpc>
              <a:defRPr/>
            </a:pPr>
            <a:r>
              <a:rPr lang="en-GB" sz="2600" smtClean="0">
                <a:cs typeface="Times New Roman" pitchFamily="18" charset="0"/>
              </a:rPr>
              <a:t>Feedback is immediate so children don’t spend a whole lesson doing something the wrong way</a:t>
            </a:r>
          </a:p>
          <a:p>
            <a:pPr marL="387350" indent="-387350" eaLnBrk="1" hangingPunct="1">
              <a:lnSpc>
                <a:spcPct val="90000"/>
              </a:lnSpc>
              <a:defRPr/>
            </a:pPr>
            <a:r>
              <a:rPr lang="en-GB" sz="2600" smtClean="0">
                <a:cs typeface="Times New Roman" pitchFamily="18" charset="0"/>
              </a:rPr>
              <a:t>Children can work at their own pace</a:t>
            </a:r>
          </a:p>
          <a:p>
            <a:pPr marL="387350" indent="-387350" eaLnBrk="1" hangingPunct="1">
              <a:lnSpc>
                <a:spcPct val="90000"/>
              </a:lnSpc>
              <a:defRPr/>
            </a:pPr>
            <a:r>
              <a:rPr lang="en-GB" sz="2600" smtClean="0">
                <a:cs typeface="Times New Roman" pitchFamily="18" charset="0"/>
              </a:rPr>
              <a:t>Work is always at the right level for individual children</a:t>
            </a:r>
          </a:p>
          <a:p>
            <a:pPr marL="387350" indent="-387350" eaLnBrk="1" hangingPunct="1">
              <a:lnSpc>
                <a:spcPct val="90000"/>
              </a:lnSpc>
              <a:defRPr/>
            </a:pPr>
            <a:r>
              <a:rPr lang="en-GB" sz="2600" smtClean="0">
                <a:cs typeface="Times New Roman" pitchFamily="18" charset="0"/>
              </a:rPr>
              <a:t>Teachers can get automatic reports of what children have done and where they are having problems</a:t>
            </a:r>
            <a:r>
              <a:rPr lang="en-US" sz="2600" smtClean="0">
                <a:cs typeface="Times New Roman" pitchFamily="18" charset="0"/>
              </a:rPr>
              <a:t> </a:t>
            </a:r>
            <a:endParaRPr lang="en-GB" sz="2600"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anim calcmode="lin" valueType="num">
                                      <p:cBhvr additive="base">
                                        <p:cTn id="7" dur="500" fill="hold"/>
                                        <p:tgtEl>
                                          <p:spTgt spid="430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0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011">
                                            <p:txEl>
                                              <p:pRg st="1" end="1"/>
                                            </p:txEl>
                                          </p:spTgt>
                                        </p:tgtEl>
                                        <p:attrNameLst>
                                          <p:attrName>style.visibility</p:attrName>
                                        </p:attrNameLst>
                                      </p:cBhvr>
                                      <p:to>
                                        <p:strVal val="visible"/>
                                      </p:to>
                                    </p:set>
                                    <p:anim calcmode="lin" valueType="num">
                                      <p:cBhvr additive="base">
                                        <p:cTn id="13" dur="500" fill="hold"/>
                                        <p:tgtEl>
                                          <p:spTgt spid="430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0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011">
                                            <p:txEl>
                                              <p:pRg st="2" end="2"/>
                                            </p:txEl>
                                          </p:spTgt>
                                        </p:tgtEl>
                                        <p:attrNameLst>
                                          <p:attrName>style.visibility</p:attrName>
                                        </p:attrNameLst>
                                      </p:cBhvr>
                                      <p:to>
                                        <p:strVal val="visible"/>
                                      </p:to>
                                    </p:set>
                                    <p:anim calcmode="lin" valueType="num">
                                      <p:cBhvr additive="base">
                                        <p:cTn id="19" dur="500" fill="hold"/>
                                        <p:tgtEl>
                                          <p:spTgt spid="430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0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011">
                                            <p:txEl>
                                              <p:pRg st="3" end="3"/>
                                            </p:txEl>
                                          </p:spTgt>
                                        </p:tgtEl>
                                        <p:attrNameLst>
                                          <p:attrName>style.visibility</p:attrName>
                                        </p:attrNameLst>
                                      </p:cBhvr>
                                      <p:to>
                                        <p:strVal val="visible"/>
                                      </p:to>
                                    </p:set>
                                    <p:anim calcmode="lin" valueType="num">
                                      <p:cBhvr additive="base">
                                        <p:cTn id="25" dur="500" fill="hold"/>
                                        <p:tgtEl>
                                          <p:spTgt spid="430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0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011">
                                            <p:txEl>
                                              <p:pRg st="4" end="4"/>
                                            </p:txEl>
                                          </p:spTgt>
                                        </p:tgtEl>
                                        <p:attrNameLst>
                                          <p:attrName>style.visibility</p:attrName>
                                        </p:attrNameLst>
                                      </p:cBhvr>
                                      <p:to>
                                        <p:strVal val="visible"/>
                                      </p:to>
                                    </p:set>
                                    <p:anim calcmode="lin" valueType="num">
                                      <p:cBhvr additive="base">
                                        <p:cTn id="31" dur="500" fill="hold"/>
                                        <p:tgtEl>
                                          <p:spTgt spid="4301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01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011">
                                            <p:txEl>
                                              <p:pRg st="5" end="5"/>
                                            </p:txEl>
                                          </p:spTgt>
                                        </p:tgtEl>
                                        <p:attrNameLst>
                                          <p:attrName>style.visibility</p:attrName>
                                        </p:attrNameLst>
                                      </p:cBhvr>
                                      <p:to>
                                        <p:strVal val="visible"/>
                                      </p:to>
                                    </p:set>
                                    <p:anim calcmode="lin" valueType="num">
                                      <p:cBhvr additive="base">
                                        <p:cTn id="37" dur="500" fill="hold"/>
                                        <p:tgtEl>
                                          <p:spTgt spid="4301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01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autoUpdateAnimBg="0"/>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44" name="Rectangle 4"/>
          <p:cNvSpPr>
            <a:spLocks noGrp="1" noChangeArrowheads="1"/>
          </p:cNvSpPr>
          <p:nvPr>
            <p:ph type="ctrTitle"/>
          </p:nvPr>
        </p:nvSpPr>
        <p:spPr/>
        <p:txBody>
          <a:bodyPr/>
          <a:lstStyle/>
          <a:p>
            <a:pPr eaLnBrk="1" hangingPunct="1">
              <a:defRPr/>
            </a:pPr>
            <a:r>
              <a:rPr lang="en-GB" smtClean="0"/>
              <a:t>C3</a:t>
            </a:r>
          </a:p>
        </p:txBody>
      </p:sp>
      <p:sp>
        <p:nvSpPr>
          <p:cNvPr id="573445" name="Rectangle 5"/>
          <p:cNvSpPr>
            <a:spLocks noGrp="1" noChangeArrowheads="1"/>
          </p:cNvSpPr>
          <p:nvPr>
            <p:ph type="subTitle" idx="1"/>
          </p:nvPr>
        </p:nvSpPr>
        <p:spPr/>
        <p:txBody>
          <a:bodyPr/>
          <a:lstStyle/>
          <a:p>
            <a:pPr eaLnBrk="1" hangingPunct="1">
              <a:defRPr/>
            </a:pPr>
            <a:endParaRPr lang="en-GB" smtClean="0"/>
          </a:p>
        </p:txBody>
      </p:sp>
    </p:spTree>
  </p:cSld>
  <p:clrMapOvr>
    <a:masterClrMapping/>
  </p:clrMapOvr>
  <p:transition>
    <p:zoom/>
  </p:transition>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42" name="Rectangle 2"/>
          <p:cNvSpPr>
            <a:spLocks noGrp="1" noChangeArrowheads="1"/>
          </p:cNvSpPr>
          <p:nvPr>
            <p:ph type="title"/>
          </p:nvPr>
        </p:nvSpPr>
        <p:spPr/>
        <p:txBody>
          <a:bodyPr/>
          <a:lstStyle/>
          <a:p>
            <a:pPr eaLnBrk="1" hangingPunct="1">
              <a:defRPr/>
            </a:pPr>
            <a:r>
              <a:rPr lang="en-GB" b="0" smtClean="0"/>
              <a:t>Impact of ICT on  employment</a:t>
            </a:r>
          </a:p>
        </p:txBody>
      </p:sp>
      <p:sp>
        <p:nvSpPr>
          <p:cNvPr id="624643" name="Rectangle 3"/>
          <p:cNvSpPr>
            <a:spLocks noGrp="1" noChangeArrowheads="1"/>
          </p:cNvSpPr>
          <p:nvPr>
            <p:ph type="body" idx="1"/>
          </p:nvPr>
        </p:nvSpPr>
        <p:spPr/>
        <p:txBody>
          <a:bodyPr/>
          <a:lstStyle/>
          <a:p>
            <a:pPr eaLnBrk="1" hangingPunct="1">
              <a:lnSpc>
                <a:spcPct val="80000"/>
              </a:lnSpc>
              <a:defRPr/>
            </a:pPr>
            <a:r>
              <a:rPr lang="en-GB" sz="2000" smtClean="0"/>
              <a:t>The introduction of information technology has caused some unemployment, for example:  </a:t>
            </a:r>
          </a:p>
          <a:p>
            <a:pPr eaLnBrk="1" hangingPunct="1">
              <a:lnSpc>
                <a:spcPct val="80000"/>
              </a:lnSpc>
              <a:defRPr/>
            </a:pPr>
            <a:r>
              <a:rPr lang="en-GB" sz="2000" smtClean="0"/>
              <a:t>Computer-controlled warehouses need only a handful of staff to operate them. </a:t>
            </a:r>
          </a:p>
          <a:p>
            <a:pPr eaLnBrk="1" hangingPunct="1">
              <a:lnSpc>
                <a:spcPct val="80000"/>
              </a:lnSpc>
              <a:defRPr/>
            </a:pPr>
            <a:r>
              <a:rPr lang="en-GB" sz="2000" smtClean="0"/>
              <a:t>Computer-controlled robots are now common on production lines, replacing human workers. </a:t>
            </a:r>
          </a:p>
          <a:p>
            <a:pPr eaLnBrk="1" hangingPunct="1">
              <a:lnSpc>
                <a:spcPct val="80000"/>
              </a:lnSpc>
              <a:defRPr/>
            </a:pPr>
            <a:r>
              <a:rPr lang="en-GB" sz="2000" smtClean="0"/>
              <a:t>The old skills of workers in the printing industry are now out-of-date. </a:t>
            </a:r>
          </a:p>
          <a:p>
            <a:pPr eaLnBrk="1" hangingPunct="1">
              <a:lnSpc>
                <a:spcPct val="80000"/>
              </a:lnSpc>
              <a:defRPr/>
            </a:pPr>
            <a:r>
              <a:rPr lang="en-GB" sz="2000" smtClean="0"/>
              <a:t>Some jobs have disappeared as they can now be done automatically e.g. checking football pools coupons, marking multiple choice exam papers. </a:t>
            </a:r>
          </a:p>
          <a:p>
            <a:pPr eaLnBrk="1" hangingPunct="1">
              <a:lnSpc>
                <a:spcPct val="80000"/>
              </a:lnSpc>
              <a:defRPr/>
            </a:pPr>
            <a:r>
              <a:rPr lang="en-GB" sz="2000" smtClean="0"/>
              <a:t>However, it is fair to say that the development of information technology has led to many new jobs such as computer technicians, programmers, web designers and systems analysts.  </a:t>
            </a:r>
          </a:p>
        </p:txBody>
      </p:sp>
    </p:spTree>
  </p:cSld>
  <p:clrMapOvr>
    <a:masterClrMapping/>
  </p:clrMapOvr>
  <p:transition>
    <p:zoom/>
  </p:transition>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5666" name="Rectangle 2"/>
          <p:cNvSpPr>
            <a:spLocks noGrp="1" noChangeArrowheads="1"/>
          </p:cNvSpPr>
          <p:nvPr>
            <p:ph type="title"/>
          </p:nvPr>
        </p:nvSpPr>
        <p:spPr/>
        <p:txBody>
          <a:bodyPr/>
          <a:lstStyle/>
          <a:p>
            <a:pPr eaLnBrk="1" hangingPunct="1">
              <a:defRPr/>
            </a:pPr>
            <a:r>
              <a:rPr lang="en-GB" b="0" smtClean="0"/>
              <a:t>Impact of ICT on  employment</a:t>
            </a:r>
          </a:p>
        </p:txBody>
      </p:sp>
      <p:sp>
        <p:nvSpPr>
          <p:cNvPr id="625667" name="Rectangle 3"/>
          <p:cNvSpPr>
            <a:spLocks noGrp="1" noChangeArrowheads="1"/>
          </p:cNvSpPr>
          <p:nvPr>
            <p:ph type="body" idx="1"/>
          </p:nvPr>
        </p:nvSpPr>
        <p:spPr/>
        <p:txBody>
          <a:bodyPr/>
          <a:lstStyle/>
          <a:p>
            <a:pPr eaLnBrk="1" hangingPunct="1">
              <a:lnSpc>
                <a:spcPct val="80000"/>
              </a:lnSpc>
              <a:defRPr/>
            </a:pPr>
            <a:r>
              <a:rPr lang="en-GB" sz="2000" smtClean="0"/>
              <a:t>IT is more likely to have </a:t>
            </a:r>
            <a:r>
              <a:rPr lang="en-GB" sz="2000" b="1" smtClean="0"/>
              <a:t>changed</a:t>
            </a:r>
            <a:r>
              <a:rPr lang="en-GB" sz="2000" smtClean="0"/>
              <a:t> someone's work rather than led to them losing their job. This probably meant that people have had to be retrained to use modern technology:  </a:t>
            </a:r>
          </a:p>
          <a:p>
            <a:pPr eaLnBrk="1" hangingPunct="1">
              <a:lnSpc>
                <a:spcPct val="80000"/>
              </a:lnSpc>
              <a:defRPr/>
            </a:pPr>
            <a:r>
              <a:rPr lang="en-GB" sz="2000" smtClean="0"/>
              <a:t>Secretaries now use </a:t>
            </a:r>
            <a:r>
              <a:rPr lang="en-GB" sz="2000" b="1" smtClean="0"/>
              <a:t>word-processors</a:t>
            </a:r>
            <a:r>
              <a:rPr lang="en-GB" sz="2000" smtClean="0"/>
              <a:t> and not typewriters. </a:t>
            </a:r>
          </a:p>
          <a:p>
            <a:pPr eaLnBrk="1" hangingPunct="1">
              <a:lnSpc>
                <a:spcPct val="80000"/>
              </a:lnSpc>
              <a:defRPr/>
            </a:pPr>
            <a:r>
              <a:rPr lang="en-GB" sz="2000" smtClean="0"/>
              <a:t>Travel agents book holidays by </a:t>
            </a:r>
            <a:r>
              <a:rPr lang="en-GB" sz="2000" b="1" smtClean="0"/>
              <a:t>computer</a:t>
            </a:r>
            <a:r>
              <a:rPr lang="en-GB" sz="2000" smtClean="0"/>
              <a:t>, not by phone or letter. </a:t>
            </a:r>
          </a:p>
          <a:p>
            <a:pPr eaLnBrk="1" hangingPunct="1">
              <a:lnSpc>
                <a:spcPct val="80000"/>
              </a:lnSpc>
              <a:defRPr/>
            </a:pPr>
            <a:r>
              <a:rPr lang="en-GB" sz="2000" b="1" smtClean="0"/>
              <a:t>Telephone banking</a:t>
            </a:r>
            <a:r>
              <a:rPr lang="en-GB" sz="2000" smtClean="0"/>
              <a:t> has meant that many bank staff now work by phone in front of a computer, instead of being behind a counter. </a:t>
            </a:r>
          </a:p>
          <a:p>
            <a:pPr eaLnBrk="1" hangingPunct="1">
              <a:lnSpc>
                <a:spcPct val="80000"/>
              </a:lnSpc>
              <a:defRPr/>
            </a:pPr>
            <a:r>
              <a:rPr lang="en-GB" sz="2000" b="1" smtClean="0"/>
              <a:t>De-skilling</a:t>
            </a:r>
            <a:r>
              <a:rPr lang="en-GB" sz="2000" smtClean="0"/>
              <a:t> has taken place. Some jobs which needed a high level of skill in the past can now be done more easily. For example, print workers today can use </a:t>
            </a:r>
            <a:r>
              <a:rPr lang="en-GB" sz="2000" b="1" smtClean="0">
                <a:hlinkClick r:id="" action="ppaction://noaction"/>
                <a:hlinkMouseOver r:id="rId2" action="ppaction://hlinkfile"/>
              </a:rPr>
              <a:t>DTP</a:t>
            </a:r>
            <a:r>
              <a:rPr lang="en-GB" sz="2000" b="1" smtClean="0"/>
              <a:t> software</a:t>
            </a:r>
            <a:r>
              <a:rPr lang="en-GB" sz="2000" smtClean="0"/>
              <a:t> to lay out their work. </a:t>
            </a:r>
          </a:p>
          <a:p>
            <a:pPr eaLnBrk="1" hangingPunct="1">
              <a:lnSpc>
                <a:spcPct val="80000"/>
              </a:lnSpc>
              <a:defRPr/>
            </a:pPr>
            <a:r>
              <a:rPr lang="en-GB" sz="2000" smtClean="0"/>
              <a:t>Designers now use </a:t>
            </a:r>
            <a:r>
              <a:rPr lang="en-GB" sz="2000" b="1" smtClean="0">
                <a:hlinkClick r:id="" action="ppaction://noaction"/>
                <a:hlinkMouseOver r:id="rId3" action="ppaction://hlinkfile"/>
              </a:rPr>
              <a:t>CAD</a:t>
            </a:r>
            <a:r>
              <a:rPr lang="en-GB" sz="2000" b="1" smtClean="0"/>
              <a:t> software</a:t>
            </a:r>
            <a:r>
              <a:rPr lang="en-GB" sz="2000" smtClean="0"/>
              <a:t> rather than pencil and paper on a drawing board. </a:t>
            </a:r>
          </a:p>
          <a:p>
            <a:pPr eaLnBrk="1" hangingPunct="1">
              <a:lnSpc>
                <a:spcPct val="80000"/>
              </a:lnSpc>
              <a:defRPr/>
            </a:pPr>
            <a:endParaRPr lang="en-GB" sz="2000" smtClean="0"/>
          </a:p>
        </p:txBody>
      </p:sp>
    </p:spTree>
  </p:cSld>
  <p:clrMapOvr>
    <a:masterClrMapping/>
  </p:clrMapOvr>
  <p:transition>
    <p:zoom/>
  </p:transition>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690" name="Rectangle 2"/>
          <p:cNvSpPr>
            <a:spLocks noGrp="1" noChangeArrowheads="1"/>
          </p:cNvSpPr>
          <p:nvPr>
            <p:ph type="title"/>
          </p:nvPr>
        </p:nvSpPr>
        <p:spPr/>
        <p:txBody>
          <a:bodyPr/>
          <a:lstStyle/>
          <a:p>
            <a:pPr eaLnBrk="1" hangingPunct="1">
              <a:defRPr/>
            </a:pPr>
            <a:r>
              <a:rPr lang="en-GB" smtClean="0"/>
              <a:t>Better quality products</a:t>
            </a:r>
          </a:p>
        </p:txBody>
      </p:sp>
      <p:sp>
        <p:nvSpPr>
          <p:cNvPr id="626691" name="Rectangle 3"/>
          <p:cNvSpPr>
            <a:spLocks noGrp="1" noChangeArrowheads="1"/>
          </p:cNvSpPr>
          <p:nvPr>
            <p:ph type="body" idx="1"/>
          </p:nvPr>
        </p:nvSpPr>
        <p:spPr/>
        <p:txBody>
          <a:bodyPr/>
          <a:lstStyle/>
          <a:p>
            <a:pPr eaLnBrk="1" hangingPunct="1">
              <a:lnSpc>
                <a:spcPct val="90000"/>
              </a:lnSpc>
              <a:defRPr/>
            </a:pPr>
            <a:r>
              <a:rPr lang="en-GB" sz="2400" smtClean="0"/>
              <a:t>Products made with computers should be of a better quality than before. For example, car bodies are welded more accurately by robots than by humans. </a:t>
            </a:r>
          </a:p>
          <a:p>
            <a:pPr eaLnBrk="1" hangingPunct="1">
              <a:lnSpc>
                <a:spcPct val="90000"/>
              </a:lnSpc>
              <a:defRPr/>
            </a:pPr>
            <a:r>
              <a:rPr lang="en-GB" sz="2400" smtClean="0"/>
              <a:t>Robots don't get tired so the quality of work is consistent. </a:t>
            </a:r>
          </a:p>
          <a:p>
            <a:pPr eaLnBrk="1" hangingPunct="1">
              <a:lnSpc>
                <a:spcPct val="90000"/>
              </a:lnSpc>
              <a:defRPr/>
            </a:pPr>
            <a:r>
              <a:rPr lang="en-GB" sz="2400" smtClean="0"/>
              <a:t>Machines controlled by computer are more reliable than those controlled by humans. </a:t>
            </a:r>
          </a:p>
          <a:p>
            <a:pPr eaLnBrk="1" hangingPunct="1">
              <a:lnSpc>
                <a:spcPct val="90000"/>
              </a:lnSpc>
              <a:defRPr/>
            </a:pPr>
            <a:r>
              <a:rPr lang="en-GB" sz="2400" smtClean="0"/>
              <a:t>Miniaturisation - many electrical items, such as mobile phones and video cameras, have become much smaller due to developments in technology. </a:t>
            </a:r>
          </a:p>
          <a:p>
            <a:pPr eaLnBrk="1" hangingPunct="1">
              <a:lnSpc>
                <a:spcPct val="90000"/>
              </a:lnSpc>
              <a:defRPr/>
            </a:pPr>
            <a:endParaRPr lang="en-GB" sz="2400" smtClean="0"/>
          </a:p>
        </p:txBody>
      </p:sp>
    </p:spTree>
  </p:cSld>
  <p:clrMapOvr>
    <a:masterClrMapping/>
  </p:clrMapOvr>
  <p:transition>
    <p:zoom/>
  </p:transition>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7714" name="Rectangle 2"/>
          <p:cNvSpPr>
            <a:spLocks noGrp="1" noChangeArrowheads="1"/>
          </p:cNvSpPr>
          <p:nvPr>
            <p:ph type="title"/>
          </p:nvPr>
        </p:nvSpPr>
        <p:spPr/>
        <p:txBody>
          <a:bodyPr/>
          <a:lstStyle/>
          <a:p>
            <a:pPr eaLnBrk="1" hangingPunct="1">
              <a:defRPr/>
            </a:pPr>
            <a:r>
              <a:rPr lang="en-GB" smtClean="0"/>
              <a:t>Effects of E-commerce</a:t>
            </a:r>
          </a:p>
        </p:txBody>
      </p:sp>
      <p:sp>
        <p:nvSpPr>
          <p:cNvPr id="627715" name="Rectangle 3"/>
          <p:cNvSpPr>
            <a:spLocks noGrp="1" noChangeArrowheads="1"/>
          </p:cNvSpPr>
          <p:nvPr>
            <p:ph type="body" idx="1"/>
          </p:nvPr>
        </p:nvSpPr>
        <p:spPr>
          <a:xfrm>
            <a:off x="900113" y="1844675"/>
            <a:ext cx="8243887" cy="5264150"/>
          </a:xfrm>
        </p:spPr>
        <p:txBody>
          <a:bodyPr/>
          <a:lstStyle/>
          <a:p>
            <a:pPr eaLnBrk="1" hangingPunct="1">
              <a:lnSpc>
                <a:spcPct val="80000"/>
              </a:lnSpc>
              <a:defRPr/>
            </a:pPr>
            <a:r>
              <a:rPr lang="en-GB" sz="1600" smtClean="0"/>
              <a:t>Shops, banks, travel and entertainment companies have adapted to the </a:t>
            </a:r>
            <a:r>
              <a:rPr lang="en-GB" sz="1600" b="1" u="sng" smtClean="0">
                <a:hlinkMouseOver r:id="rId2" action="ppaction://hlinkfile"/>
              </a:rPr>
              <a:t>Internet</a:t>
            </a:r>
            <a:r>
              <a:rPr lang="en-GB" sz="1600" smtClean="0"/>
              <a:t> by developing </a:t>
            </a:r>
            <a:r>
              <a:rPr lang="en-GB" sz="1600" b="1" smtClean="0">
                <a:hlinkClick r:id="" action="ppaction://noaction"/>
                <a:hlinkMouseOver r:id="rId3" action="ppaction://hlinkfile"/>
              </a:rPr>
              <a:t>websites</a:t>
            </a:r>
            <a:r>
              <a:rPr lang="en-GB" sz="1600" smtClean="0"/>
              <a:t> that often do parallel business to their shops based in the high street. They can sometimes offer a discount for ordering </a:t>
            </a:r>
            <a:r>
              <a:rPr lang="en-GB" sz="1600" b="1" u="sng" smtClean="0">
                <a:hlinkMouseOver r:id="rId4" action="ppaction://hlinkfile"/>
              </a:rPr>
              <a:t>online</a:t>
            </a:r>
            <a:r>
              <a:rPr lang="en-GB" sz="1600" smtClean="0"/>
              <a:t> as it reduces their costs.  </a:t>
            </a:r>
          </a:p>
          <a:p>
            <a:pPr eaLnBrk="1" hangingPunct="1">
              <a:lnSpc>
                <a:spcPct val="80000"/>
              </a:lnSpc>
              <a:defRPr/>
            </a:pPr>
            <a:r>
              <a:rPr lang="en-GB" sz="1600" smtClean="0"/>
              <a:t>The many effects of E-commerce include:  </a:t>
            </a:r>
          </a:p>
          <a:p>
            <a:pPr eaLnBrk="1" hangingPunct="1">
              <a:lnSpc>
                <a:spcPct val="80000"/>
              </a:lnSpc>
              <a:defRPr/>
            </a:pPr>
            <a:r>
              <a:rPr lang="en-GB" sz="1600" b="1" smtClean="0"/>
              <a:t>Distances are reduced</a:t>
            </a:r>
            <a:r>
              <a:rPr lang="en-GB" sz="1600" smtClean="0"/>
              <a:t>. People can find even specialist shops in their living rooms on the computer. </a:t>
            </a:r>
          </a:p>
          <a:p>
            <a:pPr eaLnBrk="1" hangingPunct="1">
              <a:lnSpc>
                <a:spcPct val="80000"/>
              </a:lnSpc>
              <a:defRPr/>
            </a:pPr>
            <a:r>
              <a:rPr lang="en-GB" sz="1600" b="1" smtClean="0"/>
              <a:t>Isolation is reduced</a:t>
            </a:r>
            <a:r>
              <a:rPr lang="en-GB" sz="1600" smtClean="0"/>
              <a:t>. Banking and other services that used to be concentrated in the town are now available wherever an </a:t>
            </a:r>
            <a:r>
              <a:rPr lang="en-GB" sz="1600" b="1" smtClean="0">
                <a:hlinkClick r:id="" action="ppaction://noaction"/>
                <a:hlinkMouseOver r:id="rId2" action="ppaction://hlinkfile"/>
              </a:rPr>
              <a:t>Internet</a:t>
            </a:r>
            <a:r>
              <a:rPr lang="en-GB" sz="1600" smtClean="0"/>
              <a:t> connection is available. </a:t>
            </a:r>
          </a:p>
          <a:p>
            <a:pPr eaLnBrk="1" hangingPunct="1">
              <a:lnSpc>
                <a:spcPct val="80000"/>
              </a:lnSpc>
              <a:defRPr/>
            </a:pPr>
            <a:r>
              <a:rPr lang="en-GB" sz="1600" b="1" smtClean="0"/>
              <a:t>Competition is encouraged</a:t>
            </a:r>
            <a:r>
              <a:rPr lang="en-GB" sz="1600" smtClean="0"/>
              <a:t>. The Internet allows people to research their shopping or other needs very thoroughly, checking prices and product details. </a:t>
            </a:r>
          </a:p>
          <a:p>
            <a:pPr eaLnBrk="1" hangingPunct="1">
              <a:lnSpc>
                <a:spcPct val="80000"/>
              </a:lnSpc>
              <a:defRPr/>
            </a:pPr>
            <a:r>
              <a:rPr lang="en-GB" sz="1600" b="1" smtClean="0"/>
              <a:t>Job availability</a:t>
            </a:r>
            <a:r>
              <a:rPr lang="en-GB" sz="1600" smtClean="0"/>
              <a:t>. </a:t>
            </a:r>
            <a:r>
              <a:rPr lang="en-GB" sz="1600" b="1" smtClean="0">
                <a:hlinkClick r:id="" action="ppaction://noaction"/>
                <a:hlinkMouseOver r:id="rId5" action="ppaction://hlinkfile"/>
              </a:rPr>
              <a:t>E commerce</a:t>
            </a:r>
            <a:r>
              <a:rPr lang="en-GB" sz="1600" smtClean="0"/>
              <a:t> can take business away from local shops and businesses and so affects the availability of jobs. But many companies have also started and developed based on E-commerce alone. Others have developed it as a response to competition. </a:t>
            </a:r>
          </a:p>
          <a:p>
            <a:pPr eaLnBrk="1" hangingPunct="1">
              <a:lnSpc>
                <a:spcPct val="80000"/>
              </a:lnSpc>
              <a:defRPr/>
            </a:pPr>
            <a:r>
              <a:rPr lang="en-GB" sz="1600" b="1" smtClean="0"/>
              <a:t>Increased convenience</a:t>
            </a:r>
            <a:r>
              <a:rPr lang="en-GB" sz="1600" smtClean="0"/>
              <a:t>. For consumers buying on the Internet has become convenient and safe. </a:t>
            </a:r>
          </a:p>
          <a:p>
            <a:pPr eaLnBrk="1" hangingPunct="1">
              <a:lnSpc>
                <a:spcPct val="80000"/>
              </a:lnSpc>
              <a:defRPr/>
            </a:pPr>
            <a:r>
              <a:rPr lang="en-GB" sz="1600" b="1" smtClean="0"/>
              <a:t>Increased dependence on the Internet</a:t>
            </a:r>
            <a:r>
              <a:rPr lang="en-GB" sz="1600" smtClean="0"/>
              <a:t>. Now, both for companies and individuals, there is pressure to have Internet access to do everyday things such as submit orders or look up details in a catalogue. There are initiatives to make as many services available on the Internet as possible, including E-government, where government departments such as the Inland Revenue can be dealt with using secure websites. </a:t>
            </a:r>
          </a:p>
          <a:p>
            <a:pPr eaLnBrk="1" hangingPunct="1">
              <a:lnSpc>
                <a:spcPct val="80000"/>
              </a:lnSpc>
              <a:defRPr/>
            </a:pPr>
            <a:endParaRPr lang="en-GB" sz="1600" smtClean="0"/>
          </a:p>
        </p:txBody>
      </p:sp>
    </p:spTree>
  </p:cSld>
  <p:clrMapOvr>
    <a:masterClrMapping/>
  </p:clrMapOvr>
  <p:transition>
    <p:zoom/>
  </p:transition>
</p:sld>
</file>

<file path=ppt/slides/slide1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0" y="304800"/>
            <a:ext cx="9144000" cy="1143000"/>
          </a:xfrm>
        </p:spPr>
        <p:txBody>
          <a:bodyPr/>
          <a:lstStyle/>
          <a:p>
            <a:pPr algn="ctr" eaLnBrk="1" hangingPunct="1">
              <a:defRPr/>
            </a:pPr>
            <a:r>
              <a:rPr lang="en-GB" sz="3500" smtClean="0">
                <a:cs typeface="Times New Roman" pitchFamily="18" charset="0"/>
              </a:rPr>
              <a:t>IT in everyday life</a:t>
            </a:r>
            <a:r>
              <a:rPr lang="en-US" sz="3500" smtClean="0">
                <a:cs typeface="Times New Roman" pitchFamily="18" charset="0"/>
              </a:rPr>
              <a:t> </a:t>
            </a:r>
          </a:p>
        </p:txBody>
      </p:sp>
      <p:sp>
        <p:nvSpPr>
          <p:cNvPr id="96259" name="Rectangle 3"/>
          <p:cNvSpPr>
            <a:spLocks noGrp="1" noChangeArrowheads="1"/>
          </p:cNvSpPr>
          <p:nvPr>
            <p:ph type="body" idx="1"/>
          </p:nvPr>
        </p:nvSpPr>
        <p:spPr>
          <a:xfrm>
            <a:off x="0" y="1447800"/>
            <a:ext cx="9144000" cy="5410200"/>
          </a:xfrm>
        </p:spPr>
        <p:txBody>
          <a:bodyPr/>
          <a:lstStyle/>
          <a:p>
            <a:pPr marL="387350" indent="-387350" eaLnBrk="1" hangingPunct="1">
              <a:lnSpc>
                <a:spcPct val="90000"/>
              </a:lnSpc>
              <a:defRPr/>
            </a:pPr>
            <a:r>
              <a:rPr lang="en-GB" sz="2800" smtClean="0">
                <a:cs typeface="Times New Roman" pitchFamily="18" charset="0"/>
              </a:rPr>
              <a:t>We have more automatic devices in the home</a:t>
            </a:r>
          </a:p>
          <a:p>
            <a:pPr marL="387350" indent="-387350" eaLnBrk="1" hangingPunct="1">
              <a:lnSpc>
                <a:spcPct val="90000"/>
              </a:lnSpc>
              <a:defRPr/>
            </a:pPr>
            <a:r>
              <a:rPr lang="en-GB" sz="2800" smtClean="0">
                <a:cs typeface="Times New Roman" pitchFamily="18" charset="0"/>
              </a:rPr>
              <a:t>We have more leisure time because of these devices</a:t>
            </a:r>
          </a:p>
          <a:p>
            <a:pPr marL="387350" indent="-387350" eaLnBrk="1" hangingPunct="1">
              <a:lnSpc>
                <a:spcPct val="90000"/>
              </a:lnSpc>
              <a:defRPr/>
            </a:pPr>
            <a:r>
              <a:rPr lang="en-GB" sz="2800" smtClean="0">
                <a:cs typeface="Times New Roman" pitchFamily="18" charset="0"/>
              </a:rPr>
              <a:t>We have more devices such as videos, games, for home entertainment</a:t>
            </a:r>
          </a:p>
          <a:p>
            <a:pPr marL="387350" indent="-387350" eaLnBrk="1" hangingPunct="1">
              <a:lnSpc>
                <a:spcPct val="90000"/>
              </a:lnSpc>
              <a:defRPr/>
            </a:pPr>
            <a:r>
              <a:rPr lang="en-GB" sz="2800" smtClean="0">
                <a:cs typeface="Times New Roman" pitchFamily="18" charset="0"/>
              </a:rPr>
              <a:t>We can communicate with people in other places much more easily</a:t>
            </a:r>
          </a:p>
          <a:p>
            <a:pPr marL="387350" indent="-387350" eaLnBrk="1" hangingPunct="1">
              <a:lnSpc>
                <a:spcPct val="90000"/>
              </a:lnSpc>
              <a:defRPr/>
            </a:pPr>
            <a:r>
              <a:rPr lang="en-GB" sz="2800" smtClean="0">
                <a:cs typeface="Times New Roman" pitchFamily="18" charset="0"/>
              </a:rPr>
              <a:t>We have access to much more information, quickly and easily</a:t>
            </a:r>
            <a:endParaRPr lang="en-US" sz="2800" smtClean="0">
              <a:cs typeface="Times New Roman" pitchFamily="18" charset="0"/>
            </a:endParaRPr>
          </a:p>
          <a:p>
            <a:pPr marL="387350" indent="-387350" eaLnBrk="1" hangingPunct="1">
              <a:lnSpc>
                <a:spcPct val="90000"/>
              </a:lnSpc>
              <a:defRPr/>
            </a:pPr>
            <a:r>
              <a:rPr lang="en-GB" sz="2800" smtClean="0">
                <a:cs typeface="Times New Roman" pitchFamily="18" charset="0"/>
              </a:rPr>
              <a:t>More people are able to work from home</a:t>
            </a:r>
          </a:p>
          <a:p>
            <a:pPr marL="387350" indent="-387350" eaLnBrk="1" hangingPunct="1">
              <a:lnSpc>
                <a:spcPct val="90000"/>
              </a:lnSpc>
              <a:defRPr/>
            </a:pPr>
            <a:r>
              <a:rPr lang="en-GB" sz="2800" smtClean="0">
                <a:cs typeface="Times New Roman" pitchFamily="18" charset="0"/>
              </a:rPr>
              <a:t>Many people have had to be retrained as their jobs have changed</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6259">
                                            <p:txEl>
                                              <p:pRg st="0" end="0"/>
                                            </p:txEl>
                                          </p:spTgt>
                                        </p:tgtEl>
                                        <p:attrNameLst>
                                          <p:attrName>style.visibility</p:attrName>
                                        </p:attrNameLst>
                                      </p:cBhvr>
                                      <p:to>
                                        <p:strVal val="visible"/>
                                      </p:to>
                                    </p:set>
                                    <p:anim calcmode="lin" valueType="num">
                                      <p:cBhvr additive="base">
                                        <p:cTn id="7" dur="500" fill="hold"/>
                                        <p:tgtEl>
                                          <p:spTgt spid="962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62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6259">
                                            <p:txEl>
                                              <p:pRg st="1" end="1"/>
                                            </p:txEl>
                                          </p:spTgt>
                                        </p:tgtEl>
                                        <p:attrNameLst>
                                          <p:attrName>style.visibility</p:attrName>
                                        </p:attrNameLst>
                                      </p:cBhvr>
                                      <p:to>
                                        <p:strVal val="visible"/>
                                      </p:to>
                                    </p:set>
                                    <p:anim calcmode="lin" valueType="num">
                                      <p:cBhvr additive="base">
                                        <p:cTn id="13" dur="500" fill="hold"/>
                                        <p:tgtEl>
                                          <p:spTgt spid="9625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62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6259">
                                            <p:txEl>
                                              <p:pRg st="2" end="2"/>
                                            </p:txEl>
                                          </p:spTgt>
                                        </p:tgtEl>
                                        <p:attrNameLst>
                                          <p:attrName>style.visibility</p:attrName>
                                        </p:attrNameLst>
                                      </p:cBhvr>
                                      <p:to>
                                        <p:strVal val="visible"/>
                                      </p:to>
                                    </p:set>
                                    <p:anim calcmode="lin" valueType="num">
                                      <p:cBhvr additive="base">
                                        <p:cTn id="19" dur="500" fill="hold"/>
                                        <p:tgtEl>
                                          <p:spTgt spid="9625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62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6259">
                                            <p:txEl>
                                              <p:pRg st="3" end="3"/>
                                            </p:txEl>
                                          </p:spTgt>
                                        </p:tgtEl>
                                        <p:attrNameLst>
                                          <p:attrName>style.visibility</p:attrName>
                                        </p:attrNameLst>
                                      </p:cBhvr>
                                      <p:to>
                                        <p:strVal val="visible"/>
                                      </p:to>
                                    </p:set>
                                    <p:anim calcmode="lin" valueType="num">
                                      <p:cBhvr additive="base">
                                        <p:cTn id="25" dur="500" fill="hold"/>
                                        <p:tgtEl>
                                          <p:spTgt spid="9625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625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6259">
                                            <p:txEl>
                                              <p:pRg st="4" end="4"/>
                                            </p:txEl>
                                          </p:spTgt>
                                        </p:tgtEl>
                                        <p:attrNameLst>
                                          <p:attrName>style.visibility</p:attrName>
                                        </p:attrNameLst>
                                      </p:cBhvr>
                                      <p:to>
                                        <p:strVal val="visible"/>
                                      </p:to>
                                    </p:set>
                                    <p:anim calcmode="lin" valueType="num">
                                      <p:cBhvr additive="base">
                                        <p:cTn id="31" dur="500" fill="hold"/>
                                        <p:tgtEl>
                                          <p:spTgt spid="9625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625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96259">
                                            <p:txEl>
                                              <p:pRg st="5" end="5"/>
                                            </p:txEl>
                                          </p:spTgt>
                                        </p:tgtEl>
                                        <p:attrNameLst>
                                          <p:attrName>style.visibility</p:attrName>
                                        </p:attrNameLst>
                                      </p:cBhvr>
                                      <p:to>
                                        <p:strVal val="visible"/>
                                      </p:to>
                                    </p:set>
                                    <p:anim calcmode="lin" valueType="num">
                                      <p:cBhvr additive="base">
                                        <p:cTn id="37" dur="500" fill="hold"/>
                                        <p:tgtEl>
                                          <p:spTgt spid="9625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9625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96259">
                                            <p:txEl>
                                              <p:pRg st="6" end="6"/>
                                            </p:txEl>
                                          </p:spTgt>
                                        </p:tgtEl>
                                        <p:attrNameLst>
                                          <p:attrName>style.visibility</p:attrName>
                                        </p:attrNameLst>
                                      </p:cBhvr>
                                      <p:to>
                                        <p:strVal val="visible"/>
                                      </p:to>
                                    </p:set>
                                    <p:anim calcmode="lin" valueType="num">
                                      <p:cBhvr additive="base">
                                        <p:cTn id="43" dur="500" fill="hold"/>
                                        <p:tgtEl>
                                          <p:spTgt spid="96259">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96259">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9" grpId="0" build="p" autoUpdateAnimBg="0"/>
    </p:bldLst>
  </p:timing>
</p:sld>
</file>

<file path=ppt/slides/slide1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0" y="304800"/>
            <a:ext cx="9144000" cy="1143000"/>
          </a:xfrm>
        </p:spPr>
        <p:txBody>
          <a:bodyPr/>
          <a:lstStyle/>
          <a:p>
            <a:pPr marL="838200" indent="-838200" algn="ctr" eaLnBrk="1" hangingPunct="1">
              <a:defRPr/>
            </a:pPr>
            <a:r>
              <a:rPr lang="en-GB" sz="3500" smtClean="0">
                <a:cs typeface="Times New Roman" pitchFamily="18" charset="0"/>
              </a:rPr>
              <a:t>IT in everyday life</a:t>
            </a:r>
            <a:r>
              <a:rPr lang="en-US" sz="3500" smtClean="0">
                <a:cs typeface="Times New Roman" pitchFamily="18" charset="0"/>
              </a:rPr>
              <a:t> </a:t>
            </a:r>
          </a:p>
        </p:txBody>
      </p:sp>
      <p:sp>
        <p:nvSpPr>
          <p:cNvPr id="97283" name="Rectangle 3"/>
          <p:cNvSpPr>
            <a:spLocks noGrp="1" noChangeArrowheads="1"/>
          </p:cNvSpPr>
          <p:nvPr>
            <p:ph type="body" idx="1"/>
          </p:nvPr>
        </p:nvSpPr>
        <p:spPr>
          <a:xfrm>
            <a:off x="0" y="1447800"/>
            <a:ext cx="8534400" cy="5410200"/>
          </a:xfrm>
        </p:spPr>
        <p:txBody>
          <a:bodyPr/>
          <a:lstStyle/>
          <a:p>
            <a:pPr marL="387350" indent="-387350" eaLnBrk="1" hangingPunct="1">
              <a:lnSpc>
                <a:spcPct val="120000"/>
              </a:lnSpc>
              <a:defRPr/>
            </a:pPr>
            <a:endParaRPr lang="en-GB" sz="2800" smtClean="0">
              <a:cs typeface="Times New Roman" pitchFamily="18" charset="0"/>
            </a:endParaRPr>
          </a:p>
          <a:p>
            <a:pPr marL="387350" indent="-387350" eaLnBrk="1" hangingPunct="1">
              <a:lnSpc>
                <a:spcPct val="120000"/>
              </a:lnSpc>
              <a:defRPr/>
            </a:pPr>
            <a:r>
              <a:rPr lang="en-GB" sz="2800" smtClean="0">
                <a:cs typeface="Times New Roman" pitchFamily="18" charset="0"/>
              </a:rPr>
              <a:t>Some people have lost their jobs in traditional manufacturing industries, largely because of the use of robots</a:t>
            </a:r>
          </a:p>
          <a:p>
            <a:pPr marL="387350" indent="-387350" eaLnBrk="1" hangingPunct="1">
              <a:lnSpc>
                <a:spcPct val="120000"/>
              </a:lnSpc>
              <a:defRPr/>
            </a:pPr>
            <a:r>
              <a:rPr lang="en-GB" sz="2800" smtClean="0">
                <a:cs typeface="Times New Roman" pitchFamily="18" charset="0"/>
              </a:rPr>
              <a:t>Some industries have almost died out, like traditional watch making</a:t>
            </a:r>
          </a:p>
          <a:p>
            <a:pPr marL="387350" indent="-387350" eaLnBrk="1" hangingPunct="1">
              <a:lnSpc>
                <a:spcPct val="120000"/>
              </a:lnSpc>
              <a:defRPr/>
            </a:pPr>
            <a:r>
              <a:rPr lang="en-GB" sz="2800" smtClean="0">
                <a:cs typeface="Times New Roman" pitchFamily="18" charset="0"/>
              </a:rPr>
              <a:t>Many people are now employed in call centres</a:t>
            </a:r>
          </a:p>
          <a:p>
            <a:pPr marL="387350" indent="-387350" eaLnBrk="1" hangingPunct="1">
              <a:lnSpc>
                <a:spcPct val="120000"/>
              </a:lnSpc>
              <a:defRPr/>
            </a:pPr>
            <a:r>
              <a:rPr lang="en-GB" sz="2800" smtClean="0">
                <a:cs typeface="Times New Roman" pitchFamily="18" charset="0"/>
              </a:rPr>
              <a:t>Contd…</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7283">
                                            <p:txEl>
                                              <p:pRg st="1" end="1"/>
                                            </p:txEl>
                                          </p:spTgt>
                                        </p:tgtEl>
                                        <p:attrNameLst>
                                          <p:attrName>style.visibility</p:attrName>
                                        </p:attrNameLst>
                                      </p:cBhvr>
                                      <p:to>
                                        <p:strVal val="visible"/>
                                      </p:to>
                                    </p:set>
                                    <p:anim calcmode="lin" valueType="num">
                                      <p:cBhvr additive="base">
                                        <p:cTn id="7" dur="500" fill="hold"/>
                                        <p:tgtEl>
                                          <p:spTgt spid="9728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72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7283">
                                            <p:txEl>
                                              <p:pRg st="2" end="2"/>
                                            </p:txEl>
                                          </p:spTgt>
                                        </p:tgtEl>
                                        <p:attrNameLst>
                                          <p:attrName>style.visibility</p:attrName>
                                        </p:attrNameLst>
                                      </p:cBhvr>
                                      <p:to>
                                        <p:strVal val="visible"/>
                                      </p:to>
                                    </p:set>
                                    <p:anim calcmode="lin" valueType="num">
                                      <p:cBhvr additive="base">
                                        <p:cTn id="13" dur="500" fill="hold"/>
                                        <p:tgtEl>
                                          <p:spTgt spid="9728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728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7283">
                                            <p:txEl>
                                              <p:pRg st="3" end="3"/>
                                            </p:txEl>
                                          </p:spTgt>
                                        </p:tgtEl>
                                        <p:attrNameLst>
                                          <p:attrName>style.visibility</p:attrName>
                                        </p:attrNameLst>
                                      </p:cBhvr>
                                      <p:to>
                                        <p:strVal val="visible"/>
                                      </p:to>
                                    </p:set>
                                    <p:anim calcmode="lin" valueType="num">
                                      <p:cBhvr additive="base">
                                        <p:cTn id="19" dur="500" fill="hold"/>
                                        <p:tgtEl>
                                          <p:spTgt spid="9728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728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7283">
                                            <p:txEl>
                                              <p:pRg st="4" end="4"/>
                                            </p:txEl>
                                          </p:spTgt>
                                        </p:tgtEl>
                                        <p:attrNameLst>
                                          <p:attrName>style.visibility</p:attrName>
                                        </p:attrNameLst>
                                      </p:cBhvr>
                                      <p:to>
                                        <p:strVal val="visible"/>
                                      </p:to>
                                    </p:set>
                                    <p:anim calcmode="lin" valueType="num">
                                      <p:cBhvr additive="base">
                                        <p:cTn id="25" dur="500" fill="hold"/>
                                        <p:tgtEl>
                                          <p:spTgt spid="9728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728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3" grpId="0" build="p" autoUpdateAnimBg="0"/>
    </p:bldLst>
  </p:timing>
</p:sld>
</file>

<file path=ppt/slides/slide1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468313" y="304800"/>
            <a:ext cx="8675687" cy="1431925"/>
          </a:xfrm>
        </p:spPr>
        <p:txBody>
          <a:bodyPr/>
          <a:lstStyle/>
          <a:p>
            <a:pPr marL="838200" indent="-838200" algn="ctr" eaLnBrk="1" hangingPunct="1">
              <a:defRPr/>
            </a:pPr>
            <a:r>
              <a:rPr lang="en-GB" sz="3900" smtClean="0">
                <a:cs typeface="Times New Roman" pitchFamily="18" charset="0"/>
              </a:rPr>
              <a:t>How IT changed peoples lives</a:t>
            </a:r>
            <a:endParaRPr lang="en-US" sz="3900" smtClean="0">
              <a:cs typeface="Times New Roman" pitchFamily="18" charset="0"/>
            </a:endParaRPr>
          </a:p>
        </p:txBody>
      </p:sp>
      <p:sp>
        <p:nvSpPr>
          <p:cNvPr id="98307" name="Rectangle 3"/>
          <p:cNvSpPr>
            <a:spLocks noGrp="1" noChangeArrowheads="1"/>
          </p:cNvSpPr>
          <p:nvPr>
            <p:ph type="body" idx="1"/>
          </p:nvPr>
        </p:nvSpPr>
        <p:spPr>
          <a:xfrm>
            <a:off x="0" y="1844675"/>
            <a:ext cx="9144000" cy="5486400"/>
          </a:xfrm>
        </p:spPr>
        <p:txBody>
          <a:bodyPr/>
          <a:lstStyle/>
          <a:p>
            <a:pPr marL="387350" indent="-387350" eaLnBrk="1" hangingPunct="1">
              <a:lnSpc>
                <a:spcPct val="90000"/>
              </a:lnSpc>
              <a:defRPr/>
            </a:pPr>
            <a:r>
              <a:rPr lang="en-GB" sz="2800" smtClean="0">
                <a:cs typeface="Times New Roman" pitchFamily="18" charset="0"/>
              </a:rPr>
              <a:t>Some people have lost their jobs in banks as “holes in the wall” (Automatic Teller Machines) and on-line banking have become more popular</a:t>
            </a:r>
          </a:p>
          <a:p>
            <a:pPr marL="387350" indent="-387350" eaLnBrk="1" hangingPunct="1">
              <a:lnSpc>
                <a:spcPct val="90000"/>
              </a:lnSpc>
              <a:defRPr/>
            </a:pPr>
            <a:r>
              <a:rPr lang="en-GB" sz="2800" smtClean="0">
                <a:cs typeface="Times New Roman" pitchFamily="18" charset="0"/>
              </a:rPr>
              <a:t>Some people now have jobs in industries that never existed before, such as IT manufacture, maintenance and support</a:t>
            </a:r>
          </a:p>
          <a:p>
            <a:pPr marL="387350" indent="-387350" eaLnBrk="1" hangingPunct="1">
              <a:lnSpc>
                <a:spcPct val="90000"/>
              </a:lnSpc>
              <a:defRPr/>
            </a:pPr>
            <a:r>
              <a:rPr lang="en-GB" sz="2800" smtClean="0">
                <a:cs typeface="Times New Roman" pitchFamily="18" charset="0"/>
              </a:rPr>
              <a:t>Many people now have their work monitored much more closely</a:t>
            </a:r>
          </a:p>
          <a:p>
            <a:pPr marL="387350" indent="-387350" eaLnBrk="1" hangingPunct="1">
              <a:lnSpc>
                <a:spcPct val="90000"/>
              </a:lnSpc>
              <a:defRPr/>
            </a:pPr>
            <a:r>
              <a:rPr lang="en-GB" sz="2800" smtClean="0">
                <a:cs typeface="Times New Roman" pitchFamily="18" charset="0"/>
              </a:rPr>
              <a:t>There are fewer jobs available for people without qualifications</a:t>
            </a:r>
          </a:p>
          <a:p>
            <a:pPr marL="387350" indent="-387350" eaLnBrk="1" hangingPunct="1">
              <a:lnSpc>
                <a:spcPct val="90000"/>
              </a:lnSpc>
              <a:defRPr/>
            </a:pPr>
            <a:r>
              <a:rPr lang="en-GB" sz="2800" smtClean="0">
                <a:cs typeface="Times New Roman" pitchFamily="18" charset="0"/>
              </a:rPr>
              <a:t>Etc…</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8307">
                                            <p:txEl>
                                              <p:pRg st="0" end="0"/>
                                            </p:txEl>
                                          </p:spTgt>
                                        </p:tgtEl>
                                        <p:attrNameLst>
                                          <p:attrName>style.visibility</p:attrName>
                                        </p:attrNameLst>
                                      </p:cBhvr>
                                      <p:to>
                                        <p:strVal val="visible"/>
                                      </p:to>
                                    </p:set>
                                    <p:anim calcmode="lin" valueType="num">
                                      <p:cBhvr additive="base">
                                        <p:cTn id="7" dur="500" fill="hold"/>
                                        <p:tgtEl>
                                          <p:spTgt spid="983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83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8307">
                                            <p:txEl>
                                              <p:pRg st="1" end="1"/>
                                            </p:txEl>
                                          </p:spTgt>
                                        </p:tgtEl>
                                        <p:attrNameLst>
                                          <p:attrName>style.visibility</p:attrName>
                                        </p:attrNameLst>
                                      </p:cBhvr>
                                      <p:to>
                                        <p:strVal val="visible"/>
                                      </p:to>
                                    </p:set>
                                    <p:anim calcmode="lin" valueType="num">
                                      <p:cBhvr additive="base">
                                        <p:cTn id="13" dur="500" fill="hold"/>
                                        <p:tgtEl>
                                          <p:spTgt spid="9830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830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8307">
                                            <p:txEl>
                                              <p:pRg st="2" end="2"/>
                                            </p:txEl>
                                          </p:spTgt>
                                        </p:tgtEl>
                                        <p:attrNameLst>
                                          <p:attrName>style.visibility</p:attrName>
                                        </p:attrNameLst>
                                      </p:cBhvr>
                                      <p:to>
                                        <p:strVal val="visible"/>
                                      </p:to>
                                    </p:set>
                                    <p:anim calcmode="lin" valueType="num">
                                      <p:cBhvr additive="base">
                                        <p:cTn id="19" dur="500" fill="hold"/>
                                        <p:tgtEl>
                                          <p:spTgt spid="9830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830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8307">
                                            <p:txEl>
                                              <p:pRg st="3" end="3"/>
                                            </p:txEl>
                                          </p:spTgt>
                                        </p:tgtEl>
                                        <p:attrNameLst>
                                          <p:attrName>style.visibility</p:attrName>
                                        </p:attrNameLst>
                                      </p:cBhvr>
                                      <p:to>
                                        <p:strVal val="visible"/>
                                      </p:to>
                                    </p:set>
                                    <p:anim calcmode="lin" valueType="num">
                                      <p:cBhvr additive="base">
                                        <p:cTn id="25" dur="500" fill="hold"/>
                                        <p:tgtEl>
                                          <p:spTgt spid="9830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830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8307">
                                            <p:txEl>
                                              <p:pRg st="4" end="4"/>
                                            </p:txEl>
                                          </p:spTgt>
                                        </p:tgtEl>
                                        <p:attrNameLst>
                                          <p:attrName>style.visibility</p:attrName>
                                        </p:attrNameLst>
                                      </p:cBhvr>
                                      <p:to>
                                        <p:strVal val="visible"/>
                                      </p:to>
                                    </p:set>
                                    <p:anim calcmode="lin" valueType="num">
                                      <p:cBhvr additive="base">
                                        <p:cTn id="31" dur="500" fill="hold"/>
                                        <p:tgtEl>
                                          <p:spTgt spid="9830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830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7" grpId="0" build="p" autoUpdateAnimBg="0"/>
    </p:bldLst>
  </p:timing>
</p:sld>
</file>

<file path=ppt/slides/slide1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304800"/>
            <a:ext cx="9144000" cy="1143000"/>
          </a:xfrm>
        </p:spPr>
        <p:txBody>
          <a:bodyPr/>
          <a:lstStyle/>
          <a:p>
            <a:pPr marL="838200" indent="-838200" algn="ctr" eaLnBrk="1" hangingPunct="1">
              <a:defRPr/>
            </a:pPr>
            <a:r>
              <a:rPr lang="en-GB" sz="3600" smtClean="0">
                <a:cs typeface="Times New Roman" pitchFamily="18" charset="0"/>
              </a:rPr>
              <a:t>Data Protection Act</a:t>
            </a:r>
            <a:endParaRPr lang="en-US" sz="3600" smtClean="0">
              <a:cs typeface="Times New Roman" pitchFamily="18" charset="0"/>
            </a:endParaRPr>
          </a:p>
        </p:txBody>
      </p:sp>
      <p:sp>
        <p:nvSpPr>
          <p:cNvPr id="6147" name="Rectangle 3"/>
          <p:cNvSpPr>
            <a:spLocks noGrp="1" noChangeArrowheads="1"/>
          </p:cNvSpPr>
          <p:nvPr>
            <p:ph type="body" idx="1"/>
          </p:nvPr>
        </p:nvSpPr>
        <p:spPr>
          <a:xfrm>
            <a:off x="0" y="1600200"/>
            <a:ext cx="9144000" cy="5257800"/>
          </a:xfrm>
        </p:spPr>
        <p:txBody>
          <a:bodyPr/>
          <a:lstStyle/>
          <a:p>
            <a:pPr marL="609600" indent="-609600" eaLnBrk="1" hangingPunct="1">
              <a:buFont typeface="Wingdings" pitchFamily="2" charset="2"/>
              <a:buAutoNum type="arabicPeriod"/>
              <a:defRPr/>
            </a:pPr>
            <a:r>
              <a:rPr lang="en-GB" sz="2400" smtClean="0">
                <a:cs typeface="Times New Roman" pitchFamily="18" charset="0"/>
              </a:rPr>
              <a:t>Personal Data must be gained and processed fairly and lawfully</a:t>
            </a:r>
          </a:p>
          <a:p>
            <a:pPr marL="609600" indent="-609600" eaLnBrk="1" hangingPunct="1">
              <a:buFont typeface="Wingdings" pitchFamily="2" charset="2"/>
              <a:buAutoNum type="arabicPeriod"/>
              <a:defRPr/>
            </a:pPr>
            <a:r>
              <a:rPr lang="en-GB" sz="2400" smtClean="0">
                <a:cs typeface="Times New Roman" pitchFamily="18" charset="0"/>
              </a:rPr>
              <a:t>Personal Data must be accurate and where necessary kept up to date</a:t>
            </a:r>
          </a:p>
          <a:p>
            <a:pPr marL="609600" indent="-609600" eaLnBrk="1" hangingPunct="1">
              <a:buFont typeface="Wingdings" pitchFamily="2" charset="2"/>
              <a:buAutoNum type="arabicPeriod"/>
              <a:defRPr/>
            </a:pPr>
            <a:r>
              <a:rPr lang="en-GB" sz="2400" smtClean="0">
                <a:cs typeface="Times New Roman" pitchFamily="18" charset="0"/>
              </a:rPr>
              <a:t>Personal Data must be kept under adequate security</a:t>
            </a:r>
          </a:p>
          <a:p>
            <a:pPr marL="609600" indent="-609600" eaLnBrk="1" hangingPunct="1">
              <a:buFont typeface="Wingdings" pitchFamily="2" charset="2"/>
              <a:buAutoNum type="arabicPeriod"/>
              <a:defRPr/>
            </a:pPr>
            <a:r>
              <a:rPr lang="en-GB" sz="2400" smtClean="0">
                <a:cs typeface="Times New Roman" pitchFamily="18" charset="0"/>
              </a:rPr>
              <a:t>Personal Data must not be kept longer than necessary</a:t>
            </a:r>
          </a:p>
          <a:p>
            <a:pPr marL="609600" indent="-609600" eaLnBrk="1" hangingPunct="1">
              <a:buFont typeface="Wingdings" pitchFamily="2" charset="2"/>
              <a:buAutoNum type="arabicPeriod"/>
              <a:defRPr/>
            </a:pPr>
            <a:r>
              <a:rPr lang="en-GB" sz="2400" smtClean="0">
                <a:cs typeface="Times New Roman" pitchFamily="18" charset="0"/>
              </a:rPr>
              <a:t>Personal Data must only be used for the purpose registered</a:t>
            </a:r>
          </a:p>
          <a:p>
            <a:pPr marL="609600" indent="-609600" eaLnBrk="1" hangingPunct="1">
              <a:buFont typeface="Wingdings" pitchFamily="2" charset="2"/>
              <a:buAutoNum type="arabicPeriod"/>
              <a:defRPr/>
            </a:pPr>
            <a:r>
              <a:rPr lang="en-GB" sz="2400" smtClean="0">
                <a:cs typeface="Times New Roman" pitchFamily="18" charset="0"/>
              </a:rPr>
              <a:t>Data users must register to say what data they keep, who they pass it on to and what they use it for</a:t>
            </a:r>
          </a:p>
          <a:p>
            <a:pPr marL="609600" indent="-609600" eaLnBrk="1" hangingPunct="1">
              <a:buFont typeface="Wingdings" pitchFamily="2" charset="2"/>
              <a:buAutoNum type="arabicPeriod"/>
              <a:defRPr/>
            </a:pPr>
            <a:r>
              <a:rPr lang="en-GB" sz="2400" smtClean="0">
                <a:cs typeface="Times New Roman" pitchFamily="18" charset="0"/>
              </a:rPr>
              <a:t>Data subjects have the right to see the data kept about them and, if it is wrong, to have it put right.</a:t>
            </a:r>
          </a:p>
          <a:p>
            <a:pPr marL="609600" indent="-609600" eaLnBrk="1" hangingPunct="1">
              <a:buFont typeface="Wingdings" pitchFamily="2" charset="2"/>
              <a:buAutoNum type="arabicPeriod"/>
              <a:defRPr/>
            </a:pPr>
            <a:r>
              <a:rPr lang="en-GB" sz="2400" smtClean="0">
                <a:cs typeface="Times New Roman" pitchFamily="18" charset="0"/>
              </a:rPr>
              <a:t>Personal Data cannot be sent outside the European Union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500" fill="hold"/>
                                        <p:tgtEl>
                                          <p:spTgt spid="61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1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additive="base">
                                        <p:cTn id="13" dur="500" fill="hold"/>
                                        <p:tgtEl>
                                          <p:spTgt spid="61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14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additive="base">
                                        <p:cTn id="19" dur="500" fill="hold"/>
                                        <p:tgtEl>
                                          <p:spTgt spid="61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14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147">
                                            <p:txEl>
                                              <p:pRg st="3" end="3"/>
                                            </p:txEl>
                                          </p:spTgt>
                                        </p:tgtEl>
                                        <p:attrNameLst>
                                          <p:attrName>style.visibility</p:attrName>
                                        </p:attrNameLst>
                                      </p:cBhvr>
                                      <p:to>
                                        <p:strVal val="visible"/>
                                      </p:to>
                                    </p:set>
                                    <p:anim calcmode="lin" valueType="num">
                                      <p:cBhvr additive="base">
                                        <p:cTn id="25" dur="500" fill="hold"/>
                                        <p:tgtEl>
                                          <p:spTgt spid="614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14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147">
                                            <p:txEl>
                                              <p:pRg st="4" end="4"/>
                                            </p:txEl>
                                          </p:spTgt>
                                        </p:tgtEl>
                                        <p:attrNameLst>
                                          <p:attrName>style.visibility</p:attrName>
                                        </p:attrNameLst>
                                      </p:cBhvr>
                                      <p:to>
                                        <p:strVal val="visible"/>
                                      </p:to>
                                    </p:set>
                                    <p:anim calcmode="lin" valueType="num">
                                      <p:cBhvr additive="base">
                                        <p:cTn id="31" dur="500" fill="hold"/>
                                        <p:tgtEl>
                                          <p:spTgt spid="614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14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147">
                                            <p:txEl>
                                              <p:pRg st="5" end="5"/>
                                            </p:txEl>
                                          </p:spTgt>
                                        </p:tgtEl>
                                        <p:attrNameLst>
                                          <p:attrName>style.visibility</p:attrName>
                                        </p:attrNameLst>
                                      </p:cBhvr>
                                      <p:to>
                                        <p:strVal val="visible"/>
                                      </p:to>
                                    </p:set>
                                    <p:anim calcmode="lin" valueType="num">
                                      <p:cBhvr additive="base">
                                        <p:cTn id="37" dur="500" fill="hold"/>
                                        <p:tgtEl>
                                          <p:spTgt spid="614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14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147">
                                            <p:txEl>
                                              <p:pRg st="6" end="6"/>
                                            </p:txEl>
                                          </p:spTgt>
                                        </p:tgtEl>
                                        <p:attrNameLst>
                                          <p:attrName>style.visibility</p:attrName>
                                        </p:attrNameLst>
                                      </p:cBhvr>
                                      <p:to>
                                        <p:strVal val="visible"/>
                                      </p:to>
                                    </p:set>
                                    <p:anim calcmode="lin" valueType="num">
                                      <p:cBhvr additive="base">
                                        <p:cTn id="43" dur="500" fill="hold"/>
                                        <p:tgtEl>
                                          <p:spTgt spid="614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14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6147">
                                            <p:txEl>
                                              <p:pRg st="7" end="7"/>
                                            </p:txEl>
                                          </p:spTgt>
                                        </p:tgtEl>
                                        <p:attrNameLst>
                                          <p:attrName>style.visibility</p:attrName>
                                        </p:attrNameLst>
                                      </p:cBhvr>
                                      <p:to>
                                        <p:strVal val="visible"/>
                                      </p:to>
                                    </p:set>
                                    <p:anim calcmode="lin" valueType="num">
                                      <p:cBhvr additive="base">
                                        <p:cTn id="49" dur="500" fill="hold"/>
                                        <p:tgtEl>
                                          <p:spTgt spid="6147">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6147">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p:txBody>
          <a:bodyPr/>
          <a:lstStyle/>
          <a:p>
            <a:pPr algn="ctr" eaLnBrk="1" hangingPunct="1">
              <a:defRPr/>
            </a:pPr>
            <a:r>
              <a:rPr lang="en-GB" sz="3900" smtClean="0">
                <a:cs typeface="Times New Roman" pitchFamily="18" charset="0"/>
              </a:rPr>
              <a:t>MICR</a:t>
            </a:r>
            <a:r>
              <a:rPr lang="en-US" sz="3900" smtClean="0">
                <a:cs typeface="Times New Roman" pitchFamily="18" charset="0"/>
              </a:rPr>
              <a:t> </a:t>
            </a:r>
          </a:p>
        </p:txBody>
      </p:sp>
      <p:sp>
        <p:nvSpPr>
          <p:cNvPr id="259075" name="Rectangle 3"/>
          <p:cNvSpPr>
            <a:spLocks noGrp="1" noChangeArrowheads="1"/>
          </p:cNvSpPr>
          <p:nvPr>
            <p:ph type="body" idx="1"/>
          </p:nvPr>
        </p:nvSpPr>
        <p:spPr>
          <a:xfrm>
            <a:off x="0" y="1981200"/>
            <a:ext cx="8748713" cy="4876800"/>
          </a:xfrm>
        </p:spPr>
        <p:txBody>
          <a:bodyPr/>
          <a:lstStyle/>
          <a:p>
            <a:pPr marL="387350" indent="-387350" eaLnBrk="1" hangingPunct="1">
              <a:lnSpc>
                <a:spcPct val="120000"/>
              </a:lnSpc>
              <a:defRPr/>
            </a:pPr>
            <a:r>
              <a:rPr lang="en-GB" smtClean="0">
                <a:cs typeface="Times New Roman" pitchFamily="18" charset="0"/>
              </a:rPr>
              <a:t>Magnetic Ink Character recognition.  Special ink containing iron filings is used to create specially formed characters that can be read in a machine that magnetises the ink. </a:t>
            </a:r>
          </a:p>
          <a:p>
            <a:pPr marL="387350" indent="-387350" eaLnBrk="1" hangingPunct="1">
              <a:lnSpc>
                <a:spcPct val="120000"/>
              </a:lnSpc>
              <a:defRPr/>
            </a:pPr>
            <a:r>
              <a:rPr lang="en-GB" smtClean="0">
                <a:cs typeface="Times New Roman" pitchFamily="18" charset="0"/>
              </a:rPr>
              <a:t>Almost impossible to forge but more expensive than other methods.  </a:t>
            </a:r>
          </a:p>
          <a:p>
            <a:pPr marL="387350" indent="-387350" eaLnBrk="1" hangingPunct="1">
              <a:lnSpc>
                <a:spcPct val="120000"/>
              </a:lnSpc>
              <a:defRPr/>
            </a:pPr>
            <a:r>
              <a:rPr lang="en-GB" smtClean="0">
                <a:cs typeface="Times New Roman" pitchFamily="18" charset="0"/>
              </a:rPr>
              <a:t>The only common use is for the characters at the bottom of cheques.</a:t>
            </a:r>
            <a:r>
              <a:rPr lang="en-US" smtClean="0">
                <a:cs typeface="Times New Roman" pitchFamily="18" charset="0"/>
              </a:rPr>
              <a:t> </a:t>
            </a:r>
            <a:endParaRPr lang="en-GB"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9075">
                                            <p:txEl>
                                              <p:pRg st="0" end="0"/>
                                            </p:txEl>
                                          </p:spTgt>
                                        </p:tgtEl>
                                        <p:attrNameLst>
                                          <p:attrName>style.visibility</p:attrName>
                                        </p:attrNameLst>
                                      </p:cBhvr>
                                      <p:to>
                                        <p:strVal val="visible"/>
                                      </p:to>
                                    </p:set>
                                    <p:anim calcmode="lin" valueType="num">
                                      <p:cBhvr additive="base">
                                        <p:cTn id="7" dur="500" fill="hold"/>
                                        <p:tgtEl>
                                          <p:spTgt spid="2590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90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59075">
                                            <p:txEl>
                                              <p:pRg st="1" end="1"/>
                                            </p:txEl>
                                          </p:spTgt>
                                        </p:tgtEl>
                                        <p:attrNameLst>
                                          <p:attrName>style.visibility</p:attrName>
                                        </p:attrNameLst>
                                      </p:cBhvr>
                                      <p:to>
                                        <p:strVal val="visible"/>
                                      </p:to>
                                    </p:set>
                                    <p:anim calcmode="lin" valueType="num">
                                      <p:cBhvr additive="base">
                                        <p:cTn id="13" dur="500" fill="hold"/>
                                        <p:tgtEl>
                                          <p:spTgt spid="2590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590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59075">
                                            <p:txEl>
                                              <p:pRg st="2" end="2"/>
                                            </p:txEl>
                                          </p:spTgt>
                                        </p:tgtEl>
                                        <p:attrNameLst>
                                          <p:attrName>style.visibility</p:attrName>
                                        </p:attrNameLst>
                                      </p:cBhvr>
                                      <p:to>
                                        <p:strVal val="visible"/>
                                      </p:to>
                                    </p:set>
                                    <p:anim calcmode="lin" valueType="num">
                                      <p:cBhvr additive="base">
                                        <p:cTn id="19" dur="500" fill="hold"/>
                                        <p:tgtEl>
                                          <p:spTgt spid="25907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5907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5" grpId="0" build="p" autoUpdateAnimBg="0"/>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8450" name="Rectangle 2"/>
          <p:cNvSpPr>
            <a:spLocks noGrp="1" noChangeArrowheads="1"/>
          </p:cNvSpPr>
          <p:nvPr>
            <p:ph type="title"/>
          </p:nvPr>
        </p:nvSpPr>
        <p:spPr>
          <a:xfrm>
            <a:off x="0" y="304800"/>
            <a:ext cx="9144000" cy="1431925"/>
          </a:xfrm>
        </p:spPr>
        <p:txBody>
          <a:bodyPr/>
          <a:lstStyle/>
          <a:p>
            <a:pPr algn="ctr" eaLnBrk="1" hangingPunct="1">
              <a:defRPr/>
            </a:pPr>
            <a:r>
              <a:rPr lang="en-GB" smtClean="0"/>
              <a:t>Who does it apply to?</a:t>
            </a:r>
          </a:p>
        </p:txBody>
      </p:sp>
      <p:sp>
        <p:nvSpPr>
          <p:cNvPr id="488452" name="Rectangle 4"/>
          <p:cNvSpPr>
            <a:spLocks noGrp="1" noChangeArrowheads="1"/>
          </p:cNvSpPr>
          <p:nvPr>
            <p:ph type="body" idx="1"/>
          </p:nvPr>
        </p:nvSpPr>
        <p:spPr>
          <a:xfrm>
            <a:off x="0" y="1600200"/>
            <a:ext cx="9144000" cy="5257800"/>
          </a:xfrm>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lnSpc>
                <a:spcPct val="80000"/>
              </a:lnSpc>
              <a:defRPr/>
            </a:pPr>
            <a:r>
              <a:rPr lang="en-GB" sz="2000" smtClean="0"/>
              <a:t>A </a:t>
            </a:r>
            <a:r>
              <a:rPr lang="en-GB" sz="2000" b="1" smtClean="0"/>
              <a:t>Data Subject</a:t>
            </a:r>
            <a:r>
              <a:rPr lang="en-GB" sz="2000" smtClean="0"/>
              <a:t> is anyone who has information about them stored on a computer.</a:t>
            </a:r>
          </a:p>
          <a:p>
            <a:pPr eaLnBrk="1" hangingPunct="1">
              <a:lnSpc>
                <a:spcPct val="80000"/>
              </a:lnSpc>
              <a:defRPr/>
            </a:pPr>
            <a:endParaRPr lang="en-GB" sz="2000" smtClean="0"/>
          </a:p>
          <a:p>
            <a:pPr eaLnBrk="1" hangingPunct="1">
              <a:lnSpc>
                <a:spcPct val="80000"/>
              </a:lnSpc>
              <a:defRPr/>
            </a:pPr>
            <a:r>
              <a:rPr lang="en-GB" sz="2000" smtClean="0"/>
              <a:t>A </a:t>
            </a:r>
            <a:r>
              <a:rPr lang="en-GB" sz="2000" b="1" smtClean="0"/>
              <a:t>Data User</a:t>
            </a:r>
            <a:r>
              <a:rPr lang="en-GB" sz="2000" smtClean="0"/>
              <a:t> is anyone who uses or stores data i.e. banks, building societies and most commercial businesses.</a:t>
            </a:r>
          </a:p>
          <a:p>
            <a:pPr eaLnBrk="1" hangingPunct="1">
              <a:lnSpc>
                <a:spcPct val="80000"/>
              </a:lnSpc>
              <a:defRPr/>
            </a:pPr>
            <a:endParaRPr lang="en-GB" sz="2000" smtClean="0"/>
          </a:p>
          <a:p>
            <a:pPr eaLnBrk="1" hangingPunct="1">
              <a:lnSpc>
                <a:spcPct val="80000"/>
              </a:lnSpc>
              <a:defRPr/>
            </a:pPr>
            <a:r>
              <a:rPr lang="en-GB" sz="2000" smtClean="0"/>
              <a:t>The act allows us to find out</a:t>
            </a:r>
          </a:p>
          <a:p>
            <a:pPr eaLnBrk="1" hangingPunct="1">
              <a:lnSpc>
                <a:spcPct val="80000"/>
              </a:lnSpc>
              <a:defRPr/>
            </a:pPr>
            <a:endParaRPr lang="en-GB" sz="2000" smtClean="0"/>
          </a:p>
          <a:p>
            <a:pPr lvl="2" eaLnBrk="1" hangingPunct="1">
              <a:lnSpc>
                <a:spcPct val="80000"/>
              </a:lnSpc>
              <a:defRPr/>
            </a:pPr>
            <a:r>
              <a:rPr lang="en-GB" sz="2000" smtClean="0"/>
              <a:t>What information is held on us;</a:t>
            </a:r>
          </a:p>
          <a:p>
            <a:pPr lvl="2" eaLnBrk="1" hangingPunct="1">
              <a:lnSpc>
                <a:spcPct val="80000"/>
              </a:lnSpc>
              <a:defRPr/>
            </a:pPr>
            <a:r>
              <a:rPr lang="en-GB" sz="2000" smtClean="0"/>
              <a:t>Change or challenge the information;</a:t>
            </a:r>
          </a:p>
          <a:p>
            <a:pPr lvl="2" eaLnBrk="1" hangingPunct="1">
              <a:lnSpc>
                <a:spcPct val="80000"/>
              </a:lnSpc>
              <a:defRPr/>
            </a:pPr>
            <a:r>
              <a:rPr lang="en-GB" sz="2000" smtClean="0"/>
              <a:t>Claim compensation for any damage.</a:t>
            </a:r>
          </a:p>
          <a:p>
            <a:pPr lvl="2" eaLnBrk="1" hangingPunct="1">
              <a:lnSpc>
                <a:spcPct val="80000"/>
              </a:lnSpc>
              <a:defRPr/>
            </a:pPr>
            <a:endParaRPr lang="en-GB" sz="2000" smtClean="0"/>
          </a:p>
          <a:p>
            <a:pPr eaLnBrk="1" hangingPunct="1">
              <a:lnSpc>
                <a:spcPct val="80000"/>
              </a:lnSpc>
              <a:defRPr/>
            </a:pPr>
            <a:r>
              <a:rPr lang="en-GB" sz="2000" smtClean="0"/>
              <a:t>The original Act only covered information that was processed electronically i.e. using a computer.  Paper files were not covered.  However the 1998 Act included manual records (Paper files ) as well.</a:t>
            </a:r>
          </a:p>
          <a:p>
            <a:pPr eaLnBrk="1" hangingPunct="1">
              <a:lnSpc>
                <a:spcPct val="80000"/>
              </a:lnSpc>
              <a:defRPr/>
            </a:pPr>
            <a:endParaRPr lang="en-GB" sz="2000" smtClean="0"/>
          </a:p>
          <a:p>
            <a:pPr eaLnBrk="1" hangingPunct="1">
              <a:lnSpc>
                <a:spcPct val="80000"/>
              </a:lnSpc>
              <a:defRPr/>
            </a:pPr>
            <a:r>
              <a:rPr lang="en-GB" sz="2000" smtClean="0"/>
              <a:t>The Data Commissioner is the person who enforces the Data Protection Act</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88452">
                                            <p:txEl>
                                              <p:pRg st="0" end="0"/>
                                            </p:txEl>
                                          </p:spTgt>
                                        </p:tgtEl>
                                        <p:attrNameLst>
                                          <p:attrName>style.visibility</p:attrName>
                                        </p:attrNameLst>
                                      </p:cBhvr>
                                      <p:to>
                                        <p:strVal val="visible"/>
                                      </p:to>
                                    </p:set>
                                    <p:anim calcmode="lin" valueType="num">
                                      <p:cBhvr additive="base">
                                        <p:cTn id="7" dur="500" fill="hold"/>
                                        <p:tgtEl>
                                          <p:spTgt spid="48845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8845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88452">
                                            <p:txEl>
                                              <p:pRg st="2" end="2"/>
                                            </p:txEl>
                                          </p:spTgt>
                                        </p:tgtEl>
                                        <p:attrNameLst>
                                          <p:attrName>style.visibility</p:attrName>
                                        </p:attrNameLst>
                                      </p:cBhvr>
                                      <p:to>
                                        <p:strVal val="visible"/>
                                      </p:to>
                                    </p:set>
                                    <p:anim calcmode="lin" valueType="num">
                                      <p:cBhvr additive="base">
                                        <p:cTn id="13" dur="500" fill="hold"/>
                                        <p:tgtEl>
                                          <p:spTgt spid="488452">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8845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88452">
                                            <p:txEl>
                                              <p:pRg st="4" end="4"/>
                                            </p:txEl>
                                          </p:spTgt>
                                        </p:tgtEl>
                                        <p:attrNameLst>
                                          <p:attrName>style.visibility</p:attrName>
                                        </p:attrNameLst>
                                      </p:cBhvr>
                                      <p:to>
                                        <p:strVal val="visible"/>
                                      </p:to>
                                    </p:set>
                                    <p:anim calcmode="lin" valueType="num">
                                      <p:cBhvr additive="base">
                                        <p:cTn id="19" dur="500" fill="hold"/>
                                        <p:tgtEl>
                                          <p:spTgt spid="488452">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88452">
                                            <p:txEl>
                                              <p:pRg st="4" end="4"/>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488452">
                                            <p:txEl>
                                              <p:pRg st="6" end="6"/>
                                            </p:txEl>
                                          </p:spTgt>
                                        </p:tgtEl>
                                        <p:attrNameLst>
                                          <p:attrName>style.visibility</p:attrName>
                                        </p:attrNameLst>
                                      </p:cBhvr>
                                      <p:to>
                                        <p:strVal val="visible"/>
                                      </p:to>
                                    </p:set>
                                    <p:anim calcmode="lin" valueType="num">
                                      <p:cBhvr additive="base">
                                        <p:cTn id="23" dur="500" fill="hold"/>
                                        <p:tgtEl>
                                          <p:spTgt spid="488452">
                                            <p:txEl>
                                              <p:pRg st="6" end="6"/>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488452">
                                            <p:txEl>
                                              <p:pRg st="6" end="6"/>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488452">
                                            <p:txEl>
                                              <p:pRg st="7" end="7"/>
                                            </p:txEl>
                                          </p:spTgt>
                                        </p:tgtEl>
                                        <p:attrNameLst>
                                          <p:attrName>style.visibility</p:attrName>
                                        </p:attrNameLst>
                                      </p:cBhvr>
                                      <p:to>
                                        <p:strVal val="visible"/>
                                      </p:to>
                                    </p:set>
                                    <p:anim calcmode="lin" valueType="num">
                                      <p:cBhvr additive="base">
                                        <p:cTn id="27" dur="500" fill="hold"/>
                                        <p:tgtEl>
                                          <p:spTgt spid="488452">
                                            <p:txEl>
                                              <p:pRg st="7" end="7"/>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488452">
                                            <p:txEl>
                                              <p:pRg st="7" end="7"/>
                                            </p:txEl>
                                          </p:spTgt>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488452">
                                            <p:txEl>
                                              <p:pRg st="8" end="8"/>
                                            </p:txEl>
                                          </p:spTgt>
                                        </p:tgtEl>
                                        <p:attrNameLst>
                                          <p:attrName>style.visibility</p:attrName>
                                        </p:attrNameLst>
                                      </p:cBhvr>
                                      <p:to>
                                        <p:strVal val="visible"/>
                                      </p:to>
                                    </p:set>
                                    <p:anim calcmode="lin" valueType="num">
                                      <p:cBhvr additive="base">
                                        <p:cTn id="31" dur="500" fill="hold"/>
                                        <p:tgtEl>
                                          <p:spTgt spid="488452">
                                            <p:txEl>
                                              <p:pRg st="8" end="8"/>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88452">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88452">
                                            <p:txEl>
                                              <p:pRg st="10" end="10"/>
                                            </p:txEl>
                                          </p:spTgt>
                                        </p:tgtEl>
                                        <p:attrNameLst>
                                          <p:attrName>style.visibility</p:attrName>
                                        </p:attrNameLst>
                                      </p:cBhvr>
                                      <p:to>
                                        <p:strVal val="visible"/>
                                      </p:to>
                                    </p:set>
                                    <p:anim calcmode="lin" valueType="num">
                                      <p:cBhvr additive="base">
                                        <p:cTn id="37" dur="500" fill="hold"/>
                                        <p:tgtEl>
                                          <p:spTgt spid="488452">
                                            <p:txEl>
                                              <p:pRg st="10" end="10"/>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88452">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88452">
                                            <p:txEl>
                                              <p:pRg st="12" end="12"/>
                                            </p:txEl>
                                          </p:spTgt>
                                        </p:tgtEl>
                                        <p:attrNameLst>
                                          <p:attrName>style.visibility</p:attrName>
                                        </p:attrNameLst>
                                      </p:cBhvr>
                                      <p:to>
                                        <p:strVal val="visible"/>
                                      </p:to>
                                    </p:set>
                                    <p:anim calcmode="lin" valueType="num">
                                      <p:cBhvr additive="base">
                                        <p:cTn id="43" dur="500" fill="hold"/>
                                        <p:tgtEl>
                                          <p:spTgt spid="488452">
                                            <p:txEl>
                                              <p:pRg st="12" end="12"/>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88452">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8452" grpId="0" build="p"/>
    </p:bldLst>
  </p:timing>
</p:sld>
</file>

<file path=ppt/slides/slide1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8274" name="Rectangle 1026"/>
          <p:cNvSpPr>
            <a:spLocks noGrp="1" noChangeArrowheads="1"/>
          </p:cNvSpPr>
          <p:nvPr>
            <p:ph type="title"/>
          </p:nvPr>
        </p:nvSpPr>
        <p:spPr>
          <a:xfrm>
            <a:off x="0" y="609600"/>
            <a:ext cx="9144000" cy="1143000"/>
          </a:xfrm>
        </p:spPr>
        <p:txBody>
          <a:bodyPr/>
          <a:lstStyle/>
          <a:p>
            <a:pPr algn="ctr" eaLnBrk="1" hangingPunct="1">
              <a:defRPr/>
            </a:pPr>
            <a:r>
              <a:rPr lang="en-GB" sz="3600" smtClean="0">
                <a:cs typeface="Times New Roman" pitchFamily="18" charset="0"/>
              </a:rPr>
              <a:t>The main features of a word processing package</a:t>
            </a:r>
            <a:endParaRPr lang="en-US" sz="3600" smtClean="0">
              <a:cs typeface="Times New Roman" pitchFamily="18" charset="0"/>
            </a:endParaRPr>
          </a:p>
        </p:txBody>
      </p:sp>
      <p:sp>
        <p:nvSpPr>
          <p:cNvPr id="438275" name="Rectangle 1027"/>
          <p:cNvSpPr>
            <a:spLocks noGrp="1" noChangeArrowheads="1"/>
          </p:cNvSpPr>
          <p:nvPr>
            <p:ph type="body" idx="1"/>
          </p:nvPr>
        </p:nvSpPr>
        <p:spPr>
          <a:xfrm>
            <a:off x="685800" y="2514600"/>
            <a:ext cx="7772400" cy="4343400"/>
          </a:xfrm>
        </p:spPr>
        <p:txBody>
          <a:bodyPr/>
          <a:lstStyle/>
          <a:p>
            <a:pPr marL="387350" indent="-387350" eaLnBrk="1" hangingPunct="1">
              <a:lnSpc>
                <a:spcPct val="90000"/>
              </a:lnSpc>
              <a:defRPr/>
            </a:pPr>
            <a:r>
              <a:rPr lang="en-GB" smtClean="0">
                <a:cs typeface="Times New Roman" pitchFamily="18" charset="0"/>
              </a:rPr>
              <a:t>Ability to edit text, </a:t>
            </a:r>
          </a:p>
          <a:p>
            <a:pPr marL="387350" indent="-387350" eaLnBrk="1" hangingPunct="1">
              <a:lnSpc>
                <a:spcPct val="90000"/>
              </a:lnSpc>
              <a:defRPr/>
            </a:pPr>
            <a:r>
              <a:rPr lang="en-GB" smtClean="0">
                <a:cs typeface="Times New Roman" pitchFamily="18" charset="0"/>
              </a:rPr>
              <a:t>print text, </a:t>
            </a:r>
          </a:p>
          <a:p>
            <a:pPr marL="387350" indent="-387350" eaLnBrk="1" hangingPunct="1">
              <a:lnSpc>
                <a:spcPct val="90000"/>
              </a:lnSpc>
              <a:defRPr/>
            </a:pPr>
            <a:r>
              <a:rPr lang="en-GB" smtClean="0">
                <a:cs typeface="Times New Roman" pitchFamily="18" charset="0"/>
              </a:rPr>
              <a:t>change the format of text (bold, italic, different fonts, colours, sizes, </a:t>
            </a:r>
          </a:p>
          <a:p>
            <a:pPr marL="387350" indent="-387350" eaLnBrk="1" hangingPunct="1">
              <a:lnSpc>
                <a:spcPct val="90000"/>
              </a:lnSpc>
              <a:defRPr/>
            </a:pPr>
            <a:r>
              <a:rPr lang="en-GB" smtClean="0">
                <a:cs typeface="Times New Roman" pitchFamily="18" charset="0"/>
              </a:rPr>
              <a:t>change line length, </a:t>
            </a:r>
          </a:p>
          <a:p>
            <a:pPr marL="387350" indent="-387350" eaLnBrk="1" hangingPunct="1">
              <a:lnSpc>
                <a:spcPct val="90000"/>
              </a:lnSpc>
              <a:defRPr/>
            </a:pPr>
            <a:r>
              <a:rPr lang="en-GB" smtClean="0">
                <a:cs typeface="Times New Roman" pitchFamily="18" charset="0"/>
              </a:rPr>
              <a:t>centre text, </a:t>
            </a:r>
          </a:p>
          <a:p>
            <a:pPr marL="387350" indent="-387350" eaLnBrk="1" hangingPunct="1">
              <a:lnSpc>
                <a:spcPct val="90000"/>
              </a:lnSpc>
              <a:defRPr/>
            </a:pPr>
            <a:r>
              <a:rPr lang="en-GB" smtClean="0">
                <a:cs typeface="Times New Roman" pitchFamily="18" charset="0"/>
              </a:rPr>
              <a:t>add headers and footers, </a:t>
            </a:r>
          </a:p>
          <a:p>
            <a:pPr marL="387350" indent="-387350" eaLnBrk="1" hangingPunct="1">
              <a:lnSpc>
                <a:spcPct val="90000"/>
              </a:lnSpc>
              <a:defRPr/>
            </a:pPr>
            <a:r>
              <a:rPr lang="en-GB" smtClean="0">
                <a:cs typeface="Times New Roman" pitchFamily="18" charset="0"/>
              </a:rPr>
              <a:t>add tables…</a:t>
            </a:r>
            <a:r>
              <a:rPr lang="en-US" smtClean="0">
                <a:cs typeface="Times New Roman" pitchFamily="18" charset="0"/>
              </a:rPr>
              <a:t> </a:t>
            </a:r>
            <a:endParaRPr lang="en-GB"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8275">
                                            <p:txEl>
                                              <p:pRg st="0" end="0"/>
                                            </p:txEl>
                                          </p:spTgt>
                                        </p:tgtEl>
                                        <p:attrNameLst>
                                          <p:attrName>style.visibility</p:attrName>
                                        </p:attrNameLst>
                                      </p:cBhvr>
                                      <p:to>
                                        <p:strVal val="visible"/>
                                      </p:to>
                                    </p:set>
                                    <p:anim calcmode="lin" valueType="num">
                                      <p:cBhvr additive="base">
                                        <p:cTn id="7" dur="500" fill="hold"/>
                                        <p:tgtEl>
                                          <p:spTgt spid="4382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82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8275">
                                            <p:txEl>
                                              <p:pRg st="1" end="1"/>
                                            </p:txEl>
                                          </p:spTgt>
                                        </p:tgtEl>
                                        <p:attrNameLst>
                                          <p:attrName>style.visibility</p:attrName>
                                        </p:attrNameLst>
                                      </p:cBhvr>
                                      <p:to>
                                        <p:strVal val="visible"/>
                                      </p:to>
                                    </p:set>
                                    <p:anim calcmode="lin" valueType="num">
                                      <p:cBhvr additive="base">
                                        <p:cTn id="13" dur="500" fill="hold"/>
                                        <p:tgtEl>
                                          <p:spTgt spid="4382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82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8275">
                                            <p:txEl>
                                              <p:pRg st="2" end="2"/>
                                            </p:txEl>
                                          </p:spTgt>
                                        </p:tgtEl>
                                        <p:attrNameLst>
                                          <p:attrName>style.visibility</p:attrName>
                                        </p:attrNameLst>
                                      </p:cBhvr>
                                      <p:to>
                                        <p:strVal val="visible"/>
                                      </p:to>
                                    </p:set>
                                    <p:anim calcmode="lin" valueType="num">
                                      <p:cBhvr additive="base">
                                        <p:cTn id="19" dur="500" fill="hold"/>
                                        <p:tgtEl>
                                          <p:spTgt spid="43827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82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8275">
                                            <p:txEl>
                                              <p:pRg st="3" end="3"/>
                                            </p:txEl>
                                          </p:spTgt>
                                        </p:tgtEl>
                                        <p:attrNameLst>
                                          <p:attrName>style.visibility</p:attrName>
                                        </p:attrNameLst>
                                      </p:cBhvr>
                                      <p:to>
                                        <p:strVal val="visible"/>
                                      </p:to>
                                    </p:set>
                                    <p:anim calcmode="lin" valueType="num">
                                      <p:cBhvr additive="base">
                                        <p:cTn id="25" dur="500" fill="hold"/>
                                        <p:tgtEl>
                                          <p:spTgt spid="43827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82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8275">
                                            <p:txEl>
                                              <p:pRg st="4" end="4"/>
                                            </p:txEl>
                                          </p:spTgt>
                                        </p:tgtEl>
                                        <p:attrNameLst>
                                          <p:attrName>style.visibility</p:attrName>
                                        </p:attrNameLst>
                                      </p:cBhvr>
                                      <p:to>
                                        <p:strVal val="visible"/>
                                      </p:to>
                                    </p:set>
                                    <p:anim calcmode="lin" valueType="num">
                                      <p:cBhvr additive="base">
                                        <p:cTn id="31" dur="500" fill="hold"/>
                                        <p:tgtEl>
                                          <p:spTgt spid="43827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827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8275">
                                            <p:txEl>
                                              <p:pRg st="5" end="5"/>
                                            </p:txEl>
                                          </p:spTgt>
                                        </p:tgtEl>
                                        <p:attrNameLst>
                                          <p:attrName>style.visibility</p:attrName>
                                        </p:attrNameLst>
                                      </p:cBhvr>
                                      <p:to>
                                        <p:strVal val="visible"/>
                                      </p:to>
                                    </p:set>
                                    <p:anim calcmode="lin" valueType="num">
                                      <p:cBhvr additive="base">
                                        <p:cTn id="37" dur="500" fill="hold"/>
                                        <p:tgtEl>
                                          <p:spTgt spid="43827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827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38275">
                                            <p:txEl>
                                              <p:pRg st="6" end="6"/>
                                            </p:txEl>
                                          </p:spTgt>
                                        </p:tgtEl>
                                        <p:attrNameLst>
                                          <p:attrName>style.visibility</p:attrName>
                                        </p:attrNameLst>
                                      </p:cBhvr>
                                      <p:to>
                                        <p:strVal val="visible"/>
                                      </p:to>
                                    </p:set>
                                    <p:anim calcmode="lin" valueType="num">
                                      <p:cBhvr additive="base">
                                        <p:cTn id="43" dur="500" fill="hold"/>
                                        <p:tgtEl>
                                          <p:spTgt spid="43827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38275">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8275" grpId="0" build="p" autoUpdateAnimBg="0"/>
    </p:bld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146" name="Rectangle 2"/>
          <p:cNvSpPr>
            <a:spLocks noGrp="1" noChangeArrowheads="1"/>
          </p:cNvSpPr>
          <p:nvPr>
            <p:ph type="title"/>
          </p:nvPr>
        </p:nvSpPr>
        <p:spPr/>
        <p:txBody>
          <a:bodyPr/>
          <a:lstStyle/>
          <a:p>
            <a:pPr eaLnBrk="1" hangingPunct="1">
              <a:defRPr/>
            </a:pPr>
            <a:r>
              <a:rPr lang="en-GB" smtClean="0"/>
              <a:t>The Computer Misuse Act</a:t>
            </a:r>
          </a:p>
        </p:txBody>
      </p:sp>
      <p:sp>
        <p:nvSpPr>
          <p:cNvPr id="518147" name="Rectangle 3"/>
          <p:cNvSpPr>
            <a:spLocks noGrp="1" noChangeArrowheads="1"/>
          </p:cNvSpPr>
          <p:nvPr>
            <p:ph type="body" idx="1"/>
          </p:nvPr>
        </p:nvSpPr>
        <p:spPr>
          <a:xfrm>
            <a:off x="0" y="1981200"/>
            <a:ext cx="9144000" cy="4876800"/>
          </a:xfrm>
        </p:spPr>
        <p:txBody>
          <a:bodyPr/>
          <a:lstStyle/>
          <a:p>
            <a:pPr eaLnBrk="1" hangingPunct="1">
              <a:lnSpc>
                <a:spcPct val="90000"/>
              </a:lnSpc>
              <a:defRPr/>
            </a:pPr>
            <a:r>
              <a:rPr lang="en-GB" sz="2400" smtClean="0"/>
              <a:t>The Computer Misuse Act covers three essential areas:</a:t>
            </a:r>
          </a:p>
          <a:p>
            <a:pPr eaLnBrk="1" hangingPunct="1">
              <a:lnSpc>
                <a:spcPct val="90000"/>
              </a:lnSpc>
              <a:defRPr/>
            </a:pPr>
            <a:endParaRPr lang="en-GB" sz="2400" smtClean="0"/>
          </a:p>
          <a:p>
            <a:pPr lvl="1" eaLnBrk="1" hangingPunct="1">
              <a:lnSpc>
                <a:spcPct val="90000"/>
              </a:lnSpc>
              <a:defRPr/>
            </a:pPr>
            <a:r>
              <a:rPr lang="en-GB" sz="2400" b="1" smtClean="0"/>
              <a:t>Hacking</a:t>
            </a:r>
            <a:r>
              <a:rPr lang="en-GB" sz="2400" smtClean="0"/>
              <a:t> </a:t>
            </a:r>
          </a:p>
          <a:p>
            <a:pPr lvl="1" eaLnBrk="1" hangingPunct="1">
              <a:lnSpc>
                <a:spcPct val="90000"/>
              </a:lnSpc>
              <a:defRPr/>
            </a:pPr>
            <a:r>
              <a:rPr lang="en-GB" sz="2400" b="1" smtClean="0"/>
              <a:t>Virus Distribution</a:t>
            </a:r>
            <a:r>
              <a:rPr lang="en-GB" sz="2400" smtClean="0"/>
              <a:t> </a:t>
            </a:r>
          </a:p>
          <a:p>
            <a:pPr lvl="1" eaLnBrk="1" hangingPunct="1">
              <a:lnSpc>
                <a:spcPct val="90000"/>
              </a:lnSpc>
              <a:defRPr/>
            </a:pPr>
            <a:r>
              <a:rPr lang="en-GB" sz="2400" b="1" smtClean="0"/>
              <a:t>Fraud</a:t>
            </a:r>
            <a:r>
              <a:rPr lang="en-GB" sz="2000" smtClean="0"/>
              <a:t> </a:t>
            </a:r>
          </a:p>
          <a:p>
            <a:pPr lvl="1" eaLnBrk="1" hangingPunct="1">
              <a:lnSpc>
                <a:spcPct val="90000"/>
              </a:lnSpc>
              <a:defRPr/>
            </a:pPr>
            <a:endParaRPr lang="en-GB" sz="2000" smtClean="0"/>
          </a:p>
          <a:p>
            <a:pPr eaLnBrk="1" hangingPunct="1">
              <a:lnSpc>
                <a:spcPct val="90000"/>
              </a:lnSpc>
              <a:defRPr/>
            </a:pPr>
            <a:r>
              <a:rPr lang="en-GB" sz="2400" smtClean="0"/>
              <a:t>These are listed more accurately in the Act as:</a:t>
            </a:r>
          </a:p>
          <a:p>
            <a:pPr eaLnBrk="1" hangingPunct="1">
              <a:lnSpc>
                <a:spcPct val="90000"/>
              </a:lnSpc>
              <a:defRPr/>
            </a:pPr>
            <a:endParaRPr lang="en-GB" sz="2400" smtClean="0"/>
          </a:p>
          <a:p>
            <a:pPr eaLnBrk="1" hangingPunct="1">
              <a:lnSpc>
                <a:spcPct val="90000"/>
              </a:lnSpc>
              <a:defRPr/>
            </a:pPr>
            <a:r>
              <a:rPr lang="en-GB" sz="2400" b="1" smtClean="0">
                <a:effectLst/>
              </a:rPr>
              <a:t>Unauthorised access to computer material. </a:t>
            </a:r>
            <a:endParaRPr lang="en-GB" sz="2400" smtClean="0">
              <a:effectLst/>
            </a:endParaRPr>
          </a:p>
          <a:p>
            <a:pPr eaLnBrk="1" hangingPunct="1">
              <a:lnSpc>
                <a:spcPct val="90000"/>
              </a:lnSpc>
              <a:defRPr/>
            </a:pPr>
            <a:r>
              <a:rPr lang="en-GB" sz="2400" b="1" smtClean="0">
                <a:effectLst/>
              </a:rPr>
              <a:t>Unauthorised access with intent to commit or facilitate commission of further offences. </a:t>
            </a:r>
            <a:endParaRPr lang="en-GB" sz="2400" smtClean="0">
              <a:effectLst/>
            </a:endParaRPr>
          </a:p>
          <a:p>
            <a:pPr eaLnBrk="1" hangingPunct="1">
              <a:lnSpc>
                <a:spcPct val="90000"/>
              </a:lnSpc>
              <a:defRPr/>
            </a:pPr>
            <a:r>
              <a:rPr lang="en-GB" sz="2400" b="1" smtClean="0">
                <a:effectLst/>
              </a:rPr>
              <a:t>Unauthorised modification of computer material.</a:t>
            </a:r>
            <a:r>
              <a:rPr lang="en-GB" sz="2400" smtClean="0">
                <a:effectLst/>
              </a:rPr>
              <a:t> </a:t>
            </a:r>
          </a:p>
          <a:p>
            <a:pPr eaLnBrk="1" hangingPunct="1">
              <a:lnSpc>
                <a:spcPct val="90000"/>
              </a:lnSpc>
              <a:defRPr/>
            </a:pPr>
            <a:endParaRPr lang="en-GB" sz="2400" smtClean="0">
              <a:effectLst/>
            </a:endParaRPr>
          </a:p>
        </p:txBody>
      </p:sp>
    </p:spTree>
  </p:cSld>
  <p:clrMapOvr>
    <a:masterClrMapping/>
  </p:clrMapOvr>
  <p:transition>
    <p:zoom/>
  </p:transition>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338" name="Rectangle 2"/>
          <p:cNvSpPr>
            <a:spLocks noGrp="1" noChangeArrowheads="1"/>
          </p:cNvSpPr>
          <p:nvPr>
            <p:ph type="title"/>
          </p:nvPr>
        </p:nvSpPr>
        <p:spPr>
          <a:xfrm>
            <a:off x="0" y="304800"/>
            <a:ext cx="9144000" cy="1431925"/>
          </a:xfrm>
        </p:spPr>
        <p:txBody>
          <a:bodyPr/>
          <a:lstStyle/>
          <a:p>
            <a:pPr algn="ctr" eaLnBrk="1" hangingPunct="1">
              <a:defRPr/>
            </a:pPr>
            <a:r>
              <a:rPr lang="en-GB" smtClean="0"/>
              <a:t>Hackers</a:t>
            </a:r>
          </a:p>
        </p:txBody>
      </p:sp>
      <p:sp>
        <p:nvSpPr>
          <p:cNvPr id="526339" name="Rectangle 3"/>
          <p:cNvSpPr>
            <a:spLocks noGrp="1" noChangeArrowheads="1"/>
          </p:cNvSpPr>
          <p:nvPr>
            <p:ph type="body" idx="1"/>
          </p:nvPr>
        </p:nvSpPr>
        <p:spPr>
          <a:xfrm>
            <a:off x="0" y="1981200"/>
            <a:ext cx="9144000" cy="4876800"/>
          </a:xfrm>
        </p:spPr>
        <p:txBody>
          <a:bodyPr/>
          <a:lstStyle/>
          <a:p>
            <a:pPr eaLnBrk="1" hangingPunct="1">
              <a:buFont typeface="Wingdings" pitchFamily="2" charset="2"/>
              <a:buNone/>
              <a:defRPr/>
            </a:pPr>
            <a:endParaRPr lang="en-GB" smtClean="0"/>
          </a:p>
          <a:p>
            <a:pPr eaLnBrk="1" hangingPunct="1">
              <a:defRPr/>
            </a:pPr>
            <a:endParaRPr lang="en-GB" smtClean="0"/>
          </a:p>
          <a:p>
            <a:pPr eaLnBrk="1" hangingPunct="1">
              <a:defRPr/>
            </a:pPr>
            <a:r>
              <a:rPr lang="en-GB" smtClean="0"/>
              <a:t>Individuals who gain unauthorized access to computer systems for the purpose of stealing and corrupting data </a:t>
            </a:r>
          </a:p>
          <a:p>
            <a:pPr eaLnBrk="1" hangingPunct="1">
              <a:defRPr/>
            </a:pPr>
            <a:endParaRPr lang="en-GB" smtClean="0"/>
          </a:p>
          <a:p>
            <a:pPr eaLnBrk="1" hangingPunct="1">
              <a:buFont typeface="Wingdings" pitchFamily="2" charset="2"/>
              <a:buNone/>
              <a:defRPr/>
            </a:pPr>
            <a:endParaRPr lang="en-GB" smtClean="0"/>
          </a:p>
        </p:txBody>
      </p:sp>
    </p:spTree>
  </p:cSld>
  <p:clrMapOvr>
    <a:masterClrMapping/>
  </p:clrMapOvr>
  <p:transition>
    <p:zoom/>
  </p:transition>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6946" name="Rectangle 1026"/>
          <p:cNvSpPr>
            <a:spLocks noGrp="1" noChangeArrowheads="1"/>
          </p:cNvSpPr>
          <p:nvPr>
            <p:ph type="title"/>
          </p:nvPr>
        </p:nvSpPr>
        <p:spPr>
          <a:xfrm>
            <a:off x="381000" y="381000"/>
            <a:ext cx="8382000" cy="1371600"/>
          </a:xfrm>
        </p:spPr>
        <p:txBody>
          <a:bodyPr/>
          <a:lstStyle/>
          <a:p>
            <a:pPr algn="ctr" eaLnBrk="1" hangingPunct="1">
              <a:defRPr/>
            </a:pPr>
            <a:r>
              <a:rPr lang="en-GB" sz="3600" smtClean="0">
                <a:cs typeface="Times New Roman" pitchFamily="18" charset="0"/>
              </a:rPr>
              <a:t>Viruses  </a:t>
            </a:r>
            <a:endParaRPr lang="en-US" sz="3600" smtClean="0">
              <a:cs typeface="Times New Roman" pitchFamily="18" charset="0"/>
            </a:endParaRPr>
          </a:p>
        </p:txBody>
      </p:sp>
      <p:sp>
        <p:nvSpPr>
          <p:cNvPr id="466947" name="Rectangle 1027"/>
          <p:cNvSpPr>
            <a:spLocks noGrp="1" noChangeArrowheads="1"/>
          </p:cNvSpPr>
          <p:nvPr>
            <p:ph type="body" idx="1"/>
          </p:nvPr>
        </p:nvSpPr>
        <p:spPr>
          <a:xfrm>
            <a:off x="0" y="1905000"/>
            <a:ext cx="8915400" cy="4572000"/>
          </a:xfrm>
        </p:spPr>
        <p:txBody>
          <a:bodyPr/>
          <a:lstStyle/>
          <a:p>
            <a:pPr marL="387350" indent="-387350" eaLnBrk="1" hangingPunct="1">
              <a:lnSpc>
                <a:spcPct val="120000"/>
              </a:lnSpc>
              <a:defRPr/>
            </a:pPr>
            <a:r>
              <a:rPr lang="en-GB" smtClean="0">
                <a:cs typeface="Times New Roman" pitchFamily="18" charset="0"/>
              </a:rPr>
              <a:t>A program written to disrupt the way a computer works, it copies itself.  </a:t>
            </a:r>
          </a:p>
          <a:p>
            <a:pPr marL="387350" indent="-387350" eaLnBrk="1" hangingPunct="1">
              <a:lnSpc>
                <a:spcPct val="120000"/>
              </a:lnSpc>
              <a:defRPr/>
            </a:pPr>
            <a:r>
              <a:rPr lang="en-GB" smtClean="0">
                <a:cs typeface="Times New Roman" pitchFamily="18" charset="0"/>
              </a:rPr>
              <a:t>Some can be very harmful, wiping hard disc, deleting important lines from programs, making text “drop off” the screen.  </a:t>
            </a:r>
          </a:p>
          <a:p>
            <a:pPr marL="387350" indent="-387350" eaLnBrk="1" hangingPunct="1">
              <a:lnSpc>
                <a:spcPct val="120000"/>
              </a:lnSpc>
              <a:defRPr/>
            </a:pPr>
            <a:r>
              <a:rPr lang="en-GB" smtClean="0">
                <a:cs typeface="Times New Roman" pitchFamily="18" charset="0"/>
              </a:rPr>
              <a:t>Some are not harmful but just irritating, putting messages on the screen etc.</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66947">
                                            <p:txEl>
                                              <p:pRg st="0" end="0"/>
                                            </p:txEl>
                                          </p:spTgt>
                                        </p:tgtEl>
                                        <p:attrNameLst>
                                          <p:attrName>style.visibility</p:attrName>
                                        </p:attrNameLst>
                                      </p:cBhvr>
                                      <p:to>
                                        <p:strVal val="visible"/>
                                      </p:to>
                                    </p:set>
                                    <p:anim calcmode="lin" valueType="num">
                                      <p:cBhvr additive="base">
                                        <p:cTn id="7" dur="500" fill="hold"/>
                                        <p:tgtEl>
                                          <p:spTgt spid="4669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669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66947">
                                            <p:txEl>
                                              <p:pRg st="1" end="1"/>
                                            </p:txEl>
                                          </p:spTgt>
                                        </p:tgtEl>
                                        <p:attrNameLst>
                                          <p:attrName>style.visibility</p:attrName>
                                        </p:attrNameLst>
                                      </p:cBhvr>
                                      <p:to>
                                        <p:strVal val="visible"/>
                                      </p:to>
                                    </p:set>
                                    <p:anim calcmode="lin" valueType="num">
                                      <p:cBhvr additive="base">
                                        <p:cTn id="13" dur="500" fill="hold"/>
                                        <p:tgtEl>
                                          <p:spTgt spid="4669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6694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66947">
                                            <p:txEl>
                                              <p:pRg st="2" end="2"/>
                                            </p:txEl>
                                          </p:spTgt>
                                        </p:tgtEl>
                                        <p:attrNameLst>
                                          <p:attrName>style.visibility</p:attrName>
                                        </p:attrNameLst>
                                      </p:cBhvr>
                                      <p:to>
                                        <p:strVal val="visible"/>
                                      </p:to>
                                    </p:set>
                                    <p:anim calcmode="lin" valueType="num">
                                      <p:cBhvr additive="base">
                                        <p:cTn id="19" dur="500" fill="hold"/>
                                        <p:tgtEl>
                                          <p:spTgt spid="4669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6694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6947" grpId="0" build="p" autoUpdateAnimBg="0"/>
    </p:bldLst>
  </p:timing>
</p:sld>
</file>

<file path=ppt/slides/slide1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5138" name="Rectangle 2"/>
          <p:cNvSpPr>
            <a:spLocks noGrp="1" noChangeArrowheads="1"/>
          </p:cNvSpPr>
          <p:nvPr>
            <p:ph type="title"/>
          </p:nvPr>
        </p:nvSpPr>
        <p:spPr>
          <a:xfrm>
            <a:off x="539750" y="381000"/>
            <a:ext cx="8070850" cy="1371600"/>
          </a:xfrm>
        </p:spPr>
        <p:txBody>
          <a:bodyPr/>
          <a:lstStyle/>
          <a:p>
            <a:pPr algn="ctr" eaLnBrk="1" hangingPunct="1">
              <a:defRPr/>
            </a:pPr>
            <a:r>
              <a:rPr lang="en-GB" smtClean="0">
                <a:cs typeface="Times New Roman" pitchFamily="18" charset="0"/>
              </a:rPr>
              <a:t>Virus Detection</a:t>
            </a:r>
            <a:r>
              <a:rPr lang="en-US" sz="3600" smtClean="0">
                <a:cs typeface="Times New Roman" pitchFamily="18" charset="0"/>
              </a:rPr>
              <a:t> </a:t>
            </a:r>
          </a:p>
        </p:txBody>
      </p:sp>
      <p:sp>
        <p:nvSpPr>
          <p:cNvPr id="475139" name="Rectangle 3"/>
          <p:cNvSpPr>
            <a:spLocks noGrp="1" noChangeArrowheads="1"/>
          </p:cNvSpPr>
          <p:nvPr>
            <p:ph type="body" idx="1"/>
          </p:nvPr>
        </p:nvSpPr>
        <p:spPr>
          <a:xfrm>
            <a:off x="304800" y="2057400"/>
            <a:ext cx="8610600" cy="4419600"/>
          </a:xfrm>
        </p:spPr>
        <p:txBody>
          <a:bodyPr/>
          <a:lstStyle/>
          <a:p>
            <a:pPr marL="387350" indent="-387350" eaLnBrk="1" hangingPunct="1">
              <a:defRPr/>
            </a:pPr>
            <a:r>
              <a:rPr lang="en-GB" sz="2800" smtClean="0">
                <a:cs typeface="Times New Roman" pitchFamily="18" charset="0"/>
              </a:rPr>
              <a:t>You can detect a virus if strange things start happening on your computer, </a:t>
            </a:r>
          </a:p>
          <a:p>
            <a:pPr marL="387350" indent="-387350" eaLnBrk="1" hangingPunct="1">
              <a:defRPr/>
            </a:pPr>
            <a:r>
              <a:rPr lang="en-GB" sz="2800" smtClean="0">
                <a:cs typeface="Times New Roman" pitchFamily="18" charset="0"/>
              </a:rPr>
              <a:t>or (better) by regularly running an anti-virus program.  </a:t>
            </a:r>
          </a:p>
          <a:p>
            <a:pPr marL="387350" indent="-387350" eaLnBrk="1" hangingPunct="1">
              <a:defRPr/>
            </a:pPr>
            <a:r>
              <a:rPr lang="en-GB" sz="2800" smtClean="0">
                <a:cs typeface="Times New Roman" pitchFamily="18" charset="0"/>
              </a:rPr>
              <a:t>You can prevent viruses by checking all floppy discs and files imported from networks or the internet using an anti-virus program, </a:t>
            </a:r>
          </a:p>
          <a:p>
            <a:pPr marL="387350" indent="-387350" eaLnBrk="1" hangingPunct="1">
              <a:defRPr/>
            </a:pPr>
            <a:r>
              <a:rPr lang="en-GB" sz="2800" smtClean="0">
                <a:cs typeface="Times New Roman" pitchFamily="18" charset="0"/>
              </a:rPr>
              <a:t>or by not using floppy discs, not connecting to a network and not downloading files from the Internet.</a:t>
            </a:r>
            <a:r>
              <a:rPr lang="en-US" sz="2800" smtClean="0">
                <a:cs typeface="Times New Roman" pitchFamily="18" charset="0"/>
              </a:rPr>
              <a:t> </a:t>
            </a:r>
            <a:endParaRPr lang="en-GB" sz="2800"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75139">
                                            <p:txEl>
                                              <p:pRg st="0" end="0"/>
                                            </p:txEl>
                                          </p:spTgt>
                                        </p:tgtEl>
                                        <p:attrNameLst>
                                          <p:attrName>style.visibility</p:attrName>
                                        </p:attrNameLst>
                                      </p:cBhvr>
                                      <p:to>
                                        <p:strVal val="visible"/>
                                      </p:to>
                                    </p:set>
                                    <p:anim calcmode="lin" valueType="num">
                                      <p:cBhvr additive="base">
                                        <p:cTn id="7" dur="500" fill="hold"/>
                                        <p:tgtEl>
                                          <p:spTgt spid="4751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751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75139">
                                            <p:txEl>
                                              <p:pRg st="1" end="1"/>
                                            </p:txEl>
                                          </p:spTgt>
                                        </p:tgtEl>
                                        <p:attrNameLst>
                                          <p:attrName>style.visibility</p:attrName>
                                        </p:attrNameLst>
                                      </p:cBhvr>
                                      <p:to>
                                        <p:strVal val="visible"/>
                                      </p:to>
                                    </p:set>
                                    <p:anim calcmode="lin" valueType="num">
                                      <p:cBhvr additive="base">
                                        <p:cTn id="13" dur="500" fill="hold"/>
                                        <p:tgtEl>
                                          <p:spTgt spid="4751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751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75139">
                                            <p:txEl>
                                              <p:pRg st="2" end="2"/>
                                            </p:txEl>
                                          </p:spTgt>
                                        </p:tgtEl>
                                        <p:attrNameLst>
                                          <p:attrName>style.visibility</p:attrName>
                                        </p:attrNameLst>
                                      </p:cBhvr>
                                      <p:to>
                                        <p:strVal val="visible"/>
                                      </p:to>
                                    </p:set>
                                    <p:anim calcmode="lin" valueType="num">
                                      <p:cBhvr additive="base">
                                        <p:cTn id="19" dur="500" fill="hold"/>
                                        <p:tgtEl>
                                          <p:spTgt spid="4751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751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75139">
                                            <p:txEl>
                                              <p:pRg st="3" end="3"/>
                                            </p:txEl>
                                          </p:spTgt>
                                        </p:tgtEl>
                                        <p:attrNameLst>
                                          <p:attrName>style.visibility</p:attrName>
                                        </p:attrNameLst>
                                      </p:cBhvr>
                                      <p:to>
                                        <p:strVal val="visible"/>
                                      </p:to>
                                    </p:set>
                                    <p:anim calcmode="lin" valueType="num">
                                      <p:cBhvr additive="base">
                                        <p:cTn id="25" dur="500" fill="hold"/>
                                        <p:tgtEl>
                                          <p:spTgt spid="4751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7513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5139" grpId="0" build="p" autoUpdateAnimBg="0"/>
    </p:bldLst>
  </p:timing>
</p:sld>
</file>

<file path=ppt/slides/slide1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7970" name="Rectangle 1026"/>
          <p:cNvSpPr>
            <a:spLocks noGrp="1" noChangeArrowheads="1"/>
          </p:cNvSpPr>
          <p:nvPr>
            <p:ph type="title"/>
          </p:nvPr>
        </p:nvSpPr>
        <p:spPr>
          <a:xfrm>
            <a:off x="457200" y="609600"/>
            <a:ext cx="8229600" cy="1143000"/>
          </a:xfrm>
        </p:spPr>
        <p:txBody>
          <a:bodyPr/>
          <a:lstStyle/>
          <a:p>
            <a:pPr algn="ctr" eaLnBrk="1" hangingPunct="1">
              <a:defRPr/>
            </a:pPr>
            <a:r>
              <a:rPr lang="en-GB" sz="3600" smtClean="0">
                <a:cs typeface="Times New Roman" pitchFamily="18" charset="0"/>
              </a:rPr>
              <a:t>How Computers can affect your Health</a:t>
            </a:r>
            <a:r>
              <a:rPr lang="en-US" sz="3600" smtClean="0">
                <a:cs typeface="Times New Roman" pitchFamily="18" charset="0"/>
              </a:rPr>
              <a:t> </a:t>
            </a:r>
          </a:p>
        </p:txBody>
      </p:sp>
      <p:sp>
        <p:nvSpPr>
          <p:cNvPr id="467971" name="Rectangle 1027"/>
          <p:cNvSpPr>
            <a:spLocks noGrp="1" noChangeArrowheads="1"/>
          </p:cNvSpPr>
          <p:nvPr>
            <p:ph type="body" idx="1"/>
          </p:nvPr>
        </p:nvSpPr>
        <p:spPr>
          <a:xfrm>
            <a:off x="0" y="1981200"/>
            <a:ext cx="9144000" cy="4876800"/>
          </a:xfrm>
        </p:spPr>
        <p:txBody>
          <a:bodyPr/>
          <a:lstStyle/>
          <a:p>
            <a:pPr marL="387350" indent="-387350" eaLnBrk="1" hangingPunct="1">
              <a:defRPr/>
            </a:pPr>
            <a:r>
              <a:rPr lang="en-GB" sz="2800" smtClean="0">
                <a:cs typeface="Times New Roman" pitchFamily="18" charset="0"/>
              </a:rPr>
              <a:t>Headaches </a:t>
            </a:r>
          </a:p>
          <a:p>
            <a:pPr marL="387350" indent="-387350" eaLnBrk="1" hangingPunct="1">
              <a:defRPr/>
            </a:pPr>
            <a:r>
              <a:rPr lang="en-GB" sz="2800" smtClean="0">
                <a:cs typeface="Times New Roman" pitchFamily="18" charset="0"/>
              </a:rPr>
              <a:t>use a screen filter, have blinds and diffused lighting to avoid glare.</a:t>
            </a:r>
          </a:p>
          <a:p>
            <a:pPr marL="387350" indent="-387350" eaLnBrk="1" hangingPunct="1">
              <a:defRPr/>
            </a:pPr>
            <a:r>
              <a:rPr lang="en-GB" sz="2800" smtClean="0">
                <a:cs typeface="Times New Roman" pitchFamily="18" charset="0"/>
              </a:rPr>
              <a:t>Backache </a:t>
            </a:r>
          </a:p>
          <a:p>
            <a:pPr marL="387350" indent="-387350" eaLnBrk="1" hangingPunct="1">
              <a:defRPr/>
            </a:pPr>
            <a:r>
              <a:rPr lang="en-GB" sz="2800" smtClean="0">
                <a:cs typeface="Times New Roman" pitchFamily="18" charset="0"/>
              </a:rPr>
              <a:t>use an adjustable chair, footrest, desk of the correct height</a:t>
            </a:r>
          </a:p>
          <a:p>
            <a:pPr marL="387350" indent="-387350" eaLnBrk="1" hangingPunct="1">
              <a:defRPr/>
            </a:pPr>
            <a:r>
              <a:rPr lang="en-GB" sz="2800" smtClean="0">
                <a:cs typeface="Times New Roman" pitchFamily="18" charset="0"/>
              </a:rPr>
              <a:t>Repetitive Strain Injury (RSI) </a:t>
            </a:r>
          </a:p>
          <a:p>
            <a:pPr marL="387350" indent="-387350" eaLnBrk="1" hangingPunct="1">
              <a:defRPr/>
            </a:pPr>
            <a:r>
              <a:rPr lang="en-GB" sz="2800" smtClean="0">
                <a:cs typeface="Times New Roman" pitchFamily="18" charset="0"/>
              </a:rPr>
              <a:t>use a tilted keyboard, wrist rests, take a 10 minute break every two hours (this can help prevent </a:t>
            </a:r>
            <a:r>
              <a:rPr lang="en-GB" sz="2800" i="1" smtClean="0">
                <a:cs typeface="Times New Roman" pitchFamily="18" charset="0"/>
              </a:rPr>
              <a:t>any</a:t>
            </a:r>
            <a:r>
              <a:rPr lang="en-GB" sz="2800" smtClean="0">
                <a:cs typeface="Times New Roman" pitchFamily="18" charset="0"/>
              </a:rPr>
              <a:t> injury)</a:t>
            </a:r>
            <a:r>
              <a:rPr lang="en-US" sz="2800" smtClean="0">
                <a:cs typeface="Times New Roman" pitchFamily="18" charset="0"/>
              </a:rPr>
              <a:t> </a:t>
            </a:r>
            <a:endParaRPr lang="en-GB" sz="2800"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67971">
                                            <p:txEl>
                                              <p:pRg st="0" end="0"/>
                                            </p:txEl>
                                          </p:spTgt>
                                        </p:tgtEl>
                                        <p:attrNameLst>
                                          <p:attrName>style.visibility</p:attrName>
                                        </p:attrNameLst>
                                      </p:cBhvr>
                                      <p:to>
                                        <p:strVal val="visible"/>
                                      </p:to>
                                    </p:set>
                                    <p:anim calcmode="lin" valueType="num">
                                      <p:cBhvr additive="base">
                                        <p:cTn id="7" dur="500" fill="hold"/>
                                        <p:tgtEl>
                                          <p:spTgt spid="4679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679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67971">
                                            <p:txEl>
                                              <p:pRg st="1" end="1"/>
                                            </p:txEl>
                                          </p:spTgt>
                                        </p:tgtEl>
                                        <p:attrNameLst>
                                          <p:attrName>style.visibility</p:attrName>
                                        </p:attrNameLst>
                                      </p:cBhvr>
                                      <p:to>
                                        <p:strVal val="visible"/>
                                      </p:to>
                                    </p:set>
                                    <p:anim calcmode="lin" valueType="num">
                                      <p:cBhvr additive="base">
                                        <p:cTn id="13" dur="500" fill="hold"/>
                                        <p:tgtEl>
                                          <p:spTgt spid="46797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679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67971">
                                            <p:txEl>
                                              <p:pRg st="2" end="2"/>
                                            </p:txEl>
                                          </p:spTgt>
                                        </p:tgtEl>
                                        <p:attrNameLst>
                                          <p:attrName>style.visibility</p:attrName>
                                        </p:attrNameLst>
                                      </p:cBhvr>
                                      <p:to>
                                        <p:strVal val="visible"/>
                                      </p:to>
                                    </p:set>
                                    <p:anim calcmode="lin" valueType="num">
                                      <p:cBhvr additive="base">
                                        <p:cTn id="19" dur="500" fill="hold"/>
                                        <p:tgtEl>
                                          <p:spTgt spid="46797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6797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67971">
                                            <p:txEl>
                                              <p:pRg st="3" end="3"/>
                                            </p:txEl>
                                          </p:spTgt>
                                        </p:tgtEl>
                                        <p:attrNameLst>
                                          <p:attrName>style.visibility</p:attrName>
                                        </p:attrNameLst>
                                      </p:cBhvr>
                                      <p:to>
                                        <p:strVal val="visible"/>
                                      </p:to>
                                    </p:set>
                                    <p:anim calcmode="lin" valueType="num">
                                      <p:cBhvr additive="base">
                                        <p:cTn id="25" dur="500" fill="hold"/>
                                        <p:tgtEl>
                                          <p:spTgt spid="46797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6797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67971">
                                            <p:txEl>
                                              <p:pRg st="4" end="4"/>
                                            </p:txEl>
                                          </p:spTgt>
                                        </p:tgtEl>
                                        <p:attrNameLst>
                                          <p:attrName>style.visibility</p:attrName>
                                        </p:attrNameLst>
                                      </p:cBhvr>
                                      <p:to>
                                        <p:strVal val="visible"/>
                                      </p:to>
                                    </p:set>
                                    <p:anim calcmode="lin" valueType="num">
                                      <p:cBhvr additive="base">
                                        <p:cTn id="31" dur="500" fill="hold"/>
                                        <p:tgtEl>
                                          <p:spTgt spid="46797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6797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67971">
                                            <p:txEl>
                                              <p:pRg st="5" end="5"/>
                                            </p:txEl>
                                          </p:spTgt>
                                        </p:tgtEl>
                                        <p:attrNameLst>
                                          <p:attrName>style.visibility</p:attrName>
                                        </p:attrNameLst>
                                      </p:cBhvr>
                                      <p:to>
                                        <p:strVal val="visible"/>
                                      </p:to>
                                    </p:set>
                                    <p:anim calcmode="lin" valueType="num">
                                      <p:cBhvr additive="base">
                                        <p:cTn id="37" dur="500" fill="hold"/>
                                        <p:tgtEl>
                                          <p:spTgt spid="46797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6797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7971" grpId="0" build="p" autoUpdateAnimBg="0"/>
    </p:bldLst>
  </p:timing>
</p:sld>
</file>

<file path=ppt/slides/slide1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9298" name="Rectangle 1026"/>
          <p:cNvSpPr>
            <a:spLocks noGrp="1" noChangeArrowheads="1"/>
          </p:cNvSpPr>
          <p:nvPr>
            <p:ph type="title"/>
          </p:nvPr>
        </p:nvSpPr>
        <p:spPr>
          <a:xfrm>
            <a:off x="0" y="609600"/>
            <a:ext cx="9144000" cy="1143000"/>
          </a:xfrm>
        </p:spPr>
        <p:txBody>
          <a:bodyPr/>
          <a:lstStyle/>
          <a:p>
            <a:pPr algn="ctr" eaLnBrk="1" hangingPunct="1">
              <a:defRPr/>
            </a:pPr>
            <a:r>
              <a:rPr lang="en-GB" sz="3600" smtClean="0">
                <a:cs typeface="Times New Roman" pitchFamily="18" charset="0"/>
              </a:rPr>
              <a:t>The main features of a  DTP package</a:t>
            </a:r>
            <a:endParaRPr lang="en-US" sz="3600" smtClean="0">
              <a:cs typeface="Times New Roman" pitchFamily="18" charset="0"/>
            </a:endParaRPr>
          </a:p>
        </p:txBody>
      </p:sp>
      <p:sp>
        <p:nvSpPr>
          <p:cNvPr id="439299" name="Rectangle 1027"/>
          <p:cNvSpPr>
            <a:spLocks noGrp="1" noChangeArrowheads="1"/>
          </p:cNvSpPr>
          <p:nvPr>
            <p:ph type="body" idx="1"/>
          </p:nvPr>
        </p:nvSpPr>
        <p:spPr/>
        <p:txBody>
          <a:bodyPr/>
          <a:lstStyle/>
          <a:p>
            <a:pPr marL="387350" indent="-387350" eaLnBrk="1" hangingPunct="1">
              <a:defRPr/>
            </a:pPr>
            <a:r>
              <a:rPr lang="en-GB" smtClean="0">
                <a:cs typeface="Times New Roman" pitchFamily="18" charset="0"/>
              </a:rPr>
              <a:t>Ability to mix text and graphics on a page, </a:t>
            </a:r>
          </a:p>
          <a:p>
            <a:pPr marL="387350" indent="-387350" eaLnBrk="1" hangingPunct="1">
              <a:defRPr/>
            </a:pPr>
            <a:r>
              <a:rPr lang="en-GB" smtClean="0">
                <a:cs typeface="Times New Roman" pitchFamily="18" charset="0"/>
              </a:rPr>
              <a:t>to add borders, </a:t>
            </a:r>
          </a:p>
          <a:p>
            <a:pPr marL="387350" indent="-387350" eaLnBrk="1" hangingPunct="1">
              <a:defRPr/>
            </a:pPr>
            <a:r>
              <a:rPr lang="en-GB" smtClean="0">
                <a:cs typeface="Times New Roman" pitchFamily="18" charset="0"/>
              </a:rPr>
              <a:t>to move objects, </a:t>
            </a:r>
          </a:p>
          <a:p>
            <a:pPr marL="387350" indent="-387350" eaLnBrk="1" hangingPunct="1">
              <a:defRPr/>
            </a:pPr>
            <a:r>
              <a:rPr lang="en-GB" smtClean="0">
                <a:cs typeface="Times New Roman" pitchFamily="18" charset="0"/>
              </a:rPr>
              <a:t>to rotate and flip objects, </a:t>
            </a:r>
          </a:p>
          <a:p>
            <a:pPr marL="387350" indent="-387350" eaLnBrk="1" hangingPunct="1">
              <a:defRPr/>
            </a:pPr>
            <a:r>
              <a:rPr lang="en-GB" smtClean="0">
                <a:cs typeface="Times New Roman" pitchFamily="18" charset="0"/>
              </a:rPr>
              <a:t>to print documents as booklets, </a:t>
            </a:r>
          </a:p>
          <a:p>
            <a:pPr marL="387350" indent="-387350" eaLnBrk="1" hangingPunct="1">
              <a:defRPr/>
            </a:pPr>
            <a:r>
              <a:rPr lang="en-GB" smtClean="0">
                <a:cs typeface="Times New Roman" pitchFamily="18" charset="0"/>
              </a:rPr>
              <a:t>preset templates…</a:t>
            </a:r>
            <a:r>
              <a:rPr lang="en-US" smtClean="0">
                <a:cs typeface="Times New Roman" pitchFamily="18" charset="0"/>
              </a:rPr>
              <a:t> </a:t>
            </a:r>
            <a:endParaRPr lang="en-GB"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9299">
                                            <p:txEl>
                                              <p:pRg st="0" end="0"/>
                                            </p:txEl>
                                          </p:spTgt>
                                        </p:tgtEl>
                                        <p:attrNameLst>
                                          <p:attrName>style.visibility</p:attrName>
                                        </p:attrNameLst>
                                      </p:cBhvr>
                                      <p:to>
                                        <p:strVal val="visible"/>
                                      </p:to>
                                    </p:set>
                                    <p:anim calcmode="lin" valueType="num">
                                      <p:cBhvr additive="base">
                                        <p:cTn id="7" dur="500" fill="hold"/>
                                        <p:tgtEl>
                                          <p:spTgt spid="4392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392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9299">
                                            <p:txEl>
                                              <p:pRg st="1" end="1"/>
                                            </p:txEl>
                                          </p:spTgt>
                                        </p:tgtEl>
                                        <p:attrNameLst>
                                          <p:attrName>style.visibility</p:attrName>
                                        </p:attrNameLst>
                                      </p:cBhvr>
                                      <p:to>
                                        <p:strVal val="visible"/>
                                      </p:to>
                                    </p:set>
                                    <p:anim calcmode="lin" valueType="num">
                                      <p:cBhvr additive="base">
                                        <p:cTn id="13" dur="500" fill="hold"/>
                                        <p:tgtEl>
                                          <p:spTgt spid="43929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392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9299">
                                            <p:txEl>
                                              <p:pRg st="2" end="2"/>
                                            </p:txEl>
                                          </p:spTgt>
                                        </p:tgtEl>
                                        <p:attrNameLst>
                                          <p:attrName>style.visibility</p:attrName>
                                        </p:attrNameLst>
                                      </p:cBhvr>
                                      <p:to>
                                        <p:strVal val="visible"/>
                                      </p:to>
                                    </p:set>
                                    <p:anim calcmode="lin" valueType="num">
                                      <p:cBhvr additive="base">
                                        <p:cTn id="19" dur="500" fill="hold"/>
                                        <p:tgtEl>
                                          <p:spTgt spid="43929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3929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9299">
                                            <p:txEl>
                                              <p:pRg st="3" end="3"/>
                                            </p:txEl>
                                          </p:spTgt>
                                        </p:tgtEl>
                                        <p:attrNameLst>
                                          <p:attrName>style.visibility</p:attrName>
                                        </p:attrNameLst>
                                      </p:cBhvr>
                                      <p:to>
                                        <p:strVal val="visible"/>
                                      </p:to>
                                    </p:set>
                                    <p:anim calcmode="lin" valueType="num">
                                      <p:cBhvr additive="base">
                                        <p:cTn id="25" dur="500" fill="hold"/>
                                        <p:tgtEl>
                                          <p:spTgt spid="43929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3929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9299">
                                            <p:txEl>
                                              <p:pRg st="4" end="4"/>
                                            </p:txEl>
                                          </p:spTgt>
                                        </p:tgtEl>
                                        <p:attrNameLst>
                                          <p:attrName>style.visibility</p:attrName>
                                        </p:attrNameLst>
                                      </p:cBhvr>
                                      <p:to>
                                        <p:strVal val="visible"/>
                                      </p:to>
                                    </p:set>
                                    <p:anim calcmode="lin" valueType="num">
                                      <p:cBhvr additive="base">
                                        <p:cTn id="31" dur="500" fill="hold"/>
                                        <p:tgtEl>
                                          <p:spTgt spid="43929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3929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9299">
                                            <p:txEl>
                                              <p:pRg st="5" end="5"/>
                                            </p:txEl>
                                          </p:spTgt>
                                        </p:tgtEl>
                                        <p:attrNameLst>
                                          <p:attrName>style.visibility</p:attrName>
                                        </p:attrNameLst>
                                      </p:cBhvr>
                                      <p:to>
                                        <p:strVal val="visible"/>
                                      </p:to>
                                    </p:set>
                                    <p:anim calcmode="lin" valueType="num">
                                      <p:cBhvr additive="base">
                                        <p:cTn id="37" dur="500" fill="hold"/>
                                        <p:tgtEl>
                                          <p:spTgt spid="43929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3929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9299" grpId="0" build="p" autoUpdateAnimBg="0"/>
    </p:bldLst>
  </p:timing>
</p:sld>
</file>

<file path=ppt/slides/slide1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22" name="Rectangle 2"/>
          <p:cNvSpPr>
            <a:spLocks noGrp="1" noChangeArrowheads="1"/>
          </p:cNvSpPr>
          <p:nvPr>
            <p:ph type="title"/>
          </p:nvPr>
        </p:nvSpPr>
        <p:spPr>
          <a:xfrm>
            <a:off x="0" y="609600"/>
            <a:ext cx="9144000" cy="1143000"/>
          </a:xfrm>
        </p:spPr>
        <p:txBody>
          <a:bodyPr/>
          <a:lstStyle/>
          <a:p>
            <a:pPr algn="ctr" eaLnBrk="1" hangingPunct="1">
              <a:defRPr/>
            </a:pPr>
            <a:r>
              <a:rPr lang="en-GB" sz="3600" smtClean="0">
                <a:cs typeface="Times New Roman" pitchFamily="18" charset="0"/>
              </a:rPr>
              <a:t>The main features of  a database package</a:t>
            </a:r>
            <a:endParaRPr lang="en-US" sz="3600" smtClean="0">
              <a:cs typeface="Times New Roman" pitchFamily="18" charset="0"/>
            </a:endParaRPr>
          </a:p>
        </p:txBody>
      </p:sp>
      <p:sp>
        <p:nvSpPr>
          <p:cNvPr id="440323" name="Rectangle 3"/>
          <p:cNvSpPr>
            <a:spLocks noGrp="1" noChangeArrowheads="1"/>
          </p:cNvSpPr>
          <p:nvPr>
            <p:ph type="body" idx="1"/>
          </p:nvPr>
        </p:nvSpPr>
        <p:spPr/>
        <p:txBody>
          <a:bodyPr/>
          <a:lstStyle/>
          <a:p>
            <a:pPr marL="387350" indent="-387350" eaLnBrk="1" hangingPunct="1">
              <a:lnSpc>
                <a:spcPct val="130000"/>
              </a:lnSpc>
              <a:defRPr/>
            </a:pPr>
            <a:r>
              <a:rPr lang="en-GB" smtClean="0">
                <a:cs typeface="Times New Roman" pitchFamily="18" charset="0"/>
              </a:rPr>
              <a:t>Ability to set fields, </a:t>
            </a:r>
          </a:p>
          <a:p>
            <a:pPr marL="387350" indent="-387350" eaLnBrk="1" hangingPunct="1">
              <a:lnSpc>
                <a:spcPct val="130000"/>
              </a:lnSpc>
              <a:defRPr/>
            </a:pPr>
            <a:r>
              <a:rPr lang="en-GB" smtClean="0">
                <a:cs typeface="Times New Roman" pitchFamily="18" charset="0"/>
              </a:rPr>
              <a:t>set validation, </a:t>
            </a:r>
          </a:p>
          <a:p>
            <a:pPr marL="387350" indent="-387350" eaLnBrk="1" hangingPunct="1">
              <a:lnSpc>
                <a:spcPct val="130000"/>
              </a:lnSpc>
              <a:defRPr/>
            </a:pPr>
            <a:r>
              <a:rPr lang="en-GB" smtClean="0">
                <a:cs typeface="Times New Roman" pitchFamily="18" charset="0"/>
              </a:rPr>
              <a:t>sort, </a:t>
            </a:r>
          </a:p>
          <a:p>
            <a:pPr marL="387350" indent="-387350" eaLnBrk="1" hangingPunct="1">
              <a:lnSpc>
                <a:spcPct val="130000"/>
              </a:lnSpc>
              <a:defRPr/>
            </a:pPr>
            <a:r>
              <a:rPr lang="en-GB" smtClean="0">
                <a:cs typeface="Times New Roman" pitchFamily="18" charset="0"/>
              </a:rPr>
              <a:t>search (simple and complex), </a:t>
            </a:r>
          </a:p>
          <a:p>
            <a:pPr marL="387350" indent="-387350" eaLnBrk="1" hangingPunct="1">
              <a:lnSpc>
                <a:spcPct val="130000"/>
              </a:lnSpc>
              <a:defRPr/>
            </a:pPr>
            <a:r>
              <a:rPr lang="en-GB" smtClean="0">
                <a:cs typeface="Times New Roman" pitchFamily="18" charset="0"/>
              </a:rPr>
              <a:t>create graphs</a:t>
            </a:r>
            <a:r>
              <a:rPr lang="en-US" smtClean="0">
                <a:cs typeface="Times New Roman" pitchFamily="18" charset="0"/>
              </a:rPr>
              <a:t> </a:t>
            </a:r>
            <a:endParaRPr lang="en-GB"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0323">
                                            <p:txEl>
                                              <p:pRg st="0" end="0"/>
                                            </p:txEl>
                                          </p:spTgt>
                                        </p:tgtEl>
                                        <p:attrNameLst>
                                          <p:attrName>style.visibility</p:attrName>
                                        </p:attrNameLst>
                                      </p:cBhvr>
                                      <p:to>
                                        <p:strVal val="visible"/>
                                      </p:to>
                                    </p:set>
                                    <p:anim calcmode="lin" valueType="num">
                                      <p:cBhvr additive="base">
                                        <p:cTn id="7" dur="500" fill="hold"/>
                                        <p:tgtEl>
                                          <p:spTgt spid="4403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403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40323">
                                            <p:txEl>
                                              <p:pRg st="1" end="1"/>
                                            </p:txEl>
                                          </p:spTgt>
                                        </p:tgtEl>
                                        <p:attrNameLst>
                                          <p:attrName>style.visibility</p:attrName>
                                        </p:attrNameLst>
                                      </p:cBhvr>
                                      <p:to>
                                        <p:strVal val="visible"/>
                                      </p:to>
                                    </p:set>
                                    <p:anim calcmode="lin" valueType="num">
                                      <p:cBhvr additive="base">
                                        <p:cTn id="13" dur="500" fill="hold"/>
                                        <p:tgtEl>
                                          <p:spTgt spid="4403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403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40323">
                                            <p:txEl>
                                              <p:pRg st="2" end="2"/>
                                            </p:txEl>
                                          </p:spTgt>
                                        </p:tgtEl>
                                        <p:attrNameLst>
                                          <p:attrName>style.visibility</p:attrName>
                                        </p:attrNameLst>
                                      </p:cBhvr>
                                      <p:to>
                                        <p:strVal val="visible"/>
                                      </p:to>
                                    </p:set>
                                    <p:anim calcmode="lin" valueType="num">
                                      <p:cBhvr additive="base">
                                        <p:cTn id="19" dur="500" fill="hold"/>
                                        <p:tgtEl>
                                          <p:spTgt spid="4403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403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40323">
                                            <p:txEl>
                                              <p:pRg st="3" end="3"/>
                                            </p:txEl>
                                          </p:spTgt>
                                        </p:tgtEl>
                                        <p:attrNameLst>
                                          <p:attrName>style.visibility</p:attrName>
                                        </p:attrNameLst>
                                      </p:cBhvr>
                                      <p:to>
                                        <p:strVal val="visible"/>
                                      </p:to>
                                    </p:set>
                                    <p:anim calcmode="lin" valueType="num">
                                      <p:cBhvr additive="base">
                                        <p:cTn id="25" dur="500" fill="hold"/>
                                        <p:tgtEl>
                                          <p:spTgt spid="44032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403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40323">
                                            <p:txEl>
                                              <p:pRg st="4" end="4"/>
                                            </p:txEl>
                                          </p:spTgt>
                                        </p:tgtEl>
                                        <p:attrNameLst>
                                          <p:attrName>style.visibility</p:attrName>
                                        </p:attrNameLst>
                                      </p:cBhvr>
                                      <p:to>
                                        <p:strVal val="visible"/>
                                      </p:to>
                                    </p:set>
                                    <p:anim calcmode="lin" valueType="num">
                                      <p:cBhvr additive="base">
                                        <p:cTn id="31" dur="500" fill="hold"/>
                                        <p:tgtEl>
                                          <p:spTgt spid="44032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4032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23" grpId="0" build="p" autoUpdateAnimBg="0"/>
    </p:bldLst>
  </p:timing>
</p:sld>
</file>

<file path=ppt/slides/slide1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5442" name="Rectangle 1026"/>
          <p:cNvSpPr>
            <a:spLocks noGrp="1" noChangeArrowheads="1"/>
          </p:cNvSpPr>
          <p:nvPr>
            <p:ph type="title"/>
          </p:nvPr>
        </p:nvSpPr>
        <p:spPr>
          <a:xfrm>
            <a:off x="152400" y="609600"/>
            <a:ext cx="8763000" cy="1143000"/>
          </a:xfrm>
        </p:spPr>
        <p:txBody>
          <a:bodyPr/>
          <a:lstStyle/>
          <a:p>
            <a:pPr algn="ctr" eaLnBrk="1" hangingPunct="1">
              <a:defRPr/>
            </a:pPr>
            <a:r>
              <a:rPr lang="en-GB" sz="3600" smtClean="0">
                <a:cs typeface="Times New Roman" pitchFamily="18" charset="0"/>
              </a:rPr>
              <a:t>The main features of a graphics package</a:t>
            </a:r>
            <a:r>
              <a:rPr lang="en-US" sz="3600" smtClean="0">
                <a:cs typeface="Times New Roman" pitchFamily="18" charset="0"/>
              </a:rPr>
              <a:t> </a:t>
            </a:r>
          </a:p>
        </p:txBody>
      </p:sp>
      <p:sp>
        <p:nvSpPr>
          <p:cNvPr id="445443" name="Rectangle 1027"/>
          <p:cNvSpPr>
            <a:spLocks noGrp="1" noChangeArrowheads="1"/>
          </p:cNvSpPr>
          <p:nvPr>
            <p:ph type="body" idx="1"/>
          </p:nvPr>
        </p:nvSpPr>
        <p:spPr>
          <a:xfrm>
            <a:off x="1042988" y="2743200"/>
            <a:ext cx="7543800" cy="4114800"/>
          </a:xfrm>
        </p:spPr>
        <p:txBody>
          <a:bodyPr/>
          <a:lstStyle/>
          <a:p>
            <a:pPr marL="387350" indent="-387350" eaLnBrk="1" hangingPunct="1">
              <a:lnSpc>
                <a:spcPct val="120000"/>
              </a:lnSpc>
              <a:defRPr/>
            </a:pPr>
            <a:r>
              <a:rPr lang="en-GB" smtClean="0">
                <a:cs typeface="Times New Roman" pitchFamily="18" charset="0"/>
              </a:rPr>
              <a:t>Ability to draw shapes, </a:t>
            </a:r>
          </a:p>
          <a:p>
            <a:pPr marL="387350" indent="-387350" eaLnBrk="1" hangingPunct="1">
              <a:lnSpc>
                <a:spcPct val="120000"/>
              </a:lnSpc>
              <a:defRPr/>
            </a:pPr>
            <a:r>
              <a:rPr lang="en-GB" smtClean="0">
                <a:cs typeface="Times New Roman" pitchFamily="18" charset="0"/>
              </a:rPr>
              <a:t>freehand draw, </a:t>
            </a:r>
          </a:p>
          <a:p>
            <a:pPr marL="387350" indent="-387350" eaLnBrk="1" hangingPunct="1">
              <a:lnSpc>
                <a:spcPct val="120000"/>
              </a:lnSpc>
              <a:defRPr/>
            </a:pPr>
            <a:r>
              <a:rPr lang="en-GB" smtClean="0">
                <a:cs typeface="Times New Roman" pitchFamily="18" charset="0"/>
              </a:rPr>
              <a:t>fill with colours, </a:t>
            </a:r>
          </a:p>
          <a:p>
            <a:pPr marL="387350" indent="-387350" eaLnBrk="1" hangingPunct="1">
              <a:lnSpc>
                <a:spcPct val="120000"/>
              </a:lnSpc>
              <a:defRPr/>
            </a:pPr>
            <a:r>
              <a:rPr lang="en-GB" smtClean="0">
                <a:cs typeface="Times New Roman" pitchFamily="18" charset="0"/>
              </a:rPr>
              <a:t>enlarge, </a:t>
            </a:r>
          </a:p>
          <a:p>
            <a:pPr marL="387350" indent="-387350" eaLnBrk="1" hangingPunct="1">
              <a:lnSpc>
                <a:spcPct val="120000"/>
              </a:lnSpc>
              <a:defRPr/>
            </a:pPr>
            <a:r>
              <a:rPr lang="en-GB" smtClean="0">
                <a:cs typeface="Times New Roman" pitchFamily="18" charset="0"/>
              </a:rPr>
              <a:t>rotate shapes, </a:t>
            </a:r>
          </a:p>
          <a:p>
            <a:pPr marL="387350" indent="-387350" eaLnBrk="1" hangingPunct="1">
              <a:lnSpc>
                <a:spcPct val="120000"/>
              </a:lnSpc>
              <a:defRPr/>
            </a:pPr>
            <a:r>
              <a:rPr lang="en-GB" smtClean="0">
                <a:cs typeface="Times New Roman" pitchFamily="18" charset="0"/>
              </a:rPr>
              <a:t>add text…</a:t>
            </a:r>
            <a:r>
              <a:rPr lang="en-US" smtClean="0">
                <a:cs typeface="Times New Roman" pitchFamily="18" charset="0"/>
              </a:rPr>
              <a:t> </a:t>
            </a:r>
            <a:endParaRPr lang="en-GB"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5443">
                                            <p:txEl>
                                              <p:pRg st="0" end="0"/>
                                            </p:txEl>
                                          </p:spTgt>
                                        </p:tgtEl>
                                        <p:attrNameLst>
                                          <p:attrName>style.visibility</p:attrName>
                                        </p:attrNameLst>
                                      </p:cBhvr>
                                      <p:to>
                                        <p:strVal val="visible"/>
                                      </p:to>
                                    </p:set>
                                    <p:anim calcmode="lin" valueType="num">
                                      <p:cBhvr additive="base">
                                        <p:cTn id="7" dur="500" fill="hold"/>
                                        <p:tgtEl>
                                          <p:spTgt spid="4454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454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45443">
                                            <p:txEl>
                                              <p:pRg st="1" end="1"/>
                                            </p:txEl>
                                          </p:spTgt>
                                        </p:tgtEl>
                                        <p:attrNameLst>
                                          <p:attrName>style.visibility</p:attrName>
                                        </p:attrNameLst>
                                      </p:cBhvr>
                                      <p:to>
                                        <p:strVal val="visible"/>
                                      </p:to>
                                    </p:set>
                                    <p:anim calcmode="lin" valueType="num">
                                      <p:cBhvr additive="base">
                                        <p:cTn id="13" dur="500" fill="hold"/>
                                        <p:tgtEl>
                                          <p:spTgt spid="44544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4544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45443">
                                            <p:txEl>
                                              <p:pRg st="2" end="2"/>
                                            </p:txEl>
                                          </p:spTgt>
                                        </p:tgtEl>
                                        <p:attrNameLst>
                                          <p:attrName>style.visibility</p:attrName>
                                        </p:attrNameLst>
                                      </p:cBhvr>
                                      <p:to>
                                        <p:strVal val="visible"/>
                                      </p:to>
                                    </p:set>
                                    <p:anim calcmode="lin" valueType="num">
                                      <p:cBhvr additive="base">
                                        <p:cTn id="19" dur="500" fill="hold"/>
                                        <p:tgtEl>
                                          <p:spTgt spid="44544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454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45443">
                                            <p:txEl>
                                              <p:pRg st="3" end="3"/>
                                            </p:txEl>
                                          </p:spTgt>
                                        </p:tgtEl>
                                        <p:attrNameLst>
                                          <p:attrName>style.visibility</p:attrName>
                                        </p:attrNameLst>
                                      </p:cBhvr>
                                      <p:to>
                                        <p:strVal val="visible"/>
                                      </p:to>
                                    </p:set>
                                    <p:anim calcmode="lin" valueType="num">
                                      <p:cBhvr additive="base">
                                        <p:cTn id="25" dur="500" fill="hold"/>
                                        <p:tgtEl>
                                          <p:spTgt spid="44544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4544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45443">
                                            <p:txEl>
                                              <p:pRg st="4" end="4"/>
                                            </p:txEl>
                                          </p:spTgt>
                                        </p:tgtEl>
                                        <p:attrNameLst>
                                          <p:attrName>style.visibility</p:attrName>
                                        </p:attrNameLst>
                                      </p:cBhvr>
                                      <p:to>
                                        <p:strVal val="visible"/>
                                      </p:to>
                                    </p:set>
                                    <p:anim calcmode="lin" valueType="num">
                                      <p:cBhvr additive="base">
                                        <p:cTn id="31" dur="500" fill="hold"/>
                                        <p:tgtEl>
                                          <p:spTgt spid="44544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4544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45443">
                                            <p:txEl>
                                              <p:pRg st="5" end="5"/>
                                            </p:txEl>
                                          </p:spTgt>
                                        </p:tgtEl>
                                        <p:attrNameLst>
                                          <p:attrName>style.visibility</p:attrName>
                                        </p:attrNameLst>
                                      </p:cBhvr>
                                      <p:to>
                                        <p:strVal val="visible"/>
                                      </p:to>
                                    </p:set>
                                    <p:anim calcmode="lin" valueType="num">
                                      <p:cBhvr additive="base">
                                        <p:cTn id="37" dur="500" fill="hold"/>
                                        <p:tgtEl>
                                          <p:spTgt spid="44544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4544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5443"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p:txBody>
          <a:bodyPr/>
          <a:lstStyle/>
          <a:p>
            <a:pPr algn="ctr" eaLnBrk="1" hangingPunct="1">
              <a:defRPr/>
            </a:pPr>
            <a:r>
              <a:rPr lang="en-GB" sz="3600" smtClean="0">
                <a:cs typeface="Times New Roman" pitchFamily="18" charset="0"/>
              </a:rPr>
              <a:t>Concept Keyboards</a:t>
            </a:r>
            <a:r>
              <a:rPr lang="en-US" sz="3600" smtClean="0">
                <a:cs typeface="Times New Roman" pitchFamily="18" charset="0"/>
              </a:rPr>
              <a:t> </a:t>
            </a:r>
          </a:p>
        </p:txBody>
      </p:sp>
      <p:sp>
        <p:nvSpPr>
          <p:cNvPr id="260099" name="Rectangle 3"/>
          <p:cNvSpPr>
            <a:spLocks noGrp="1" noChangeArrowheads="1"/>
          </p:cNvSpPr>
          <p:nvPr>
            <p:ph type="body" idx="1"/>
          </p:nvPr>
        </p:nvSpPr>
        <p:spPr>
          <a:xfrm>
            <a:off x="395288" y="1981200"/>
            <a:ext cx="8291512" cy="4876800"/>
          </a:xfrm>
        </p:spPr>
        <p:txBody>
          <a:bodyPr/>
          <a:lstStyle/>
          <a:p>
            <a:pPr marL="387350" indent="-387350" eaLnBrk="1" hangingPunct="1">
              <a:lnSpc>
                <a:spcPct val="130000"/>
              </a:lnSpc>
              <a:defRPr/>
            </a:pPr>
            <a:r>
              <a:rPr lang="en-GB" sz="2800" smtClean="0">
                <a:cs typeface="Times New Roman" pitchFamily="18" charset="0"/>
              </a:rPr>
              <a:t>A touch sensitive pad where a paper overlay can be used to show different areas.  </a:t>
            </a:r>
          </a:p>
          <a:p>
            <a:pPr marL="387350" indent="-387350" eaLnBrk="1" hangingPunct="1">
              <a:lnSpc>
                <a:spcPct val="130000"/>
              </a:lnSpc>
              <a:defRPr/>
            </a:pPr>
            <a:r>
              <a:rPr lang="en-GB" sz="2800" smtClean="0">
                <a:cs typeface="Times New Roman" pitchFamily="18" charset="0"/>
              </a:rPr>
              <a:t>Used in McDonalds etc, </a:t>
            </a:r>
          </a:p>
          <a:p>
            <a:pPr marL="387350" indent="-387350" eaLnBrk="1" hangingPunct="1">
              <a:lnSpc>
                <a:spcPct val="130000"/>
              </a:lnSpc>
              <a:defRPr/>
            </a:pPr>
            <a:r>
              <a:rPr lang="en-GB" sz="2800" smtClean="0">
                <a:cs typeface="Times New Roman" pitchFamily="18" charset="0"/>
              </a:rPr>
              <a:t>in supermarkets such as Safeway where fruit and veg are weighed, </a:t>
            </a:r>
          </a:p>
          <a:p>
            <a:pPr marL="387350" indent="-387350" eaLnBrk="1" hangingPunct="1">
              <a:lnSpc>
                <a:spcPct val="130000"/>
              </a:lnSpc>
              <a:defRPr/>
            </a:pPr>
            <a:r>
              <a:rPr lang="en-GB" sz="2800" smtClean="0">
                <a:cs typeface="Times New Roman" pitchFamily="18" charset="0"/>
              </a:rPr>
              <a:t>in schools where young children can touch pictures on the overlay keyboard more easily than type things on a normal keyboard.</a:t>
            </a:r>
            <a:r>
              <a:rPr lang="en-US" sz="2800" smtClean="0">
                <a:cs typeface="Times New Roman" pitchFamily="18" charset="0"/>
              </a:rPr>
              <a:t> </a:t>
            </a:r>
            <a:endParaRPr lang="en-GB" sz="2800"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0099">
                                            <p:txEl>
                                              <p:pRg st="0" end="0"/>
                                            </p:txEl>
                                          </p:spTgt>
                                        </p:tgtEl>
                                        <p:attrNameLst>
                                          <p:attrName>style.visibility</p:attrName>
                                        </p:attrNameLst>
                                      </p:cBhvr>
                                      <p:to>
                                        <p:strVal val="visible"/>
                                      </p:to>
                                    </p:set>
                                    <p:anim calcmode="lin" valueType="num">
                                      <p:cBhvr additive="base">
                                        <p:cTn id="7" dur="500" fill="hold"/>
                                        <p:tgtEl>
                                          <p:spTgt spid="2600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600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60099">
                                            <p:txEl>
                                              <p:pRg st="1" end="1"/>
                                            </p:txEl>
                                          </p:spTgt>
                                        </p:tgtEl>
                                        <p:attrNameLst>
                                          <p:attrName>style.visibility</p:attrName>
                                        </p:attrNameLst>
                                      </p:cBhvr>
                                      <p:to>
                                        <p:strVal val="visible"/>
                                      </p:to>
                                    </p:set>
                                    <p:anim calcmode="lin" valueType="num">
                                      <p:cBhvr additive="base">
                                        <p:cTn id="13" dur="500" fill="hold"/>
                                        <p:tgtEl>
                                          <p:spTgt spid="26009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600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60099">
                                            <p:txEl>
                                              <p:pRg st="2" end="2"/>
                                            </p:txEl>
                                          </p:spTgt>
                                        </p:tgtEl>
                                        <p:attrNameLst>
                                          <p:attrName>style.visibility</p:attrName>
                                        </p:attrNameLst>
                                      </p:cBhvr>
                                      <p:to>
                                        <p:strVal val="visible"/>
                                      </p:to>
                                    </p:set>
                                    <p:anim calcmode="lin" valueType="num">
                                      <p:cBhvr additive="base">
                                        <p:cTn id="19" dur="500" fill="hold"/>
                                        <p:tgtEl>
                                          <p:spTgt spid="26009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6009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60099">
                                            <p:txEl>
                                              <p:pRg st="3" end="3"/>
                                            </p:txEl>
                                          </p:spTgt>
                                        </p:tgtEl>
                                        <p:attrNameLst>
                                          <p:attrName>style.visibility</p:attrName>
                                        </p:attrNameLst>
                                      </p:cBhvr>
                                      <p:to>
                                        <p:strVal val="visible"/>
                                      </p:to>
                                    </p:set>
                                    <p:anim calcmode="lin" valueType="num">
                                      <p:cBhvr additive="base">
                                        <p:cTn id="25" dur="500" fill="hold"/>
                                        <p:tgtEl>
                                          <p:spTgt spid="26009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6009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0099" grpId="0" build="p" autoUpdateAnimBg="0"/>
    </p:bldLst>
  </p:timing>
</p:sld>
</file>

<file path=ppt/slides/slide1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7778" name="Rectangle 2"/>
          <p:cNvSpPr>
            <a:spLocks noGrp="1" noChangeArrowheads="1"/>
          </p:cNvSpPr>
          <p:nvPr>
            <p:ph type="title"/>
          </p:nvPr>
        </p:nvSpPr>
        <p:spPr>
          <a:xfrm>
            <a:off x="0" y="609600"/>
            <a:ext cx="9144000" cy="1143000"/>
          </a:xfrm>
        </p:spPr>
        <p:txBody>
          <a:bodyPr/>
          <a:lstStyle/>
          <a:p>
            <a:pPr eaLnBrk="1" hangingPunct="1">
              <a:defRPr/>
            </a:pPr>
            <a:r>
              <a:rPr lang="en-GB" sz="3600" smtClean="0">
                <a:cs typeface="Times New Roman" pitchFamily="18" charset="0"/>
              </a:rPr>
              <a:t>CAD -   The main advantages of using CAD rather than drawing by hand</a:t>
            </a:r>
            <a:endParaRPr lang="en-US" sz="3600" smtClean="0">
              <a:cs typeface="Times New Roman" pitchFamily="18" charset="0"/>
            </a:endParaRPr>
          </a:p>
        </p:txBody>
      </p:sp>
      <p:sp>
        <p:nvSpPr>
          <p:cNvPr id="587779" name="Rectangle 3"/>
          <p:cNvSpPr>
            <a:spLocks noGrp="1" noChangeArrowheads="1"/>
          </p:cNvSpPr>
          <p:nvPr>
            <p:ph type="body" idx="1"/>
          </p:nvPr>
        </p:nvSpPr>
        <p:spPr>
          <a:xfrm>
            <a:off x="0" y="1981200"/>
            <a:ext cx="9144000" cy="4876800"/>
          </a:xfrm>
        </p:spPr>
        <p:txBody>
          <a:bodyPr/>
          <a:lstStyle/>
          <a:p>
            <a:pPr marL="387350" indent="-387350" eaLnBrk="1" hangingPunct="1">
              <a:defRPr/>
            </a:pPr>
            <a:r>
              <a:rPr lang="en-GB" b="1" smtClean="0">
                <a:cs typeface="Times New Roman" pitchFamily="18" charset="0"/>
              </a:rPr>
              <a:t>Computer Aided Design</a:t>
            </a:r>
            <a:r>
              <a:rPr lang="en-GB" smtClean="0">
                <a:cs typeface="Times New Roman" pitchFamily="18" charset="0"/>
              </a:rPr>
              <a:t> – drawing accurate plans and designs.  </a:t>
            </a:r>
          </a:p>
          <a:p>
            <a:pPr marL="387350" indent="-387350" eaLnBrk="1" hangingPunct="1">
              <a:defRPr/>
            </a:pPr>
            <a:r>
              <a:rPr lang="en-GB" smtClean="0">
                <a:cs typeface="Times New Roman" pitchFamily="18" charset="0"/>
              </a:rPr>
              <a:t>Able to copy parts of a diagram to other places quickly and easily, </a:t>
            </a:r>
          </a:p>
          <a:p>
            <a:pPr marL="387350" indent="-387350" eaLnBrk="1" hangingPunct="1">
              <a:defRPr/>
            </a:pPr>
            <a:r>
              <a:rPr lang="en-GB" smtClean="0">
                <a:cs typeface="Times New Roman" pitchFamily="18" charset="0"/>
              </a:rPr>
              <a:t>easy to alter parts without starting again, </a:t>
            </a:r>
          </a:p>
          <a:p>
            <a:pPr marL="387350" indent="-387350" eaLnBrk="1" hangingPunct="1">
              <a:defRPr/>
            </a:pPr>
            <a:r>
              <a:rPr lang="en-GB" smtClean="0">
                <a:cs typeface="Times New Roman" pitchFamily="18" charset="0"/>
              </a:rPr>
              <a:t>can use a library of pre-drawn designs, </a:t>
            </a:r>
          </a:p>
          <a:p>
            <a:pPr marL="387350" indent="-387350" eaLnBrk="1" hangingPunct="1">
              <a:defRPr/>
            </a:pPr>
            <a:r>
              <a:rPr lang="en-GB" smtClean="0">
                <a:cs typeface="Times New Roman" pitchFamily="18" charset="0"/>
              </a:rPr>
              <a:t>can view designs from different angles, </a:t>
            </a:r>
          </a:p>
          <a:p>
            <a:pPr marL="387350" indent="-387350" eaLnBrk="1" hangingPunct="1">
              <a:defRPr/>
            </a:pPr>
            <a:r>
              <a:rPr lang="en-GB" smtClean="0">
                <a:cs typeface="Times New Roman" pitchFamily="18" charset="0"/>
              </a:rPr>
              <a:t>can change things and see the effect…</a:t>
            </a:r>
            <a:r>
              <a:rPr lang="en-US" smtClean="0">
                <a:cs typeface="Times New Roman" pitchFamily="18" charset="0"/>
              </a:rPr>
              <a:t> </a:t>
            </a:r>
            <a:endParaRPr lang="en-GB"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87779">
                                            <p:txEl>
                                              <p:pRg st="0" end="0"/>
                                            </p:txEl>
                                          </p:spTgt>
                                        </p:tgtEl>
                                        <p:attrNameLst>
                                          <p:attrName>style.visibility</p:attrName>
                                        </p:attrNameLst>
                                      </p:cBhvr>
                                      <p:to>
                                        <p:strVal val="visible"/>
                                      </p:to>
                                    </p:set>
                                    <p:anim calcmode="lin" valueType="num">
                                      <p:cBhvr additive="base">
                                        <p:cTn id="7" dur="500" fill="hold"/>
                                        <p:tgtEl>
                                          <p:spTgt spid="5877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877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87779">
                                            <p:txEl>
                                              <p:pRg st="1" end="1"/>
                                            </p:txEl>
                                          </p:spTgt>
                                        </p:tgtEl>
                                        <p:attrNameLst>
                                          <p:attrName>style.visibility</p:attrName>
                                        </p:attrNameLst>
                                      </p:cBhvr>
                                      <p:to>
                                        <p:strVal val="visible"/>
                                      </p:to>
                                    </p:set>
                                    <p:anim calcmode="lin" valueType="num">
                                      <p:cBhvr additive="base">
                                        <p:cTn id="13" dur="500" fill="hold"/>
                                        <p:tgtEl>
                                          <p:spTgt spid="5877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877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87779">
                                            <p:txEl>
                                              <p:pRg st="2" end="2"/>
                                            </p:txEl>
                                          </p:spTgt>
                                        </p:tgtEl>
                                        <p:attrNameLst>
                                          <p:attrName>style.visibility</p:attrName>
                                        </p:attrNameLst>
                                      </p:cBhvr>
                                      <p:to>
                                        <p:strVal val="visible"/>
                                      </p:to>
                                    </p:set>
                                    <p:anim calcmode="lin" valueType="num">
                                      <p:cBhvr additive="base">
                                        <p:cTn id="19" dur="500" fill="hold"/>
                                        <p:tgtEl>
                                          <p:spTgt spid="58777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8777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87779">
                                            <p:txEl>
                                              <p:pRg st="3" end="3"/>
                                            </p:txEl>
                                          </p:spTgt>
                                        </p:tgtEl>
                                        <p:attrNameLst>
                                          <p:attrName>style.visibility</p:attrName>
                                        </p:attrNameLst>
                                      </p:cBhvr>
                                      <p:to>
                                        <p:strVal val="visible"/>
                                      </p:to>
                                    </p:set>
                                    <p:anim calcmode="lin" valueType="num">
                                      <p:cBhvr additive="base">
                                        <p:cTn id="25" dur="500" fill="hold"/>
                                        <p:tgtEl>
                                          <p:spTgt spid="58777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8777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87779">
                                            <p:txEl>
                                              <p:pRg st="4" end="4"/>
                                            </p:txEl>
                                          </p:spTgt>
                                        </p:tgtEl>
                                        <p:attrNameLst>
                                          <p:attrName>style.visibility</p:attrName>
                                        </p:attrNameLst>
                                      </p:cBhvr>
                                      <p:to>
                                        <p:strVal val="visible"/>
                                      </p:to>
                                    </p:set>
                                    <p:anim calcmode="lin" valueType="num">
                                      <p:cBhvr additive="base">
                                        <p:cTn id="31" dur="500" fill="hold"/>
                                        <p:tgtEl>
                                          <p:spTgt spid="58777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8777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87779">
                                            <p:txEl>
                                              <p:pRg st="5" end="5"/>
                                            </p:txEl>
                                          </p:spTgt>
                                        </p:tgtEl>
                                        <p:attrNameLst>
                                          <p:attrName>style.visibility</p:attrName>
                                        </p:attrNameLst>
                                      </p:cBhvr>
                                      <p:to>
                                        <p:strVal val="visible"/>
                                      </p:to>
                                    </p:set>
                                    <p:anim calcmode="lin" valueType="num">
                                      <p:cBhvr additive="base">
                                        <p:cTn id="37" dur="500" fill="hold"/>
                                        <p:tgtEl>
                                          <p:spTgt spid="58777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8777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7779"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02" name="Rectangle 2"/>
          <p:cNvSpPr>
            <a:spLocks noGrp="1" noChangeArrowheads="1"/>
          </p:cNvSpPr>
          <p:nvPr>
            <p:ph type="title"/>
          </p:nvPr>
        </p:nvSpPr>
        <p:spPr>
          <a:xfrm>
            <a:off x="0" y="304800"/>
            <a:ext cx="8610600" cy="1431925"/>
          </a:xfrm>
        </p:spPr>
        <p:txBody>
          <a:bodyPr/>
          <a:lstStyle/>
          <a:p>
            <a:pPr algn="ctr" eaLnBrk="1" hangingPunct="1">
              <a:defRPr/>
            </a:pPr>
            <a:r>
              <a:rPr lang="en-GB" smtClean="0">
                <a:cs typeface="Times New Roman" pitchFamily="18" charset="0"/>
              </a:rPr>
              <a:t>Video Digitiser</a:t>
            </a:r>
            <a:endParaRPr lang="en-US" smtClean="0">
              <a:cs typeface="Times New Roman" pitchFamily="18" charset="0"/>
            </a:endParaRPr>
          </a:p>
        </p:txBody>
      </p:sp>
      <p:sp>
        <p:nvSpPr>
          <p:cNvPr id="409603" name="Rectangle 3"/>
          <p:cNvSpPr>
            <a:spLocks noGrp="1" noChangeArrowheads="1"/>
          </p:cNvSpPr>
          <p:nvPr>
            <p:ph type="body" idx="1"/>
          </p:nvPr>
        </p:nvSpPr>
        <p:spPr>
          <a:xfrm>
            <a:off x="395288" y="1981200"/>
            <a:ext cx="8291512" cy="4114800"/>
          </a:xfrm>
        </p:spPr>
        <p:txBody>
          <a:bodyPr/>
          <a:lstStyle/>
          <a:p>
            <a:pPr marL="387350" indent="-387350" eaLnBrk="1" hangingPunct="1">
              <a:lnSpc>
                <a:spcPct val="130000"/>
              </a:lnSpc>
              <a:defRPr/>
            </a:pPr>
            <a:r>
              <a:rPr lang="en-GB" smtClean="0">
                <a:cs typeface="Times New Roman" pitchFamily="18" charset="0"/>
              </a:rPr>
              <a:t>An interface between a video / video camera and a computer.  Converts the signals from the video into signals that can be used by the computer.  </a:t>
            </a:r>
          </a:p>
          <a:p>
            <a:pPr marL="387350" indent="-387350" eaLnBrk="1" hangingPunct="1">
              <a:lnSpc>
                <a:spcPct val="130000"/>
              </a:lnSpc>
              <a:defRPr/>
            </a:pPr>
            <a:r>
              <a:rPr lang="en-GB" smtClean="0">
                <a:cs typeface="Times New Roman" pitchFamily="18" charset="0"/>
              </a:rPr>
              <a:t>Used when you want to use images from TV programmes in work on a computer</a:t>
            </a:r>
            <a:r>
              <a:rPr lang="en-US" smtClean="0">
                <a:cs typeface="Times New Roman" pitchFamily="18" charset="0"/>
              </a:rPr>
              <a:t> </a:t>
            </a:r>
            <a:endParaRPr lang="en-GB"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9603">
                                            <p:txEl>
                                              <p:pRg st="0" end="0"/>
                                            </p:txEl>
                                          </p:spTgt>
                                        </p:tgtEl>
                                        <p:attrNameLst>
                                          <p:attrName>style.visibility</p:attrName>
                                        </p:attrNameLst>
                                      </p:cBhvr>
                                      <p:to>
                                        <p:strVal val="visible"/>
                                      </p:to>
                                    </p:set>
                                    <p:anim calcmode="lin" valueType="num">
                                      <p:cBhvr additive="base">
                                        <p:cTn id="7" dur="500" fill="hold"/>
                                        <p:tgtEl>
                                          <p:spTgt spid="4096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960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9603">
                                            <p:txEl>
                                              <p:pRg st="1" end="1"/>
                                            </p:txEl>
                                          </p:spTgt>
                                        </p:tgtEl>
                                        <p:attrNameLst>
                                          <p:attrName>style.visibility</p:attrName>
                                        </p:attrNameLst>
                                      </p:cBhvr>
                                      <p:to>
                                        <p:strVal val="visible"/>
                                      </p:to>
                                    </p:set>
                                    <p:anim calcmode="lin" valueType="num">
                                      <p:cBhvr additive="base">
                                        <p:cTn id="13" dur="500" fill="hold"/>
                                        <p:tgtEl>
                                          <p:spTgt spid="40960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960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03"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a:xfrm>
            <a:off x="323850" y="381000"/>
            <a:ext cx="8820150" cy="1143000"/>
          </a:xfrm>
        </p:spPr>
        <p:txBody>
          <a:bodyPr/>
          <a:lstStyle/>
          <a:p>
            <a:pPr marL="838200" indent="-838200" algn="ctr" eaLnBrk="1" hangingPunct="1">
              <a:defRPr/>
            </a:pPr>
            <a:r>
              <a:rPr lang="en-GB" sz="3600" smtClean="0">
                <a:cs typeface="Times New Roman" pitchFamily="18" charset="0"/>
              </a:rPr>
              <a:t>Graphics Tablets</a:t>
            </a:r>
            <a:endParaRPr lang="en-US" sz="3600" smtClean="0">
              <a:cs typeface="Times New Roman" pitchFamily="18" charset="0"/>
            </a:endParaRPr>
          </a:p>
        </p:txBody>
      </p:sp>
      <p:sp>
        <p:nvSpPr>
          <p:cNvPr id="263171" name="Rectangle 3"/>
          <p:cNvSpPr>
            <a:spLocks noGrp="1" noChangeArrowheads="1"/>
          </p:cNvSpPr>
          <p:nvPr>
            <p:ph type="body" idx="1"/>
          </p:nvPr>
        </p:nvSpPr>
        <p:spPr>
          <a:xfrm>
            <a:off x="395288" y="1844675"/>
            <a:ext cx="8167687" cy="3397250"/>
          </a:xfrm>
        </p:spPr>
        <p:txBody>
          <a:bodyPr/>
          <a:lstStyle/>
          <a:p>
            <a:pPr marL="387350" indent="-387350" eaLnBrk="1" hangingPunct="1">
              <a:defRPr/>
            </a:pPr>
            <a:r>
              <a:rPr lang="en-GB" smtClean="0">
                <a:cs typeface="Times New Roman" pitchFamily="18" charset="0"/>
              </a:rPr>
              <a:t>An input device which is usually about the size of A4 paper, using a pen and a touch-sensitive surface.</a:t>
            </a:r>
          </a:p>
          <a:p>
            <a:pPr marL="387350" indent="-387350" eaLnBrk="1" hangingPunct="1">
              <a:defRPr/>
            </a:pPr>
            <a:r>
              <a:rPr lang="en-GB" smtClean="0">
                <a:cs typeface="Times New Roman" pitchFamily="18" charset="0"/>
              </a:rPr>
              <a:t>Used for inputing accurate diagrams with a CAD package</a:t>
            </a:r>
          </a:p>
        </p:txBody>
      </p:sp>
      <p:pic>
        <p:nvPicPr>
          <p:cNvPr id="263172" name="Picture 4" descr="j02303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6100" y="4494213"/>
            <a:ext cx="3505200" cy="236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3171">
                                            <p:txEl>
                                              <p:pRg st="0" end="0"/>
                                            </p:txEl>
                                          </p:spTgt>
                                        </p:tgtEl>
                                        <p:attrNameLst>
                                          <p:attrName>style.visibility</p:attrName>
                                        </p:attrNameLst>
                                      </p:cBhvr>
                                      <p:to>
                                        <p:strVal val="visible"/>
                                      </p:to>
                                    </p:set>
                                    <p:anim calcmode="lin" valueType="num">
                                      <p:cBhvr additive="base">
                                        <p:cTn id="7" dur="500" fill="hold"/>
                                        <p:tgtEl>
                                          <p:spTgt spid="2631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631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63171">
                                            <p:txEl>
                                              <p:pRg st="1" end="1"/>
                                            </p:txEl>
                                          </p:spTgt>
                                        </p:tgtEl>
                                        <p:attrNameLst>
                                          <p:attrName>style.visibility</p:attrName>
                                        </p:attrNameLst>
                                      </p:cBhvr>
                                      <p:to>
                                        <p:strVal val="visible"/>
                                      </p:to>
                                    </p:set>
                                    <p:anim calcmode="lin" valueType="num">
                                      <p:cBhvr additive="base">
                                        <p:cTn id="13" dur="500" fill="hold"/>
                                        <p:tgtEl>
                                          <p:spTgt spid="26317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631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631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3171"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p:txBody>
          <a:bodyPr/>
          <a:lstStyle/>
          <a:p>
            <a:pPr algn="ctr" eaLnBrk="1" hangingPunct="1">
              <a:defRPr/>
            </a:pPr>
            <a:r>
              <a:rPr lang="en-GB" sz="3600" smtClean="0">
                <a:cs typeface="Times New Roman" pitchFamily="18" charset="0"/>
              </a:rPr>
              <a:t>MIDI</a:t>
            </a:r>
            <a:r>
              <a:rPr lang="en-US" sz="3600" smtClean="0">
                <a:cs typeface="Times New Roman" pitchFamily="18" charset="0"/>
              </a:rPr>
              <a:t> </a:t>
            </a:r>
          </a:p>
        </p:txBody>
      </p:sp>
      <p:sp>
        <p:nvSpPr>
          <p:cNvPr id="264195" name="Rectangle 3"/>
          <p:cNvSpPr>
            <a:spLocks noGrp="1" noChangeArrowheads="1"/>
          </p:cNvSpPr>
          <p:nvPr>
            <p:ph type="body" idx="1"/>
          </p:nvPr>
        </p:nvSpPr>
        <p:spPr>
          <a:xfrm>
            <a:off x="0" y="1981200"/>
            <a:ext cx="9144000" cy="4876800"/>
          </a:xfrm>
        </p:spPr>
        <p:txBody>
          <a:bodyPr/>
          <a:lstStyle/>
          <a:p>
            <a:pPr marL="387350" indent="-387350" eaLnBrk="1" hangingPunct="1">
              <a:lnSpc>
                <a:spcPct val="150000"/>
              </a:lnSpc>
              <a:defRPr/>
            </a:pPr>
            <a:r>
              <a:rPr lang="en-GB" sz="2800" smtClean="0">
                <a:cs typeface="Times New Roman" pitchFamily="18" charset="0"/>
              </a:rPr>
              <a:t>Musical Instrument Digital Interface</a:t>
            </a:r>
          </a:p>
          <a:p>
            <a:pPr marL="387350" indent="-387350" eaLnBrk="1" hangingPunct="1">
              <a:lnSpc>
                <a:spcPct val="150000"/>
              </a:lnSpc>
              <a:defRPr/>
            </a:pPr>
            <a:r>
              <a:rPr lang="en-GB" sz="2800" smtClean="0">
                <a:cs typeface="Times New Roman" pitchFamily="18" charset="0"/>
              </a:rPr>
              <a:t>Used to connect a musical instrument such as a keyboard to a computer</a:t>
            </a:r>
          </a:p>
          <a:p>
            <a:pPr marL="387350" indent="-387350" eaLnBrk="1" hangingPunct="1">
              <a:lnSpc>
                <a:spcPct val="150000"/>
              </a:lnSpc>
              <a:defRPr/>
            </a:pPr>
            <a:r>
              <a:rPr lang="en-GB" sz="2800" smtClean="0">
                <a:cs typeface="Times New Roman" pitchFamily="18" charset="0"/>
              </a:rPr>
              <a:t>So that music can be played on the instrument and stored and processed on the computer</a:t>
            </a:r>
          </a:p>
          <a:p>
            <a:pPr marL="387350" indent="-387350" eaLnBrk="1" hangingPunct="1">
              <a:lnSpc>
                <a:spcPct val="150000"/>
              </a:lnSpc>
              <a:defRPr/>
            </a:pPr>
            <a:r>
              <a:rPr lang="en-GB" sz="2800" smtClean="0">
                <a:cs typeface="Times New Roman" pitchFamily="18" charset="0"/>
              </a:rPr>
              <a:t>Also used to link more than one instrument together.</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4195">
                                            <p:txEl>
                                              <p:pRg st="0" end="0"/>
                                            </p:txEl>
                                          </p:spTgt>
                                        </p:tgtEl>
                                        <p:attrNameLst>
                                          <p:attrName>style.visibility</p:attrName>
                                        </p:attrNameLst>
                                      </p:cBhvr>
                                      <p:to>
                                        <p:strVal val="visible"/>
                                      </p:to>
                                    </p:set>
                                    <p:anim calcmode="lin" valueType="num">
                                      <p:cBhvr additive="base">
                                        <p:cTn id="7" dur="500" fill="hold"/>
                                        <p:tgtEl>
                                          <p:spTgt spid="2641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641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64195">
                                            <p:txEl>
                                              <p:pRg st="1" end="1"/>
                                            </p:txEl>
                                          </p:spTgt>
                                        </p:tgtEl>
                                        <p:attrNameLst>
                                          <p:attrName>style.visibility</p:attrName>
                                        </p:attrNameLst>
                                      </p:cBhvr>
                                      <p:to>
                                        <p:strVal val="visible"/>
                                      </p:to>
                                    </p:set>
                                    <p:anim calcmode="lin" valueType="num">
                                      <p:cBhvr additive="base">
                                        <p:cTn id="13" dur="500" fill="hold"/>
                                        <p:tgtEl>
                                          <p:spTgt spid="2641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641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64195">
                                            <p:txEl>
                                              <p:pRg st="2" end="2"/>
                                            </p:txEl>
                                          </p:spTgt>
                                        </p:tgtEl>
                                        <p:attrNameLst>
                                          <p:attrName>style.visibility</p:attrName>
                                        </p:attrNameLst>
                                      </p:cBhvr>
                                      <p:to>
                                        <p:strVal val="visible"/>
                                      </p:to>
                                    </p:set>
                                    <p:anim calcmode="lin" valueType="num">
                                      <p:cBhvr additive="base">
                                        <p:cTn id="19" dur="500" fill="hold"/>
                                        <p:tgtEl>
                                          <p:spTgt spid="2641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641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64195">
                                            <p:txEl>
                                              <p:pRg st="3" end="3"/>
                                            </p:txEl>
                                          </p:spTgt>
                                        </p:tgtEl>
                                        <p:attrNameLst>
                                          <p:attrName>style.visibility</p:attrName>
                                        </p:attrNameLst>
                                      </p:cBhvr>
                                      <p:to>
                                        <p:strVal val="visible"/>
                                      </p:to>
                                    </p:set>
                                    <p:anim calcmode="lin" valueType="num">
                                      <p:cBhvr additive="base">
                                        <p:cTn id="25" dur="500" fill="hold"/>
                                        <p:tgtEl>
                                          <p:spTgt spid="26419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6419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419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a:xfrm>
            <a:off x="0" y="304800"/>
            <a:ext cx="9144000" cy="1431925"/>
          </a:xfrm>
        </p:spPr>
        <p:txBody>
          <a:bodyPr/>
          <a:lstStyle/>
          <a:p>
            <a:pPr algn="ctr" eaLnBrk="1" hangingPunct="1">
              <a:defRPr/>
            </a:pPr>
            <a:r>
              <a:rPr lang="en-GB" sz="4000" smtClean="0">
                <a:cs typeface="Times New Roman" pitchFamily="18" charset="0"/>
              </a:rPr>
              <a:t>Printers</a:t>
            </a:r>
            <a:r>
              <a:rPr lang="en-US" sz="3000" smtClean="0">
                <a:cs typeface="Times New Roman" pitchFamily="18" charset="0"/>
              </a:rPr>
              <a:t> </a:t>
            </a:r>
          </a:p>
        </p:txBody>
      </p:sp>
      <p:grpSp>
        <p:nvGrpSpPr>
          <p:cNvPr id="280579" name="Group 3"/>
          <p:cNvGrpSpPr>
            <a:grpSpLocks/>
          </p:cNvGrpSpPr>
          <p:nvPr/>
        </p:nvGrpSpPr>
        <p:grpSpPr bwMode="auto">
          <a:xfrm>
            <a:off x="228600" y="1828800"/>
            <a:ext cx="8610600" cy="4724400"/>
            <a:chOff x="-3" y="-3"/>
            <a:chExt cx="2454" cy="3805"/>
          </a:xfrm>
        </p:grpSpPr>
        <p:grpSp>
          <p:nvGrpSpPr>
            <p:cNvPr id="19460" name="Group 4"/>
            <p:cNvGrpSpPr>
              <a:grpSpLocks/>
            </p:cNvGrpSpPr>
            <p:nvPr/>
          </p:nvGrpSpPr>
          <p:grpSpPr bwMode="auto">
            <a:xfrm>
              <a:off x="0" y="0"/>
              <a:ext cx="2448" cy="3799"/>
              <a:chOff x="0" y="0"/>
              <a:chExt cx="2448" cy="3799"/>
            </a:xfrm>
          </p:grpSpPr>
          <p:grpSp>
            <p:nvGrpSpPr>
              <p:cNvPr id="19462" name="Group 5"/>
              <p:cNvGrpSpPr>
                <a:grpSpLocks/>
              </p:cNvGrpSpPr>
              <p:nvPr/>
            </p:nvGrpSpPr>
            <p:grpSpPr bwMode="auto">
              <a:xfrm>
                <a:off x="0" y="0"/>
                <a:ext cx="534" cy="403"/>
                <a:chOff x="0" y="0"/>
                <a:chExt cx="534" cy="403"/>
              </a:xfrm>
            </p:grpSpPr>
            <p:sp>
              <p:nvSpPr>
                <p:cNvPr id="19556" name="Rectangle 6"/>
                <p:cNvSpPr>
                  <a:spLocks noChangeArrowheads="1"/>
                </p:cNvSpPr>
                <p:nvPr/>
              </p:nvSpPr>
              <p:spPr bwMode="auto">
                <a:xfrm>
                  <a:off x="43" y="0"/>
                  <a:ext cx="4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1200">
                      <a:latin typeface="Times New Roman" pitchFamily="18" charset="0"/>
                      <a:cs typeface="Times New Roman" pitchFamily="18" charset="0"/>
                    </a:rPr>
                    <a:t> </a:t>
                  </a:r>
                </a:p>
                <a:p>
                  <a:pPr eaLnBrk="0" hangingPunct="0"/>
                  <a:endParaRPr lang="en-GB" sz="2400">
                    <a:latin typeface="Times New Roman" pitchFamily="18" charset="0"/>
                  </a:endParaRPr>
                </a:p>
              </p:txBody>
            </p:sp>
            <p:sp>
              <p:nvSpPr>
                <p:cNvPr id="19557" name="Rectangle 7"/>
                <p:cNvSpPr>
                  <a:spLocks noChangeArrowheads="1"/>
                </p:cNvSpPr>
                <p:nvPr/>
              </p:nvSpPr>
              <p:spPr bwMode="auto">
                <a:xfrm>
                  <a:off x="0" y="0"/>
                  <a:ext cx="5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63" name="Group 8"/>
              <p:cNvGrpSpPr>
                <a:grpSpLocks/>
              </p:cNvGrpSpPr>
              <p:nvPr/>
            </p:nvGrpSpPr>
            <p:grpSpPr bwMode="auto">
              <a:xfrm>
                <a:off x="534" y="0"/>
                <a:ext cx="638" cy="403"/>
                <a:chOff x="534" y="0"/>
                <a:chExt cx="638" cy="403"/>
              </a:xfrm>
            </p:grpSpPr>
            <p:sp>
              <p:nvSpPr>
                <p:cNvPr id="19554" name="Rectangle 9"/>
                <p:cNvSpPr>
                  <a:spLocks noChangeArrowheads="1"/>
                </p:cNvSpPr>
                <p:nvPr/>
              </p:nvSpPr>
              <p:spPr bwMode="auto">
                <a:xfrm>
                  <a:off x="577" y="0"/>
                  <a:ext cx="5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Ink Jet</a:t>
                  </a:r>
                </a:p>
                <a:p>
                  <a:pPr eaLnBrk="0" hangingPunct="0"/>
                  <a:endParaRPr lang="en-GB" sz="2400">
                    <a:latin typeface="Times New Roman" pitchFamily="18" charset="0"/>
                  </a:endParaRPr>
                </a:p>
              </p:txBody>
            </p:sp>
            <p:sp>
              <p:nvSpPr>
                <p:cNvPr id="19555" name="Rectangle 10"/>
                <p:cNvSpPr>
                  <a:spLocks noChangeArrowheads="1"/>
                </p:cNvSpPr>
                <p:nvPr/>
              </p:nvSpPr>
              <p:spPr bwMode="auto">
                <a:xfrm>
                  <a:off x="534" y="0"/>
                  <a:ext cx="6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64" name="Group 11"/>
              <p:cNvGrpSpPr>
                <a:grpSpLocks/>
              </p:cNvGrpSpPr>
              <p:nvPr/>
            </p:nvGrpSpPr>
            <p:grpSpPr bwMode="auto">
              <a:xfrm>
                <a:off x="1172" y="0"/>
                <a:ext cx="638" cy="403"/>
                <a:chOff x="1172" y="0"/>
                <a:chExt cx="638" cy="403"/>
              </a:xfrm>
            </p:grpSpPr>
            <p:sp>
              <p:nvSpPr>
                <p:cNvPr id="19552" name="Rectangle 12"/>
                <p:cNvSpPr>
                  <a:spLocks noChangeArrowheads="1"/>
                </p:cNvSpPr>
                <p:nvPr/>
              </p:nvSpPr>
              <p:spPr bwMode="auto">
                <a:xfrm>
                  <a:off x="1215" y="0"/>
                  <a:ext cx="5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Laser</a:t>
                  </a:r>
                </a:p>
                <a:p>
                  <a:pPr eaLnBrk="0" hangingPunct="0"/>
                  <a:endParaRPr lang="en-GB" sz="2400">
                    <a:latin typeface="Times New Roman" pitchFamily="18" charset="0"/>
                  </a:endParaRPr>
                </a:p>
              </p:txBody>
            </p:sp>
            <p:sp>
              <p:nvSpPr>
                <p:cNvPr id="19553" name="Rectangle 13"/>
                <p:cNvSpPr>
                  <a:spLocks noChangeArrowheads="1"/>
                </p:cNvSpPr>
                <p:nvPr/>
              </p:nvSpPr>
              <p:spPr bwMode="auto">
                <a:xfrm>
                  <a:off x="1172" y="0"/>
                  <a:ext cx="6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65" name="Group 14"/>
              <p:cNvGrpSpPr>
                <a:grpSpLocks/>
              </p:cNvGrpSpPr>
              <p:nvPr/>
            </p:nvGrpSpPr>
            <p:grpSpPr bwMode="auto">
              <a:xfrm>
                <a:off x="1810" y="0"/>
                <a:ext cx="638" cy="403"/>
                <a:chOff x="1810" y="0"/>
                <a:chExt cx="638" cy="403"/>
              </a:xfrm>
            </p:grpSpPr>
            <p:sp>
              <p:nvSpPr>
                <p:cNvPr id="19550" name="Rectangle 15"/>
                <p:cNvSpPr>
                  <a:spLocks noChangeArrowheads="1"/>
                </p:cNvSpPr>
                <p:nvPr/>
              </p:nvSpPr>
              <p:spPr bwMode="auto">
                <a:xfrm>
                  <a:off x="1853" y="0"/>
                  <a:ext cx="5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Dot</a:t>
                  </a:r>
                  <a:r>
                    <a:rPr lang="en-GB" sz="1200">
                      <a:latin typeface="Times New Roman" pitchFamily="18" charset="0"/>
                      <a:cs typeface="Times New Roman" pitchFamily="18" charset="0"/>
                    </a:rPr>
                    <a:t> </a:t>
                  </a:r>
                  <a:r>
                    <a:rPr lang="en-GB" sz="2400">
                      <a:latin typeface="Times New Roman" pitchFamily="18" charset="0"/>
                      <a:cs typeface="Times New Roman" pitchFamily="18" charset="0"/>
                    </a:rPr>
                    <a:t>matrix</a:t>
                  </a:r>
                </a:p>
                <a:p>
                  <a:pPr eaLnBrk="0" hangingPunct="0"/>
                  <a:endParaRPr lang="en-GB" sz="2400">
                    <a:latin typeface="Times New Roman" pitchFamily="18" charset="0"/>
                  </a:endParaRPr>
                </a:p>
              </p:txBody>
            </p:sp>
            <p:sp>
              <p:nvSpPr>
                <p:cNvPr id="19551" name="Rectangle 16"/>
                <p:cNvSpPr>
                  <a:spLocks noChangeArrowheads="1"/>
                </p:cNvSpPr>
                <p:nvPr/>
              </p:nvSpPr>
              <p:spPr bwMode="auto">
                <a:xfrm>
                  <a:off x="1810" y="0"/>
                  <a:ext cx="6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66" name="Group 17"/>
              <p:cNvGrpSpPr>
                <a:grpSpLocks/>
              </p:cNvGrpSpPr>
              <p:nvPr/>
            </p:nvGrpSpPr>
            <p:grpSpPr bwMode="auto">
              <a:xfrm>
                <a:off x="0" y="403"/>
                <a:ext cx="534" cy="403"/>
                <a:chOff x="0" y="403"/>
                <a:chExt cx="534" cy="403"/>
              </a:xfrm>
            </p:grpSpPr>
            <p:sp>
              <p:nvSpPr>
                <p:cNvPr id="19548" name="Rectangle 18"/>
                <p:cNvSpPr>
                  <a:spLocks noChangeArrowheads="1"/>
                </p:cNvSpPr>
                <p:nvPr/>
              </p:nvSpPr>
              <p:spPr bwMode="auto">
                <a:xfrm>
                  <a:off x="43" y="403"/>
                  <a:ext cx="4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Speed</a:t>
                  </a:r>
                </a:p>
                <a:p>
                  <a:pPr eaLnBrk="0" hangingPunct="0"/>
                  <a:endParaRPr lang="en-GB" sz="2400">
                    <a:latin typeface="Times New Roman" pitchFamily="18" charset="0"/>
                  </a:endParaRPr>
                </a:p>
              </p:txBody>
            </p:sp>
            <p:sp>
              <p:nvSpPr>
                <p:cNvPr id="19549" name="Rectangle 19"/>
                <p:cNvSpPr>
                  <a:spLocks noChangeArrowheads="1"/>
                </p:cNvSpPr>
                <p:nvPr/>
              </p:nvSpPr>
              <p:spPr bwMode="auto">
                <a:xfrm>
                  <a:off x="0" y="403"/>
                  <a:ext cx="5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67" name="Group 20"/>
              <p:cNvGrpSpPr>
                <a:grpSpLocks/>
              </p:cNvGrpSpPr>
              <p:nvPr/>
            </p:nvGrpSpPr>
            <p:grpSpPr bwMode="auto">
              <a:xfrm>
                <a:off x="534" y="403"/>
                <a:ext cx="638" cy="403"/>
                <a:chOff x="534" y="403"/>
                <a:chExt cx="638" cy="403"/>
              </a:xfrm>
            </p:grpSpPr>
            <p:sp>
              <p:nvSpPr>
                <p:cNvPr id="19546" name="Rectangle 21"/>
                <p:cNvSpPr>
                  <a:spLocks noChangeArrowheads="1"/>
                </p:cNvSpPr>
                <p:nvPr/>
              </p:nvSpPr>
              <p:spPr bwMode="auto">
                <a:xfrm>
                  <a:off x="577" y="403"/>
                  <a:ext cx="5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Middle</a:t>
                  </a:r>
                </a:p>
                <a:p>
                  <a:pPr eaLnBrk="0" hangingPunct="0"/>
                  <a:endParaRPr lang="en-GB" sz="2400">
                    <a:latin typeface="Times New Roman" pitchFamily="18" charset="0"/>
                  </a:endParaRPr>
                </a:p>
              </p:txBody>
            </p:sp>
            <p:sp>
              <p:nvSpPr>
                <p:cNvPr id="19547" name="Rectangle 22"/>
                <p:cNvSpPr>
                  <a:spLocks noChangeArrowheads="1"/>
                </p:cNvSpPr>
                <p:nvPr/>
              </p:nvSpPr>
              <p:spPr bwMode="auto">
                <a:xfrm>
                  <a:off x="534" y="403"/>
                  <a:ext cx="6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68" name="Group 23"/>
              <p:cNvGrpSpPr>
                <a:grpSpLocks/>
              </p:cNvGrpSpPr>
              <p:nvPr/>
            </p:nvGrpSpPr>
            <p:grpSpPr bwMode="auto">
              <a:xfrm>
                <a:off x="1172" y="403"/>
                <a:ext cx="638" cy="403"/>
                <a:chOff x="1172" y="403"/>
                <a:chExt cx="638" cy="403"/>
              </a:xfrm>
            </p:grpSpPr>
            <p:sp>
              <p:nvSpPr>
                <p:cNvPr id="19544" name="Rectangle 24"/>
                <p:cNvSpPr>
                  <a:spLocks noChangeArrowheads="1"/>
                </p:cNvSpPr>
                <p:nvPr/>
              </p:nvSpPr>
              <p:spPr bwMode="auto">
                <a:xfrm>
                  <a:off x="1215" y="403"/>
                  <a:ext cx="5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Fastest</a:t>
                  </a:r>
                </a:p>
                <a:p>
                  <a:pPr eaLnBrk="0" hangingPunct="0"/>
                  <a:endParaRPr lang="en-GB" sz="2400">
                    <a:latin typeface="Times New Roman" pitchFamily="18" charset="0"/>
                  </a:endParaRPr>
                </a:p>
              </p:txBody>
            </p:sp>
            <p:sp>
              <p:nvSpPr>
                <p:cNvPr id="19545" name="Rectangle 25"/>
                <p:cNvSpPr>
                  <a:spLocks noChangeArrowheads="1"/>
                </p:cNvSpPr>
                <p:nvPr/>
              </p:nvSpPr>
              <p:spPr bwMode="auto">
                <a:xfrm>
                  <a:off x="1172" y="403"/>
                  <a:ext cx="6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69" name="Group 26"/>
              <p:cNvGrpSpPr>
                <a:grpSpLocks/>
              </p:cNvGrpSpPr>
              <p:nvPr/>
            </p:nvGrpSpPr>
            <p:grpSpPr bwMode="auto">
              <a:xfrm>
                <a:off x="1810" y="403"/>
                <a:ext cx="638" cy="403"/>
                <a:chOff x="1810" y="403"/>
                <a:chExt cx="638" cy="403"/>
              </a:xfrm>
            </p:grpSpPr>
            <p:sp>
              <p:nvSpPr>
                <p:cNvPr id="19542" name="Rectangle 27"/>
                <p:cNvSpPr>
                  <a:spLocks noChangeArrowheads="1"/>
                </p:cNvSpPr>
                <p:nvPr/>
              </p:nvSpPr>
              <p:spPr bwMode="auto">
                <a:xfrm>
                  <a:off x="1853" y="403"/>
                  <a:ext cx="5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Slowest</a:t>
                  </a:r>
                </a:p>
                <a:p>
                  <a:endParaRPr lang="en-GB" sz="2400">
                    <a:latin typeface="Times New Roman" pitchFamily="18" charset="0"/>
                    <a:cs typeface="Times New Roman" pitchFamily="18" charset="0"/>
                  </a:endParaRPr>
                </a:p>
              </p:txBody>
            </p:sp>
            <p:sp>
              <p:nvSpPr>
                <p:cNvPr id="19543" name="Rectangle 28"/>
                <p:cNvSpPr>
                  <a:spLocks noChangeArrowheads="1"/>
                </p:cNvSpPr>
                <p:nvPr/>
              </p:nvSpPr>
              <p:spPr bwMode="auto">
                <a:xfrm>
                  <a:off x="1810" y="403"/>
                  <a:ext cx="6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70" name="Group 29"/>
              <p:cNvGrpSpPr>
                <a:grpSpLocks/>
              </p:cNvGrpSpPr>
              <p:nvPr/>
            </p:nvGrpSpPr>
            <p:grpSpPr bwMode="auto">
              <a:xfrm>
                <a:off x="0" y="806"/>
                <a:ext cx="534" cy="403"/>
                <a:chOff x="0" y="806"/>
                <a:chExt cx="534" cy="403"/>
              </a:xfrm>
            </p:grpSpPr>
            <p:sp>
              <p:nvSpPr>
                <p:cNvPr id="19540" name="Rectangle 30"/>
                <p:cNvSpPr>
                  <a:spLocks noChangeArrowheads="1"/>
                </p:cNvSpPr>
                <p:nvPr/>
              </p:nvSpPr>
              <p:spPr bwMode="auto">
                <a:xfrm>
                  <a:off x="43" y="806"/>
                  <a:ext cx="4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Quality</a:t>
                  </a:r>
                </a:p>
                <a:p>
                  <a:pPr eaLnBrk="0" hangingPunct="0"/>
                  <a:endParaRPr lang="en-GB" sz="2400">
                    <a:latin typeface="Times New Roman" pitchFamily="18" charset="0"/>
                  </a:endParaRPr>
                </a:p>
              </p:txBody>
            </p:sp>
            <p:sp>
              <p:nvSpPr>
                <p:cNvPr id="19541" name="Rectangle 31"/>
                <p:cNvSpPr>
                  <a:spLocks noChangeArrowheads="1"/>
                </p:cNvSpPr>
                <p:nvPr/>
              </p:nvSpPr>
              <p:spPr bwMode="auto">
                <a:xfrm>
                  <a:off x="0" y="806"/>
                  <a:ext cx="5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71" name="Group 32"/>
              <p:cNvGrpSpPr>
                <a:grpSpLocks/>
              </p:cNvGrpSpPr>
              <p:nvPr/>
            </p:nvGrpSpPr>
            <p:grpSpPr bwMode="auto">
              <a:xfrm>
                <a:off x="534" y="806"/>
                <a:ext cx="638" cy="403"/>
                <a:chOff x="534" y="806"/>
                <a:chExt cx="638" cy="403"/>
              </a:xfrm>
            </p:grpSpPr>
            <p:sp>
              <p:nvSpPr>
                <p:cNvPr id="19538" name="Rectangle 33"/>
                <p:cNvSpPr>
                  <a:spLocks noChangeArrowheads="1"/>
                </p:cNvSpPr>
                <p:nvPr/>
              </p:nvSpPr>
              <p:spPr bwMode="auto">
                <a:xfrm>
                  <a:off x="577" y="806"/>
                  <a:ext cx="5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Middle</a:t>
                  </a:r>
                </a:p>
                <a:p>
                  <a:pPr eaLnBrk="0" hangingPunct="0"/>
                  <a:endParaRPr lang="en-GB" sz="2400">
                    <a:latin typeface="Times New Roman" pitchFamily="18" charset="0"/>
                  </a:endParaRPr>
                </a:p>
              </p:txBody>
            </p:sp>
            <p:sp>
              <p:nvSpPr>
                <p:cNvPr id="19539" name="Rectangle 34"/>
                <p:cNvSpPr>
                  <a:spLocks noChangeArrowheads="1"/>
                </p:cNvSpPr>
                <p:nvPr/>
              </p:nvSpPr>
              <p:spPr bwMode="auto">
                <a:xfrm>
                  <a:off x="534" y="806"/>
                  <a:ext cx="6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72" name="Group 35"/>
              <p:cNvGrpSpPr>
                <a:grpSpLocks/>
              </p:cNvGrpSpPr>
              <p:nvPr/>
            </p:nvGrpSpPr>
            <p:grpSpPr bwMode="auto">
              <a:xfrm>
                <a:off x="1172" y="806"/>
                <a:ext cx="638" cy="403"/>
                <a:chOff x="1172" y="806"/>
                <a:chExt cx="638" cy="403"/>
              </a:xfrm>
            </p:grpSpPr>
            <p:sp>
              <p:nvSpPr>
                <p:cNvPr id="19536" name="Rectangle 36"/>
                <p:cNvSpPr>
                  <a:spLocks noChangeArrowheads="1"/>
                </p:cNvSpPr>
                <p:nvPr/>
              </p:nvSpPr>
              <p:spPr bwMode="auto">
                <a:xfrm>
                  <a:off x="1215" y="806"/>
                  <a:ext cx="5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Highest</a:t>
                  </a:r>
                </a:p>
                <a:p>
                  <a:endParaRPr lang="en-GB" sz="2400">
                    <a:latin typeface="Times New Roman" pitchFamily="18" charset="0"/>
                    <a:cs typeface="Times New Roman" pitchFamily="18" charset="0"/>
                  </a:endParaRPr>
                </a:p>
              </p:txBody>
            </p:sp>
            <p:sp>
              <p:nvSpPr>
                <p:cNvPr id="19537" name="Rectangle 37"/>
                <p:cNvSpPr>
                  <a:spLocks noChangeArrowheads="1"/>
                </p:cNvSpPr>
                <p:nvPr/>
              </p:nvSpPr>
              <p:spPr bwMode="auto">
                <a:xfrm>
                  <a:off x="1172" y="806"/>
                  <a:ext cx="6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73" name="Group 38"/>
              <p:cNvGrpSpPr>
                <a:grpSpLocks/>
              </p:cNvGrpSpPr>
              <p:nvPr/>
            </p:nvGrpSpPr>
            <p:grpSpPr bwMode="auto">
              <a:xfrm>
                <a:off x="1810" y="806"/>
                <a:ext cx="638" cy="403"/>
                <a:chOff x="1810" y="806"/>
                <a:chExt cx="638" cy="403"/>
              </a:xfrm>
            </p:grpSpPr>
            <p:sp>
              <p:nvSpPr>
                <p:cNvPr id="19534" name="Rectangle 39"/>
                <p:cNvSpPr>
                  <a:spLocks noChangeArrowheads="1"/>
                </p:cNvSpPr>
                <p:nvPr/>
              </p:nvSpPr>
              <p:spPr bwMode="auto">
                <a:xfrm>
                  <a:off x="1853" y="806"/>
                  <a:ext cx="5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Poorest</a:t>
                  </a:r>
                </a:p>
                <a:p>
                  <a:pPr eaLnBrk="0" hangingPunct="0"/>
                  <a:endParaRPr lang="en-GB" sz="2400">
                    <a:latin typeface="Times New Roman" pitchFamily="18" charset="0"/>
                  </a:endParaRPr>
                </a:p>
              </p:txBody>
            </p:sp>
            <p:sp>
              <p:nvSpPr>
                <p:cNvPr id="19535" name="Rectangle 40"/>
                <p:cNvSpPr>
                  <a:spLocks noChangeArrowheads="1"/>
                </p:cNvSpPr>
                <p:nvPr/>
              </p:nvSpPr>
              <p:spPr bwMode="auto">
                <a:xfrm>
                  <a:off x="1810" y="806"/>
                  <a:ext cx="6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74" name="Group 41"/>
              <p:cNvGrpSpPr>
                <a:grpSpLocks/>
              </p:cNvGrpSpPr>
              <p:nvPr/>
            </p:nvGrpSpPr>
            <p:grpSpPr bwMode="auto">
              <a:xfrm>
                <a:off x="0" y="1209"/>
                <a:ext cx="534" cy="518"/>
                <a:chOff x="0" y="1209"/>
                <a:chExt cx="534" cy="518"/>
              </a:xfrm>
            </p:grpSpPr>
            <p:sp>
              <p:nvSpPr>
                <p:cNvPr id="19532" name="Rectangle 42"/>
                <p:cNvSpPr>
                  <a:spLocks noChangeArrowheads="1"/>
                </p:cNvSpPr>
                <p:nvPr/>
              </p:nvSpPr>
              <p:spPr bwMode="auto">
                <a:xfrm>
                  <a:off x="43" y="1209"/>
                  <a:ext cx="44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000">
                      <a:latin typeface="Times New Roman" pitchFamily="18" charset="0"/>
                      <a:cs typeface="Times New Roman" pitchFamily="18" charset="0"/>
                    </a:rPr>
                    <a:t>Purchase cost</a:t>
                  </a:r>
                </a:p>
                <a:p>
                  <a:pPr eaLnBrk="0" hangingPunct="0"/>
                  <a:endParaRPr lang="en-GB" sz="2000">
                    <a:latin typeface="Times New Roman" pitchFamily="18" charset="0"/>
                  </a:endParaRPr>
                </a:p>
              </p:txBody>
            </p:sp>
            <p:sp>
              <p:nvSpPr>
                <p:cNvPr id="19533" name="Rectangle 43"/>
                <p:cNvSpPr>
                  <a:spLocks noChangeArrowheads="1"/>
                </p:cNvSpPr>
                <p:nvPr/>
              </p:nvSpPr>
              <p:spPr bwMode="auto">
                <a:xfrm>
                  <a:off x="0" y="1209"/>
                  <a:ext cx="534"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75" name="Group 44"/>
              <p:cNvGrpSpPr>
                <a:grpSpLocks/>
              </p:cNvGrpSpPr>
              <p:nvPr/>
            </p:nvGrpSpPr>
            <p:grpSpPr bwMode="auto">
              <a:xfrm>
                <a:off x="534" y="1209"/>
                <a:ext cx="638" cy="518"/>
                <a:chOff x="534" y="1209"/>
                <a:chExt cx="638" cy="518"/>
              </a:xfrm>
            </p:grpSpPr>
            <p:sp>
              <p:nvSpPr>
                <p:cNvPr id="19530" name="Rectangle 45"/>
                <p:cNvSpPr>
                  <a:spLocks noChangeArrowheads="1"/>
                </p:cNvSpPr>
                <p:nvPr/>
              </p:nvSpPr>
              <p:spPr bwMode="auto">
                <a:xfrm>
                  <a:off x="577" y="1209"/>
                  <a:ext cx="55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Middle</a:t>
                  </a:r>
                </a:p>
                <a:p>
                  <a:pPr eaLnBrk="0" hangingPunct="0"/>
                  <a:endParaRPr lang="en-GB" sz="2400">
                    <a:latin typeface="Times New Roman" pitchFamily="18" charset="0"/>
                  </a:endParaRPr>
                </a:p>
              </p:txBody>
            </p:sp>
            <p:sp>
              <p:nvSpPr>
                <p:cNvPr id="19531" name="Rectangle 46"/>
                <p:cNvSpPr>
                  <a:spLocks noChangeArrowheads="1"/>
                </p:cNvSpPr>
                <p:nvPr/>
              </p:nvSpPr>
              <p:spPr bwMode="auto">
                <a:xfrm>
                  <a:off x="534" y="1209"/>
                  <a:ext cx="638"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76" name="Group 47"/>
              <p:cNvGrpSpPr>
                <a:grpSpLocks/>
              </p:cNvGrpSpPr>
              <p:nvPr/>
            </p:nvGrpSpPr>
            <p:grpSpPr bwMode="auto">
              <a:xfrm>
                <a:off x="1172" y="1209"/>
                <a:ext cx="638" cy="518"/>
                <a:chOff x="1172" y="1209"/>
                <a:chExt cx="638" cy="518"/>
              </a:xfrm>
            </p:grpSpPr>
            <p:sp>
              <p:nvSpPr>
                <p:cNvPr id="19528" name="Rectangle 48"/>
                <p:cNvSpPr>
                  <a:spLocks noChangeArrowheads="1"/>
                </p:cNvSpPr>
                <p:nvPr/>
              </p:nvSpPr>
              <p:spPr bwMode="auto">
                <a:xfrm>
                  <a:off x="1215" y="1209"/>
                  <a:ext cx="55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Highest</a:t>
                  </a:r>
                </a:p>
                <a:p>
                  <a:pPr eaLnBrk="0" hangingPunct="0"/>
                  <a:endParaRPr lang="en-GB" sz="2400">
                    <a:latin typeface="Times New Roman" pitchFamily="18" charset="0"/>
                  </a:endParaRPr>
                </a:p>
              </p:txBody>
            </p:sp>
            <p:sp>
              <p:nvSpPr>
                <p:cNvPr id="19529" name="Rectangle 49"/>
                <p:cNvSpPr>
                  <a:spLocks noChangeArrowheads="1"/>
                </p:cNvSpPr>
                <p:nvPr/>
              </p:nvSpPr>
              <p:spPr bwMode="auto">
                <a:xfrm>
                  <a:off x="1172" y="1209"/>
                  <a:ext cx="638"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77" name="Group 50"/>
              <p:cNvGrpSpPr>
                <a:grpSpLocks/>
              </p:cNvGrpSpPr>
              <p:nvPr/>
            </p:nvGrpSpPr>
            <p:grpSpPr bwMode="auto">
              <a:xfrm>
                <a:off x="1810" y="1209"/>
                <a:ext cx="638" cy="518"/>
                <a:chOff x="1810" y="1209"/>
                <a:chExt cx="638" cy="518"/>
              </a:xfrm>
            </p:grpSpPr>
            <p:sp>
              <p:nvSpPr>
                <p:cNvPr id="19526" name="Rectangle 51"/>
                <p:cNvSpPr>
                  <a:spLocks noChangeArrowheads="1"/>
                </p:cNvSpPr>
                <p:nvPr/>
              </p:nvSpPr>
              <p:spPr bwMode="auto">
                <a:xfrm>
                  <a:off x="1853" y="1209"/>
                  <a:ext cx="55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Cheapest</a:t>
                  </a:r>
                </a:p>
                <a:p>
                  <a:pPr eaLnBrk="0" hangingPunct="0"/>
                  <a:endParaRPr lang="en-GB" sz="2400">
                    <a:latin typeface="Times New Roman" pitchFamily="18" charset="0"/>
                  </a:endParaRPr>
                </a:p>
              </p:txBody>
            </p:sp>
            <p:sp>
              <p:nvSpPr>
                <p:cNvPr id="19527" name="Rectangle 52"/>
                <p:cNvSpPr>
                  <a:spLocks noChangeArrowheads="1"/>
                </p:cNvSpPr>
                <p:nvPr/>
              </p:nvSpPr>
              <p:spPr bwMode="auto">
                <a:xfrm>
                  <a:off x="1810" y="1209"/>
                  <a:ext cx="638"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78" name="Group 53"/>
              <p:cNvGrpSpPr>
                <a:grpSpLocks/>
              </p:cNvGrpSpPr>
              <p:nvPr/>
            </p:nvGrpSpPr>
            <p:grpSpPr bwMode="auto">
              <a:xfrm>
                <a:off x="0" y="1727"/>
                <a:ext cx="534" cy="518"/>
                <a:chOff x="0" y="1727"/>
                <a:chExt cx="534" cy="518"/>
              </a:xfrm>
            </p:grpSpPr>
            <p:sp>
              <p:nvSpPr>
                <p:cNvPr id="19524" name="Rectangle 54"/>
                <p:cNvSpPr>
                  <a:spLocks noChangeArrowheads="1"/>
                </p:cNvSpPr>
                <p:nvPr/>
              </p:nvSpPr>
              <p:spPr bwMode="auto">
                <a:xfrm>
                  <a:off x="43" y="1727"/>
                  <a:ext cx="44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000">
                      <a:latin typeface="Times New Roman" pitchFamily="18" charset="0"/>
                      <a:cs typeface="Times New Roman" pitchFamily="18" charset="0"/>
                    </a:rPr>
                    <a:t>Running cost</a:t>
                  </a:r>
                </a:p>
                <a:p>
                  <a:endParaRPr lang="en-GB" sz="2000">
                    <a:latin typeface="Times New Roman" pitchFamily="18" charset="0"/>
                    <a:cs typeface="Times New Roman" pitchFamily="18" charset="0"/>
                  </a:endParaRPr>
                </a:p>
              </p:txBody>
            </p:sp>
            <p:sp>
              <p:nvSpPr>
                <p:cNvPr id="19525" name="Rectangle 55"/>
                <p:cNvSpPr>
                  <a:spLocks noChangeArrowheads="1"/>
                </p:cNvSpPr>
                <p:nvPr/>
              </p:nvSpPr>
              <p:spPr bwMode="auto">
                <a:xfrm>
                  <a:off x="0" y="1727"/>
                  <a:ext cx="534"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79" name="Group 56"/>
              <p:cNvGrpSpPr>
                <a:grpSpLocks/>
              </p:cNvGrpSpPr>
              <p:nvPr/>
            </p:nvGrpSpPr>
            <p:grpSpPr bwMode="auto">
              <a:xfrm>
                <a:off x="534" y="1727"/>
                <a:ext cx="638" cy="518"/>
                <a:chOff x="534" y="1727"/>
                <a:chExt cx="638" cy="518"/>
              </a:xfrm>
            </p:grpSpPr>
            <p:sp>
              <p:nvSpPr>
                <p:cNvPr id="19522" name="Rectangle 57"/>
                <p:cNvSpPr>
                  <a:spLocks noChangeArrowheads="1"/>
                </p:cNvSpPr>
                <p:nvPr/>
              </p:nvSpPr>
              <p:spPr bwMode="auto">
                <a:xfrm>
                  <a:off x="577" y="1727"/>
                  <a:ext cx="55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Highest</a:t>
                  </a:r>
                </a:p>
                <a:p>
                  <a:pPr eaLnBrk="0" hangingPunct="0"/>
                  <a:endParaRPr lang="en-GB" sz="2400">
                    <a:latin typeface="Times New Roman" pitchFamily="18" charset="0"/>
                  </a:endParaRPr>
                </a:p>
              </p:txBody>
            </p:sp>
            <p:sp>
              <p:nvSpPr>
                <p:cNvPr id="19523" name="Rectangle 58"/>
                <p:cNvSpPr>
                  <a:spLocks noChangeArrowheads="1"/>
                </p:cNvSpPr>
                <p:nvPr/>
              </p:nvSpPr>
              <p:spPr bwMode="auto">
                <a:xfrm>
                  <a:off x="534" y="1727"/>
                  <a:ext cx="638"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80" name="Group 59"/>
              <p:cNvGrpSpPr>
                <a:grpSpLocks/>
              </p:cNvGrpSpPr>
              <p:nvPr/>
            </p:nvGrpSpPr>
            <p:grpSpPr bwMode="auto">
              <a:xfrm>
                <a:off x="1172" y="1727"/>
                <a:ext cx="638" cy="518"/>
                <a:chOff x="1172" y="1727"/>
                <a:chExt cx="638" cy="518"/>
              </a:xfrm>
            </p:grpSpPr>
            <p:sp>
              <p:nvSpPr>
                <p:cNvPr id="19520" name="Rectangle 60"/>
                <p:cNvSpPr>
                  <a:spLocks noChangeArrowheads="1"/>
                </p:cNvSpPr>
                <p:nvPr/>
              </p:nvSpPr>
              <p:spPr bwMode="auto">
                <a:xfrm>
                  <a:off x="1215" y="1727"/>
                  <a:ext cx="55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Middle</a:t>
                  </a:r>
                </a:p>
                <a:p>
                  <a:pPr eaLnBrk="0" hangingPunct="0"/>
                  <a:endParaRPr lang="en-GB" sz="2400">
                    <a:latin typeface="Times New Roman" pitchFamily="18" charset="0"/>
                  </a:endParaRPr>
                </a:p>
              </p:txBody>
            </p:sp>
            <p:sp>
              <p:nvSpPr>
                <p:cNvPr id="19521" name="Rectangle 61"/>
                <p:cNvSpPr>
                  <a:spLocks noChangeArrowheads="1"/>
                </p:cNvSpPr>
                <p:nvPr/>
              </p:nvSpPr>
              <p:spPr bwMode="auto">
                <a:xfrm>
                  <a:off x="1172" y="1727"/>
                  <a:ext cx="638"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81" name="Group 62"/>
              <p:cNvGrpSpPr>
                <a:grpSpLocks/>
              </p:cNvGrpSpPr>
              <p:nvPr/>
            </p:nvGrpSpPr>
            <p:grpSpPr bwMode="auto">
              <a:xfrm>
                <a:off x="1810" y="1727"/>
                <a:ext cx="638" cy="518"/>
                <a:chOff x="1810" y="1727"/>
                <a:chExt cx="638" cy="518"/>
              </a:xfrm>
            </p:grpSpPr>
            <p:sp>
              <p:nvSpPr>
                <p:cNvPr id="19518" name="Rectangle 63"/>
                <p:cNvSpPr>
                  <a:spLocks noChangeArrowheads="1"/>
                </p:cNvSpPr>
                <p:nvPr/>
              </p:nvSpPr>
              <p:spPr bwMode="auto">
                <a:xfrm>
                  <a:off x="1853" y="1727"/>
                  <a:ext cx="55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Cheapest</a:t>
                  </a:r>
                </a:p>
                <a:p>
                  <a:pPr eaLnBrk="0" hangingPunct="0"/>
                  <a:endParaRPr lang="en-GB" sz="2400">
                    <a:latin typeface="Times New Roman" pitchFamily="18" charset="0"/>
                  </a:endParaRPr>
                </a:p>
              </p:txBody>
            </p:sp>
            <p:sp>
              <p:nvSpPr>
                <p:cNvPr id="19519" name="Rectangle 64"/>
                <p:cNvSpPr>
                  <a:spLocks noChangeArrowheads="1"/>
                </p:cNvSpPr>
                <p:nvPr/>
              </p:nvSpPr>
              <p:spPr bwMode="auto">
                <a:xfrm>
                  <a:off x="1810" y="1727"/>
                  <a:ext cx="638"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82" name="Group 65"/>
              <p:cNvGrpSpPr>
                <a:grpSpLocks/>
              </p:cNvGrpSpPr>
              <p:nvPr/>
            </p:nvGrpSpPr>
            <p:grpSpPr bwMode="auto">
              <a:xfrm>
                <a:off x="0" y="2245"/>
                <a:ext cx="534" cy="403"/>
                <a:chOff x="0" y="2245"/>
                <a:chExt cx="534" cy="403"/>
              </a:xfrm>
            </p:grpSpPr>
            <p:sp>
              <p:nvSpPr>
                <p:cNvPr id="19516" name="Rectangle 66"/>
                <p:cNvSpPr>
                  <a:spLocks noChangeArrowheads="1"/>
                </p:cNvSpPr>
                <p:nvPr/>
              </p:nvSpPr>
              <p:spPr bwMode="auto">
                <a:xfrm>
                  <a:off x="43" y="2245"/>
                  <a:ext cx="448"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Noise</a:t>
                  </a:r>
                </a:p>
                <a:p>
                  <a:pPr eaLnBrk="0" hangingPunct="0"/>
                  <a:endParaRPr lang="en-GB" sz="2400">
                    <a:latin typeface="Times New Roman" pitchFamily="18" charset="0"/>
                  </a:endParaRPr>
                </a:p>
              </p:txBody>
            </p:sp>
            <p:sp>
              <p:nvSpPr>
                <p:cNvPr id="19517" name="Rectangle 67"/>
                <p:cNvSpPr>
                  <a:spLocks noChangeArrowheads="1"/>
                </p:cNvSpPr>
                <p:nvPr/>
              </p:nvSpPr>
              <p:spPr bwMode="auto">
                <a:xfrm>
                  <a:off x="0" y="2245"/>
                  <a:ext cx="534"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83" name="Group 68"/>
              <p:cNvGrpSpPr>
                <a:grpSpLocks/>
              </p:cNvGrpSpPr>
              <p:nvPr/>
            </p:nvGrpSpPr>
            <p:grpSpPr bwMode="auto">
              <a:xfrm>
                <a:off x="534" y="2245"/>
                <a:ext cx="638" cy="403"/>
                <a:chOff x="534" y="2245"/>
                <a:chExt cx="638" cy="403"/>
              </a:xfrm>
            </p:grpSpPr>
            <p:sp>
              <p:nvSpPr>
                <p:cNvPr id="19514" name="Rectangle 69"/>
                <p:cNvSpPr>
                  <a:spLocks noChangeArrowheads="1"/>
                </p:cNvSpPr>
                <p:nvPr/>
              </p:nvSpPr>
              <p:spPr bwMode="auto">
                <a:xfrm>
                  <a:off x="577" y="2245"/>
                  <a:ext cx="5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Quiet</a:t>
                  </a:r>
                </a:p>
                <a:p>
                  <a:pPr eaLnBrk="0" hangingPunct="0"/>
                  <a:endParaRPr lang="en-GB" sz="2400">
                    <a:latin typeface="Times New Roman" pitchFamily="18" charset="0"/>
                  </a:endParaRPr>
                </a:p>
              </p:txBody>
            </p:sp>
            <p:sp>
              <p:nvSpPr>
                <p:cNvPr id="19515" name="Rectangle 70"/>
                <p:cNvSpPr>
                  <a:spLocks noChangeArrowheads="1"/>
                </p:cNvSpPr>
                <p:nvPr/>
              </p:nvSpPr>
              <p:spPr bwMode="auto">
                <a:xfrm>
                  <a:off x="534" y="2245"/>
                  <a:ext cx="6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84" name="Group 71"/>
              <p:cNvGrpSpPr>
                <a:grpSpLocks/>
              </p:cNvGrpSpPr>
              <p:nvPr/>
            </p:nvGrpSpPr>
            <p:grpSpPr bwMode="auto">
              <a:xfrm>
                <a:off x="1172" y="2245"/>
                <a:ext cx="638" cy="403"/>
                <a:chOff x="1172" y="2245"/>
                <a:chExt cx="638" cy="403"/>
              </a:xfrm>
            </p:grpSpPr>
            <p:sp>
              <p:nvSpPr>
                <p:cNvPr id="19512" name="Rectangle 72"/>
                <p:cNvSpPr>
                  <a:spLocks noChangeArrowheads="1"/>
                </p:cNvSpPr>
                <p:nvPr/>
              </p:nvSpPr>
              <p:spPr bwMode="auto">
                <a:xfrm>
                  <a:off x="1215" y="2245"/>
                  <a:ext cx="5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Quiet</a:t>
                  </a:r>
                </a:p>
                <a:p>
                  <a:pPr eaLnBrk="0" hangingPunct="0"/>
                  <a:endParaRPr lang="en-GB" sz="2400">
                    <a:latin typeface="Times New Roman" pitchFamily="18" charset="0"/>
                  </a:endParaRPr>
                </a:p>
              </p:txBody>
            </p:sp>
            <p:sp>
              <p:nvSpPr>
                <p:cNvPr id="19513" name="Rectangle 73"/>
                <p:cNvSpPr>
                  <a:spLocks noChangeArrowheads="1"/>
                </p:cNvSpPr>
                <p:nvPr/>
              </p:nvSpPr>
              <p:spPr bwMode="auto">
                <a:xfrm>
                  <a:off x="1172" y="2245"/>
                  <a:ext cx="6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85" name="Group 74"/>
              <p:cNvGrpSpPr>
                <a:grpSpLocks/>
              </p:cNvGrpSpPr>
              <p:nvPr/>
            </p:nvGrpSpPr>
            <p:grpSpPr bwMode="auto">
              <a:xfrm>
                <a:off x="1810" y="2245"/>
                <a:ext cx="638" cy="403"/>
                <a:chOff x="1810" y="2245"/>
                <a:chExt cx="638" cy="403"/>
              </a:xfrm>
            </p:grpSpPr>
            <p:sp>
              <p:nvSpPr>
                <p:cNvPr id="19510" name="Rectangle 75"/>
                <p:cNvSpPr>
                  <a:spLocks noChangeArrowheads="1"/>
                </p:cNvSpPr>
                <p:nvPr/>
              </p:nvSpPr>
              <p:spPr bwMode="auto">
                <a:xfrm>
                  <a:off x="1853" y="2245"/>
                  <a:ext cx="5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Noisy</a:t>
                  </a:r>
                </a:p>
                <a:p>
                  <a:endParaRPr lang="en-GB" sz="2400">
                    <a:latin typeface="Times New Roman" pitchFamily="18" charset="0"/>
                    <a:cs typeface="Times New Roman" pitchFamily="18" charset="0"/>
                  </a:endParaRPr>
                </a:p>
              </p:txBody>
            </p:sp>
            <p:sp>
              <p:nvSpPr>
                <p:cNvPr id="19511" name="Rectangle 76"/>
                <p:cNvSpPr>
                  <a:spLocks noChangeArrowheads="1"/>
                </p:cNvSpPr>
                <p:nvPr/>
              </p:nvSpPr>
              <p:spPr bwMode="auto">
                <a:xfrm>
                  <a:off x="1810" y="2245"/>
                  <a:ext cx="6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86" name="Group 77"/>
              <p:cNvGrpSpPr>
                <a:grpSpLocks/>
              </p:cNvGrpSpPr>
              <p:nvPr/>
            </p:nvGrpSpPr>
            <p:grpSpPr bwMode="auto">
              <a:xfrm>
                <a:off x="0" y="2648"/>
                <a:ext cx="534" cy="518"/>
                <a:chOff x="0" y="2648"/>
                <a:chExt cx="534" cy="518"/>
              </a:xfrm>
            </p:grpSpPr>
            <p:sp>
              <p:nvSpPr>
                <p:cNvPr id="19508" name="Rectangle 78"/>
                <p:cNvSpPr>
                  <a:spLocks noChangeArrowheads="1"/>
                </p:cNvSpPr>
                <p:nvPr/>
              </p:nvSpPr>
              <p:spPr bwMode="auto">
                <a:xfrm>
                  <a:off x="43" y="2648"/>
                  <a:ext cx="448"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000">
                      <a:latin typeface="Times New Roman" pitchFamily="18" charset="0"/>
                      <a:cs typeface="Times New Roman" pitchFamily="18" charset="0"/>
                    </a:rPr>
                    <a:t>Carbon copies?</a:t>
                  </a:r>
                </a:p>
                <a:p>
                  <a:pPr eaLnBrk="0" hangingPunct="0"/>
                  <a:endParaRPr lang="en-GB" sz="2000">
                    <a:latin typeface="Times New Roman" pitchFamily="18" charset="0"/>
                  </a:endParaRPr>
                </a:p>
              </p:txBody>
            </p:sp>
            <p:sp>
              <p:nvSpPr>
                <p:cNvPr id="19509" name="Rectangle 79"/>
                <p:cNvSpPr>
                  <a:spLocks noChangeArrowheads="1"/>
                </p:cNvSpPr>
                <p:nvPr/>
              </p:nvSpPr>
              <p:spPr bwMode="auto">
                <a:xfrm>
                  <a:off x="0" y="2648"/>
                  <a:ext cx="534"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87" name="Group 80"/>
              <p:cNvGrpSpPr>
                <a:grpSpLocks/>
              </p:cNvGrpSpPr>
              <p:nvPr/>
            </p:nvGrpSpPr>
            <p:grpSpPr bwMode="auto">
              <a:xfrm>
                <a:off x="534" y="2648"/>
                <a:ext cx="638" cy="518"/>
                <a:chOff x="534" y="2648"/>
                <a:chExt cx="638" cy="518"/>
              </a:xfrm>
            </p:grpSpPr>
            <p:sp>
              <p:nvSpPr>
                <p:cNvPr id="19506" name="Rectangle 81"/>
                <p:cNvSpPr>
                  <a:spLocks noChangeArrowheads="1"/>
                </p:cNvSpPr>
                <p:nvPr/>
              </p:nvSpPr>
              <p:spPr bwMode="auto">
                <a:xfrm>
                  <a:off x="577" y="2648"/>
                  <a:ext cx="55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No</a:t>
                  </a:r>
                </a:p>
                <a:p>
                  <a:pPr eaLnBrk="0" hangingPunct="0"/>
                  <a:endParaRPr lang="en-GB" sz="2400">
                    <a:latin typeface="Times New Roman" pitchFamily="18" charset="0"/>
                  </a:endParaRPr>
                </a:p>
              </p:txBody>
            </p:sp>
            <p:sp>
              <p:nvSpPr>
                <p:cNvPr id="19507" name="Rectangle 82"/>
                <p:cNvSpPr>
                  <a:spLocks noChangeArrowheads="1"/>
                </p:cNvSpPr>
                <p:nvPr/>
              </p:nvSpPr>
              <p:spPr bwMode="auto">
                <a:xfrm>
                  <a:off x="534" y="2648"/>
                  <a:ext cx="638"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88" name="Group 83"/>
              <p:cNvGrpSpPr>
                <a:grpSpLocks/>
              </p:cNvGrpSpPr>
              <p:nvPr/>
            </p:nvGrpSpPr>
            <p:grpSpPr bwMode="auto">
              <a:xfrm>
                <a:off x="1172" y="2648"/>
                <a:ext cx="638" cy="518"/>
                <a:chOff x="1172" y="2648"/>
                <a:chExt cx="638" cy="518"/>
              </a:xfrm>
            </p:grpSpPr>
            <p:sp>
              <p:nvSpPr>
                <p:cNvPr id="19504" name="Rectangle 84"/>
                <p:cNvSpPr>
                  <a:spLocks noChangeArrowheads="1"/>
                </p:cNvSpPr>
                <p:nvPr/>
              </p:nvSpPr>
              <p:spPr bwMode="auto">
                <a:xfrm>
                  <a:off x="1215" y="2648"/>
                  <a:ext cx="55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No</a:t>
                  </a:r>
                </a:p>
                <a:p>
                  <a:endParaRPr lang="en-GB" sz="2400">
                    <a:latin typeface="Times New Roman" pitchFamily="18" charset="0"/>
                    <a:cs typeface="Times New Roman" pitchFamily="18" charset="0"/>
                  </a:endParaRPr>
                </a:p>
              </p:txBody>
            </p:sp>
            <p:sp>
              <p:nvSpPr>
                <p:cNvPr id="19505" name="Rectangle 85"/>
                <p:cNvSpPr>
                  <a:spLocks noChangeArrowheads="1"/>
                </p:cNvSpPr>
                <p:nvPr/>
              </p:nvSpPr>
              <p:spPr bwMode="auto">
                <a:xfrm>
                  <a:off x="1172" y="2648"/>
                  <a:ext cx="638"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89" name="Group 86"/>
              <p:cNvGrpSpPr>
                <a:grpSpLocks/>
              </p:cNvGrpSpPr>
              <p:nvPr/>
            </p:nvGrpSpPr>
            <p:grpSpPr bwMode="auto">
              <a:xfrm>
                <a:off x="1810" y="2648"/>
                <a:ext cx="638" cy="518"/>
                <a:chOff x="1810" y="2648"/>
                <a:chExt cx="638" cy="518"/>
              </a:xfrm>
            </p:grpSpPr>
            <p:sp>
              <p:nvSpPr>
                <p:cNvPr id="19502" name="Rectangle 87"/>
                <p:cNvSpPr>
                  <a:spLocks noChangeArrowheads="1"/>
                </p:cNvSpPr>
                <p:nvPr/>
              </p:nvSpPr>
              <p:spPr bwMode="auto">
                <a:xfrm>
                  <a:off x="1853" y="2648"/>
                  <a:ext cx="55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Yes</a:t>
                  </a:r>
                </a:p>
                <a:p>
                  <a:endParaRPr lang="en-GB" sz="2400">
                    <a:latin typeface="Times New Roman" pitchFamily="18" charset="0"/>
                    <a:cs typeface="Times New Roman" pitchFamily="18" charset="0"/>
                  </a:endParaRPr>
                </a:p>
              </p:txBody>
            </p:sp>
            <p:sp>
              <p:nvSpPr>
                <p:cNvPr id="19503" name="Rectangle 88"/>
                <p:cNvSpPr>
                  <a:spLocks noChangeArrowheads="1"/>
                </p:cNvSpPr>
                <p:nvPr/>
              </p:nvSpPr>
              <p:spPr bwMode="auto">
                <a:xfrm>
                  <a:off x="1810" y="2648"/>
                  <a:ext cx="638"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90" name="Group 89"/>
              <p:cNvGrpSpPr>
                <a:grpSpLocks/>
              </p:cNvGrpSpPr>
              <p:nvPr/>
            </p:nvGrpSpPr>
            <p:grpSpPr bwMode="auto">
              <a:xfrm>
                <a:off x="0" y="3166"/>
                <a:ext cx="534" cy="633"/>
                <a:chOff x="0" y="3166"/>
                <a:chExt cx="534" cy="633"/>
              </a:xfrm>
            </p:grpSpPr>
            <p:sp>
              <p:nvSpPr>
                <p:cNvPr id="19500" name="Rectangle 90"/>
                <p:cNvSpPr>
                  <a:spLocks noChangeArrowheads="1"/>
                </p:cNvSpPr>
                <p:nvPr/>
              </p:nvSpPr>
              <p:spPr bwMode="auto">
                <a:xfrm>
                  <a:off x="43" y="3166"/>
                  <a:ext cx="448"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Colour?</a:t>
                  </a:r>
                </a:p>
                <a:p>
                  <a:endParaRPr lang="en-GB" sz="2400">
                    <a:latin typeface="Times New Roman" pitchFamily="18" charset="0"/>
                    <a:cs typeface="Times New Roman" pitchFamily="18" charset="0"/>
                  </a:endParaRPr>
                </a:p>
              </p:txBody>
            </p:sp>
            <p:sp>
              <p:nvSpPr>
                <p:cNvPr id="19501" name="Rectangle 91"/>
                <p:cNvSpPr>
                  <a:spLocks noChangeArrowheads="1"/>
                </p:cNvSpPr>
                <p:nvPr/>
              </p:nvSpPr>
              <p:spPr bwMode="auto">
                <a:xfrm>
                  <a:off x="0" y="3166"/>
                  <a:ext cx="534" cy="63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91" name="Group 92"/>
              <p:cNvGrpSpPr>
                <a:grpSpLocks/>
              </p:cNvGrpSpPr>
              <p:nvPr/>
            </p:nvGrpSpPr>
            <p:grpSpPr bwMode="auto">
              <a:xfrm>
                <a:off x="534" y="3166"/>
                <a:ext cx="638" cy="633"/>
                <a:chOff x="534" y="3166"/>
                <a:chExt cx="638" cy="633"/>
              </a:xfrm>
            </p:grpSpPr>
            <p:sp>
              <p:nvSpPr>
                <p:cNvPr id="19498" name="Rectangle 93"/>
                <p:cNvSpPr>
                  <a:spLocks noChangeArrowheads="1"/>
                </p:cNvSpPr>
                <p:nvPr/>
              </p:nvSpPr>
              <p:spPr bwMode="auto">
                <a:xfrm>
                  <a:off x="577" y="3166"/>
                  <a:ext cx="552"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Usually</a:t>
                  </a:r>
                  <a:r>
                    <a:rPr lang="en-GB" sz="1200">
                      <a:latin typeface="Times New Roman" pitchFamily="18" charset="0"/>
                      <a:cs typeface="Times New Roman" pitchFamily="18" charset="0"/>
                    </a:rPr>
                    <a:t> </a:t>
                  </a:r>
                </a:p>
                <a:p>
                  <a:pPr eaLnBrk="0" hangingPunct="0"/>
                  <a:endParaRPr lang="en-GB" sz="2400">
                    <a:latin typeface="Times New Roman" pitchFamily="18" charset="0"/>
                  </a:endParaRPr>
                </a:p>
              </p:txBody>
            </p:sp>
            <p:sp>
              <p:nvSpPr>
                <p:cNvPr id="19499" name="Rectangle 94"/>
                <p:cNvSpPr>
                  <a:spLocks noChangeArrowheads="1"/>
                </p:cNvSpPr>
                <p:nvPr/>
              </p:nvSpPr>
              <p:spPr bwMode="auto">
                <a:xfrm>
                  <a:off x="534" y="3166"/>
                  <a:ext cx="638" cy="63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92" name="Group 95"/>
              <p:cNvGrpSpPr>
                <a:grpSpLocks/>
              </p:cNvGrpSpPr>
              <p:nvPr/>
            </p:nvGrpSpPr>
            <p:grpSpPr bwMode="auto">
              <a:xfrm>
                <a:off x="1172" y="3166"/>
                <a:ext cx="638" cy="633"/>
                <a:chOff x="1172" y="3166"/>
                <a:chExt cx="638" cy="633"/>
              </a:xfrm>
            </p:grpSpPr>
            <p:sp>
              <p:nvSpPr>
                <p:cNvPr id="19496" name="Rectangle 96"/>
                <p:cNvSpPr>
                  <a:spLocks noChangeArrowheads="1"/>
                </p:cNvSpPr>
                <p:nvPr/>
              </p:nvSpPr>
              <p:spPr bwMode="auto">
                <a:xfrm>
                  <a:off x="1215" y="3166"/>
                  <a:ext cx="552"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atin typeface="Times New Roman" pitchFamily="18" charset="0"/>
                      <a:cs typeface="Times New Roman" pitchFamily="18" charset="0"/>
                    </a:rPr>
                    <a:t>In</a:t>
                  </a:r>
                  <a:r>
                    <a:rPr lang="en-GB" sz="2400">
                      <a:latin typeface="Times New Roman" pitchFamily="18" charset="0"/>
                      <a:cs typeface="Times New Roman" pitchFamily="18" charset="0"/>
                    </a:rPr>
                    <a:t> </a:t>
                  </a:r>
                  <a:r>
                    <a:rPr lang="en-GB">
                      <a:latin typeface="Times New Roman" pitchFamily="18" charset="0"/>
                      <a:cs typeface="Times New Roman" pitchFamily="18" charset="0"/>
                    </a:rPr>
                    <a:t>the most expensive models</a:t>
                  </a:r>
                </a:p>
                <a:p>
                  <a:endParaRPr lang="en-GB">
                    <a:latin typeface="Times New Roman" pitchFamily="18" charset="0"/>
                    <a:cs typeface="Times New Roman" pitchFamily="18" charset="0"/>
                  </a:endParaRPr>
                </a:p>
              </p:txBody>
            </p:sp>
            <p:sp>
              <p:nvSpPr>
                <p:cNvPr id="19497" name="Rectangle 97"/>
                <p:cNvSpPr>
                  <a:spLocks noChangeArrowheads="1"/>
                </p:cNvSpPr>
                <p:nvPr/>
              </p:nvSpPr>
              <p:spPr bwMode="auto">
                <a:xfrm>
                  <a:off x="1172" y="3166"/>
                  <a:ext cx="638" cy="63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93" name="Group 98"/>
              <p:cNvGrpSpPr>
                <a:grpSpLocks/>
              </p:cNvGrpSpPr>
              <p:nvPr/>
            </p:nvGrpSpPr>
            <p:grpSpPr bwMode="auto">
              <a:xfrm>
                <a:off x="1810" y="3166"/>
                <a:ext cx="638" cy="633"/>
                <a:chOff x="1810" y="3166"/>
                <a:chExt cx="638" cy="633"/>
              </a:xfrm>
            </p:grpSpPr>
            <p:sp>
              <p:nvSpPr>
                <p:cNvPr id="19494" name="Rectangle 99"/>
                <p:cNvSpPr>
                  <a:spLocks noChangeArrowheads="1"/>
                </p:cNvSpPr>
                <p:nvPr/>
              </p:nvSpPr>
              <p:spPr bwMode="auto">
                <a:xfrm>
                  <a:off x="1853" y="3166"/>
                  <a:ext cx="552"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Sometimes </a:t>
                  </a:r>
                </a:p>
                <a:p>
                  <a:endParaRPr lang="en-GB" sz="2400">
                    <a:latin typeface="Times New Roman" pitchFamily="18" charset="0"/>
                    <a:cs typeface="Times New Roman" pitchFamily="18" charset="0"/>
                  </a:endParaRPr>
                </a:p>
              </p:txBody>
            </p:sp>
            <p:sp>
              <p:nvSpPr>
                <p:cNvPr id="19495" name="Rectangle 100"/>
                <p:cNvSpPr>
                  <a:spLocks noChangeArrowheads="1"/>
                </p:cNvSpPr>
                <p:nvPr/>
              </p:nvSpPr>
              <p:spPr bwMode="auto">
                <a:xfrm>
                  <a:off x="1810" y="3166"/>
                  <a:ext cx="638" cy="63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
          <p:nvSpPr>
            <p:cNvPr id="19461" name="Rectangle 101"/>
            <p:cNvSpPr>
              <a:spLocks noChangeArrowheads="1"/>
            </p:cNvSpPr>
            <p:nvPr/>
          </p:nvSpPr>
          <p:spPr bwMode="auto">
            <a:xfrm>
              <a:off x="-3" y="-3"/>
              <a:ext cx="2454" cy="3805"/>
            </a:xfrm>
            <a:prstGeom prst="rect">
              <a:avLst/>
            </a:prstGeom>
            <a:noFill/>
            <a:ln w="9525">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805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a:xfrm>
            <a:off x="0" y="304800"/>
            <a:ext cx="9144000" cy="1431925"/>
          </a:xfrm>
        </p:spPr>
        <p:txBody>
          <a:bodyPr/>
          <a:lstStyle/>
          <a:p>
            <a:pPr algn="ctr" eaLnBrk="1" hangingPunct="1">
              <a:defRPr/>
            </a:pPr>
            <a:r>
              <a:rPr lang="en-GB" sz="3900" smtClean="0">
                <a:cs typeface="Times New Roman" pitchFamily="18" charset="0"/>
              </a:rPr>
              <a:t>Plotters</a:t>
            </a:r>
            <a:r>
              <a:rPr lang="en-US" sz="3900" smtClean="0">
                <a:cs typeface="Times New Roman" pitchFamily="18" charset="0"/>
              </a:rPr>
              <a:t> </a:t>
            </a:r>
          </a:p>
        </p:txBody>
      </p:sp>
      <p:sp>
        <p:nvSpPr>
          <p:cNvPr id="281603" name="Rectangle 3"/>
          <p:cNvSpPr>
            <a:spLocks noGrp="1" noChangeArrowheads="1"/>
          </p:cNvSpPr>
          <p:nvPr>
            <p:ph type="body" idx="1"/>
          </p:nvPr>
        </p:nvSpPr>
        <p:spPr>
          <a:xfrm>
            <a:off x="468313" y="2327275"/>
            <a:ext cx="5621337" cy="3741738"/>
          </a:xfrm>
        </p:spPr>
        <p:txBody>
          <a:bodyPr/>
          <a:lstStyle/>
          <a:p>
            <a:pPr marL="387350" indent="-387350" eaLnBrk="1" hangingPunct="1">
              <a:defRPr/>
            </a:pPr>
            <a:r>
              <a:rPr lang="en-GB" smtClean="0">
                <a:cs typeface="Times New Roman" pitchFamily="18" charset="0"/>
              </a:rPr>
              <a:t>A device that uses pens to draw out diagrams on paper</a:t>
            </a:r>
          </a:p>
          <a:p>
            <a:pPr marL="387350" indent="-387350" eaLnBrk="1" hangingPunct="1">
              <a:defRPr/>
            </a:pPr>
            <a:r>
              <a:rPr lang="en-GB" smtClean="0">
                <a:cs typeface="Times New Roman" pitchFamily="18" charset="0"/>
              </a:rPr>
              <a:t>Used with CAD programs for creating large, accurate, high quality drawings and plans</a:t>
            </a:r>
            <a:r>
              <a:rPr lang="en-US" smtClean="0">
                <a:cs typeface="Times New Roman" pitchFamily="18" charset="0"/>
              </a:rPr>
              <a:t> </a:t>
            </a:r>
            <a:endParaRPr lang="en-GB" smtClean="0">
              <a:cs typeface="Times New Roman" pitchFamily="18" charset="0"/>
            </a:endParaRPr>
          </a:p>
        </p:txBody>
      </p:sp>
      <p:pic>
        <p:nvPicPr>
          <p:cNvPr id="281604" name="Picture 4" descr="PE01371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2819400"/>
            <a:ext cx="3048000" cy="300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3">
                                            <p:txEl>
                                              <p:pRg st="0" end="0"/>
                                            </p:txEl>
                                          </p:spTgt>
                                        </p:tgtEl>
                                        <p:attrNameLst>
                                          <p:attrName>style.visibility</p:attrName>
                                        </p:attrNameLst>
                                      </p:cBhvr>
                                      <p:to>
                                        <p:strVal val="visible"/>
                                      </p:to>
                                    </p:set>
                                    <p:anim calcmode="lin" valueType="num">
                                      <p:cBhvr additive="base">
                                        <p:cTn id="7" dur="500" fill="hold"/>
                                        <p:tgtEl>
                                          <p:spTgt spid="2816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3">
                                            <p:txEl>
                                              <p:pRg st="1" end="1"/>
                                            </p:txEl>
                                          </p:spTgt>
                                        </p:tgtEl>
                                        <p:attrNameLst>
                                          <p:attrName>style.visibility</p:attrName>
                                        </p:attrNameLst>
                                      </p:cBhvr>
                                      <p:to>
                                        <p:strVal val="visible"/>
                                      </p:to>
                                    </p:set>
                                    <p:anim calcmode="lin" valueType="num">
                                      <p:cBhvr additive="base">
                                        <p:cTn id="13" dur="500" fill="hold"/>
                                        <p:tgtEl>
                                          <p:spTgt spid="28160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816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3"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a:xfrm>
            <a:off x="228600" y="609600"/>
            <a:ext cx="8686800" cy="1143000"/>
          </a:xfrm>
        </p:spPr>
        <p:txBody>
          <a:bodyPr/>
          <a:lstStyle/>
          <a:p>
            <a:pPr algn="ctr" eaLnBrk="1" hangingPunct="1">
              <a:defRPr/>
            </a:pPr>
            <a:r>
              <a:rPr lang="en-GB" sz="3600" smtClean="0">
                <a:cs typeface="Times New Roman" pitchFamily="18" charset="0"/>
              </a:rPr>
              <a:t>CD-ROMs, floppy discs and hard discs</a:t>
            </a:r>
            <a:endParaRPr lang="en-US" sz="3600" smtClean="0">
              <a:cs typeface="Times New Roman" pitchFamily="18" charset="0"/>
            </a:endParaRPr>
          </a:p>
        </p:txBody>
      </p:sp>
      <p:grpSp>
        <p:nvGrpSpPr>
          <p:cNvPr id="303107" name="Group 3"/>
          <p:cNvGrpSpPr>
            <a:grpSpLocks/>
          </p:cNvGrpSpPr>
          <p:nvPr/>
        </p:nvGrpSpPr>
        <p:grpSpPr bwMode="auto">
          <a:xfrm>
            <a:off x="457200" y="1828800"/>
            <a:ext cx="8382000" cy="4648200"/>
            <a:chOff x="-3" y="-3"/>
            <a:chExt cx="3758" cy="2769"/>
          </a:xfrm>
        </p:grpSpPr>
        <p:grpSp>
          <p:nvGrpSpPr>
            <p:cNvPr id="21508" name="Group 4"/>
            <p:cNvGrpSpPr>
              <a:grpSpLocks/>
            </p:cNvGrpSpPr>
            <p:nvPr/>
          </p:nvGrpSpPr>
          <p:grpSpPr bwMode="auto">
            <a:xfrm>
              <a:off x="0" y="0"/>
              <a:ext cx="3752" cy="2763"/>
              <a:chOff x="0" y="0"/>
              <a:chExt cx="3752" cy="2763"/>
            </a:xfrm>
          </p:grpSpPr>
          <p:grpSp>
            <p:nvGrpSpPr>
              <p:cNvPr id="21510" name="Group 5"/>
              <p:cNvGrpSpPr>
                <a:grpSpLocks/>
              </p:cNvGrpSpPr>
              <p:nvPr/>
            </p:nvGrpSpPr>
            <p:grpSpPr bwMode="auto">
              <a:xfrm>
                <a:off x="0" y="0"/>
                <a:ext cx="938" cy="403"/>
                <a:chOff x="0" y="0"/>
                <a:chExt cx="938" cy="403"/>
              </a:xfrm>
            </p:grpSpPr>
            <p:sp>
              <p:nvSpPr>
                <p:cNvPr id="21580" name="Rectangle 6"/>
                <p:cNvSpPr>
                  <a:spLocks noChangeArrowheads="1"/>
                </p:cNvSpPr>
                <p:nvPr/>
              </p:nvSpPr>
              <p:spPr bwMode="auto">
                <a:xfrm>
                  <a:off x="43" y="0"/>
                  <a:ext cx="8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1200">
                      <a:latin typeface="Times New Roman" pitchFamily="18" charset="0"/>
                      <a:cs typeface="Times New Roman" pitchFamily="18" charset="0"/>
                    </a:rPr>
                    <a:t> </a:t>
                  </a:r>
                </a:p>
                <a:p>
                  <a:pPr eaLnBrk="0" hangingPunct="0"/>
                  <a:endParaRPr lang="en-GB" sz="2400">
                    <a:latin typeface="Times New Roman" pitchFamily="18" charset="0"/>
                  </a:endParaRPr>
                </a:p>
              </p:txBody>
            </p:sp>
            <p:sp>
              <p:nvSpPr>
                <p:cNvPr id="21581" name="Rectangle 7"/>
                <p:cNvSpPr>
                  <a:spLocks noChangeArrowheads="1"/>
                </p:cNvSpPr>
                <p:nvPr/>
              </p:nvSpPr>
              <p:spPr bwMode="auto">
                <a:xfrm>
                  <a:off x="0" y="0"/>
                  <a:ext cx="9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11" name="Group 8"/>
              <p:cNvGrpSpPr>
                <a:grpSpLocks/>
              </p:cNvGrpSpPr>
              <p:nvPr/>
            </p:nvGrpSpPr>
            <p:grpSpPr bwMode="auto">
              <a:xfrm>
                <a:off x="938" y="0"/>
                <a:ext cx="938" cy="403"/>
                <a:chOff x="938" y="0"/>
                <a:chExt cx="938" cy="403"/>
              </a:xfrm>
            </p:grpSpPr>
            <p:sp>
              <p:nvSpPr>
                <p:cNvPr id="21578" name="Rectangle 9"/>
                <p:cNvSpPr>
                  <a:spLocks noChangeArrowheads="1"/>
                </p:cNvSpPr>
                <p:nvPr/>
              </p:nvSpPr>
              <p:spPr bwMode="auto">
                <a:xfrm>
                  <a:off x="981" y="0"/>
                  <a:ext cx="8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CD-ROM</a:t>
                  </a:r>
                </a:p>
                <a:p>
                  <a:pPr eaLnBrk="0" hangingPunct="0"/>
                  <a:endParaRPr lang="en-GB" sz="2400">
                    <a:latin typeface="Times New Roman" pitchFamily="18" charset="0"/>
                  </a:endParaRPr>
                </a:p>
              </p:txBody>
            </p:sp>
            <p:sp>
              <p:nvSpPr>
                <p:cNvPr id="21579" name="Rectangle 10"/>
                <p:cNvSpPr>
                  <a:spLocks noChangeArrowheads="1"/>
                </p:cNvSpPr>
                <p:nvPr/>
              </p:nvSpPr>
              <p:spPr bwMode="auto">
                <a:xfrm>
                  <a:off x="938" y="0"/>
                  <a:ext cx="9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12" name="Group 11"/>
              <p:cNvGrpSpPr>
                <a:grpSpLocks/>
              </p:cNvGrpSpPr>
              <p:nvPr/>
            </p:nvGrpSpPr>
            <p:grpSpPr bwMode="auto">
              <a:xfrm>
                <a:off x="1876" y="0"/>
                <a:ext cx="938" cy="403"/>
                <a:chOff x="1876" y="0"/>
                <a:chExt cx="938" cy="403"/>
              </a:xfrm>
            </p:grpSpPr>
            <p:sp>
              <p:nvSpPr>
                <p:cNvPr id="21576" name="Rectangle 12"/>
                <p:cNvSpPr>
                  <a:spLocks noChangeArrowheads="1"/>
                </p:cNvSpPr>
                <p:nvPr/>
              </p:nvSpPr>
              <p:spPr bwMode="auto">
                <a:xfrm>
                  <a:off x="1919" y="0"/>
                  <a:ext cx="8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Floppy</a:t>
                  </a:r>
                  <a:r>
                    <a:rPr lang="en-GB" sz="1200">
                      <a:latin typeface="Times New Roman" pitchFamily="18" charset="0"/>
                      <a:cs typeface="Times New Roman" pitchFamily="18" charset="0"/>
                    </a:rPr>
                    <a:t> </a:t>
                  </a:r>
                  <a:r>
                    <a:rPr lang="en-GB" sz="2400">
                      <a:latin typeface="Times New Roman" pitchFamily="18" charset="0"/>
                      <a:cs typeface="Times New Roman" pitchFamily="18" charset="0"/>
                    </a:rPr>
                    <a:t>disc</a:t>
                  </a:r>
                </a:p>
                <a:p>
                  <a:pPr eaLnBrk="0" hangingPunct="0"/>
                  <a:endParaRPr lang="en-GB" sz="2400">
                    <a:latin typeface="Times New Roman" pitchFamily="18" charset="0"/>
                  </a:endParaRPr>
                </a:p>
              </p:txBody>
            </p:sp>
            <p:sp>
              <p:nvSpPr>
                <p:cNvPr id="21577" name="Rectangle 13"/>
                <p:cNvSpPr>
                  <a:spLocks noChangeArrowheads="1"/>
                </p:cNvSpPr>
                <p:nvPr/>
              </p:nvSpPr>
              <p:spPr bwMode="auto">
                <a:xfrm>
                  <a:off x="1876" y="0"/>
                  <a:ext cx="9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13" name="Group 14"/>
              <p:cNvGrpSpPr>
                <a:grpSpLocks/>
              </p:cNvGrpSpPr>
              <p:nvPr/>
            </p:nvGrpSpPr>
            <p:grpSpPr bwMode="auto">
              <a:xfrm>
                <a:off x="2814" y="0"/>
                <a:ext cx="938" cy="403"/>
                <a:chOff x="2814" y="0"/>
                <a:chExt cx="938" cy="403"/>
              </a:xfrm>
            </p:grpSpPr>
            <p:sp>
              <p:nvSpPr>
                <p:cNvPr id="21574" name="Rectangle 15"/>
                <p:cNvSpPr>
                  <a:spLocks noChangeArrowheads="1"/>
                </p:cNvSpPr>
                <p:nvPr/>
              </p:nvSpPr>
              <p:spPr bwMode="auto">
                <a:xfrm>
                  <a:off x="2857" y="0"/>
                  <a:ext cx="8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Hard</a:t>
                  </a:r>
                  <a:r>
                    <a:rPr lang="en-GB" sz="1200">
                      <a:latin typeface="Times New Roman" pitchFamily="18" charset="0"/>
                      <a:cs typeface="Times New Roman" pitchFamily="18" charset="0"/>
                    </a:rPr>
                    <a:t> </a:t>
                  </a:r>
                  <a:r>
                    <a:rPr lang="en-GB" sz="2400">
                      <a:latin typeface="Times New Roman" pitchFamily="18" charset="0"/>
                      <a:cs typeface="Times New Roman" pitchFamily="18" charset="0"/>
                    </a:rPr>
                    <a:t>disc</a:t>
                  </a:r>
                </a:p>
                <a:p>
                  <a:pPr eaLnBrk="0" hangingPunct="0"/>
                  <a:endParaRPr lang="en-GB" sz="2400">
                    <a:latin typeface="Times New Roman" pitchFamily="18" charset="0"/>
                  </a:endParaRPr>
                </a:p>
              </p:txBody>
            </p:sp>
            <p:sp>
              <p:nvSpPr>
                <p:cNvPr id="21575" name="Rectangle 16"/>
                <p:cNvSpPr>
                  <a:spLocks noChangeArrowheads="1"/>
                </p:cNvSpPr>
                <p:nvPr/>
              </p:nvSpPr>
              <p:spPr bwMode="auto">
                <a:xfrm>
                  <a:off x="2814" y="0"/>
                  <a:ext cx="9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14" name="Group 17"/>
              <p:cNvGrpSpPr>
                <a:grpSpLocks/>
              </p:cNvGrpSpPr>
              <p:nvPr/>
            </p:nvGrpSpPr>
            <p:grpSpPr bwMode="auto">
              <a:xfrm>
                <a:off x="0" y="403"/>
                <a:ext cx="938" cy="403"/>
                <a:chOff x="0" y="403"/>
                <a:chExt cx="938" cy="403"/>
              </a:xfrm>
            </p:grpSpPr>
            <p:sp>
              <p:nvSpPr>
                <p:cNvPr id="21572" name="Rectangle 18"/>
                <p:cNvSpPr>
                  <a:spLocks noChangeArrowheads="1"/>
                </p:cNvSpPr>
                <p:nvPr/>
              </p:nvSpPr>
              <p:spPr bwMode="auto">
                <a:xfrm>
                  <a:off x="43" y="403"/>
                  <a:ext cx="8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Speed</a:t>
                  </a:r>
                </a:p>
                <a:p>
                  <a:pPr eaLnBrk="0" hangingPunct="0"/>
                  <a:endParaRPr lang="en-GB" sz="2400">
                    <a:latin typeface="Times New Roman" pitchFamily="18" charset="0"/>
                  </a:endParaRPr>
                </a:p>
              </p:txBody>
            </p:sp>
            <p:sp>
              <p:nvSpPr>
                <p:cNvPr id="21573" name="Rectangle 19"/>
                <p:cNvSpPr>
                  <a:spLocks noChangeArrowheads="1"/>
                </p:cNvSpPr>
                <p:nvPr/>
              </p:nvSpPr>
              <p:spPr bwMode="auto">
                <a:xfrm>
                  <a:off x="0" y="403"/>
                  <a:ext cx="9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15" name="Group 20"/>
              <p:cNvGrpSpPr>
                <a:grpSpLocks/>
              </p:cNvGrpSpPr>
              <p:nvPr/>
            </p:nvGrpSpPr>
            <p:grpSpPr bwMode="auto">
              <a:xfrm>
                <a:off x="938" y="403"/>
                <a:ext cx="938" cy="403"/>
                <a:chOff x="938" y="403"/>
                <a:chExt cx="938" cy="403"/>
              </a:xfrm>
            </p:grpSpPr>
            <p:sp>
              <p:nvSpPr>
                <p:cNvPr id="21570" name="Rectangle 21"/>
                <p:cNvSpPr>
                  <a:spLocks noChangeArrowheads="1"/>
                </p:cNvSpPr>
                <p:nvPr/>
              </p:nvSpPr>
              <p:spPr bwMode="auto">
                <a:xfrm>
                  <a:off x="981" y="403"/>
                  <a:ext cx="8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Middle</a:t>
                  </a:r>
                </a:p>
                <a:p>
                  <a:pPr eaLnBrk="0" hangingPunct="0"/>
                  <a:endParaRPr lang="en-GB" sz="2400">
                    <a:latin typeface="Times New Roman" pitchFamily="18" charset="0"/>
                  </a:endParaRPr>
                </a:p>
              </p:txBody>
            </p:sp>
            <p:sp>
              <p:nvSpPr>
                <p:cNvPr id="21571" name="Rectangle 22"/>
                <p:cNvSpPr>
                  <a:spLocks noChangeArrowheads="1"/>
                </p:cNvSpPr>
                <p:nvPr/>
              </p:nvSpPr>
              <p:spPr bwMode="auto">
                <a:xfrm>
                  <a:off x="938" y="403"/>
                  <a:ext cx="9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16" name="Group 23"/>
              <p:cNvGrpSpPr>
                <a:grpSpLocks/>
              </p:cNvGrpSpPr>
              <p:nvPr/>
            </p:nvGrpSpPr>
            <p:grpSpPr bwMode="auto">
              <a:xfrm>
                <a:off x="1876" y="403"/>
                <a:ext cx="938" cy="403"/>
                <a:chOff x="1876" y="403"/>
                <a:chExt cx="938" cy="403"/>
              </a:xfrm>
            </p:grpSpPr>
            <p:sp>
              <p:nvSpPr>
                <p:cNvPr id="21568" name="Rectangle 24"/>
                <p:cNvSpPr>
                  <a:spLocks noChangeArrowheads="1"/>
                </p:cNvSpPr>
                <p:nvPr/>
              </p:nvSpPr>
              <p:spPr bwMode="auto">
                <a:xfrm>
                  <a:off x="1919" y="403"/>
                  <a:ext cx="8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Slowest</a:t>
                  </a:r>
                </a:p>
                <a:p>
                  <a:endParaRPr lang="en-GB" sz="2400">
                    <a:latin typeface="Times New Roman" pitchFamily="18" charset="0"/>
                    <a:cs typeface="Times New Roman" pitchFamily="18" charset="0"/>
                  </a:endParaRPr>
                </a:p>
              </p:txBody>
            </p:sp>
            <p:sp>
              <p:nvSpPr>
                <p:cNvPr id="21569" name="Rectangle 25"/>
                <p:cNvSpPr>
                  <a:spLocks noChangeArrowheads="1"/>
                </p:cNvSpPr>
                <p:nvPr/>
              </p:nvSpPr>
              <p:spPr bwMode="auto">
                <a:xfrm>
                  <a:off x="1876" y="403"/>
                  <a:ext cx="9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17" name="Group 26"/>
              <p:cNvGrpSpPr>
                <a:grpSpLocks/>
              </p:cNvGrpSpPr>
              <p:nvPr/>
            </p:nvGrpSpPr>
            <p:grpSpPr bwMode="auto">
              <a:xfrm>
                <a:off x="2814" y="403"/>
                <a:ext cx="938" cy="403"/>
                <a:chOff x="2814" y="403"/>
                <a:chExt cx="938" cy="403"/>
              </a:xfrm>
            </p:grpSpPr>
            <p:sp>
              <p:nvSpPr>
                <p:cNvPr id="21566" name="Rectangle 27"/>
                <p:cNvSpPr>
                  <a:spLocks noChangeArrowheads="1"/>
                </p:cNvSpPr>
                <p:nvPr/>
              </p:nvSpPr>
              <p:spPr bwMode="auto">
                <a:xfrm>
                  <a:off x="2857" y="403"/>
                  <a:ext cx="8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Fastest</a:t>
                  </a:r>
                </a:p>
                <a:p>
                  <a:pPr eaLnBrk="0" hangingPunct="0"/>
                  <a:endParaRPr lang="en-GB" sz="2400">
                    <a:latin typeface="Times New Roman" pitchFamily="18" charset="0"/>
                  </a:endParaRPr>
                </a:p>
              </p:txBody>
            </p:sp>
            <p:sp>
              <p:nvSpPr>
                <p:cNvPr id="21567" name="Rectangle 28"/>
                <p:cNvSpPr>
                  <a:spLocks noChangeArrowheads="1"/>
                </p:cNvSpPr>
                <p:nvPr/>
              </p:nvSpPr>
              <p:spPr bwMode="auto">
                <a:xfrm>
                  <a:off x="2814" y="403"/>
                  <a:ext cx="9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18" name="Group 29"/>
              <p:cNvGrpSpPr>
                <a:grpSpLocks/>
              </p:cNvGrpSpPr>
              <p:nvPr/>
            </p:nvGrpSpPr>
            <p:grpSpPr bwMode="auto">
              <a:xfrm>
                <a:off x="0" y="806"/>
                <a:ext cx="938" cy="403"/>
                <a:chOff x="0" y="806"/>
                <a:chExt cx="938" cy="403"/>
              </a:xfrm>
            </p:grpSpPr>
            <p:sp>
              <p:nvSpPr>
                <p:cNvPr id="21564" name="Rectangle 30"/>
                <p:cNvSpPr>
                  <a:spLocks noChangeArrowheads="1"/>
                </p:cNvSpPr>
                <p:nvPr/>
              </p:nvSpPr>
              <p:spPr bwMode="auto">
                <a:xfrm>
                  <a:off x="43" y="806"/>
                  <a:ext cx="8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Cost</a:t>
                  </a:r>
                </a:p>
                <a:p>
                  <a:pPr eaLnBrk="0" hangingPunct="0"/>
                  <a:endParaRPr lang="en-GB" sz="2400">
                    <a:latin typeface="Times New Roman" pitchFamily="18" charset="0"/>
                  </a:endParaRPr>
                </a:p>
              </p:txBody>
            </p:sp>
            <p:sp>
              <p:nvSpPr>
                <p:cNvPr id="21565" name="Rectangle 31"/>
                <p:cNvSpPr>
                  <a:spLocks noChangeArrowheads="1"/>
                </p:cNvSpPr>
                <p:nvPr/>
              </p:nvSpPr>
              <p:spPr bwMode="auto">
                <a:xfrm>
                  <a:off x="0" y="806"/>
                  <a:ext cx="9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19" name="Group 32"/>
              <p:cNvGrpSpPr>
                <a:grpSpLocks/>
              </p:cNvGrpSpPr>
              <p:nvPr/>
            </p:nvGrpSpPr>
            <p:grpSpPr bwMode="auto">
              <a:xfrm>
                <a:off x="938" y="806"/>
                <a:ext cx="938" cy="403"/>
                <a:chOff x="938" y="806"/>
                <a:chExt cx="938" cy="403"/>
              </a:xfrm>
            </p:grpSpPr>
            <p:sp>
              <p:nvSpPr>
                <p:cNvPr id="21562" name="Rectangle 33"/>
                <p:cNvSpPr>
                  <a:spLocks noChangeArrowheads="1"/>
                </p:cNvSpPr>
                <p:nvPr/>
              </p:nvSpPr>
              <p:spPr bwMode="auto">
                <a:xfrm>
                  <a:off x="981" y="806"/>
                  <a:ext cx="8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Middle</a:t>
                  </a:r>
                </a:p>
                <a:p>
                  <a:endParaRPr lang="en-GB" sz="2400">
                    <a:latin typeface="Times New Roman" pitchFamily="18" charset="0"/>
                    <a:cs typeface="Times New Roman" pitchFamily="18" charset="0"/>
                  </a:endParaRPr>
                </a:p>
              </p:txBody>
            </p:sp>
            <p:sp>
              <p:nvSpPr>
                <p:cNvPr id="21563" name="Rectangle 34"/>
                <p:cNvSpPr>
                  <a:spLocks noChangeArrowheads="1"/>
                </p:cNvSpPr>
                <p:nvPr/>
              </p:nvSpPr>
              <p:spPr bwMode="auto">
                <a:xfrm>
                  <a:off x="938" y="806"/>
                  <a:ext cx="9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20" name="Group 35"/>
              <p:cNvGrpSpPr>
                <a:grpSpLocks/>
              </p:cNvGrpSpPr>
              <p:nvPr/>
            </p:nvGrpSpPr>
            <p:grpSpPr bwMode="auto">
              <a:xfrm>
                <a:off x="1876" y="806"/>
                <a:ext cx="938" cy="403"/>
                <a:chOff x="1876" y="806"/>
                <a:chExt cx="938" cy="403"/>
              </a:xfrm>
            </p:grpSpPr>
            <p:sp>
              <p:nvSpPr>
                <p:cNvPr id="21560" name="Rectangle 36"/>
                <p:cNvSpPr>
                  <a:spLocks noChangeArrowheads="1"/>
                </p:cNvSpPr>
                <p:nvPr/>
              </p:nvSpPr>
              <p:spPr bwMode="auto">
                <a:xfrm>
                  <a:off x="1919" y="806"/>
                  <a:ext cx="8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Cheapest</a:t>
                  </a:r>
                </a:p>
                <a:p>
                  <a:pPr eaLnBrk="0" hangingPunct="0"/>
                  <a:endParaRPr lang="en-GB" sz="2400">
                    <a:latin typeface="Times New Roman" pitchFamily="18" charset="0"/>
                  </a:endParaRPr>
                </a:p>
              </p:txBody>
            </p:sp>
            <p:sp>
              <p:nvSpPr>
                <p:cNvPr id="21561" name="Rectangle 37"/>
                <p:cNvSpPr>
                  <a:spLocks noChangeArrowheads="1"/>
                </p:cNvSpPr>
                <p:nvPr/>
              </p:nvSpPr>
              <p:spPr bwMode="auto">
                <a:xfrm>
                  <a:off x="1876" y="806"/>
                  <a:ext cx="9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21" name="Group 38"/>
              <p:cNvGrpSpPr>
                <a:grpSpLocks/>
              </p:cNvGrpSpPr>
              <p:nvPr/>
            </p:nvGrpSpPr>
            <p:grpSpPr bwMode="auto">
              <a:xfrm>
                <a:off x="2814" y="806"/>
                <a:ext cx="938" cy="403"/>
                <a:chOff x="2814" y="806"/>
                <a:chExt cx="938" cy="403"/>
              </a:xfrm>
            </p:grpSpPr>
            <p:sp>
              <p:nvSpPr>
                <p:cNvPr id="21558" name="Rectangle 39"/>
                <p:cNvSpPr>
                  <a:spLocks noChangeArrowheads="1"/>
                </p:cNvSpPr>
                <p:nvPr/>
              </p:nvSpPr>
              <p:spPr bwMode="auto">
                <a:xfrm>
                  <a:off x="2857" y="806"/>
                  <a:ext cx="8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Most expensive</a:t>
                  </a:r>
                </a:p>
                <a:p>
                  <a:endParaRPr lang="en-GB" sz="2400">
                    <a:latin typeface="Times New Roman" pitchFamily="18" charset="0"/>
                    <a:cs typeface="Times New Roman" pitchFamily="18" charset="0"/>
                  </a:endParaRPr>
                </a:p>
              </p:txBody>
            </p:sp>
            <p:sp>
              <p:nvSpPr>
                <p:cNvPr id="21559" name="Rectangle 40"/>
                <p:cNvSpPr>
                  <a:spLocks noChangeArrowheads="1"/>
                </p:cNvSpPr>
                <p:nvPr/>
              </p:nvSpPr>
              <p:spPr bwMode="auto">
                <a:xfrm>
                  <a:off x="2814" y="806"/>
                  <a:ext cx="9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22" name="Group 41"/>
              <p:cNvGrpSpPr>
                <a:grpSpLocks/>
              </p:cNvGrpSpPr>
              <p:nvPr/>
            </p:nvGrpSpPr>
            <p:grpSpPr bwMode="auto">
              <a:xfrm>
                <a:off x="0" y="1209"/>
                <a:ext cx="938" cy="518"/>
                <a:chOff x="0" y="1209"/>
                <a:chExt cx="938" cy="518"/>
              </a:xfrm>
            </p:grpSpPr>
            <p:sp>
              <p:nvSpPr>
                <p:cNvPr id="21556" name="Rectangle 42"/>
                <p:cNvSpPr>
                  <a:spLocks noChangeArrowheads="1"/>
                </p:cNvSpPr>
                <p:nvPr/>
              </p:nvSpPr>
              <p:spPr bwMode="auto">
                <a:xfrm>
                  <a:off x="43" y="1209"/>
                  <a:ext cx="85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Permanence of data</a:t>
                  </a:r>
                </a:p>
                <a:p>
                  <a:endParaRPr lang="en-GB" sz="2400">
                    <a:latin typeface="Times New Roman" pitchFamily="18" charset="0"/>
                    <a:cs typeface="Times New Roman" pitchFamily="18" charset="0"/>
                  </a:endParaRPr>
                </a:p>
              </p:txBody>
            </p:sp>
            <p:sp>
              <p:nvSpPr>
                <p:cNvPr id="21557" name="Rectangle 43"/>
                <p:cNvSpPr>
                  <a:spLocks noChangeArrowheads="1"/>
                </p:cNvSpPr>
                <p:nvPr/>
              </p:nvSpPr>
              <p:spPr bwMode="auto">
                <a:xfrm>
                  <a:off x="0" y="1209"/>
                  <a:ext cx="938"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23" name="Group 44"/>
              <p:cNvGrpSpPr>
                <a:grpSpLocks/>
              </p:cNvGrpSpPr>
              <p:nvPr/>
            </p:nvGrpSpPr>
            <p:grpSpPr bwMode="auto">
              <a:xfrm>
                <a:off x="938" y="1209"/>
                <a:ext cx="938" cy="518"/>
                <a:chOff x="938" y="1209"/>
                <a:chExt cx="938" cy="518"/>
              </a:xfrm>
            </p:grpSpPr>
            <p:sp>
              <p:nvSpPr>
                <p:cNvPr id="21554" name="Rectangle 45"/>
                <p:cNvSpPr>
                  <a:spLocks noChangeArrowheads="1"/>
                </p:cNvSpPr>
                <p:nvPr/>
              </p:nvSpPr>
              <p:spPr bwMode="auto">
                <a:xfrm>
                  <a:off x="981" y="1209"/>
                  <a:ext cx="85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Permanent</a:t>
                  </a:r>
                  <a:r>
                    <a:rPr lang="en-GB" sz="1200">
                      <a:latin typeface="Times New Roman" pitchFamily="18" charset="0"/>
                      <a:cs typeface="Times New Roman" pitchFamily="18" charset="0"/>
                    </a:rPr>
                    <a:t> </a:t>
                  </a:r>
                </a:p>
                <a:p>
                  <a:pPr eaLnBrk="0" hangingPunct="0"/>
                  <a:endParaRPr lang="en-GB" sz="2400">
                    <a:latin typeface="Times New Roman" pitchFamily="18" charset="0"/>
                  </a:endParaRPr>
                </a:p>
              </p:txBody>
            </p:sp>
            <p:sp>
              <p:nvSpPr>
                <p:cNvPr id="21555" name="Rectangle 46"/>
                <p:cNvSpPr>
                  <a:spLocks noChangeArrowheads="1"/>
                </p:cNvSpPr>
                <p:nvPr/>
              </p:nvSpPr>
              <p:spPr bwMode="auto">
                <a:xfrm>
                  <a:off x="938" y="1209"/>
                  <a:ext cx="938"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24" name="Group 47"/>
              <p:cNvGrpSpPr>
                <a:grpSpLocks/>
              </p:cNvGrpSpPr>
              <p:nvPr/>
            </p:nvGrpSpPr>
            <p:grpSpPr bwMode="auto">
              <a:xfrm>
                <a:off x="1876" y="1209"/>
                <a:ext cx="938" cy="518"/>
                <a:chOff x="1876" y="1209"/>
                <a:chExt cx="938" cy="518"/>
              </a:xfrm>
            </p:grpSpPr>
            <p:sp>
              <p:nvSpPr>
                <p:cNvPr id="21552" name="Rectangle 48"/>
                <p:cNvSpPr>
                  <a:spLocks noChangeArrowheads="1"/>
                </p:cNvSpPr>
                <p:nvPr/>
              </p:nvSpPr>
              <p:spPr bwMode="auto">
                <a:xfrm>
                  <a:off x="1919" y="1209"/>
                  <a:ext cx="85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Can be changed</a:t>
                  </a:r>
                </a:p>
                <a:p>
                  <a:pPr eaLnBrk="0" hangingPunct="0"/>
                  <a:endParaRPr lang="en-GB" sz="2400">
                    <a:latin typeface="Times New Roman" pitchFamily="18" charset="0"/>
                  </a:endParaRPr>
                </a:p>
              </p:txBody>
            </p:sp>
            <p:sp>
              <p:nvSpPr>
                <p:cNvPr id="21553" name="Rectangle 49"/>
                <p:cNvSpPr>
                  <a:spLocks noChangeArrowheads="1"/>
                </p:cNvSpPr>
                <p:nvPr/>
              </p:nvSpPr>
              <p:spPr bwMode="auto">
                <a:xfrm>
                  <a:off x="1876" y="1209"/>
                  <a:ext cx="938"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25" name="Group 50"/>
              <p:cNvGrpSpPr>
                <a:grpSpLocks/>
              </p:cNvGrpSpPr>
              <p:nvPr/>
            </p:nvGrpSpPr>
            <p:grpSpPr bwMode="auto">
              <a:xfrm>
                <a:off x="2814" y="1209"/>
                <a:ext cx="938" cy="518"/>
                <a:chOff x="2814" y="1209"/>
                <a:chExt cx="938" cy="518"/>
              </a:xfrm>
            </p:grpSpPr>
            <p:sp>
              <p:nvSpPr>
                <p:cNvPr id="21550" name="Rectangle 51"/>
                <p:cNvSpPr>
                  <a:spLocks noChangeArrowheads="1"/>
                </p:cNvSpPr>
                <p:nvPr/>
              </p:nvSpPr>
              <p:spPr bwMode="auto">
                <a:xfrm>
                  <a:off x="2857" y="1209"/>
                  <a:ext cx="85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Can be changed</a:t>
                  </a:r>
                </a:p>
                <a:p>
                  <a:endParaRPr lang="en-GB" sz="2400">
                    <a:latin typeface="Times New Roman" pitchFamily="18" charset="0"/>
                    <a:cs typeface="Times New Roman" pitchFamily="18" charset="0"/>
                  </a:endParaRPr>
                </a:p>
              </p:txBody>
            </p:sp>
            <p:sp>
              <p:nvSpPr>
                <p:cNvPr id="21551" name="Rectangle 52"/>
                <p:cNvSpPr>
                  <a:spLocks noChangeArrowheads="1"/>
                </p:cNvSpPr>
                <p:nvPr/>
              </p:nvSpPr>
              <p:spPr bwMode="auto">
                <a:xfrm>
                  <a:off x="2814" y="1209"/>
                  <a:ext cx="938" cy="518"/>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26" name="Group 53"/>
              <p:cNvGrpSpPr>
                <a:grpSpLocks/>
              </p:cNvGrpSpPr>
              <p:nvPr/>
            </p:nvGrpSpPr>
            <p:grpSpPr bwMode="auto">
              <a:xfrm>
                <a:off x="0" y="1727"/>
                <a:ext cx="938" cy="633"/>
                <a:chOff x="0" y="1727"/>
                <a:chExt cx="938" cy="633"/>
              </a:xfrm>
            </p:grpSpPr>
            <p:sp>
              <p:nvSpPr>
                <p:cNvPr id="21548" name="Rectangle 54"/>
                <p:cNvSpPr>
                  <a:spLocks noChangeArrowheads="1"/>
                </p:cNvSpPr>
                <p:nvPr/>
              </p:nvSpPr>
              <p:spPr bwMode="auto">
                <a:xfrm>
                  <a:off x="43" y="1727"/>
                  <a:ext cx="852"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Capacity</a:t>
                  </a:r>
                </a:p>
                <a:p>
                  <a:endParaRPr lang="en-GB" sz="2400">
                    <a:latin typeface="Times New Roman" pitchFamily="18" charset="0"/>
                    <a:cs typeface="Times New Roman" pitchFamily="18" charset="0"/>
                  </a:endParaRPr>
                </a:p>
              </p:txBody>
            </p:sp>
            <p:sp>
              <p:nvSpPr>
                <p:cNvPr id="21549" name="Rectangle 55"/>
                <p:cNvSpPr>
                  <a:spLocks noChangeArrowheads="1"/>
                </p:cNvSpPr>
                <p:nvPr/>
              </p:nvSpPr>
              <p:spPr bwMode="auto">
                <a:xfrm>
                  <a:off x="0" y="1727"/>
                  <a:ext cx="938" cy="63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27" name="Group 56"/>
              <p:cNvGrpSpPr>
                <a:grpSpLocks/>
              </p:cNvGrpSpPr>
              <p:nvPr/>
            </p:nvGrpSpPr>
            <p:grpSpPr bwMode="auto">
              <a:xfrm>
                <a:off x="938" y="1727"/>
                <a:ext cx="938" cy="633"/>
                <a:chOff x="938" y="1727"/>
                <a:chExt cx="938" cy="633"/>
              </a:xfrm>
            </p:grpSpPr>
            <p:sp>
              <p:nvSpPr>
                <p:cNvPr id="21546" name="Rectangle 57"/>
                <p:cNvSpPr>
                  <a:spLocks noChangeArrowheads="1"/>
                </p:cNvSpPr>
                <p:nvPr/>
              </p:nvSpPr>
              <p:spPr bwMode="auto">
                <a:xfrm>
                  <a:off x="981" y="1727"/>
                  <a:ext cx="852"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About 650 Mb – middle</a:t>
                  </a:r>
                </a:p>
                <a:p>
                  <a:endParaRPr lang="en-GB" sz="2400">
                    <a:latin typeface="Times New Roman" pitchFamily="18" charset="0"/>
                    <a:cs typeface="Times New Roman" pitchFamily="18" charset="0"/>
                  </a:endParaRPr>
                </a:p>
              </p:txBody>
            </p:sp>
            <p:sp>
              <p:nvSpPr>
                <p:cNvPr id="21547" name="Rectangle 58"/>
                <p:cNvSpPr>
                  <a:spLocks noChangeArrowheads="1"/>
                </p:cNvSpPr>
                <p:nvPr/>
              </p:nvSpPr>
              <p:spPr bwMode="auto">
                <a:xfrm>
                  <a:off x="938" y="1727"/>
                  <a:ext cx="938" cy="63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28" name="Group 59"/>
              <p:cNvGrpSpPr>
                <a:grpSpLocks/>
              </p:cNvGrpSpPr>
              <p:nvPr/>
            </p:nvGrpSpPr>
            <p:grpSpPr bwMode="auto">
              <a:xfrm>
                <a:off x="1876" y="1727"/>
                <a:ext cx="938" cy="633"/>
                <a:chOff x="1876" y="1727"/>
                <a:chExt cx="938" cy="633"/>
              </a:xfrm>
            </p:grpSpPr>
            <p:sp>
              <p:nvSpPr>
                <p:cNvPr id="21544" name="Rectangle 60"/>
                <p:cNvSpPr>
                  <a:spLocks noChangeArrowheads="1"/>
                </p:cNvSpPr>
                <p:nvPr/>
              </p:nvSpPr>
              <p:spPr bwMode="auto">
                <a:xfrm>
                  <a:off x="1919" y="1727"/>
                  <a:ext cx="852"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1.4 Mb – the smallest</a:t>
                  </a:r>
                </a:p>
                <a:p>
                  <a:endParaRPr lang="en-GB" sz="2400">
                    <a:latin typeface="Times New Roman" pitchFamily="18" charset="0"/>
                    <a:cs typeface="Times New Roman" pitchFamily="18" charset="0"/>
                  </a:endParaRPr>
                </a:p>
              </p:txBody>
            </p:sp>
            <p:sp>
              <p:nvSpPr>
                <p:cNvPr id="21545" name="Rectangle 61"/>
                <p:cNvSpPr>
                  <a:spLocks noChangeArrowheads="1"/>
                </p:cNvSpPr>
                <p:nvPr/>
              </p:nvSpPr>
              <p:spPr bwMode="auto">
                <a:xfrm>
                  <a:off x="1876" y="1727"/>
                  <a:ext cx="938" cy="63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29" name="Group 62"/>
              <p:cNvGrpSpPr>
                <a:grpSpLocks/>
              </p:cNvGrpSpPr>
              <p:nvPr/>
            </p:nvGrpSpPr>
            <p:grpSpPr bwMode="auto">
              <a:xfrm>
                <a:off x="2814" y="1727"/>
                <a:ext cx="938" cy="633"/>
                <a:chOff x="2814" y="1727"/>
                <a:chExt cx="938" cy="633"/>
              </a:xfrm>
            </p:grpSpPr>
            <p:sp>
              <p:nvSpPr>
                <p:cNvPr id="21542" name="Rectangle 63"/>
                <p:cNvSpPr>
                  <a:spLocks noChangeArrowheads="1"/>
                </p:cNvSpPr>
                <p:nvPr/>
              </p:nvSpPr>
              <p:spPr bwMode="auto">
                <a:xfrm>
                  <a:off x="2857" y="1727"/>
                  <a:ext cx="852"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Now usually gigabytes – biggest</a:t>
                  </a:r>
                </a:p>
                <a:p>
                  <a:endParaRPr lang="en-GB" sz="2400">
                    <a:latin typeface="Times New Roman" pitchFamily="18" charset="0"/>
                    <a:cs typeface="Times New Roman" pitchFamily="18" charset="0"/>
                  </a:endParaRPr>
                </a:p>
              </p:txBody>
            </p:sp>
            <p:sp>
              <p:nvSpPr>
                <p:cNvPr id="21543" name="Rectangle 64"/>
                <p:cNvSpPr>
                  <a:spLocks noChangeArrowheads="1"/>
                </p:cNvSpPr>
                <p:nvPr/>
              </p:nvSpPr>
              <p:spPr bwMode="auto">
                <a:xfrm>
                  <a:off x="2814" y="1727"/>
                  <a:ext cx="938" cy="63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30" name="Group 65"/>
              <p:cNvGrpSpPr>
                <a:grpSpLocks/>
              </p:cNvGrpSpPr>
              <p:nvPr/>
            </p:nvGrpSpPr>
            <p:grpSpPr bwMode="auto">
              <a:xfrm>
                <a:off x="0" y="2360"/>
                <a:ext cx="938" cy="403"/>
                <a:chOff x="0" y="2360"/>
                <a:chExt cx="938" cy="403"/>
              </a:xfrm>
            </p:grpSpPr>
            <p:sp>
              <p:nvSpPr>
                <p:cNvPr id="21540" name="Rectangle 66"/>
                <p:cNvSpPr>
                  <a:spLocks noChangeArrowheads="1"/>
                </p:cNvSpPr>
                <p:nvPr/>
              </p:nvSpPr>
              <p:spPr bwMode="auto">
                <a:xfrm>
                  <a:off x="43" y="2360"/>
                  <a:ext cx="8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Removable?</a:t>
                  </a:r>
                </a:p>
                <a:p>
                  <a:endParaRPr lang="en-GB" sz="2400">
                    <a:latin typeface="Times New Roman" pitchFamily="18" charset="0"/>
                    <a:cs typeface="Times New Roman" pitchFamily="18" charset="0"/>
                  </a:endParaRPr>
                </a:p>
              </p:txBody>
            </p:sp>
            <p:sp>
              <p:nvSpPr>
                <p:cNvPr id="21541" name="Rectangle 67"/>
                <p:cNvSpPr>
                  <a:spLocks noChangeArrowheads="1"/>
                </p:cNvSpPr>
                <p:nvPr/>
              </p:nvSpPr>
              <p:spPr bwMode="auto">
                <a:xfrm>
                  <a:off x="0" y="2360"/>
                  <a:ext cx="9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31" name="Group 68"/>
              <p:cNvGrpSpPr>
                <a:grpSpLocks/>
              </p:cNvGrpSpPr>
              <p:nvPr/>
            </p:nvGrpSpPr>
            <p:grpSpPr bwMode="auto">
              <a:xfrm>
                <a:off x="938" y="2360"/>
                <a:ext cx="938" cy="403"/>
                <a:chOff x="938" y="2360"/>
                <a:chExt cx="938" cy="403"/>
              </a:xfrm>
            </p:grpSpPr>
            <p:sp>
              <p:nvSpPr>
                <p:cNvPr id="21538" name="Rectangle 69"/>
                <p:cNvSpPr>
                  <a:spLocks noChangeArrowheads="1"/>
                </p:cNvSpPr>
                <p:nvPr/>
              </p:nvSpPr>
              <p:spPr bwMode="auto">
                <a:xfrm>
                  <a:off x="981" y="2360"/>
                  <a:ext cx="8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Yes</a:t>
                  </a:r>
                </a:p>
                <a:p>
                  <a:pPr eaLnBrk="0" hangingPunct="0"/>
                  <a:endParaRPr lang="en-GB" sz="2400">
                    <a:latin typeface="Times New Roman" pitchFamily="18" charset="0"/>
                  </a:endParaRPr>
                </a:p>
              </p:txBody>
            </p:sp>
            <p:sp>
              <p:nvSpPr>
                <p:cNvPr id="21539" name="Rectangle 70"/>
                <p:cNvSpPr>
                  <a:spLocks noChangeArrowheads="1"/>
                </p:cNvSpPr>
                <p:nvPr/>
              </p:nvSpPr>
              <p:spPr bwMode="auto">
                <a:xfrm>
                  <a:off x="938" y="2360"/>
                  <a:ext cx="9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32" name="Group 71"/>
              <p:cNvGrpSpPr>
                <a:grpSpLocks/>
              </p:cNvGrpSpPr>
              <p:nvPr/>
            </p:nvGrpSpPr>
            <p:grpSpPr bwMode="auto">
              <a:xfrm>
                <a:off x="1876" y="2360"/>
                <a:ext cx="938" cy="403"/>
                <a:chOff x="1876" y="2360"/>
                <a:chExt cx="938" cy="403"/>
              </a:xfrm>
            </p:grpSpPr>
            <p:sp>
              <p:nvSpPr>
                <p:cNvPr id="21536" name="Rectangle 72"/>
                <p:cNvSpPr>
                  <a:spLocks noChangeArrowheads="1"/>
                </p:cNvSpPr>
                <p:nvPr/>
              </p:nvSpPr>
              <p:spPr bwMode="auto">
                <a:xfrm>
                  <a:off x="1919" y="2360"/>
                  <a:ext cx="8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Yes</a:t>
                  </a:r>
                </a:p>
                <a:p>
                  <a:pPr eaLnBrk="0" hangingPunct="0"/>
                  <a:endParaRPr lang="en-GB" sz="2400">
                    <a:latin typeface="Times New Roman" pitchFamily="18" charset="0"/>
                  </a:endParaRPr>
                </a:p>
              </p:txBody>
            </p:sp>
            <p:sp>
              <p:nvSpPr>
                <p:cNvPr id="21537" name="Rectangle 73"/>
                <p:cNvSpPr>
                  <a:spLocks noChangeArrowheads="1"/>
                </p:cNvSpPr>
                <p:nvPr/>
              </p:nvSpPr>
              <p:spPr bwMode="auto">
                <a:xfrm>
                  <a:off x="1876" y="2360"/>
                  <a:ext cx="9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33" name="Group 74"/>
              <p:cNvGrpSpPr>
                <a:grpSpLocks/>
              </p:cNvGrpSpPr>
              <p:nvPr/>
            </p:nvGrpSpPr>
            <p:grpSpPr bwMode="auto">
              <a:xfrm>
                <a:off x="2814" y="2360"/>
                <a:ext cx="938" cy="403"/>
                <a:chOff x="2814" y="2360"/>
                <a:chExt cx="938" cy="403"/>
              </a:xfrm>
            </p:grpSpPr>
            <p:sp>
              <p:nvSpPr>
                <p:cNvPr id="21534" name="Rectangle 75"/>
                <p:cNvSpPr>
                  <a:spLocks noChangeArrowheads="1"/>
                </p:cNvSpPr>
                <p:nvPr/>
              </p:nvSpPr>
              <p:spPr bwMode="auto">
                <a:xfrm>
                  <a:off x="2857" y="2360"/>
                  <a:ext cx="852"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400">
                      <a:latin typeface="Times New Roman" pitchFamily="18" charset="0"/>
                      <a:cs typeface="Times New Roman" pitchFamily="18" charset="0"/>
                    </a:rPr>
                    <a:t>No</a:t>
                  </a:r>
                  <a:r>
                    <a:rPr lang="en-GB" sz="1200">
                      <a:latin typeface="Times New Roman" pitchFamily="18" charset="0"/>
                      <a:cs typeface="Times New Roman" pitchFamily="18" charset="0"/>
                    </a:rPr>
                    <a:t> </a:t>
                  </a:r>
                </a:p>
                <a:p>
                  <a:endParaRPr lang="en-GB" sz="2400">
                    <a:latin typeface="Times New Roman" pitchFamily="18" charset="0"/>
                    <a:cs typeface="Times New Roman" pitchFamily="18" charset="0"/>
                  </a:endParaRPr>
                </a:p>
              </p:txBody>
            </p:sp>
            <p:sp>
              <p:nvSpPr>
                <p:cNvPr id="21535" name="Rectangle 76"/>
                <p:cNvSpPr>
                  <a:spLocks noChangeArrowheads="1"/>
                </p:cNvSpPr>
                <p:nvPr/>
              </p:nvSpPr>
              <p:spPr bwMode="auto">
                <a:xfrm>
                  <a:off x="2814" y="2360"/>
                  <a:ext cx="938"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
          <p:nvSpPr>
            <p:cNvPr id="21509" name="Rectangle 77"/>
            <p:cNvSpPr>
              <a:spLocks noChangeArrowheads="1"/>
            </p:cNvSpPr>
            <p:nvPr/>
          </p:nvSpPr>
          <p:spPr bwMode="auto">
            <a:xfrm>
              <a:off x="-3" y="-3"/>
              <a:ext cx="3758" cy="2769"/>
            </a:xfrm>
            <a:prstGeom prst="rect">
              <a:avLst/>
            </a:prstGeom>
            <a:noFill/>
            <a:ln w="9525">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31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282" name="Rectangle 2"/>
          <p:cNvSpPr>
            <a:spLocks noGrp="1" noChangeArrowheads="1"/>
          </p:cNvSpPr>
          <p:nvPr>
            <p:ph type="title"/>
          </p:nvPr>
        </p:nvSpPr>
        <p:spPr>
          <a:xfrm>
            <a:off x="0" y="0"/>
            <a:ext cx="9144000" cy="1419225"/>
          </a:xfrm>
        </p:spPr>
        <p:txBody>
          <a:bodyPr/>
          <a:lstStyle/>
          <a:p>
            <a:pPr algn="ctr" eaLnBrk="1" hangingPunct="1">
              <a:defRPr/>
            </a:pPr>
            <a:r>
              <a:rPr lang="en-GB" sz="4000" smtClean="0">
                <a:cs typeface="Times New Roman" pitchFamily="18" charset="0"/>
              </a:rPr>
              <a:t>The Basic components of a computer system?  </a:t>
            </a:r>
            <a:endParaRPr lang="en-US" smtClean="0"/>
          </a:p>
        </p:txBody>
      </p:sp>
      <p:sp>
        <p:nvSpPr>
          <p:cNvPr id="481283" name="Rectangle 3"/>
          <p:cNvSpPr>
            <a:spLocks noGrp="1" noChangeArrowheads="1"/>
          </p:cNvSpPr>
          <p:nvPr>
            <p:ph type="body" idx="1"/>
          </p:nvPr>
        </p:nvSpPr>
        <p:spPr>
          <a:xfrm>
            <a:off x="323850" y="1981200"/>
            <a:ext cx="8362950" cy="4114800"/>
          </a:xfrm>
        </p:spPr>
        <p:txBody>
          <a:bodyPr/>
          <a:lstStyle/>
          <a:p>
            <a:pPr marL="387350" indent="-387350" eaLnBrk="1" hangingPunct="1">
              <a:lnSpc>
                <a:spcPct val="90000"/>
              </a:lnSpc>
              <a:defRPr/>
            </a:pPr>
            <a:r>
              <a:rPr lang="en-GB" sz="2800" smtClean="0">
                <a:cs typeface="Times New Roman" pitchFamily="18" charset="0"/>
              </a:rPr>
              <a:t>Processor</a:t>
            </a:r>
          </a:p>
          <a:p>
            <a:pPr marL="863600" lvl="1" eaLnBrk="1" hangingPunct="1">
              <a:lnSpc>
                <a:spcPct val="90000"/>
              </a:lnSpc>
              <a:defRPr/>
            </a:pPr>
            <a:r>
              <a:rPr lang="en-GB" sz="2400" smtClean="0">
                <a:cs typeface="Times New Roman" pitchFamily="18" charset="0"/>
              </a:rPr>
              <a:t>where decisions are made and calculations carried out</a:t>
            </a:r>
          </a:p>
          <a:p>
            <a:pPr marL="387350" indent="-387350" eaLnBrk="1" hangingPunct="1">
              <a:lnSpc>
                <a:spcPct val="90000"/>
              </a:lnSpc>
              <a:defRPr/>
            </a:pPr>
            <a:r>
              <a:rPr lang="en-GB" sz="2800" smtClean="0">
                <a:cs typeface="Times New Roman" pitchFamily="18" charset="0"/>
              </a:rPr>
              <a:t>Internal Memory</a:t>
            </a:r>
          </a:p>
          <a:p>
            <a:pPr marL="863600" lvl="1" eaLnBrk="1" hangingPunct="1">
              <a:lnSpc>
                <a:spcPct val="90000"/>
              </a:lnSpc>
              <a:defRPr/>
            </a:pPr>
            <a:r>
              <a:rPr lang="en-GB" sz="2400" smtClean="0">
                <a:cs typeface="Times New Roman" pitchFamily="18" charset="0"/>
              </a:rPr>
              <a:t>to store data and programs in current use</a:t>
            </a:r>
          </a:p>
          <a:p>
            <a:pPr marL="387350" indent="-387350" eaLnBrk="1" hangingPunct="1">
              <a:lnSpc>
                <a:spcPct val="90000"/>
              </a:lnSpc>
              <a:defRPr/>
            </a:pPr>
            <a:r>
              <a:rPr lang="en-GB" sz="2800" smtClean="0">
                <a:cs typeface="Times New Roman" pitchFamily="18" charset="0"/>
              </a:rPr>
              <a:t>Input Devices</a:t>
            </a:r>
          </a:p>
          <a:p>
            <a:pPr marL="863600" lvl="1" eaLnBrk="1" hangingPunct="1">
              <a:lnSpc>
                <a:spcPct val="90000"/>
              </a:lnSpc>
              <a:defRPr/>
            </a:pPr>
            <a:r>
              <a:rPr lang="en-GB" sz="2400" smtClean="0">
                <a:cs typeface="Times New Roman" pitchFamily="18" charset="0"/>
              </a:rPr>
              <a:t>for the user to communicate with the computer</a:t>
            </a:r>
          </a:p>
          <a:p>
            <a:pPr marL="387350" indent="-387350" eaLnBrk="1" hangingPunct="1">
              <a:lnSpc>
                <a:spcPct val="90000"/>
              </a:lnSpc>
              <a:defRPr/>
            </a:pPr>
            <a:r>
              <a:rPr lang="en-GB" sz="2800" smtClean="0">
                <a:cs typeface="Times New Roman" pitchFamily="18" charset="0"/>
              </a:rPr>
              <a:t>Output Devices</a:t>
            </a:r>
          </a:p>
          <a:p>
            <a:pPr marL="863600" lvl="1" eaLnBrk="1" hangingPunct="1">
              <a:lnSpc>
                <a:spcPct val="90000"/>
              </a:lnSpc>
              <a:defRPr/>
            </a:pPr>
            <a:r>
              <a:rPr lang="en-GB" sz="2400" smtClean="0">
                <a:cs typeface="Times New Roman" pitchFamily="18" charset="0"/>
              </a:rPr>
              <a:t>for the computer to communicate with the user</a:t>
            </a:r>
          </a:p>
          <a:p>
            <a:pPr marL="387350" indent="-387350" eaLnBrk="1" hangingPunct="1">
              <a:lnSpc>
                <a:spcPct val="90000"/>
              </a:lnSpc>
              <a:defRPr/>
            </a:pPr>
            <a:r>
              <a:rPr lang="en-GB" sz="2800" smtClean="0">
                <a:cs typeface="Times New Roman" pitchFamily="18" charset="0"/>
              </a:rPr>
              <a:t>Backing storage</a:t>
            </a:r>
          </a:p>
          <a:p>
            <a:pPr marL="863600" lvl="1" eaLnBrk="1" hangingPunct="1">
              <a:lnSpc>
                <a:spcPct val="90000"/>
              </a:lnSpc>
              <a:defRPr/>
            </a:pPr>
            <a:r>
              <a:rPr lang="en-GB" sz="2400" smtClean="0">
                <a:cs typeface="Times New Roman" pitchFamily="18" charset="0"/>
              </a:rPr>
              <a:t>for long-term storage of programs and data</a:t>
            </a:r>
          </a:p>
          <a:p>
            <a:pPr marL="387350" indent="-387350" eaLnBrk="1" hangingPunct="1">
              <a:lnSpc>
                <a:spcPct val="90000"/>
              </a:lnSpc>
              <a:defRPr/>
            </a:pPr>
            <a:endParaRPr lang="en-GB" sz="2800"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81283">
                                            <p:txEl>
                                              <p:pRg st="0" end="0"/>
                                            </p:txEl>
                                          </p:spTgt>
                                        </p:tgtEl>
                                        <p:attrNameLst>
                                          <p:attrName>style.visibility</p:attrName>
                                        </p:attrNameLst>
                                      </p:cBhvr>
                                      <p:to>
                                        <p:strVal val="visible"/>
                                      </p:to>
                                    </p:set>
                                    <p:anim calcmode="lin" valueType="num">
                                      <p:cBhvr additive="base">
                                        <p:cTn id="7" dur="500" fill="hold"/>
                                        <p:tgtEl>
                                          <p:spTgt spid="4812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812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81283">
                                            <p:txEl>
                                              <p:pRg st="1" end="1"/>
                                            </p:txEl>
                                          </p:spTgt>
                                        </p:tgtEl>
                                        <p:attrNameLst>
                                          <p:attrName>style.visibility</p:attrName>
                                        </p:attrNameLst>
                                      </p:cBhvr>
                                      <p:to>
                                        <p:strVal val="visible"/>
                                      </p:to>
                                    </p:set>
                                    <p:anim calcmode="lin" valueType="num">
                                      <p:cBhvr additive="base">
                                        <p:cTn id="13" dur="500" fill="hold"/>
                                        <p:tgtEl>
                                          <p:spTgt spid="48128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812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81283">
                                            <p:txEl>
                                              <p:pRg st="2" end="2"/>
                                            </p:txEl>
                                          </p:spTgt>
                                        </p:tgtEl>
                                        <p:attrNameLst>
                                          <p:attrName>style.visibility</p:attrName>
                                        </p:attrNameLst>
                                      </p:cBhvr>
                                      <p:to>
                                        <p:strVal val="visible"/>
                                      </p:to>
                                    </p:set>
                                    <p:anim calcmode="lin" valueType="num">
                                      <p:cBhvr additive="base">
                                        <p:cTn id="19" dur="500" fill="hold"/>
                                        <p:tgtEl>
                                          <p:spTgt spid="48128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8128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81283">
                                            <p:txEl>
                                              <p:pRg st="3" end="3"/>
                                            </p:txEl>
                                          </p:spTgt>
                                        </p:tgtEl>
                                        <p:attrNameLst>
                                          <p:attrName>style.visibility</p:attrName>
                                        </p:attrNameLst>
                                      </p:cBhvr>
                                      <p:to>
                                        <p:strVal val="visible"/>
                                      </p:to>
                                    </p:set>
                                    <p:anim calcmode="lin" valueType="num">
                                      <p:cBhvr additive="base">
                                        <p:cTn id="25" dur="500" fill="hold"/>
                                        <p:tgtEl>
                                          <p:spTgt spid="48128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8128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81283">
                                            <p:txEl>
                                              <p:pRg st="4" end="4"/>
                                            </p:txEl>
                                          </p:spTgt>
                                        </p:tgtEl>
                                        <p:attrNameLst>
                                          <p:attrName>style.visibility</p:attrName>
                                        </p:attrNameLst>
                                      </p:cBhvr>
                                      <p:to>
                                        <p:strVal val="visible"/>
                                      </p:to>
                                    </p:set>
                                    <p:anim calcmode="lin" valueType="num">
                                      <p:cBhvr additive="base">
                                        <p:cTn id="31" dur="500" fill="hold"/>
                                        <p:tgtEl>
                                          <p:spTgt spid="48128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8128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81283">
                                            <p:txEl>
                                              <p:pRg st="5" end="5"/>
                                            </p:txEl>
                                          </p:spTgt>
                                        </p:tgtEl>
                                        <p:attrNameLst>
                                          <p:attrName>style.visibility</p:attrName>
                                        </p:attrNameLst>
                                      </p:cBhvr>
                                      <p:to>
                                        <p:strVal val="visible"/>
                                      </p:to>
                                    </p:set>
                                    <p:anim calcmode="lin" valueType="num">
                                      <p:cBhvr additive="base">
                                        <p:cTn id="37" dur="500" fill="hold"/>
                                        <p:tgtEl>
                                          <p:spTgt spid="48128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8128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81283">
                                            <p:txEl>
                                              <p:pRg st="6" end="6"/>
                                            </p:txEl>
                                          </p:spTgt>
                                        </p:tgtEl>
                                        <p:attrNameLst>
                                          <p:attrName>style.visibility</p:attrName>
                                        </p:attrNameLst>
                                      </p:cBhvr>
                                      <p:to>
                                        <p:strVal val="visible"/>
                                      </p:to>
                                    </p:set>
                                    <p:anim calcmode="lin" valueType="num">
                                      <p:cBhvr additive="base">
                                        <p:cTn id="43" dur="500" fill="hold"/>
                                        <p:tgtEl>
                                          <p:spTgt spid="481283">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8128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81283">
                                            <p:txEl>
                                              <p:pRg st="7" end="7"/>
                                            </p:txEl>
                                          </p:spTgt>
                                        </p:tgtEl>
                                        <p:attrNameLst>
                                          <p:attrName>style.visibility</p:attrName>
                                        </p:attrNameLst>
                                      </p:cBhvr>
                                      <p:to>
                                        <p:strVal val="visible"/>
                                      </p:to>
                                    </p:set>
                                    <p:anim calcmode="lin" valueType="num">
                                      <p:cBhvr additive="base">
                                        <p:cTn id="49" dur="500" fill="hold"/>
                                        <p:tgtEl>
                                          <p:spTgt spid="481283">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8128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81283">
                                            <p:txEl>
                                              <p:pRg st="8" end="8"/>
                                            </p:txEl>
                                          </p:spTgt>
                                        </p:tgtEl>
                                        <p:attrNameLst>
                                          <p:attrName>style.visibility</p:attrName>
                                        </p:attrNameLst>
                                      </p:cBhvr>
                                      <p:to>
                                        <p:strVal val="visible"/>
                                      </p:to>
                                    </p:set>
                                    <p:anim calcmode="lin" valueType="num">
                                      <p:cBhvr additive="base">
                                        <p:cTn id="55" dur="500" fill="hold"/>
                                        <p:tgtEl>
                                          <p:spTgt spid="481283">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48128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81283">
                                            <p:txEl>
                                              <p:pRg st="9" end="9"/>
                                            </p:txEl>
                                          </p:spTgt>
                                        </p:tgtEl>
                                        <p:attrNameLst>
                                          <p:attrName>style.visibility</p:attrName>
                                        </p:attrNameLst>
                                      </p:cBhvr>
                                      <p:to>
                                        <p:strVal val="visible"/>
                                      </p:to>
                                    </p:set>
                                    <p:anim calcmode="lin" valueType="num">
                                      <p:cBhvr additive="base">
                                        <p:cTn id="61" dur="500" fill="hold"/>
                                        <p:tgtEl>
                                          <p:spTgt spid="481283">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48128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283" grpId="0" build="p" bldLvl="2"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8578" name="Rectangle 2"/>
          <p:cNvSpPr>
            <a:spLocks noGrp="1" noChangeArrowheads="1"/>
          </p:cNvSpPr>
          <p:nvPr>
            <p:ph type="title"/>
          </p:nvPr>
        </p:nvSpPr>
        <p:spPr>
          <a:xfrm>
            <a:off x="0" y="304800"/>
            <a:ext cx="9144000" cy="1143000"/>
          </a:xfrm>
        </p:spPr>
        <p:txBody>
          <a:bodyPr/>
          <a:lstStyle/>
          <a:p>
            <a:pPr algn="ctr" eaLnBrk="1" hangingPunct="1">
              <a:defRPr/>
            </a:pPr>
            <a:r>
              <a:rPr lang="en-GB" sz="3600" smtClean="0">
                <a:cs typeface="Times New Roman" pitchFamily="18" charset="0"/>
              </a:rPr>
              <a:t>Magnetic Tape</a:t>
            </a:r>
            <a:r>
              <a:rPr lang="en-US" sz="3600" smtClean="0">
                <a:cs typeface="Times New Roman" pitchFamily="18" charset="0"/>
              </a:rPr>
              <a:t> </a:t>
            </a:r>
          </a:p>
        </p:txBody>
      </p:sp>
      <p:sp>
        <p:nvSpPr>
          <p:cNvPr id="408579" name="Rectangle 3"/>
          <p:cNvSpPr>
            <a:spLocks noGrp="1" noChangeArrowheads="1"/>
          </p:cNvSpPr>
          <p:nvPr>
            <p:ph type="body" idx="1"/>
          </p:nvPr>
        </p:nvSpPr>
        <p:spPr>
          <a:xfrm>
            <a:off x="395288" y="1524000"/>
            <a:ext cx="8748712" cy="5334000"/>
          </a:xfrm>
        </p:spPr>
        <p:txBody>
          <a:bodyPr/>
          <a:lstStyle/>
          <a:p>
            <a:pPr marL="387350" indent="-387350" eaLnBrk="1" hangingPunct="1">
              <a:lnSpc>
                <a:spcPct val="90000"/>
              </a:lnSpc>
              <a:defRPr/>
            </a:pPr>
            <a:r>
              <a:rPr lang="en-GB" sz="2800" smtClean="0">
                <a:cs typeface="Times New Roman" pitchFamily="18" charset="0"/>
              </a:rPr>
              <a:t>Magnetic tapes can be on large reels (like you see on the films!) or on small cassettes.</a:t>
            </a:r>
          </a:p>
          <a:p>
            <a:pPr marL="387350" indent="-387350" eaLnBrk="1" hangingPunct="1">
              <a:lnSpc>
                <a:spcPct val="90000"/>
              </a:lnSpc>
              <a:defRPr/>
            </a:pPr>
            <a:r>
              <a:rPr lang="en-GB" sz="2800" smtClean="0">
                <a:cs typeface="Times New Roman" pitchFamily="18" charset="0"/>
              </a:rPr>
              <a:t>Large tapes are often used as backing storage for mainframe computers</a:t>
            </a:r>
          </a:p>
          <a:p>
            <a:pPr marL="387350" indent="-387350" eaLnBrk="1" hangingPunct="1">
              <a:lnSpc>
                <a:spcPct val="90000"/>
              </a:lnSpc>
              <a:defRPr/>
            </a:pPr>
            <a:r>
              <a:rPr lang="en-GB" sz="2800" smtClean="0">
                <a:cs typeface="Times New Roman" pitchFamily="18" charset="0"/>
              </a:rPr>
              <a:t>Cassettes are used on micro-computers</a:t>
            </a:r>
          </a:p>
          <a:p>
            <a:pPr marL="387350" indent="-387350" eaLnBrk="1" hangingPunct="1">
              <a:lnSpc>
                <a:spcPct val="90000"/>
              </a:lnSpc>
              <a:defRPr/>
            </a:pPr>
            <a:r>
              <a:rPr lang="en-GB" sz="2800" smtClean="0">
                <a:cs typeface="Times New Roman" pitchFamily="18" charset="0"/>
              </a:rPr>
              <a:t>Tapes use SERIAL ACCESS only so it is not quick to access the data – you have to go through everything in the order in which it was stored</a:t>
            </a:r>
          </a:p>
          <a:p>
            <a:pPr marL="387350" indent="-387350" eaLnBrk="1" hangingPunct="1">
              <a:lnSpc>
                <a:spcPct val="90000"/>
              </a:lnSpc>
              <a:defRPr/>
            </a:pPr>
            <a:r>
              <a:rPr lang="en-GB" sz="2800" smtClean="0">
                <a:cs typeface="Times New Roman" pitchFamily="18" charset="0"/>
              </a:rPr>
              <a:t>Tapes are often used for backup (we use a tape to backup the hard discs on the network) or for archiving (storing old versions of files)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8579">
                                            <p:txEl>
                                              <p:pRg st="0" end="0"/>
                                            </p:txEl>
                                          </p:spTgt>
                                        </p:tgtEl>
                                        <p:attrNameLst>
                                          <p:attrName>style.visibility</p:attrName>
                                        </p:attrNameLst>
                                      </p:cBhvr>
                                      <p:to>
                                        <p:strVal val="visible"/>
                                      </p:to>
                                    </p:set>
                                    <p:anim calcmode="lin" valueType="num">
                                      <p:cBhvr additive="base">
                                        <p:cTn id="7" dur="500" fill="hold"/>
                                        <p:tgtEl>
                                          <p:spTgt spid="4085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085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8579">
                                            <p:txEl>
                                              <p:pRg st="1" end="1"/>
                                            </p:txEl>
                                          </p:spTgt>
                                        </p:tgtEl>
                                        <p:attrNameLst>
                                          <p:attrName>style.visibility</p:attrName>
                                        </p:attrNameLst>
                                      </p:cBhvr>
                                      <p:to>
                                        <p:strVal val="visible"/>
                                      </p:to>
                                    </p:set>
                                    <p:anim calcmode="lin" valueType="num">
                                      <p:cBhvr additive="base">
                                        <p:cTn id="13" dur="500" fill="hold"/>
                                        <p:tgtEl>
                                          <p:spTgt spid="4085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85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8579">
                                            <p:txEl>
                                              <p:pRg st="2" end="2"/>
                                            </p:txEl>
                                          </p:spTgt>
                                        </p:tgtEl>
                                        <p:attrNameLst>
                                          <p:attrName>style.visibility</p:attrName>
                                        </p:attrNameLst>
                                      </p:cBhvr>
                                      <p:to>
                                        <p:strVal val="visible"/>
                                      </p:to>
                                    </p:set>
                                    <p:anim calcmode="lin" valueType="num">
                                      <p:cBhvr additive="base">
                                        <p:cTn id="19" dur="500" fill="hold"/>
                                        <p:tgtEl>
                                          <p:spTgt spid="40857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857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08579">
                                            <p:txEl>
                                              <p:pRg st="3" end="3"/>
                                            </p:txEl>
                                          </p:spTgt>
                                        </p:tgtEl>
                                        <p:attrNameLst>
                                          <p:attrName>style.visibility</p:attrName>
                                        </p:attrNameLst>
                                      </p:cBhvr>
                                      <p:to>
                                        <p:strVal val="visible"/>
                                      </p:to>
                                    </p:set>
                                    <p:anim calcmode="lin" valueType="num">
                                      <p:cBhvr additive="base">
                                        <p:cTn id="25" dur="500" fill="hold"/>
                                        <p:tgtEl>
                                          <p:spTgt spid="40857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0857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08579">
                                            <p:txEl>
                                              <p:pRg st="4" end="4"/>
                                            </p:txEl>
                                          </p:spTgt>
                                        </p:tgtEl>
                                        <p:attrNameLst>
                                          <p:attrName>style.visibility</p:attrName>
                                        </p:attrNameLst>
                                      </p:cBhvr>
                                      <p:to>
                                        <p:strVal val="visible"/>
                                      </p:to>
                                    </p:set>
                                    <p:anim calcmode="lin" valueType="num">
                                      <p:cBhvr additive="base">
                                        <p:cTn id="31" dur="500" fill="hold"/>
                                        <p:tgtEl>
                                          <p:spTgt spid="40857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0857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8579"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9778" name="Rectangle 1026"/>
          <p:cNvSpPr>
            <a:spLocks noGrp="1" noChangeArrowheads="1"/>
          </p:cNvSpPr>
          <p:nvPr>
            <p:ph type="title"/>
          </p:nvPr>
        </p:nvSpPr>
        <p:spPr>
          <a:xfrm>
            <a:off x="0" y="304800"/>
            <a:ext cx="9144000" cy="1431925"/>
          </a:xfrm>
        </p:spPr>
        <p:txBody>
          <a:bodyPr/>
          <a:lstStyle/>
          <a:p>
            <a:pPr algn="ctr" eaLnBrk="1" hangingPunct="1">
              <a:defRPr/>
            </a:pPr>
            <a:r>
              <a:rPr lang="en-GB" sz="3600" smtClean="0">
                <a:cs typeface="Times New Roman" pitchFamily="18" charset="0"/>
              </a:rPr>
              <a:t>The main features of a Windows environment (GUI)?</a:t>
            </a:r>
            <a:endParaRPr lang="en-US" sz="3600" smtClean="0">
              <a:cs typeface="Times New Roman" pitchFamily="18" charset="0"/>
            </a:endParaRPr>
          </a:p>
        </p:txBody>
      </p:sp>
      <p:sp>
        <p:nvSpPr>
          <p:cNvPr id="459779" name="Rectangle 1027"/>
          <p:cNvSpPr>
            <a:spLocks noGrp="1" noChangeArrowheads="1"/>
          </p:cNvSpPr>
          <p:nvPr>
            <p:ph type="body" idx="1"/>
          </p:nvPr>
        </p:nvSpPr>
        <p:spPr>
          <a:xfrm>
            <a:off x="395288" y="1981200"/>
            <a:ext cx="8291512" cy="2971800"/>
          </a:xfrm>
        </p:spPr>
        <p:txBody>
          <a:bodyPr/>
          <a:lstStyle/>
          <a:p>
            <a:pPr marL="387350" indent="-387350" eaLnBrk="1" hangingPunct="1">
              <a:defRPr/>
            </a:pPr>
            <a:r>
              <a:rPr lang="en-GB" smtClean="0">
                <a:cs typeface="Times New Roman" pitchFamily="18" charset="0"/>
              </a:rPr>
              <a:t>Windows you can move around the screen,</a:t>
            </a:r>
          </a:p>
          <a:p>
            <a:pPr marL="387350" indent="-387350" eaLnBrk="1" hangingPunct="1">
              <a:defRPr/>
            </a:pPr>
            <a:r>
              <a:rPr lang="en-GB" smtClean="0">
                <a:cs typeface="Times New Roman" pitchFamily="18" charset="0"/>
              </a:rPr>
              <a:t>Icons you can click on to load programs and files</a:t>
            </a:r>
          </a:p>
          <a:p>
            <a:pPr marL="387350" indent="-387350" eaLnBrk="1" hangingPunct="1">
              <a:defRPr/>
            </a:pPr>
            <a:r>
              <a:rPr lang="en-GB" smtClean="0">
                <a:cs typeface="Times New Roman" pitchFamily="18" charset="0"/>
              </a:rPr>
              <a:t>Menus to choose from</a:t>
            </a:r>
          </a:p>
          <a:p>
            <a:pPr marL="387350" indent="-387350" eaLnBrk="1" hangingPunct="1">
              <a:defRPr/>
            </a:pPr>
            <a:r>
              <a:rPr lang="en-GB" smtClean="0">
                <a:cs typeface="Times New Roman" pitchFamily="18" charset="0"/>
              </a:rPr>
              <a:t>Pointer you can move around the screen</a:t>
            </a:r>
            <a:r>
              <a:rPr lang="en-US" smtClean="0">
                <a:cs typeface="Times New Roman" pitchFamily="18" charset="0"/>
              </a:rPr>
              <a:t> </a:t>
            </a:r>
            <a:endParaRPr lang="en-GB" smtClean="0">
              <a:cs typeface="Times New Roman" pitchFamily="18" charset="0"/>
            </a:endParaRPr>
          </a:p>
        </p:txBody>
      </p:sp>
      <p:sp>
        <p:nvSpPr>
          <p:cNvPr id="459780" name="Text Box 1028"/>
          <p:cNvSpPr txBox="1">
            <a:spLocks noChangeArrowheads="1"/>
          </p:cNvSpPr>
          <p:nvPr/>
        </p:nvSpPr>
        <p:spPr bwMode="auto">
          <a:xfrm>
            <a:off x="755650" y="5734050"/>
            <a:ext cx="7467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spcBef>
                <a:spcPct val="50000"/>
              </a:spcBef>
            </a:pPr>
            <a:r>
              <a:rPr lang="en-GB" sz="4000">
                <a:latin typeface="Times New Roman" pitchFamily="18" charset="0"/>
              </a:rPr>
              <a:t>REMEMBER:  W.I.M.P!</a:t>
            </a:r>
            <a:endParaRPr lang="en-US" sz="4000">
              <a:latin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9779">
                                            <p:txEl>
                                              <p:pRg st="0" end="0"/>
                                            </p:txEl>
                                          </p:spTgt>
                                        </p:tgtEl>
                                        <p:attrNameLst>
                                          <p:attrName>style.visibility</p:attrName>
                                        </p:attrNameLst>
                                      </p:cBhvr>
                                      <p:to>
                                        <p:strVal val="visible"/>
                                      </p:to>
                                    </p:set>
                                    <p:anim calcmode="lin" valueType="num">
                                      <p:cBhvr additive="base">
                                        <p:cTn id="7" dur="500" fill="hold"/>
                                        <p:tgtEl>
                                          <p:spTgt spid="4597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597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59779">
                                            <p:txEl>
                                              <p:pRg st="1" end="1"/>
                                            </p:txEl>
                                          </p:spTgt>
                                        </p:tgtEl>
                                        <p:attrNameLst>
                                          <p:attrName>style.visibility</p:attrName>
                                        </p:attrNameLst>
                                      </p:cBhvr>
                                      <p:to>
                                        <p:strVal val="visible"/>
                                      </p:to>
                                    </p:set>
                                    <p:anim calcmode="lin" valueType="num">
                                      <p:cBhvr additive="base">
                                        <p:cTn id="13" dur="500" fill="hold"/>
                                        <p:tgtEl>
                                          <p:spTgt spid="4597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597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59779">
                                            <p:txEl>
                                              <p:pRg st="2" end="2"/>
                                            </p:txEl>
                                          </p:spTgt>
                                        </p:tgtEl>
                                        <p:attrNameLst>
                                          <p:attrName>style.visibility</p:attrName>
                                        </p:attrNameLst>
                                      </p:cBhvr>
                                      <p:to>
                                        <p:strVal val="visible"/>
                                      </p:to>
                                    </p:set>
                                    <p:anim calcmode="lin" valueType="num">
                                      <p:cBhvr additive="base">
                                        <p:cTn id="19" dur="500" fill="hold"/>
                                        <p:tgtEl>
                                          <p:spTgt spid="45977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5977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59779">
                                            <p:txEl>
                                              <p:pRg st="3" end="3"/>
                                            </p:txEl>
                                          </p:spTgt>
                                        </p:tgtEl>
                                        <p:attrNameLst>
                                          <p:attrName>style.visibility</p:attrName>
                                        </p:attrNameLst>
                                      </p:cBhvr>
                                      <p:to>
                                        <p:strVal val="visible"/>
                                      </p:to>
                                    </p:set>
                                    <p:anim calcmode="lin" valueType="num">
                                      <p:cBhvr additive="base">
                                        <p:cTn id="25" dur="500" fill="hold"/>
                                        <p:tgtEl>
                                          <p:spTgt spid="45977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5977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597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9779" grpId="0" build="p" autoUpdateAnimBg="0"/>
      <p:bldP spid="459780" grpId="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02" name="Rectangle 1026"/>
          <p:cNvSpPr>
            <a:spLocks noGrp="1" noChangeArrowheads="1"/>
          </p:cNvSpPr>
          <p:nvPr>
            <p:ph type="title"/>
          </p:nvPr>
        </p:nvSpPr>
        <p:spPr>
          <a:xfrm>
            <a:off x="0" y="304800"/>
            <a:ext cx="9144000" cy="1431925"/>
          </a:xfrm>
        </p:spPr>
        <p:txBody>
          <a:bodyPr/>
          <a:lstStyle/>
          <a:p>
            <a:pPr algn="ctr" eaLnBrk="1" hangingPunct="1">
              <a:defRPr/>
            </a:pPr>
            <a:r>
              <a:rPr lang="en-GB" sz="3600" smtClean="0">
                <a:cs typeface="Times New Roman" pitchFamily="18" charset="0"/>
              </a:rPr>
              <a:t>The alternative to a GUI</a:t>
            </a:r>
            <a:r>
              <a:rPr lang="en-US" sz="3600" smtClean="0">
                <a:cs typeface="Times New Roman" pitchFamily="18" charset="0"/>
              </a:rPr>
              <a:t> </a:t>
            </a:r>
          </a:p>
        </p:txBody>
      </p:sp>
      <p:sp>
        <p:nvSpPr>
          <p:cNvPr id="460803" name="Rectangle 1027"/>
          <p:cNvSpPr>
            <a:spLocks noGrp="1" noChangeArrowheads="1"/>
          </p:cNvSpPr>
          <p:nvPr>
            <p:ph type="body" idx="1"/>
          </p:nvPr>
        </p:nvSpPr>
        <p:spPr>
          <a:xfrm>
            <a:off x="395288" y="2327275"/>
            <a:ext cx="8215312" cy="3741738"/>
          </a:xfrm>
        </p:spPr>
        <p:txBody>
          <a:bodyPr/>
          <a:lstStyle/>
          <a:p>
            <a:pPr marL="0" indent="0" eaLnBrk="1" hangingPunct="1">
              <a:lnSpc>
                <a:spcPct val="150000"/>
              </a:lnSpc>
              <a:defRPr/>
            </a:pPr>
            <a:r>
              <a:rPr lang="en-GB" smtClean="0">
                <a:cs typeface="Times New Roman" pitchFamily="18" charset="0"/>
              </a:rPr>
              <a:t>Command line user interface, where the user types commands</a:t>
            </a:r>
            <a:r>
              <a:rPr lang="en-US" smtClean="0">
                <a:cs typeface="Times New Roman" pitchFamily="18" charset="0"/>
              </a:rPr>
              <a:t>  Eg MS DOS</a:t>
            </a:r>
          </a:p>
          <a:p>
            <a:pPr marL="0" indent="0" eaLnBrk="1" hangingPunct="1">
              <a:lnSpc>
                <a:spcPct val="150000"/>
              </a:lnSpc>
              <a:defRPr/>
            </a:pPr>
            <a:r>
              <a:rPr lang="en-US" smtClean="0">
                <a:cs typeface="Times New Roman" pitchFamily="18" charset="0"/>
              </a:rPr>
              <a:t>The user must learn lines of command language to operate software</a:t>
            </a:r>
            <a:endParaRPr lang="en-GB"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60803">
                                            <p:txEl>
                                              <p:pRg st="0" end="0"/>
                                            </p:txEl>
                                          </p:spTgt>
                                        </p:tgtEl>
                                        <p:attrNameLst>
                                          <p:attrName>style.visibility</p:attrName>
                                        </p:attrNameLst>
                                      </p:cBhvr>
                                      <p:to>
                                        <p:strVal val="visible"/>
                                      </p:to>
                                    </p:set>
                                    <p:anim calcmode="lin" valueType="num">
                                      <p:cBhvr additive="base">
                                        <p:cTn id="7" dur="500" fill="hold"/>
                                        <p:tgtEl>
                                          <p:spTgt spid="4608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6080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60803">
                                            <p:txEl>
                                              <p:pRg st="1" end="1"/>
                                            </p:txEl>
                                          </p:spTgt>
                                        </p:tgtEl>
                                        <p:attrNameLst>
                                          <p:attrName>style.visibility</p:attrName>
                                        </p:attrNameLst>
                                      </p:cBhvr>
                                      <p:to>
                                        <p:strVal val="visible"/>
                                      </p:to>
                                    </p:set>
                                    <p:anim calcmode="lin" valueType="num">
                                      <p:cBhvr additive="base">
                                        <p:cTn id="13" dur="500" fill="hold"/>
                                        <p:tgtEl>
                                          <p:spTgt spid="46080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6080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03"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1826" name="Rectangle 2"/>
          <p:cNvSpPr>
            <a:spLocks noGrp="1" noChangeArrowheads="1"/>
          </p:cNvSpPr>
          <p:nvPr>
            <p:ph type="title"/>
          </p:nvPr>
        </p:nvSpPr>
        <p:spPr>
          <a:xfrm>
            <a:off x="395288" y="457200"/>
            <a:ext cx="8748712" cy="1295400"/>
          </a:xfrm>
        </p:spPr>
        <p:txBody>
          <a:bodyPr/>
          <a:lstStyle/>
          <a:p>
            <a:pPr eaLnBrk="1" hangingPunct="1">
              <a:defRPr/>
            </a:pPr>
            <a:r>
              <a:rPr lang="en-GB" sz="3600" smtClean="0">
                <a:cs typeface="Times New Roman" pitchFamily="18" charset="0"/>
              </a:rPr>
              <a:t>Advantages and disadvantages of a GUI over a command line interface</a:t>
            </a:r>
            <a:r>
              <a:rPr lang="en-US" sz="3600" smtClean="0">
                <a:cs typeface="Times New Roman" pitchFamily="18" charset="0"/>
              </a:rPr>
              <a:t> </a:t>
            </a:r>
          </a:p>
        </p:txBody>
      </p:sp>
      <p:sp>
        <p:nvSpPr>
          <p:cNvPr id="461827" name="Rectangle 3"/>
          <p:cNvSpPr>
            <a:spLocks noGrp="1" noChangeArrowheads="1"/>
          </p:cNvSpPr>
          <p:nvPr>
            <p:ph type="body" idx="1"/>
          </p:nvPr>
        </p:nvSpPr>
        <p:spPr>
          <a:xfrm>
            <a:off x="0" y="2203450"/>
            <a:ext cx="9144000" cy="3741738"/>
          </a:xfrm>
        </p:spPr>
        <p:txBody>
          <a:bodyPr/>
          <a:lstStyle/>
          <a:p>
            <a:pPr marL="282575" indent="-282575" eaLnBrk="1" hangingPunct="1">
              <a:lnSpc>
                <a:spcPct val="90000"/>
              </a:lnSpc>
              <a:defRPr/>
            </a:pPr>
            <a:r>
              <a:rPr lang="en-GB" sz="2800" b="1" smtClean="0">
                <a:cs typeface="Times New Roman" pitchFamily="18" charset="0"/>
              </a:rPr>
              <a:t>Advantages</a:t>
            </a:r>
            <a:r>
              <a:rPr lang="en-GB" sz="2800" smtClean="0">
                <a:cs typeface="Times New Roman" pitchFamily="18" charset="0"/>
              </a:rPr>
              <a:t>:</a:t>
            </a:r>
          </a:p>
          <a:p>
            <a:pPr marL="758825" lvl="1" eaLnBrk="1" hangingPunct="1">
              <a:lnSpc>
                <a:spcPct val="90000"/>
              </a:lnSpc>
              <a:defRPr/>
            </a:pPr>
            <a:r>
              <a:rPr lang="en-GB" sz="2400" smtClean="0">
                <a:cs typeface="Times New Roman" pitchFamily="18" charset="0"/>
              </a:rPr>
              <a:t>GUI easier for a beginner – no commands to learn</a:t>
            </a:r>
          </a:p>
          <a:p>
            <a:pPr marL="758825" lvl="1" eaLnBrk="1" hangingPunct="1">
              <a:lnSpc>
                <a:spcPct val="90000"/>
              </a:lnSpc>
              <a:defRPr/>
            </a:pPr>
            <a:r>
              <a:rPr lang="en-GB" sz="2400" smtClean="0">
                <a:cs typeface="Times New Roman" pitchFamily="18" charset="0"/>
              </a:rPr>
              <a:t>Less likely to make mistakes – easy to type a command in wrongly</a:t>
            </a:r>
          </a:p>
          <a:p>
            <a:pPr marL="758825" lvl="1" eaLnBrk="1" hangingPunct="1">
              <a:lnSpc>
                <a:spcPct val="90000"/>
              </a:lnSpc>
              <a:defRPr/>
            </a:pPr>
            <a:endParaRPr lang="en-GB" sz="2400" smtClean="0">
              <a:cs typeface="Times New Roman" pitchFamily="18" charset="0"/>
            </a:endParaRPr>
          </a:p>
          <a:p>
            <a:pPr marL="282575" indent="-282575" eaLnBrk="1" hangingPunct="1">
              <a:lnSpc>
                <a:spcPct val="90000"/>
              </a:lnSpc>
              <a:defRPr/>
            </a:pPr>
            <a:r>
              <a:rPr lang="en-GB" sz="2800" b="1" smtClean="0">
                <a:cs typeface="Times New Roman" pitchFamily="18" charset="0"/>
              </a:rPr>
              <a:t>Disadvantages</a:t>
            </a:r>
            <a:r>
              <a:rPr lang="en-GB" sz="2800" smtClean="0">
                <a:cs typeface="Times New Roman" pitchFamily="18" charset="0"/>
              </a:rPr>
              <a:t>:</a:t>
            </a:r>
          </a:p>
          <a:p>
            <a:pPr marL="758825" lvl="1" eaLnBrk="1" hangingPunct="1">
              <a:lnSpc>
                <a:spcPct val="90000"/>
              </a:lnSpc>
              <a:defRPr/>
            </a:pPr>
            <a:r>
              <a:rPr lang="en-GB" sz="2400" smtClean="0">
                <a:cs typeface="Times New Roman" pitchFamily="18" charset="0"/>
              </a:rPr>
              <a:t>GUI take up more memory and need more powerful machine to run</a:t>
            </a:r>
          </a:p>
          <a:p>
            <a:pPr marL="758825" lvl="1" eaLnBrk="1" hangingPunct="1">
              <a:lnSpc>
                <a:spcPct val="90000"/>
              </a:lnSpc>
              <a:defRPr/>
            </a:pPr>
            <a:r>
              <a:rPr lang="en-GB" sz="2400" smtClean="0">
                <a:cs typeface="Times New Roman" pitchFamily="18" charset="0"/>
              </a:rPr>
              <a:t>GUI often slower to use if you are a quick typist</a:t>
            </a:r>
          </a:p>
          <a:p>
            <a:pPr marL="758825" lvl="1" eaLnBrk="1" hangingPunct="1">
              <a:lnSpc>
                <a:spcPct val="90000"/>
              </a:lnSpc>
              <a:defRPr/>
            </a:pPr>
            <a:r>
              <a:rPr lang="en-GB" sz="2400" smtClean="0">
                <a:cs typeface="Times New Roman" pitchFamily="18" charset="0"/>
              </a:rPr>
              <a:t>Some people with physical difficulties, eg poor hand control, blind people, find GUI difficult or impossible to use.</a:t>
            </a:r>
            <a:r>
              <a:rPr lang="en-US" sz="2400" smtClean="0">
                <a:cs typeface="Times New Roman" pitchFamily="18" charset="0"/>
              </a:rPr>
              <a:t> </a:t>
            </a:r>
            <a:endParaRPr lang="en-GB" sz="2400"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61827">
                                            <p:txEl>
                                              <p:pRg st="0" end="0"/>
                                            </p:txEl>
                                          </p:spTgt>
                                        </p:tgtEl>
                                        <p:attrNameLst>
                                          <p:attrName>style.visibility</p:attrName>
                                        </p:attrNameLst>
                                      </p:cBhvr>
                                      <p:to>
                                        <p:strVal val="visible"/>
                                      </p:to>
                                    </p:set>
                                    <p:anim calcmode="lin" valueType="num">
                                      <p:cBhvr additive="base">
                                        <p:cTn id="7" dur="500" fill="hold"/>
                                        <p:tgtEl>
                                          <p:spTgt spid="4618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61827">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461827">
                                            <p:txEl>
                                              <p:pRg st="1" end="1"/>
                                            </p:txEl>
                                          </p:spTgt>
                                        </p:tgtEl>
                                        <p:attrNameLst>
                                          <p:attrName>style.visibility</p:attrName>
                                        </p:attrNameLst>
                                      </p:cBhvr>
                                      <p:to>
                                        <p:strVal val="visible"/>
                                      </p:to>
                                    </p:set>
                                    <p:anim calcmode="lin" valueType="num">
                                      <p:cBhvr additive="base">
                                        <p:cTn id="11" dur="500" fill="hold"/>
                                        <p:tgtEl>
                                          <p:spTgt spid="461827">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461827">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461827">
                                            <p:txEl>
                                              <p:pRg st="2" end="2"/>
                                            </p:txEl>
                                          </p:spTgt>
                                        </p:tgtEl>
                                        <p:attrNameLst>
                                          <p:attrName>style.visibility</p:attrName>
                                        </p:attrNameLst>
                                      </p:cBhvr>
                                      <p:to>
                                        <p:strVal val="visible"/>
                                      </p:to>
                                    </p:set>
                                    <p:anim calcmode="lin" valueType="num">
                                      <p:cBhvr additive="base">
                                        <p:cTn id="15" dur="500" fill="hold"/>
                                        <p:tgtEl>
                                          <p:spTgt spid="461827">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4618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461827">
                                            <p:txEl>
                                              <p:pRg st="4" end="4"/>
                                            </p:txEl>
                                          </p:spTgt>
                                        </p:tgtEl>
                                        <p:attrNameLst>
                                          <p:attrName>style.visibility</p:attrName>
                                        </p:attrNameLst>
                                      </p:cBhvr>
                                      <p:to>
                                        <p:strVal val="visible"/>
                                      </p:to>
                                    </p:set>
                                    <p:anim calcmode="lin" valueType="num">
                                      <p:cBhvr additive="base">
                                        <p:cTn id="21" dur="500" fill="hold"/>
                                        <p:tgtEl>
                                          <p:spTgt spid="461827">
                                            <p:txEl>
                                              <p:pRg st="4" end="4"/>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461827">
                                            <p:txEl>
                                              <p:pRg st="4" end="4"/>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461827">
                                            <p:txEl>
                                              <p:pRg st="5" end="5"/>
                                            </p:txEl>
                                          </p:spTgt>
                                        </p:tgtEl>
                                        <p:attrNameLst>
                                          <p:attrName>style.visibility</p:attrName>
                                        </p:attrNameLst>
                                      </p:cBhvr>
                                      <p:to>
                                        <p:strVal val="visible"/>
                                      </p:to>
                                    </p:set>
                                    <p:anim calcmode="lin" valueType="num">
                                      <p:cBhvr additive="base">
                                        <p:cTn id="25" dur="500" fill="hold"/>
                                        <p:tgtEl>
                                          <p:spTgt spid="461827">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61827">
                                            <p:txEl>
                                              <p:pRg st="5" end="5"/>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461827">
                                            <p:txEl>
                                              <p:pRg st="6" end="6"/>
                                            </p:txEl>
                                          </p:spTgt>
                                        </p:tgtEl>
                                        <p:attrNameLst>
                                          <p:attrName>style.visibility</p:attrName>
                                        </p:attrNameLst>
                                      </p:cBhvr>
                                      <p:to>
                                        <p:strVal val="visible"/>
                                      </p:to>
                                    </p:set>
                                    <p:anim calcmode="lin" valueType="num">
                                      <p:cBhvr additive="base">
                                        <p:cTn id="29" dur="500" fill="hold"/>
                                        <p:tgtEl>
                                          <p:spTgt spid="461827">
                                            <p:txEl>
                                              <p:pRg st="6" end="6"/>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461827">
                                            <p:txEl>
                                              <p:pRg st="6" end="6"/>
                                            </p:txEl>
                                          </p:spTgt>
                                        </p:tgtEl>
                                        <p:attrNameLst>
                                          <p:attrName>ppt_y</p:attrName>
                                        </p:attrNameLst>
                                      </p:cBhvr>
                                      <p:tavLst>
                                        <p:tav tm="0">
                                          <p:val>
                                            <p:strVal val="#ppt_y"/>
                                          </p:val>
                                        </p:tav>
                                        <p:tav tm="100000">
                                          <p:val>
                                            <p:strVal val="#ppt_y"/>
                                          </p:val>
                                        </p:tav>
                                      </p:tavLst>
                                    </p:anim>
                                  </p:childTnLst>
                                </p:cTn>
                              </p:par>
                              <p:par>
                                <p:cTn id="31" presetID="2" presetClass="entr" presetSubtype="8" fill="hold" grpId="0" nodeType="withEffect">
                                  <p:stCondLst>
                                    <p:cond delay="0"/>
                                  </p:stCondLst>
                                  <p:childTnLst>
                                    <p:set>
                                      <p:cBhvr>
                                        <p:cTn id="32" dur="1" fill="hold">
                                          <p:stCondLst>
                                            <p:cond delay="0"/>
                                          </p:stCondLst>
                                        </p:cTn>
                                        <p:tgtEl>
                                          <p:spTgt spid="461827">
                                            <p:txEl>
                                              <p:pRg st="7" end="7"/>
                                            </p:txEl>
                                          </p:spTgt>
                                        </p:tgtEl>
                                        <p:attrNameLst>
                                          <p:attrName>style.visibility</p:attrName>
                                        </p:attrNameLst>
                                      </p:cBhvr>
                                      <p:to>
                                        <p:strVal val="visible"/>
                                      </p:to>
                                    </p:set>
                                    <p:anim calcmode="lin" valueType="num">
                                      <p:cBhvr additive="base">
                                        <p:cTn id="33" dur="500" fill="hold"/>
                                        <p:tgtEl>
                                          <p:spTgt spid="461827">
                                            <p:txEl>
                                              <p:pRg st="7" end="7"/>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461827">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1827"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2850" name="Rectangle 2"/>
          <p:cNvSpPr>
            <a:spLocks noGrp="1" noChangeArrowheads="1"/>
          </p:cNvSpPr>
          <p:nvPr>
            <p:ph type="title"/>
          </p:nvPr>
        </p:nvSpPr>
        <p:spPr>
          <a:xfrm>
            <a:off x="0" y="304800"/>
            <a:ext cx="9144000" cy="1431925"/>
          </a:xfrm>
        </p:spPr>
        <p:txBody>
          <a:bodyPr/>
          <a:lstStyle/>
          <a:p>
            <a:pPr algn="ctr" eaLnBrk="1" hangingPunct="1">
              <a:defRPr/>
            </a:pPr>
            <a:r>
              <a:rPr lang="en-GB" sz="3600" smtClean="0">
                <a:cs typeface="Times New Roman" pitchFamily="18" charset="0"/>
              </a:rPr>
              <a:t>The main functions of an operating system</a:t>
            </a:r>
            <a:r>
              <a:rPr lang="en-US" sz="3600" smtClean="0">
                <a:cs typeface="Times New Roman" pitchFamily="18" charset="0"/>
              </a:rPr>
              <a:t> </a:t>
            </a:r>
          </a:p>
        </p:txBody>
      </p:sp>
      <p:sp>
        <p:nvSpPr>
          <p:cNvPr id="462851" name="Rectangle 3"/>
          <p:cNvSpPr>
            <a:spLocks noGrp="1" noChangeArrowheads="1"/>
          </p:cNvSpPr>
          <p:nvPr>
            <p:ph type="body" idx="1"/>
          </p:nvPr>
        </p:nvSpPr>
        <p:spPr>
          <a:xfrm>
            <a:off x="395288" y="2327275"/>
            <a:ext cx="8748712" cy="3622675"/>
          </a:xfrm>
        </p:spPr>
        <p:txBody>
          <a:bodyPr/>
          <a:lstStyle/>
          <a:p>
            <a:pPr marL="387350" indent="-387350" eaLnBrk="1" hangingPunct="1">
              <a:lnSpc>
                <a:spcPct val="150000"/>
              </a:lnSpc>
              <a:defRPr/>
            </a:pPr>
            <a:r>
              <a:rPr lang="en-GB" sz="3100" smtClean="0">
                <a:cs typeface="Times New Roman" pitchFamily="18" charset="0"/>
              </a:rPr>
              <a:t>Communicating with the user, </a:t>
            </a:r>
          </a:p>
          <a:p>
            <a:pPr marL="387350" indent="-387350" eaLnBrk="1" hangingPunct="1">
              <a:lnSpc>
                <a:spcPct val="150000"/>
              </a:lnSpc>
              <a:defRPr/>
            </a:pPr>
            <a:r>
              <a:rPr lang="en-GB" sz="3100" smtClean="0">
                <a:cs typeface="Times New Roman" pitchFamily="18" charset="0"/>
              </a:rPr>
              <a:t>controlling peripheral devices such as printers, </a:t>
            </a:r>
          </a:p>
          <a:p>
            <a:pPr marL="387350" indent="-387350" eaLnBrk="1" hangingPunct="1">
              <a:lnSpc>
                <a:spcPct val="150000"/>
              </a:lnSpc>
              <a:defRPr/>
            </a:pPr>
            <a:r>
              <a:rPr lang="en-GB" sz="3100" smtClean="0">
                <a:cs typeface="Times New Roman" pitchFamily="18" charset="0"/>
              </a:rPr>
              <a:t>sharing network resources (processing time etc) between users on a network</a:t>
            </a:r>
            <a:r>
              <a:rPr lang="en-US" sz="3100" smtClean="0">
                <a:cs typeface="Times New Roman" pitchFamily="18" charset="0"/>
              </a:rPr>
              <a:t> </a:t>
            </a:r>
            <a:endParaRPr lang="en-GB" sz="3100" smtClean="0">
              <a:cs typeface="Times New Roman" pitchFamily="18" charset="0"/>
            </a:endParaRPr>
          </a:p>
          <a:p>
            <a:pPr marL="387350" indent="-387350" eaLnBrk="1" hangingPunct="1">
              <a:lnSpc>
                <a:spcPct val="150000"/>
              </a:lnSpc>
              <a:defRPr/>
            </a:pPr>
            <a:r>
              <a:rPr lang="en-GB" sz="3100" smtClean="0">
                <a:cs typeface="Times New Roman" pitchFamily="18" charset="0"/>
              </a:rPr>
              <a:t>checking passwords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62851">
                                            <p:txEl>
                                              <p:pRg st="0" end="0"/>
                                            </p:txEl>
                                          </p:spTgt>
                                        </p:tgtEl>
                                        <p:attrNameLst>
                                          <p:attrName>style.visibility</p:attrName>
                                        </p:attrNameLst>
                                      </p:cBhvr>
                                      <p:to>
                                        <p:strVal val="visible"/>
                                      </p:to>
                                    </p:set>
                                    <p:anim calcmode="lin" valueType="num">
                                      <p:cBhvr additive="base">
                                        <p:cTn id="7" dur="500" fill="hold"/>
                                        <p:tgtEl>
                                          <p:spTgt spid="4628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628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62851">
                                            <p:txEl>
                                              <p:pRg st="1" end="1"/>
                                            </p:txEl>
                                          </p:spTgt>
                                        </p:tgtEl>
                                        <p:attrNameLst>
                                          <p:attrName>style.visibility</p:attrName>
                                        </p:attrNameLst>
                                      </p:cBhvr>
                                      <p:to>
                                        <p:strVal val="visible"/>
                                      </p:to>
                                    </p:set>
                                    <p:anim calcmode="lin" valueType="num">
                                      <p:cBhvr additive="base">
                                        <p:cTn id="13" dur="500" fill="hold"/>
                                        <p:tgtEl>
                                          <p:spTgt spid="4628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6285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62851">
                                            <p:txEl>
                                              <p:pRg st="2" end="2"/>
                                            </p:txEl>
                                          </p:spTgt>
                                        </p:tgtEl>
                                        <p:attrNameLst>
                                          <p:attrName>style.visibility</p:attrName>
                                        </p:attrNameLst>
                                      </p:cBhvr>
                                      <p:to>
                                        <p:strVal val="visible"/>
                                      </p:to>
                                    </p:set>
                                    <p:anim calcmode="lin" valueType="num">
                                      <p:cBhvr additive="base">
                                        <p:cTn id="19" dur="500" fill="hold"/>
                                        <p:tgtEl>
                                          <p:spTgt spid="46285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6285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62851">
                                            <p:txEl>
                                              <p:pRg st="3" end="3"/>
                                            </p:txEl>
                                          </p:spTgt>
                                        </p:tgtEl>
                                        <p:attrNameLst>
                                          <p:attrName>style.visibility</p:attrName>
                                        </p:attrNameLst>
                                      </p:cBhvr>
                                      <p:to>
                                        <p:strVal val="visible"/>
                                      </p:to>
                                    </p:set>
                                    <p:anim calcmode="lin" valueType="num">
                                      <p:cBhvr additive="base">
                                        <p:cTn id="25" dur="500" fill="hold"/>
                                        <p:tgtEl>
                                          <p:spTgt spid="46285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6285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2851"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8804" name="Rectangle 4"/>
          <p:cNvSpPr>
            <a:spLocks noGrp="1" noChangeArrowheads="1"/>
          </p:cNvSpPr>
          <p:nvPr>
            <p:ph type="ctrTitle"/>
          </p:nvPr>
        </p:nvSpPr>
        <p:spPr/>
        <p:txBody>
          <a:bodyPr/>
          <a:lstStyle/>
          <a:p>
            <a:pPr eaLnBrk="1" hangingPunct="1">
              <a:defRPr/>
            </a:pPr>
            <a:r>
              <a:rPr lang="en-GB" smtClean="0"/>
              <a:t>C2b</a:t>
            </a:r>
          </a:p>
        </p:txBody>
      </p:sp>
      <p:sp>
        <p:nvSpPr>
          <p:cNvPr id="588805" name="Rectangle 5"/>
          <p:cNvSpPr>
            <a:spLocks noGrp="1" noChangeArrowheads="1"/>
          </p:cNvSpPr>
          <p:nvPr>
            <p:ph type="subTitle" idx="1"/>
          </p:nvPr>
        </p:nvSpPr>
        <p:spPr/>
        <p:txBody>
          <a:bodyPr/>
          <a:lstStyle/>
          <a:p>
            <a:pPr eaLnBrk="1" hangingPunct="1">
              <a:defRPr/>
            </a:pPr>
            <a:r>
              <a:rPr lang="en-GB" smtClean="0"/>
              <a:t>Information Systems</a:t>
            </a:r>
          </a:p>
        </p:txBody>
      </p:sp>
    </p:spTree>
  </p:cSld>
  <p:clrMapOvr>
    <a:masterClrMapping/>
  </p:clrMapOvr>
  <p:transition>
    <p:zo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70" name="Rectangle 2"/>
          <p:cNvSpPr>
            <a:spLocks noGrp="1" noChangeArrowheads="1"/>
          </p:cNvSpPr>
          <p:nvPr>
            <p:ph type="title"/>
          </p:nvPr>
        </p:nvSpPr>
        <p:spPr/>
        <p:txBody>
          <a:bodyPr/>
          <a:lstStyle/>
          <a:p>
            <a:pPr eaLnBrk="1" hangingPunct="1">
              <a:defRPr/>
            </a:pPr>
            <a:r>
              <a:rPr lang="en-GB" smtClean="0"/>
              <a:t>Information and Data</a:t>
            </a:r>
          </a:p>
        </p:txBody>
      </p:sp>
      <p:sp>
        <p:nvSpPr>
          <p:cNvPr id="595971" name="Rectangle 3"/>
          <p:cNvSpPr>
            <a:spLocks noGrp="1" noChangeArrowheads="1"/>
          </p:cNvSpPr>
          <p:nvPr>
            <p:ph type="body" idx="1"/>
          </p:nvPr>
        </p:nvSpPr>
        <p:spPr/>
        <p:txBody>
          <a:bodyPr/>
          <a:lstStyle/>
          <a:p>
            <a:pPr eaLnBrk="1" hangingPunct="1">
              <a:defRPr/>
            </a:pPr>
            <a:r>
              <a:rPr lang="en-GB" smtClean="0"/>
              <a:t>An information system consists of hardware and software working together, takes data as  input and converts it into information.</a:t>
            </a:r>
          </a:p>
          <a:p>
            <a:pPr eaLnBrk="1" hangingPunct="1">
              <a:defRPr/>
            </a:pPr>
            <a:r>
              <a:rPr lang="en-GB" smtClean="0"/>
              <a:t>An information system processes the data to produce information</a:t>
            </a:r>
          </a:p>
        </p:txBody>
      </p:sp>
    </p:spTree>
  </p:cSld>
  <p:clrMapOvr>
    <a:masterClrMapping/>
  </p:clrMapOvr>
  <p:transition>
    <p:zo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6994" name="Rectangle 2"/>
          <p:cNvSpPr>
            <a:spLocks noGrp="1" noChangeArrowheads="1"/>
          </p:cNvSpPr>
          <p:nvPr>
            <p:ph type="title"/>
          </p:nvPr>
        </p:nvSpPr>
        <p:spPr/>
        <p:txBody>
          <a:bodyPr/>
          <a:lstStyle/>
          <a:p>
            <a:pPr eaLnBrk="1" hangingPunct="1">
              <a:defRPr/>
            </a:pPr>
            <a:r>
              <a:rPr lang="en-GB" smtClean="0"/>
              <a:t>Data capture form</a:t>
            </a:r>
          </a:p>
        </p:txBody>
      </p:sp>
      <p:sp>
        <p:nvSpPr>
          <p:cNvPr id="596995" name="Rectangle 3"/>
          <p:cNvSpPr>
            <a:spLocks noGrp="1" noChangeArrowheads="1"/>
          </p:cNvSpPr>
          <p:nvPr>
            <p:ph type="body" idx="1"/>
          </p:nvPr>
        </p:nvSpPr>
        <p:spPr/>
        <p:txBody>
          <a:bodyPr/>
          <a:lstStyle/>
          <a:p>
            <a:pPr eaLnBrk="1" hangingPunct="1">
              <a:lnSpc>
                <a:spcPct val="80000"/>
              </a:lnSpc>
              <a:defRPr/>
            </a:pPr>
            <a:r>
              <a:rPr lang="en-GB" sz="1800" smtClean="0"/>
              <a:t>Most organisations use a form to collect data – paper based or screen based</a:t>
            </a:r>
          </a:p>
          <a:p>
            <a:pPr eaLnBrk="1" hangingPunct="1">
              <a:lnSpc>
                <a:spcPct val="80000"/>
              </a:lnSpc>
              <a:defRPr/>
            </a:pPr>
            <a:r>
              <a:rPr lang="en-GB" sz="1800" smtClean="0"/>
              <a:t>A form should include</a:t>
            </a:r>
          </a:p>
          <a:p>
            <a:pPr lvl="1" eaLnBrk="1" hangingPunct="1">
              <a:lnSpc>
                <a:spcPct val="80000"/>
              </a:lnSpc>
              <a:defRPr/>
            </a:pPr>
            <a:r>
              <a:rPr lang="en-GB" sz="1600" smtClean="0"/>
              <a:t>A title</a:t>
            </a:r>
          </a:p>
          <a:p>
            <a:pPr lvl="1" eaLnBrk="1" hangingPunct="1">
              <a:lnSpc>
                <a:spcPct val="80000"/>
              </a:lnSpc>
              <a:defRPr/>
            </a:pPr>
            <a:r>
              <a:rPr lang="en-GB" sz="1600" smtClean="0"/>
              <a:t>A logo (if appropriate)</a:t>
            </a:r>
          </a:p>
          <a:p>
            <a:pPr lvl="1" eaLnBrk="1" hangingPunct="1">
              <a:lnSpc>
                <a:spcPct val="80000"/>
              </a:lnSpc>
              <a:defRPr/>
            </a:pPr>
            <a:r>
              <a:rPr lang="en-GB" sz="1600" smtClean="0"/>
              <a:t>A prompt which represents each item of data to be collected</a:t>
            </a:r>
          </a:p>
          <a:p>
            <a:pPr lvl="1" eaLnBrk="1" hangingPunct="1">
              <a:lnSpc>
                <a:spcPct val="80000"/>
              </a:lnSpc>
              <a:defRPr/>
            </a:pPr>
            <a:r>
              <a:rPr lang="en-GB" sz="1600" smtClean="0"/>
              <a:t>A suitable place to enter each item of data, the space can be on a line or in the form of a box, tick box or radio button</a:t>
            </a:r>
          </a:p>
          <a:p>
            <a:pPr lvl="1" eaLnBrk="1" hangingPunct="1">
              <a:lnSpc>
                <a:spcPct val="80000"/>
              </a:lnSpc>
              <a:defRPr/>
            </a:pPr>
            <a:r>
              <a:rPr lang="en-GB" sz="1600" smtClean="0"/>
              <a:t>Suitable instructions, either  on or with the form</a:t>
            </a:r>
          </a:p>
          <a:p>
            <a:pPr lvl="1" eaLnBrk="1" hangingPunct="1">
              <a:lnSpc>
                <a:spcPct val="80000"/>
              </a:lnSpc>
              <a:defRPr/>
            </a:pPr>
            <a:r>
              <a:rPr lang="en-GB" sz="1600" smtClean="0"/>
              <a:t>Suitable text on the purpose of the form</a:t>
            </a:r>
          </a:p>
          <a:p>
            <a:pPr eaLnBrk="1" hangingPunct="1">
              <a:lnSpc>
                <a:spcPct val="80000"/>
              </a:lnSpc>
              <a:defRPr/>
            </a:pPr>
            <a:r>
              <a:rPr lang="en-GB" sz="1800" smtClean="0"/>
              <a:t>When designing a form the following should be considered</a:t>
            </a:r>
          </a:p>
          <a:p>
            <a:pPr lvl="1" eaLnBrk="1" hangingPunct="1">
              <a:lnSpc>
                <a:spcPct val="80000"/>
              </a:lnSpc>
              <a:defRPr/>
            </a:pPr>
            <a:r>
              <a:rPr lang="en-GB" sz="1600" smtClean="0"/>
              <a:t>Suitable font for intended audience</a:t>
            </a:r>
          </a:p>
          <a:p>
            <a:pPr lvl="1" eaLnBrk="1" hangingPunct="1">
              <a:lnSpc>
                <a:spcPct val="80000"/>
              </a:lnSpc>
              <a:defRPr/>
            </a:pPr>
            <a:r>
              <a:rPr lang="en-GB" sz="1600" smtClean="0"/>
              <a:t>Fonts should vary in size to emphasis section and headings</a:t>
            </a:r>
          </a:p>
          <a:p>
            <a:pPr lvl="1" eaLnBrk="1" hangingPunct="1">
              <a:lnSpc>
                <a:spcPct val="80000"/>
              </a:lnSpc>
              <a:defRPr/>
            </a:pPr>
            <a:r>
              <a:rPr lang="en-GB" sz="1600" smtClean="0"/>
              <a:t>Colour should be used to enhance the form where appropriate</a:t>
            </a:r>
          </a:p>
          <a:p>
            <a:pPr lvl="1" eaLnBrk="1" hangingPunct="1">
              <a:lnSpc>
                <a:spcPct val="80000"/>
              </a:lnSpc>
              <a:defRPr/>
            </a:pPr>
            <a:r>
              <a:rPr lang="en-GB" sz="1600" smtClean="0"/>
              <a:t>Images should not obscure areas of the form</a:t>
            </a:r>
          </a:p>
          <a:p>
            <a:pPr lvl="1" eaLnBrk="1" hangingPunct="1">
              <a:lnSpc>
                <a:spcPct val="80000"/>
              </a:lnSpc>
              <a:defRPr/>
            </a:pPr>
            <a:r>
              <a:rPr lang="en-GB" sz="1600" smtClean="0"/>
              <a:t>Instructions should clearly explain the purpose of the form</a:t>
            </a:r>
          </a:p>
        </p:txBody>
      </p:sp>
    </p:spTree>
  </p:cSld>
  <p:clrMapOvr>
    <a:masterClrMapping/>
  </p:clrMapOvr>
  <p:transition>
    <p:zo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8" name="Rectangle 2"/>
          <p:cNvSpPr>
            <a:spLocks noGrp="1" noChangeArrowheads="1"/>
          </p:cNvSpPr>
          <p:nvPr>
            <p:ph type="title"/>
          </p:nvPr>
        </p:nvSpPr>
        <p:spPr/>
        <p:txBody>
          <a:bodyPr/>
          <a:lstStyle/>
          <a:p>
            <a:pPr algn="ctr" eaLnBrk="1" hangingPunct="1">
              <a:defRPr/>
            </a:pPr>
            <a:r>
              <a:rPr lang="en-GB" smtClean="0"/>
              <a:t>Data verification</a:t>
            </a:r>
          </a:p>
        </p:txBody>
      </p:sp>
      <p:sp>
        <p:nvSpPr>
          <p:cNvPr id="598019" name="Rectangle 3"/>
          <p:cNvSpPr>
            <a:spLocks noGrp="1" noChangeArrowheads="1"/>
          </p:cNvSpPr>
          <p:nvPr>
            <p:ph type="body" idx="1"/>
          </p:nvPr>
        </p:nvSpPr>
        <p:spPr/>
        <p:txBody>
          <a:bodyPr/>
          <a:lstStyle/>
          <a:p>
            <a:pPr eaLnBrk="1" hangingPunct="1">
              <a:lnSpc>
                <a:spcPct val="90000"/>
              </a:lnSpc>
              <a:defRPr/>
            </a:pPr>
            <a:r>
              <a:rPr lang="en-GB" sz="2800" smtClean="0"/>
              <a:t>When a paper based form is used it is necessary to enter the data into the computer</a:t>
            </a:r>
          </a:p>
          <a:p>
            <a:pPr eaLnBrk="1" hangingPunct="1">
              <a:lnSpc>
                <a:spcPct val="90000"/>
              </a:lnSpc>
              <a:defRPr/>
            </a:pPr>
            <a:r>
              <a:rPr lang="en-GB" sz="2800" smtClean="0"/>
              <a:t>Most common form of verification is to key data in twice by two different operators and the computer compares the two sets of data – mismatched data is rejected and rejected data is renentered</a:t>
            </a:r>
          </a:p>
          <a:p>
            <a:pPr eaLnBrk="1" hangingPunct="1">
              <a:lnSpc>
                <a:spcPct val="90000"/>
              </a:lnSpc>
              <a:defRPr/>
            </a:pPr>
            <a:r>
              <a:rPr lang="en-GB" sz="2800" smtClean="0"/>
              <a:t>Another method of verification is proofreading</a:t>
            </a:r>
          </a:p>
        </p:txBody>
      </p:sp>
    </p:spTree>
  </p:cSld>
  <p:clrMapOvr>
    <a:masterClrMapping/>
  </p:clrMapOvr>
  <p:transition>
    <p:zo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9042" name="Rectangle 2"/>
          <p:cNvSpPr>
            <a:spLocks noGrp="1" noChangeArrowheads="1"/>
          </p:cNvSpPr>
          <p:nvPr>
            <p:ph type="title"/>
          </p:nvPr>
        </p:nvSpPr>
        <p:spPr/>
        <p:txBody>
          <a:bodyPr/>
          <a:lstStyle/>
          <a:p>
            <a:pPr eaLnBrk="1" hangingPunct="1">
              <a:defRPr/>
            </a:pPr>
            <a:r>
              <a:rPr lang="en-GB" smtClean="0"/>
              <a:t>Data validation</a:t>
            </a:r>
          </a:p>
        </p:txBody>
      </p:sp>
      <p:sp>
        <p:nvSpPr>
          <p:cNvPr id="599043" name="Rectangle 3"/>
          <p:cNvSpPr>
            <a:spLocks noGrp="1" noChangeArrowheads="1"/>
          </p:cNvSpPr>
          <p:nvPr>
            <p:ph type="body" idx="1"/>
          </p:nvPr>
        </p:nvSpPr>
        <p:spPr/>
        <p:txBody>
          <a:bodyPr/>
          <a:lstStyle/>
          <a:p>
            <a:pPr eaLnBrk="1" hangingPunct="1">
              <a:lnSpc>
                <a:spcPct val="80000"/>
              </a:lnSpc>
              <a:defRPr/>
            </a:pPr>
            <a:r>
              <a:rPr lang="en-GB" sz="2800" smtClean="0"/>
              <a:t>Data collected using a data entry screen must be checked by the software before it is accepted by the computer system to ensure that it is acceptable and sensible – known as validation</a:t>
            </a:r>
          </a:p>
          <a:p>
            <a:pPr eaLnBrk="1" hangingPunct="1">
              <a:lnSpc>
                <a:spcPct val="80000"/>
              </a:lnSpc>
              <a:defRPr/>
            </a:pPr>
            <a:r>
              <a:rPr lang="en-GB" sz="2800" smtClean="0"/>
              <a:t>Validation of data ensures that the data is present, of the correct type, in the correct range and of the correct length</a:t>
            </a:r>
          </a:p>
          <a:p>
            <a:pPr eaLnBrk="1" hangingPunct="1">
              <a:lnSpc>
                <a:spcPct val="80000"/>
              </a:lnSpc>
              <a:defRPr/>
            </a:pPr>
            <a:r>
              <a:rPr lang="en-GB" sz="2800" smtClean="0"/>
              <a:t>A validation check is made automatically by the system and error message is displayed if the data is incorrect</a:t>
            </a:r>
          </a:p>
        </p:txBody>
      </p:sp>
    </p:spTree>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2" name="Rectangle 4"/>
          <p:cNvSpPr>
            <a:spLocks noRot="1" noChangeArrowheads="1"/>
          </p:cNvSpPr>
          <p:nvPr/>
        </p:nvSpPr>
        <p:spPr bwMode="auto">
          <a:xfrm>
            <a:off x="395288" y="274638"/>
            <a:ext cx="901541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defRPr/>
            </a:pPr>
            <a:r>
              <a:rPr lang="en-GB" sz="4400" b="1">
                <a:solidFill>
                  <a:schemeClr val="tx2"/>
                </a:solidFill>
                <a:effectLst>
                  <a:outerShdw blurRad="38100" dist="38100" dir="2700000" algn="tl">
                    <a:srgbClr val="000000"/>
                  </a:outerShdw>
                </a:effectLst>
              </a:rPr>
              <a:t>Components of a Computer</a:t>
            </a:r>
          </a:p>
        </p:txBody>
      </p:sp>
      <p:graphicFrame>
        <p:nvGraphicFramePr>
          <p:cNvPr id="5123" name="Object 5"/>
          <p:cNvGraphicFramePr>
            <a:graphicFrameLocks noChangeAspect="1"/>
          </p:cNvGraphicFramePr>
          <p:nvPr/>
        </p:nvGraphicFramePr>
        <p:xfrm>
          <a:off x="2339975" y="2133600"/>
          <a:ext cx="4343400" cy="4132263"/>
        </p:xfrm>
        <a:graphic>
          <a:graphicData uri="http://schemas.openxmlformats.org/presentationml/2006/ole">
            <mc:AlternateContent xmlns:mc="http://schemas.openxmlformats.org/markup-compatibility/2006">
              <mc:Choice xmlns:v="urn:schemas-microsoft-com:vml" Requires="v">
                <p:oleObj spid="_x0000_s5132" name="Clip" r:id="rId3" imgW="1377043" imgH="1299482" progId="MS_ClipArt_Gallery.2">
                  <p:embed/>
                </p:oleObj>
              </mc:Choice>
              <mc:Fallback>
                <p:oleObj name="Clip" r:id="rId3" imgW="1377043" imgH="1299482" progId="MS_ClipArt_Gallery.2">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9975" y="2133600"/>
                        <a:ext cx="4343400" cy="4132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124" name="Text Box 6"/>
          <p:cNvSpPr txBox="1">
            <a:spLocks noChangeArrowheads="1"/>
          </p:cNvSpPr>
          <p:nvPr/>
        </p:nvSpPr>
        <p:spPr bwMode="auto">
          <a:xfrm>
            <a:off x="7164388" y="6035675"/>
            <a:ext cx="15843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GB" sz="2400">
                <a:latin typeface="Times New Roman" pitchFamily="18" charset="0"/>
              </a:rPr>
              <a:t>CD/DVD drive</a:t>
            </a:r>
          </a:p>
        </p:txBody>
      </p:sp>
      <p:sp>
        <p:nvSpPr>
          <p:cNvPr id="5125" name="Line 7"/>
          <p:cNvSpPr>
            <a:spLocks noChangeShapeType="1"/>
          </p:cNvSpPr>
          <p:nvPr/>
        </p:nvSpPr>
        <p:spPr bwMode="auto">
          <a:xfrm flipH="1" flipV="1">
            <a:off x="6372225" y="5805488"/>
            <a:ext cx="660400" cy="3810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6" name="Line 8"/>
          <p:cNvSpPr>
            <a:spLocks noChangeShapeType="1"/>
          </p:cNvSpPr>
          <p:nvPr/>
        </p:nvSpPr>
        <p:spPr bwMode="auto">
          <a:xfrm flipH="1">
            <a:off x="6851650" y="5410200"/>
            <a:ext cx="1568450" cy="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7" name="Text Box 9"/>
          <p:cNvSpPr txBox="1">
            <a:spLocks noChangeArrowheads="1"/>
          </p:cNvSpPr>
          <p:nvPr/>
        </p:nvSpPr>
        <p:spPr bwMode="auto">
          <a:xfrm>
            <a:off x="6804025" y="4437063"/>
            <a:ext cx="14859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GB" sz="2400">
                <a:latin typeface="Times New Roman" pitchFamily="18" charset="0"/>
              </a:rPr>
              <a:t>Floppy drive</a:t>
            </a:r>
          </a:p>
        </p:txBody>
      </p:sp>
      <p:sp>
        <p:nvSpPr>
          <p:cNvPr id="5128" name="Line 10"/>
          <p:cNvSpPr>
            <a:spLocks noChangeShapeType="1"/>
          </p:cNvSpPr>
          <p:nvPr/>
        </p:nvSpPr>
        <p:spPr bwMode="auto">
          <a:xfrm flipH="1">
            <a:off x="5724525" y="3500438"/>
            <a:ext cx="2559050" cy="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9" name="Text Box 11"/>
          <p:cNvSpPr txBox="1">
            <a:spLocks noChangeArrowheads="1"/>
          </p:cNvSpPr>
          <p:nvPr/>
        </p:nvSpPr>
        <p:spPr bwMode="auto">
          <a:xfrm>
            <a:off x="6588125" y="2636838"/>
            <a:ext cx="198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GB" sz="2400">
                <a:latin typeface="Times New Roman" pitchFamily="18" charset="0"/>
              </a:rPr>
              <a:t>Monitor/VDU</a:t>
            </a:r>
          </a:p>
        </p:txBody>
      </p:sp>
      <p:sp>
        <p:nvSpPr>
          <p:cNvPr id="5130" name="Line 12"/>
          <p:cNvSpPr>
            <a:spLocks noChangeShapeType="1"/>
          </p:cNvSpPr>
          <p:nvPr/>
        </p:nvSpPr>
        <p:spPr bwMode="auto">
          <a:xfrm>
            <a:off x="742950" y="5486400"/>
            <a:ext cx="2476500" cy="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1" name="Text Box 13"/>
          <p:cNvSpPr txBox="1">
            <a:spLocks noChangeArrowheads="1"/>
          </p:cNvSpPr>
          <p:nvPr/>
        </p:nvSpPr>
        <p:spPr bwMode="auto">
          <a:xfrm>
            <a:off x="684213" y="4868863"/>
            <a:ext cx="206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GB" sz="2400">
                <a:latin typeface="Times New Roman" pitchFamily="18" charset="0"/>
              </a:rPr>
              <a:t>CPU</a:t>
            </a:r>
          </a:p>
        </p:txBody>
      </p:sp>
    </p:spTree>
  </p:cSld>
  <p:clrMapOvr>
    <a:masterClrMapping/>
  </p:clrMapOvr>
  <p:transition>
    <p:zo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0220" name="Rectangle 156"/>
          <p:cNvSpPr>
            <a:spLocks noGrp="1" noChangeArrowheads="1"/>
          </p:cNvSpPr>
          <p:nvPr>
            <p:ph type="title"/>
          </p:nvPr>
        </p:nvSpPr>
        <p:spPr/>
        <p:txBody>
          <a:bodyPr/>
          <a:lstStyle/>
          <a:p>
            <a:pPr algn="ctr" eaLnBrk="1" hangingPunct="1">
              <a:defRPr/>
            </a:pPr>
            <a:r>
              <a:rPr lang="en-GB" smtClean="0"/>
              <a:t>Validation Types</a:t>
            </a:r>
          </a:p>
        </p:txBody>
      </p:sp>
      <p:graphicFrame>
        <p:nvGraphicFramePr>
          <p:cNvPr id="600231" name="Group 167"/>
          <p:cNvGraphicFramePr>
            <a:graphicFrameLocks noGrp="1"/>
          </p:cNvGraphicFramePr>
          <p:nvPr>
            <p:ph idx="1"/>
          </p:nvPr>
        </p:nvGraphicFramePr>
        <p:xfrm>
          <a:off x="395288" y="1981200"/>
          <a:ext cx="8215312" cy="4114800"/>
        </p:xfrm>
        <a:graphic>
          <a:graphicData uri="http://schemas.openxmlformats.org/drawingml/2006/table">
            <a:tbl>
              <a:tblPr/>
              <a:tblGrid>
                <a:gridCol w="757237"/>
                <a:gridCol w="3363913"/>
                <a:gridCol w="4094162"/>
              </a:tblGrid>
              <a:tr h="514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smtClean="0">
                          <a:ln>
                            <a:noFill/>
                          </a:ln>
                          <a:solidFill>
                            <a:schemeClr val="tx1"/>
                          </a:solidFill>
                          <a:effectLst/>
                          <a:latin typeface="Arial" charset="0"/>
                          <a:ea typeface="Times New Roman" pitchFamily="18" charset="0"/>
                          <a:cs typeface="Arial" charset="0"/>
                        </a:rPr>
                        <a:t>Type</a:t>
                      </a:r>
                      <a:endParaRPr kumimoji="0" lang="en-GB" sz="12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smtClean="0">
                          <a:ln>
                            <a:noFill/>
                          </a:ln>
                          <a:solidFill>
                            <a:schemeClr val="tx1"/>
                          </a:solidFill>
                          <a:effectLst/>
                          <a:latin typeface="Arial" charset="0"/>
                          <a:ea typeface="Times New Roman" pitchFamily="18" charset="0"/>
                          <a:cs typeface="Arial" charset="0"/>
                        </a:rPr>
                        <a:t>How it works</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smtClean="0">
                          <a:ln>
                            <a:noFill/>
                          </a:ln>
                          <a:solidFill>
                            <a:schemeClr val="tx1"/>
                          </a:solidFill>
                          <a:effectLst/>
                          <a:latin typeface="Arial" charset="0"/>
                          <a:ea typeface="Times New Roman" pitchFamily="18" charset="0"/>
                          <a:cs typeface="Arial" charset="0"/>
                        </a:rPr>
                        <a:t>Example of use</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14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Check digit</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The last one or two digits on a code are used to check the other digits are correct</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Bar code readers in supermarkets use check digits</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14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Format check</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Checks the data is in the right format</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A National Insurance number is in the form LL 99 99 99 L where L is any letter and 9 is any number</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14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Length check</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Checks the data isn't too short or too long</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A password which needs to be six letters long</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14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Lookup table</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Looks up acceptable values in a table</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There are only seven possible days of the week</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14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Presence check</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Checks that data has been entered into a field</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In most databases a key field cannot be left blank</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14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Range check</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Checks that a value falls within the specified range</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Number of hours worked must be less than 50 and more than 0</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514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Spell check</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Looks up words in a dictionary</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Arial" charset="0"/>
                          <a:ea typeface="Times New Roman" pitchFamily="18" charset="0"/>
                          <a:cs typeface="Arial" charset="0"/>
                        </a:rPr>
                        <a:t>When word processing</a:t>
                      </a:r>
                      <a:endParaRPr kumimoji="0" lang="en-GB" sz="24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zo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2114" name="Rectangle 2"/>
          <p:cNvSpPr>
            <a:spLocks noGrp="1" noChangeArrowheads="1"/>
          </p:cNvSpPr>
          <p:nvPr>
            <p:ph type="title"/>
          </p:nvPr>
        </p:nvSpPr>
        <p:spPr/>
        <p:txBody>
          <a:bodyPr/>
          <a:lstStyle/>
          <a:p>
            <a:pPr eaLnBrk="1" hangingPunct="1">
              <a:defRPr/>
            </a:pPr>
            <a:r>
              <a:rPr lang="en-GB" smtClean="0"/>
              <a:t>Data Portability</a:t>
            </a:r>
          </a:p>
        </p:txBody>
      </p:sp>
      <p:sp>
        <p:nvSpPr>
          <p:cNvPr id="602115" name="Rectangle 3"/>
          <p:cNvSpPr>
            <a:spLocks noGrp="1" noChangeArrowheads="1"/>
          </p:cNvSpPr>
          <p:nvPr>
            <p:ph type="body" idx="1"/>
          </p:nvPr>
        </p:nvSpPr>
        <p:spPr/>
        <p:txBody>
          <a:bodyPr/>
          <a:lstStyle/>
          <a:p>
            <a:pPr eaLnBrk="1" hangingPunct="1">
              <a:lnSpc>
                <a:spcPct val="90000"/>
              </a:lnSpc>
              <a:defRPr/>
            </a:pPr>
            <a:r>
              <a:rPr lang="en-GB" smtClean="0"/>
              <a:t>Data portability is the ability to transfer data from one system or software application to another without having to re-enter the data.  The format in which data is held will indicate whether or not data is portable between different software applications and different computer systems.</a:t>
            </a:r>
          </a:p>
        </p:txBody>
      </p:sp>
    </p:spTree>
  </p:cSld>
  <p:clrMapOvr>
    <a:masterClrMapping/>
  </p:clrMapOvr>
  <p:transition>
    <p:zo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1938" name="Rectangle 2"/>
          <p:cNvSpPr>
            <a:spLocks noGrp="1" noChangeArrowheads="1"/>
          </p:cNvSpPr>
          <p:nvPr>
            <p:ph type="title"/>
          </p:nvPr>
        </p:nvSpPr>
        <p:spPr>
          <a:xfrm>
            <a:off x="0" y="304800"/>
            <a:ext cx="9144000" cy="1431925"/>
          </a:xfrm>
        </p:spPr>
        <p:txBody>
          <a:bodyPr/>
          <a:lstStyle/>
          <a:p>
            <a:pPr algn="ctr" eaLnBrk="1" hangingPunct="1">
              <a:defRPr/>
            </a:pPr>
            <a:r>
              <a:rPr lang="en-GB" smtClean="0"/>
              <a:t>Data Compression</a:t>
            </a:r>
          </a:p>
        </p:txBody>
      </p:sp>
      <p:sp>
        <p:nvSpPr>
          <p:cNvPr id="551939" name="Rectangle 3"/>
          <p:cNvSpPr>
            <a:spLocks noGrp="1" noChangeArrowheads="1"/>
          </p:cNvSpPr>
          <p:nvPr>
            <p:ph type="body" idx="1"/>
          </p:nvPr>
        </p:nvSpPr>
        <p:spPr>
          <a:xfrm>
            <a:off x="0" y="1981200"/>
            <a:ext cx="9144000" cy="4876800"/>
          </a:xfrm>
        </p:spPr>
        <p:txBody>
          <a:bodyPr/>
          <a:lstStyle/>
          <a:p>
            <a:pPr eaLnBrk="1" hangingPunct="1">
              <a:defRPr/>
            </a:pPr>
            <a:r>
              <a:rPr lang="en-GB" sz="2800" smtClean="0"/>
              <a:t>When storing a file, a program can be run which </a:t>
            </a:r>
            <a:r>
              <a:rPr lang="en-GB" sz="2800" b="1" smtClean="0"/>
              <a:t>compresses</a:t>
            </a:r>
            <a:r>
              <a:rPr lang="en-GB" sz="2800" smtClean="0"/>
              <a:t> the data so that the data takes up less storage space.  This is useful when files are to be transmitted over a network or attached to an email as the transfer will take less time.</a:t>
            </a:r>
          </a:p>
          <a:p>
            <a:pPr eaLnBrk="1" hangingPunct="1">
              <a:defRPr/>
            </a:pPr>
            <a:r>
              <a:rPr lang="en-GB" sz="2800" smtClean="0"/>
              <a:t>A disadvantage is that the file will need to be </a:t>
            </a:r>
            <a:r>
              <a:rPr lang="en-GB" sz="2800" b="1" smtClean="0"/>
              <a:t>decompressed</a:t>
            </a:r>
            <a:r>
              <a:rPr lang="en-GB" sz="2800" smtClean="0"/>
              <a:t> before it can be used. </a:t>
            </a:r>
          </a:p>
          <a:p>
            <a:pPr eaLnBrk="1" hangingPunct="1">
              <a:defRPr/>
            </a:pPr>
            <a:r>
              <a:rPr lang="en-GB" sz="2800" smtClean="0"/>
              <a:t>A special program is needed for compression and for decompression although some compressed files will automatically decompress themselves.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51939">
                                            <p:txEl>
                                              <p:pRg st="0" end="0"/>
                                            </p:txEl>
                                          </p:spTgt>
                                        </p:tgtEl>
                                        <p:attrNameLst>
                                          <p:attrName>style.visibility</p:attrName>
                                        </p:attrNameLst>
                                      </p:cBhvr>
                                      <p:to>
                                        <p:strVal val="visible"/>
                                      </p:to>
                                    </p:set>
                                    <p:anim calcmode="lin" valueType="num">
                                      <p:cBhvr additive="base">
                                        <p:cTn id="7" dur="500" fill="hold"/>
                                        <p:tgtEl>
                                          <p:spTgt spid="5519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519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51939">
                                            <p:txEl>
                                              <p:pRg st="1" end="1"/>
                                            </p:txEl>
                                          </p:spTgt>
                                        </p:tgtEl>
                                        <p:attrNameLst>
                                          <p:attrName>style.visibility</p:attrName>
                                        </p:attrNameLst>
                                      </p:cBhvr>
                                      <p:to>
                                        <p:strVal val="visible"/>
                                      </p:to>
                                    </p:set>
                                    <p:anim calcmode="lin" valueType="num">
                                      <p:cBhvr additive="base">
                                        <p:cTn id="13" dur="500" fill="hold"/>
                                        <p:tgtEl>
                                          <p:spTgt spid="5519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519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51939">
                                            <p:txEl>
                                              <p:pRg st="2" end="2"/>
                                            </p:txEl>
                                          </p:spTgt>
                                        </p:tgtEl>
                                        <p:attrNameLst>
                                          <p:attrName>style.visibility</p:attrName>
                                        </p:attrNameLst>
                                      </p:cBhvr>
                                      <p:to>
                                        <p:strVal val="visible"/>
                                      </p:to>
                                    </p:set>
                                    <p:anim calcmode="lin" valueType="num">
                                      <p:cBhvr additive="base">
                                        <p:cTn id="19" dur="500" fill="hold"/>
                                        <p:tgtEl>
                                          <p:spTgt spid="5519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51939">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1939" grpId="0" build="p"/>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1346" name="Rectangle 2"/>
          <p:cNvSpPr>
            <a:spLocks noGrp="1" noChangeArrowheads="1"/>
          </p:cNvSpPr>
          <p:nvPr>
            <p:ph type="title"/>
          </p:nvPr>
        </p:nvSpPr>
        <p:spPr>
          <a:xfrm>
            <a:off x="0" y="304800"/>
            <a:ext cx="8610600" cy="1431925"/>
          </a:xfrm>
        </p:spPr>
        <p:txBody>
          <a:bodyPr/>
          <a:lstStyle/>
          <a:p>
            <a:pPr algn="ctr" eaLnBrk="1" hangingPunct="1">
              <a:defRPr/>
            </a:pPr>
            <a:r>
              <a:rPr lang="en-GB" sz="3600" smtClean="0">
                <a:cs typeface="Times New Roman" pitchFamily="18" charset="0"/>
              </a:rPr>
              <a:t>Database Terms</a:t>
            </a:r>
            <a:endParaRPr lang="en-US" sz="3600" smtClean="0">
              <a:cs typeface="Times New Roman" pitchFamily="18" charset="0"/>
            </a:endParaRPr>
          </a:p>
        </p:txBody>
      </p:sp>
      <p:sp>
        <p:nvSpPr>
          <p:cNvPr id="441347" name="Rectangle 3"/>
          <p:cNvSpPr>
            <a:spLocks noGrp="1" noChangeArrowheads="1"/>
          </p:cNvSpPr>
          <p:nvPr>
            <p:ph type="body" idx="1"/>
          </p:nvPr>
        </p:nvSpPr>
        <p:spPr>
          <a:xfrm>
            <a:off x="0" y="1981200"/>
            <a:ext cx="9144000" cy="4114800"/>
          </a:xfrm>
        </p:spPr>
        <p:txBody>
          <a:bodyPr/>
          <a:lstStyle/>
          <a:p>
            <a:pPr marL="387350" indent="-387350" eaLnBrk="1" hangingPunct="1">
              <a:lnSpc>
                <a:spcPct val="120000"/>
              </a:lnSpc>
              <a:defRPr/>
            </a:pPr>
            <a:r>
              <a:rPr lang="en-GB" sz="2800" b="1" smtClean="0">
                <a:cs typeface="Times New Roman" pitchFamily="18" charset="0"/>
              </a:rPr>
              <a:t>File</a:t>
            </a:r>
          </a:p>
          <a:p>
            <a:pPr marL="863600" lvl="1" eaLnBrk="1" hangingPunct="1">
              <a:lnSpc>
                <a:spcPct val="120000"/>
              </a:lnSpc>
              <a:defRPr/>
            </a:pPr>
            <a:r>
              <a:rPr lang="en-GB" sz="2400" smtClean="0">
                <a:cs typeface="Times New Roman" pitchFamily="18" charset="0"/>
              </a:rPr>
              <a:t>A complete collection of related data, eg a file of books in a library</a:t>
            </a:r>
          </a:p>
          <a:p>
            <a:pPr marL="387350" indent="-387350" eaLnBrk="1" hangingPunct="1">
              <a:lnSpc>
                <a:spcPct val="120000"/>
              </a:lnSpc>
              <a:defRPr/>
            </a:pPr>
            <a:r>
              <a:rPr lang="en-GB" sz="2800" b="1" smtClean="0">
                <a:cs typeface="Times New Roman" pitchFamily="18" charset="0"/>
              </a:rPr>
              <a:t>Record</a:t>
            </a:r>
          </a:p>
          <a:p>
            <a:pPr marL="863600" lvl="1" eaLnBrk="1" hangingPunct="1">
              <a:lnSpc>
                <a:spcPct val="120000"/>
              </a:lnSpc>
              <a:defRPr/>
            </a:pPr>
            <a:r>
              <a:rPr lang="en-GB" sz="2400" smtClean="0">
                <a:cs typeface="Times New Roman" pitchFamily="18" charset="0"/>
              </a:rPr>
              <a:t>All the data about one item in a file, eg one book</a:t>
            </a:r>
          </a:p>
          <a:p>
            <a:pPr marL="387350" indent="-387350" eaLnBrk="1" hangingPunct="1">
              <a:lnSpc>
                <a:spcPct val="120000"/>
              </a:lnSpc>
              <a:defRPr/>
            </a:pPr>
            <a:r>
              <a:rPr lang="en-GB" sz="2800" b="1" smtClean="0">
                <a:cs typeface="Times New Roman" pitchFamily="18" charset="0"/>
              </a:rPr>
              <a:t>Field</a:t>
            </a:r>
          </a:p>
          <a:p>
            <a:pPr marL="863600" lvl="1" eaLnBrk="1" hangingPunct="1">
              <a:lnSpc>
                <a:spcPct val="120000"/>
              </a:lnSpc>
              <a:defRPr/>
            </a:pPr>
            <a:r>
              <a:rPr lang="en-GB" sz="2400" smtClean="0">
                <a:cs typeface="Times New Roman" pitchFamily="18" charset="0"/>
              </a:rPr>
              <a:t>An item of data in a record, eg Title of book</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1347">
                                            <p:txEl>
                                              <p:pRg st="0" end="0"/>
                                            </p:txEl>
                                          </p:spTgt>
                                        </p:tgtEl>
                                        <p:attrNameLst>
                                          <p:attrName>style.visibility</p:attrName>
                                        </p:attrNameLst>
                                      </p:cBhvr>
                                      <p:to>
                                        <p:strVal val="visible"/>
                                      </p:to>
                                    </p:set>
                                    <p:anim calcmode="lin" valueType="num">
                                      <p:cBhvr additive="base">
                                        <p:cTn id="7" dur="500" fill="hold"/>
                                        <p:tgtEl>
                                          <p:spTgt spid="4413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41347">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441347">
                                            <p:txEl>
                                              <p:pRg st="1" end="1"/>
                                            </p:txEl>
                                          </p:spTgt>
                                        </p:tgtEl>
                                        <p:attrNameLst>
                                          <p:attrName>style.visibility</p:attrName>
                                        </p:attrNameLst>
                                      </p:cBhvr>
                                      <p:to>
                                        <p:strVal val="visible"/>
                                      </p:to>
                                    </p:set>
                                    <p:anim calcmode="lin" valueType="num">
                                      <p:cBhvr additive="base">
                                        <p:cTn id="11" dur="500" fill="hold"/>
                                        <p:tgtEl>
                                          <p:spTgt spid="441347">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44134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441347">
                                            <p:txEl>
                                              <p:pRg st="2" end="2"/>
                                            </p:txEl>
                                          </p:spTgt>
                                        </p:tgtEl>
                                        <p:attrNameLst>
                                          <p:attrName>style.visibility</p:attrName>
                                        </p:attrNameLst>
                                      </p:cBhvr>
                                      <p:to>
                                        <p:strVal val="visible"/>
                                      </p:to>
                                    </p:set>
                                    <p:anim calcmode="lin" valueType="num">
                                      <p:cBhvr additive="base">
                                        <p:cTn id="17" dur="500" fill="hold"/>
                                        <p:tgtEl>
                                          <p:spTgt spid="44134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441347">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441347">
                                            <p:txEl>
                                              <p:pRg st="3" end="3"/>
                                            </p:txEl>
                                          </p:spTgt>
                                        </p:tgtEl>
                                        <p:attrNameLst>
                                          <p:attrName>style.visibility</p:attrName>
                                        </p:attrNameLst>
                                      </p:cBhvr>
                                      <p:to>
                                        <p:strVal val="visible"/>
                                      </p:to>
                                    </p:set>
                                    <p:anim calcmode="lin" valueType="num">
                                      <p:cBhvr additive="base">
                                        <p:cTn id="21" dur="500" fill="hold"/>
                                        <p:tgtEl>
                                          <p:spTgt spid="441347">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44134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441347">
                                            <p:txEl>
                                              <p:pRg st="4" end="4"/>
                                            </p:txEl>
                                          </p:spTgt>
                                        </p:tgtEl>
                                        <p:attrNameLst>
                                          <p:attrName>style.visibility</p:attrName>
                                        </p:attrNameLst>
                                      </p:cBhvr>
                                      <p:to>
                                        <p:strVal val="visible"/>
                                      </p:to>
                                    </p:set>
                                    <p:anim calcmode="lin" valueType="num">
                                      <p:cBhvr additive="base">
                                        <p:cTn id="27" dur="500" fill="hold"/>
                                        <p:tgtEl>
                                          <p:spTgt spid="441347">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441347">
                                            <p:txEl>
                                              <p:pRg st="4" end="4"/>
                                            </p:txEl>
                                          </p:spTgt>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441347">
                                            <p:txEl>
                                              <p:pRg st="5" end="5"/>
                                            </p:txEl>
                                          </p:spTgt>
                                        </p:tgtEl>
                                        <p:attrNameLst>
                                          <p:attrName>style.visibility</p:attrName>
                                        </p:attrNameLst>
                                      </p:cBhvr>
                                      <p:to>
                                        <p:strVal val="visible"/>
                                      </p:to>
                                    </p:set>
                                    <p:anim calcmode="lin" valueType="num">
                                      <p:cBhvr additive="base">
                                        <p:cTn id="31" dur="500" fill="hold"/>
                                        <p:tgtEl>
                                          <p:spTgt spid="441347">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41347">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1347"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22" name="Rectangle 2"/>
          <p:cNvSpPr>
            <a:spLocks noGrp="1" noChangeArrowheads="1"/>
          </p:cNvSpPr>
          <p:nvPr>
            <p:ph type="title"/>
          </p:nvPr>
        </p:nvSpPr>
        <p:spPr>
          <a:xfrm>
            <a:off x="0" y="304800"/>
            <a:ext cx="9144000" cy="1431925"/>
          </a:xfrm>
        </p:spPr>
        <p:txBody>
          <a:bodyPr/>
          <a:lstStyle/>
          <a:p>
            <a:pPr algn="ctr" eaLnBrk="1" hangingPunct="1">
              <a:defRPr/>
            </a:pPr>
            <a:r>
              <a:rPr lang="en-GB" smtClean="0"/>
              <a:t>What is a database</a:t>
            </a:r>
          </a:p>
        </p:txBody>
      </p:sp>
      <p:sp>
        <p:nvSpPr>
          <p:cNvPr id="491523" name="Rectangle 3"/>
          <p:cNvSpPr>
            <a:spLocks noGrp="1" noChangeArrowheads="1"/>
          </p:cNvSpPr>
          <p:nvPr>
            <p:ph type="body" idx="1"/>
          </p:nvPr>
        </p:nvSpPr>
        <p:spPr>
          <a:xfrm>
            <a:off x="0" y="1981200"/>
            <a:ext cx="9144000" cy="4876800"/>
          </a:xfrm>
        </p:spPr>
        <p:txBody>
          <a:bodyPr/>
          <a:lstStyle/>
          <a:p>
            <a:pPr eaLnBrk="1" hangingPunct="1">
              <a:lnSpc>
                <a:spcPct val="120000"/>
              </a:lnSpc>
              <a:defRPr/>
            </a:pPr>
            <a:r>
              <a:rPr lang="en-GB" smtClean="0"/>
              <a:t>Databases are organised collections of data stored on a computer system.</a:t>
            </a:r>
          </a:p>
          <a:p>
            <a:pPr eaLnBrk="1" hangingPunct="1">
              <a:lnSpc>
                <a:spcPct val="120000"/>
              </a:lnSpc>
              <a:defRPr/>
            </a:pPr>
            <a:r>
              <a:rPr lang="en-GB" smtClean="0"/>
              <a:t>Data can be stored in tables</a:t>
            </a:r>
          </a:p>
          <a:p>
            <a:pPr eaLnBrk="1" hangingPunct="1">
              <a:lnSpc>
                <a:spcPct val="120000"/>
              </a:lnSpc>
              <a:defRPr/>
            </a:pPr>
            <a:r>
              <a:rPr lang="en-GB" smtClean="0"/>
              <a:t>In most tables there is a key field – a unique field that identifies a record </a:t>
            </a:r>
          </a:p>
        </p:txBody>
      </p:sp>
    </p:spTree>
  </p:cSld>
  <p:clrMapOvr>
    <a:masterClrMapping/>
  </p:clrMapOvr>
  <p:transition>
    <p:zo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546" name="Rectangle 2"/>
          <p:cNvSpPr>
            <a:spLocks noGrp="1" noChangeArrowheads="1"/>
          </p:cNvSpPr>
          <p:nvPr>
            <p:ph type="title"/>
          </p:nvPr>
        </p:nvSpPr>
        <p:spPr>
          <a:xfrm>
            <a:off x="0" y="304800"/>
            <a:ext cx="9144000" cy="1431925"/>
          </a:xfrm>
        </p:spPr>
        <p:txBody>
          <a:bodyPr/>
          <a:lstStyle/>
          <a:p>
            <a:pPr algn="ctr" eaLnBrk="1" hangingPunct="1">
              <a:defRPr/>
            </a:pPr>
            <a:r>
              <a:rPr lang="en-GB" b="0" smtClean="0"/>
              <a:t>Databases</a:t>
            </a:r>
            <a:r>
              <a:rPr lang="en-GB" smtClean="0"/>
              <a:t> allow the user to.. </a:t>
            </a:r>
            <a:br>
              <a:rPr lang="en-GB" smtClean="0"/>
            </a:br>
            <a:endParaRPr lang="en-GB" smtClean="0"/>
          </a:p>
        </p:txBody>
      </p:sp>
      <p:sp>
        <p:nvSpPr>
          <p:cNvPr id="492547" name="Rectangle 3"/>
          <p:cNvSpPr>
            <a:spLocks noGrp="1" noChangeArrowheads="1"/>
          </p:cNvSpPr>
          <p:nvPr>
            <p:ph type="body" idx="1"/>
          </p:nvPr>
        </p:nvSpPr>
        <p:spPr>
          <a:xfrm>
            <a:off x="0" y="1981200"/>
            <a:ext cx="9144000" cy="4876800"/>
          </a:xfrm>
        </p:spPr>
        <p:txBody>
          <a:bodyPr/>
          <a:lstStyle/>
          <a:p>
            <a:pPr eaLnBrk="1" hangingPunct="1">
              <a:lnSpc>
                <a:spcPct val="90000"/>
              </a:lnSpc>
              <a:defRPr/>
            </a:pPr>
            <a:r>
              <a:rPr lang="en-GB" sz="2800" smtClean="0"/>
              <a:t>define the </a:t>
            </a:r>
            <a:r>
              <a:rPr lang="en-GB" sz="2800" b="1" smtClean="0"/>
              <a:t>data structure</a:t>
            </a:r>
            <a:r>
              <a:rPr lang="en-GB" sz="2800" smtClean="0"/>
              <a:t> (field names and types) </a:t>
            </a:r>
          </a:p>
          <a:p>
            <a:pPr eaLnBrk="1" hangingPunct="1">
              <a:lnSpc>
                <a:spcPct val="90000"/>
              </a:lnSpc>
              <a:defRPr/>
            </a:pPr>
            <a:r>
              <a:rPr lang="en-GB" sz="2800" b="1" smtClean="0"/>
              <a:t>enter</a:t>
            </a:r>
            <a:r>
              <a:rPr lang="en-GB" sz="2800" smtClean="0"/>
              <a:t> and </a:t>
            </a:r>
            <a:r>
              <a:rPr lang="en-GB" sz="2800" b="1" smtClean="0"/>
              <a:t>edit</a:t>
            </a:r>
            <a:r>
              <a:rPr lang="en-GB" sz="2800" smtClean="0"/>
              <a:t> data </a:t>
            </a:r>
          </a:p>
          <a:p>
            <a:pPr eaLnBrk="1" hangingPunct="1">
              <a:lnSpc>
                <a:spcPct val="90000"/>
              </a:lnSpc>
              <a:defRPr/>
            </a:pPr>
            <a:r>
              <a:rPr lang="en-GB" sz="2800" b="1" smtClean="0"/>
              <a:t>import</a:t>
            </a:r>
            <a:r>
              <a:rPr lang="en-GB" sz="2800" smtClean="0"/>
              <a:t> data from saved files or other applications </a:t>
            </a:r>
          </a:p>
          <a:p>
            <a:pPr eaLnBrk="1" hangingPunct="1">
              <a:lnSpc>
                <a:spcPct val="90000"/>
              </a:lnSpc>
              <a:defRPr/>
            </a:pPr>
            <a:r>
              <a:rPr lang="en-GB" sz="2800" b="1" smtClean="0"/>
              <a:t>search</a:t>
            </a:r>
            <a:r>
              <a:rPr lang="en-GB" sz="2800" smtClean="0"/>
              <a:t> for data by using queries (including AND, OR and NOT) </a:t>
            </a:r>
          </a:p>
          <a:p>
            <a:pPr eaLnBrk="1" hangingPunct="1">
              <a:lnSpc>
                <a:spcPct val="90000"/>
              </a:lnSpc>
              <a:defRPr/>
            </a:pPr>
            <a:r>
              <a:rPr lang="en-GB" sz="2800" b="1" smtClean="0"/>
              <a:t>sort</a:t>
            </a:r>
            <a:r>
              <a:rPr lang="en-GB" sz="2800" smtClean="0"/>
              <a:t> data into alphabetic or numeric order </a:t>
            </a:r>
          </a:p>
          <a:p>
            <a:pPr eaLnBrk="1" hangingPunct="1">
              <a:lnSpc>
                <a:spcPct val="90000"/>
              </a:lnSpc>
              <a:defRPr/>
            </a:pPr>
            <a:r>
              <a:rPr lang="en-GB" sz="2800" b="1" smtClean="0"/>
              <a:t>validate</a:t>
            </a:r>
            <a:r>
              <a:rPr lang="en-GB" sz="2800" smtClean="0"/>
              <a:t> data on entry </a:t>
            </a:r>
          </a:p>
          <a:p>
            <a:pPr eaLnBrk="1" hangingPunct="1">
              <a:lnSpc>
                <a:spcPct val="90000"/>
              </a:lnSpc>
              <a:defRPr/>
            </a:pPr>
            <a:r>
              <a:rPr lang="en-GB" sz="2800" smtClean="0"/>
              <a:t>output </a:t>
            </a:r>
            <a:r>
              <a:rPr lang="en-GB" sz="2800" b="1" smtClean="0"/>
              <a:t>reports</a:t>
            </a:r>
            <a:r>
              <a:rPr lang="en-GB" sz="2800" smtClean="0"/>
              <a:t> which may include totals, averages etc... </a:t>
            </a:r>
          </a:p>
          <a:p>
            <a:pPr eaLnBrk="1" hangingPunct="1">
              <a:lnSpc>
                <a:spcPct val="90000"/>
              </a:lnSpc>
              <a:defRPr/>
            </a:pPr>
            <a:r>
              <a:rPr lang="en-GB" sz="2800" smtClean="0"/>
              <a:t>set </a:t>
            </a:r>
            <a:r>
              <a:rPr lang="en-GB" sz="2800" b="1" smtClean="0"/>
              <a:t>security</a:t>
            </a:r>
            <a:r>
              <a:rPr lang="en-GB" sz="2800" smtClean="0"/>
              <a:t> levels </a:t>
            </a:r>
          </a:p>
          <a:p>
            <a:pPr eaLnBrk="1" hangingPunct="1">
              <a:lnSpc>
                <a:spcPct val="90000"/>
              </a:lnSpc>
              <a:defRPr/>
            </a:pPr>
            <a:endParaRPr lang="en-GB" sz="2800" smtClean="0"/>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92547">
                                            <p:txEl>
                                              <p:pRg st="0" end="0"/>
                                            </p:txEl>
                                          </p:spTgt>
                                        </p:tgtEl>
                                        <p:attrNameLst>
                                          <p:attrName>style.visibility</p:attrName>
                                        </p:attrNameLst>
                                      </p:cBhvr>
                                      <p:to>
                                        <p:strVal val="visible"/>
                                      </p:to>
                                    </p:set>
                                    <p:anim calcmode="lin" valueType="num">
                                      <p:cBhvr additive="base">
                                        <p:cTn id="7" dur="500" fill="hold"/>
                                        <p:tgtEl>
                                          <p:spTgt spid="4925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925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92547">
                                            <p:txEl>
                                              <p:pRg st="1" end="1"/>
                                            </p:txEl>
                                          </p:spTgt>
                                        </p:tgtEl>
                                        <p:attrNameLst>
                                          <p:attrName>style.visibility</p:attrName>
                                        </p:attrNameLst>
                                      </p:cBhvr>
                                      <p:to>
                                        <p:strVal val="visible"/>
                                      </p:to>
                                    </p:set>
                                    <p:anim calcmode="lin" valueType="num">
                                      <p:cBhvr additive="base">
                                        <p:cTn id="13" dur="500" fill="hold"/>
                                        <p:tgtEl>
                                          <p:spTgt spid="4925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9254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92547">
                                            <p:txEl>
                                              <p:pRg st="2" end="2"/>
                                            </p:txEl>
                                          </p:spTgt>
                                        </p:tgtEl>
                                        <p:attrNameLst>
                                          <p:attrName>style.visibility</p:attrName>
                                        </p:attrNameLst>
                                      </p:cBhvr>
                                      <p:to>
                                        <p:strVal val="visible"/>
                                      </p:to>
                                    </p:set>
                                    <p:anim calcmode="lin" valueType="num">
                                      <p:cBhvr additive="base">
                                        <p:cTn id="19" dur="500" fill="hold"/>
                                        <p:tgtEl>
                                          <p:spTgt spid="4925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9254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92547">
                                            <p:txEl>
                                              <p:pRg st="3" end="3"/>
                                            </p:txEl>
                                          </p:spTgt>
                                        </p:tgtEl>
                                        <p:attrNameLst>
                                          <p:attrName>style.visibility</p:attrName>
                                        </p:attrNameLst>
                                      </p:cBhvr>
                                      <p:to>
                                        <p:strVal val="visible"/>
                                      </p:to>
                                    </p:set>
                                    <p:anim calcmode="lin" valueType="num">
                                      <p:cBhvr additive="base">
                                        <p:cTn id="25" dur="500" fill="hold"/>
                                        <p:tgtEl>
                                          <p:spTgt spid="49254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9254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92547">
                                            <p:txEl>
                                              <p:pRg st="4" end="4"/>
                                            </p:txEl>
                                          </p:spTgt>
                                        </p:tgtEl>
                                        <p:attrNameLst>
                                          <p:attrName>style.visibility</p:attrName>
                                        </p:attrNameLst>
                                      </p:cBhvr>
                                      <p:to>
                                        <p:strVal val="visible"/>
                                      </p:to>
                                    </p:set>
                                    <p:anim calcmode="lin" valueType="num">
                                      <p:cBhvr additive="base">
                                        <p:cTn id="31" dur="500" fill="hold"/>
                                        <p:tgtEl>
                                          <p:spTgt spid="49254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9254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92547">
                                            <p:txEl>
                                              <p:pRg st="5" end="5"/>
                                            </p:txEl>
                                          </p:spTgt>
                                        </p:tgtEl>
                                        <p:attrNameLst>
                                          <p:attrName>style.visibility</p:attrName>
                                        </p:attrNameLst>
                                      </p:cBhvr>
                                      <p:to>
                                        <p:strVal val="visible"/>
                                      </p:to>
                                    </p:set>
                                    <p:anim calcmode="lin" valueType="num">
                                      <p:cBhvr additive="base">
                                        <p:cTn id="37" dur="500" fill="hold"/>
                                        <p:tgtEl>
                                          <p:spTgt spid="49254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9254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92547">
                                            <p:txEl>
                                              <p:pRg st="6" end="6"/>
                                            </p:txEl>
                                          </p:spTgt>
                                        </p:tgtEl>
                                        <p:attrNameLst>
                                          <p:attrName>style.visibility</p:attrName>
                                        </p:attrNameLst>
                                      </p:cBhvr>
                                      <p:to>
                                        <p:strVal val="visible"/>
                                      </p:to>
                                    </p:set>
                                    <p:anim calcmode="lin" valueType="num">
                                      <p:cBhvr additive="base">
                                        <p:cTn id="43" dur="500" fill="hold"/>
                                        <p:tgtEl>
                                          <p:spTgt spid="49254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49254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92547">
                                            <p:txEl>
                                              <p:pRg st="7" end="7"/>
                                            </p:txEl>
                                          </p:spTgt>
                                        </p:tgtEl>
                                        <p:attrNameLst>
                                          <p:attrName>style.visibility</p:attrName>
                                        </p:attrNameLst>
                                      </p:cBhvr>
                                      <p:to>
                                        <p:strVal val="visible"/>
                                      </p:to>
                                    </p:set>
                                    <p:anim calcmode="lin" valueType="num">
                                      <p:cBhvr additive="base">
                                        <p:cTn id="49" dur="500" fill="hold"/>
                                        <p:tgtEl>
                                          <p:spTgt spid="492547">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492547">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2547" grpId="0" build="p"/>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2370" name="Rectangle 2"/>
          <p:cNvSpPr>
            <a:spLocks noGrp="1" noChangeArrowheads="1"/>
          </p:cNvSpPr>
          <p:nvPr>
            <p:ph type="title"/>
          </p:nvPr>
        </p:nvSpPr>
        <p:spPr>
          <a:xfrm>
            <a:off x="0" y="304800"/>
            <a:ext cx="9144000" cy="1431925"/>
          </a:xfrm>
        </p:spPr>
        <p:txBody>
          <a:bodyPr/>
          <a:lstStyle/>
          <a:p>
            <a:pPr algn="ctr" eaLnBrk="1" hangingPunct="1">
              <a:defRPr/>
            </a:pPr>
            <a:r>
              <a:rPr lang="en-GB" sz="4000" smtClean="0">
                <a:cs typeface="Times New Roman" pitchFamily="18" charset="0"/>
              </a:rPr>
              <a:t>Different types of data</a:t>
            </a:r>
            <a:endParaRPr lang="en-US" sz="4000" smtClean="0">
              <a:cs typeface="Times New Roman" pitchFamily="18" charset="0"/>
            </a:endParaRPr>
          </a:p>
        </p:txBody>
      </p:sp>
      <p:sp>
        <p:nvSpPr>
          <p:cNvPr id="442371" name="Rectangle 3"/>
          <p:cNvSpPr>
            <a:spLocks noGrp="1" noChangeArrowheads="1"/>
          </p:cNvSpPr>
          <p:nvPr>
            <p:ph type="body" idx="1"/>
          </p:nvPr>
        </p:nvSpPr>
        <p:spPr>
          <a:xfrm>
            <a:off x="0" y="1981200"/>
            <a:ext cx="9144000" cy="4876800"/>
          </a:xfrm>
        </p:spPr>
        <p:txBody>
          <a:bodyPr/>
          <a:lstStyle/>
          <a:p>
            <a:pPr marL="387350" indent="-387350" eaLnBrk="1" hangingPunct="1">
              <a:lnSpc>
                <a:spcPct val="130000"/>
              </a:lnSpc>
              <a:defRPr/>
            </a:pPr>
            <a:r>
              <a:rPr lang="en-GB" b="1" smtClean="0">
                <a:cs typeface="Times New Roman" pitchFamily="18" charset="0"/>
              </a:rPr>
              <a:t>Text</a:t>
            </a:r>
            <a:r>
              <a:rPr lang="en-GB" smtClean="0">
                <a:cs typeface="Times New Roman" pitchFamily="18" charset="0"/>
              </a:rPr>
              <a:t> (sometimes called alphanumeric, character or string)</a:t>
            </a:r>
          </a:p>
          <a:p>
            <a:pPr marL="387350" indent="-387350" eaLnBrk="1" hangingPunct="1">
              <a:lnSpc>
                <a:spcPct val="130000"/>
              </a:lnSpc>
              <a:defRPr/>
            </a:pPr>
            <a:r>
              <a:rPr lang="en-GB" b="1" smtClean="0">
                <a:cs typeface="Times New Roman" pitchFamily="18" charset="0"/>
              </a:rPr>
              <a:t>Numeric</a:t>
            </a:r>
            <a:r>
              <a:rPr lang="en-GB" smtClean="0">
                <a:cs typeface="Times New Roman" pitchFamily="18" charset="0"/>
              </a:rPr>
              <a:t> (sometimes split into integer (whole numbers) and real (any numbers)</a:t>
            </a:r>
          </a:p>
          <a:p>
            <a:pPr marL="387350" indent="-387350" eaLnBrk="1" hangingPunct="1">
              <a:lnSpc>
                <a:spcPct val="130000"/>
              </a:lnSpc>
              <a:defRPr/>
            </a:pPr>
            <a:r>
              <a:rPr lang="en-GB" b="1" smtClean="0">
                <a:cs typeface="Times New Roman" pitchFamily="18" charset="0"/>
              </a:rPr>
              <a:t>Boolean</a:t>
            </a:r>
            <a:r>
              <a:rPr lang="en-GB" smtClean="0">
                <a:cs typeface="Times New Roman" pitchFamily="18" charset="0"/>
              </a:rPr>
              <a:t> (sometimes called yes/no)</a:t>
            </a:r>
          </a:p>
          <a:p>
            <a:pPr marL="387350" indent="-387350" eaLnBrk="1" hangingPunct="1">
              <a:lnSpc>
                <a:spcPct val="130000"/>
              </a:lnSpc>
              <a:defRPr/>
            </a:pPr>
            <a:r>
              <a:rPr lang="en-GB" b="1" smtClean="0">
                <a:cs typeface="Times New Roman" pitchFamily="18" charset="0"/>
              </a:rPr>
              <a:t>Date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2371">
                                            <p:txEl>
                                              <p:pRg st="0" end="0"/>
                                            </p:txEl>
                                          </p:spTgt>
                                        </p:tgtEl>
                                        <p:attrNameLst>
                                          <p:attrName>style.visibility</p:attrName>
                                        </p:attrNameLst>
                                      </p:cBhvr>
                                      <p:to>
                                        <p:strVal val="visible"/>
                                      </p:to>
                                    </p:set>
                                    <p:anim calcmode="lin" valueType="num">
                                      <p:cBhvr additive="base">
                                        <p:cTn id="7" dur="500" fill="hold"/>
                                        <p:tgtEl>
                                          <p:spTgt spid="4423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423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42371">
                                            <p:txEl>
                                              <p:pRg st="1" end="1"/>
                                            </p:txEl>
                                          </p:spTgt>
                                        </p:tgtEl>
                                        <p:attrNameLst>
                                          <p:attrName>style.visibility</p:attrName>
                                        </p:attrNameLst>
                                      </p:cBhvr>
                                      <p:to>
                                        <p:strVal val="visible"/>
                                      </p:to>
                                    </p:set>
                                    <p:anim calcmode="lin" valueType="num">
                                      <p:cBhvr additive="base">
                                        <p:cTn id="13" dur="500" fill="hold"/>
                                        <p:tgtEl>
                                          <p:spTgt spid="44237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423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42371">
                                            <p:txEl>
                                              <p:pRg st="2" end="2"/>
                                            </p:txEl>
                                          </p:spTgt>
                                        </p:tgtEl>
                                        <p:attrNameLst>
                                          <p:attrName>style.visibility</p:attrName>
                                        </p:attrNameLst>
                                      </p:cBhvr>
                                      <p:to>
                                        <p:strVal val="visible"/>
                                      </p:to>
                                    </p:set>
                                    <p:anim calcmode="lin" valueType="num">
                                      <p:cBhvr additive="base">
                                        <p:cTn id="19" dur="500" fill="hold"/>
                                        <p:tgtEl>
                                          <p:spTgt spid="44237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4237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42371">
                                            <p:txEl>
                                              <p:pRg st="3" end="3"/>
                                            </p:txEl>
                                          </p:spTgt>
                                        </p:tgtEl>
                                        <p:attrNameLst>
                                          <p:attrName>style.visibility</p:attrName>
                                        </p:attrNameLst>
                                      </p:cBhvr>
                                      <p:to>
                                        <p:strVal val="visible"/>
                                      </p:to>
                                    </p:set>
                                    <p:anim calcmode="lin" valueType="num">
                                      <p:cBhvr additive="base">
                                        <p:cTn id="25" dur="500" fill="hold"/>
                                        <p:tgtEl>
                                          <p:spTgt spid="44237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4237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2371"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9106" name="Rectangle 2"/>
          <p:cNvSpPr>
            <a:spLocks noGrp="1" noChangeArrowheads="1"/>
          </p:cNvSpPr>
          <p:nvPr>
            <p:ph type="title"/>
          </p:nvPr>
        </p:nvSpPr>
        <p:spPr/>
        <p:txBody>
          <a:bodyPr/>
          <a:lstStyle/>
          <a:p>
            <a:pPr eaLnBrk="1" hangingPunct="1">
              <a:defRPr/>
            </a:pPr>
            <a:r>
              <a:rPr lang="en-GB" smtClean="0"/>
              <a:t>Relational Databases</a:t>
            </a:r>
          </a:p>
        </p:txBody>
      </p:sp>
      <p:sp>
        <p:nvSpPr>
          <p:cNvPr id="559107" name="Rectangle 3"/>
          <p:cNvSpPr>
            <a:spLocks noGrp="1" noChangeArrowheads="1"/>
          </p:cNvSpPr>
          <p:nvPr>
            <p:ph type="body" idx="1"/>
          </p:nvPr>
        </p:nvSpPr>
        <p:spPr/>
        <p:txBody>
          <a:bodyPr/>
          <a:lstStyle/>
          <a:p>
            <a:pPr eaLnBrk="1" hangingPunct="1">
              <a:defRPr/>
            </a:pPr>
            <a:r>
              <a:rPr lang="en-GB" b="1" smtClean="0"/>
              <a:t>A Relational database</a:t>
            </a:r>
            <a:r>
              <a:rPr lang="en-GB" smtClean="0"/>
              <a:t> is a database with r</a:t>
            </a:r>
            <a:r>
              <a:rPr lang="en-GB" b="1" smtClean="0"/>
              <a:t>elationships between its</a:t>
            </a:r>
            <a:r>
              <a:rPr lang="en-GB" smtClean="0"/>
              <a:t> </a:t>
            </a:r>
            <a:r>
              <a:rPr lang="en-GB" b="1" smtClean="0"/>
              <a:t>tables of records</a:t>
            </a:r>
            <a:r>
              <a:rPr lang="en-GB" smtClean="0"/>
              <a:t> based on common fields.</a:t>
            </a:r>
          </a:p>
          <a:p>
            <a:pPr eaLnBrk="1" hangingPunct="1">
              <a:defRPr/>
            </a:pPr>
            <a:r>
              <a:rPr lang="en-GB" b="1" smtClean="0"/>
              <a:t>Consider the two tables of records on the next slide:</a:t>
            </a:r>
            <a:endParaRPr lang="en-GB" smtClean="0"/>
          </a:p>
        </p:txBody>
      </p:sp>
    </p:spTree>
  </p:cSld>
  <p:clrMapOvr>
    <a:masterClrMapping/>
  </p:clrMapOvr>
  <p:transition>
    <p:zoom/>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5" descr="Students.jpg (52318 bytes)"/>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95288" y="620713"/>
            <a:ext cx="3695700" cy="2562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0963" name="Rectangle 8"/>
          <p:cNvSpPr>
            <a:spLocks noChangeArrowheads="1"/>
          </p:cNvSpPr>
          <p:nvPr/>
        </p:nvSpPr>
        <p:spPr bwMode="auto">
          <a:xfrm>
            <a:off x="4716463" y="2781300"/>
            <a:ext cx="4175125" cy="283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r>
              <a:rPr lang="en-US"/>
              <a:t>This table, called </a:t>
            </a:r>
            <a:r>
              <a:rPr lang="en-US" b="1"/>
              <a:t>Homework Results</a:t>
            </a:r>
            <a:r>
              <a:rPr lang="en-US"/>
              <a:t>, stores student marks.  </a:t>
            </a:r>
            <a:r>
              <a:rPr lang="en-US" b="1"/>
              <a:t>The Student Code is equivalent to the Student Id</a:t>
            </a:r>
            <a:r>
              <a:rPr lang="en-US"/>
              <a:t>.  By knowing the Student Id we can find all the homework records for that particular student.  The relationship between the two tables is based on the </a:t>
            </a:r>
            <a:r>
              <a:rPr lang="en-US" b="1"/>
              <a:t>common Student Id field</a:t>
            </a:r>
            <a:r>
              <a:rPr lang="en-US"/>
              <a:t>, even though they are slightly differently named.</a:t>
            </a:r>
          </a:p>
        </p:txBody>
      </p:sp>
      <p:pic>
        <p:nvPicPr>
          <p:cNvPr id="40964" name="Picture 10" descr="Homework.jpg (44539 bytes)"/>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859338" y="1196975"/>
            <a:ext cx="3695700" cy="11509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60141" name="Rectangle 13"/>
          <p:cNvSpPr>
            <a:spLocks noChangeArrowheads="1"/>
          </p:cNvSpPr>
          <p:nvPr/>
        </p:nvSpPr>
        <p:spPr bwMode="auto">
          <a:xfrm>
            <a:off x="395288" y="3573463"/>
            <a:ext cx="3959225"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20000"/>
              </a:spcBef>
              <a:buClr>
                <a:schemeClr val="hlink"/>
              </a:buClr>
              <a:buSzPct val="70000"/>
              <a:buFont typeface="Wingdings" pitchFamily="2" charset="2"/>
              <a:buChar char="n"/>
              <a:defRPr/>
            </a:pPr>
            <a:r>
              <a:rPr lang="en-GB">
                <a:effectLst>
                  <a:outerShdw blurRad="38100" dist="38100" dir="2700000" algn="tl">
                    <a:srgbClr val="000000"/>
                  </a:outerShdw>
                </a:effectLst>
              </a:rPr>
              <a:t>The first table called </a:t>
            </a:r>
            <a:r>
              <a:rPr lang="en-GB" b="1">
                <a:effectLst>
                  <a:outerShdw blurRad="38100" dist="38100" dir="2700000" algn="tl">
                    <a:srgbClr val="000000"/>
                  </a:outerShdw>
                </a:effectLst>
              </a:rPr>
              <a:t>Pupils</a:t>
            </a:r>
            <a:r>
              <a:rPr lang="en-GB">
                <a:effectLst>
                  <a:outerShdw blurRad="38100" dist="38100" dir="2700000" algn="tl">
                    <a:srgbClr val="000000"/>
                  </a:outerShdw>
                </a:effectLst>
              </a:rPr>
              <a:t>, stores the student records with basic information about the student.  Each student has a </a:t>
            </a:r>
            <a:r>
              <a:rPr lang="en-GB" b="1">
                <a:effectLst>
                  <a:outerShdw blurRad="38100" dist="38100" dir="2700000" algn="tl">
                    <a:srgbClr val="000000"/>
                  </a:outerShdw>
                </a:effectLst>
              </a:rPr>
              <a:t>unique Student Id</a:t>
            </a:r>
            <a:r>
              <a:rPr lang="en-GB">
                <a:effectLst>
                  <a:outerShdw blurRad="38100" dist="38100" dir="2700000" algn="tl">
                    <a:srgbClr val="000000"/>
                  </a:outerShdw>
                </a:effectLst>
              </a:rPr>
              <a:t>.</a:t>
            </a:r>
          </a:p>
        </p:txBody>
      </p:sp>
      <p:sp>
        <p:nvSpPr>
          <p:cNvPr id="40966" name="Rectangle 14"/>
          <p:cNvSpPr>
            <a:spLocks noChangeArrowheads="1"/>
          </p:cNvSpPr>
          <p:nvPr/>
        </p:nvSpPr>
        <p:spPr bwMode="auto">
          <a:xfrm>
            <a:off x="395288" y="5845175"/>
            <a:ext cx="8280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n-US"/>
              <a:t>A relational database contains much more than simply records.  It may contain several tables, related in some way, as you have seen. </a:t>
            </a:r>
          </a:p>
        </p:txBody>
      </p:sp>
    </p:spTree>
  </p:cSld>
  <p:clrMapOvr>
    <a:masterClrMapping/>
  </p:clrMapOvr>
  <p:transition>
    <p:zoom/>
  </p:transition>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3394" name="Rectangle 2"/>
          <p:cNvSpPr>
            <a:spLocks noGrp="1" noChangeArrowheads="1"/>
          </p:cNvSpPr>
          <p:nvPr>
            <p:ph type="title"/>
          </p:nvPr>
        </p:nvSpPr>
        <p:spPr>
          <a:xfrm>
            <a:off x="0" y="304800"/>
            <a:ext cx="8610600" cy="1431925"/>
          </a:xfrm>
        </p:spPr>
        <p:txBody>
          <a:bodyPr/>
          <a:lstStyle/>
          <a:p>
            <a:pPr algn="ctr" eaLnBrk="1" hangingPunct="1">
              <a:defRPr/>
            </a:pPr>
            <a:r>
              <a:rPr lang="en-GB" sz="3600" smtClean="0">
                <a:cs typeface="Times New Roman" pitchFamily="18" charset="0"/>
              </a:rPr>
              <a:t>Data coding</a:t>
            </a:r>
            <a:endParaRPr lang="en-US" sz="3600" smtClean="0">
              <a:cs typeface="Times New Roman" pitchFamily="18" charset="0"/>
            </a:endParaRPr>
          </a:p>
        </p:txBody>
      </p:sp>
      <p:sp>
        <p:nvSpPr>
          <p:cNvPr id="443395" name="Rectangle 3"/>
          <p:cNvSpPr>
            <a:spLocks noGrp="1" noChangeArrowheads="1"/>
          </p:cNvSpPr>
          <p:nvPr>
            <p:ph type="body" idx="1"/>
          </p:nvPr>
        </p:nvSpPr>
        <p:spPr>
          <a:xfrm>
            <a:off x="0" y="1981200"/>
            <a:ext cx="9144000" cy="3276600"/>
          </a:xfrm>
        </p:spPr>
        <p:txBody>
          <a:bodyPr/>
          <a:lstStyle/>
          <a:p>
            <a:pPr marL="387350" indent="-387350" eaLnBrk="1" hangingPunct="1">
              <a:defRPr/>
            </a:pPr>
            <a:r>
              <a:rPr lang="en-GB" smtClean="0">
                <a:cs typeface="Times New Roman" pitchFamily="18" charset="0"/>
              </a:rPr>
              <a:t>Codes take up less space in the memory of the computer and on the disc</a:t>
            </a:r>
          </a:p>
          <a:p>
            <a:pPr marL="387350" indent="-387350" eaLnBrk="1" hangingPunct="1">
              <a:lnSpc>
                <a:spcPct val="120000"/>
              </a:lnSpc>
              <a:defRPr/>
            </a:pPr>
            <a:r>
              <a:rPr lang="en-GB" smtClean="0">
                <a:cs typeface="Times New Roman" pitchFamily="18" charset="0"/>
              </a:rPr>
              <a:t>Codes are quicker to type in than long names</a:t>
            </a:r>
          </a:p>
          <a:p>
            <a:pPr marL="387350" indent="-387350" eaLnBrk="1" hangingPunct="1">
              <a:defRPr/>
            </a:pPr>
            <a:r>
              <a:rPr lang="en-GB" smtClean="0">
                <a:cs typeface="Times New Roman" pitchFamily="18" charset="0"/>
              </a:rPr>
              <a:t>Less likely to make mistakes typing short codes than long names</a:t>
            </a:r>
          </a:p>
        </p:txBody>
      </p:sp>
      <p:sp>
        <p:nvSpPr>
          <p:cNvPr id="443396" name="Text Box 4"/>
          <p:cNvSpPr txBox="1">
            <a:spLocks noChangeArrowheads="1"/>
          </p:cNvSpPr>
          <p:nvPr/>
        </p:nvSpPr>
        <p:spPr bwMode="auto">
          <a:xfrm>
            <a:off x="539750" y="5876925"/>
            <a:ext cx="80772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spcBef>
                <a:spcPct val="50000"/>
              </a:spcBef>
            </a:pPr>
            <a:r>
              <a:rPr lang="en-GB" sz="2800" b="1"/>
              <a:t>NB:  Coding is NOT the same thing as encryption!</a:t>
            </a:r>
            <a:endParaRPr lang="en-US" sz="2800" b="1"/>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3395">
                                            <p:txEl>
                                              <p:pRg st="0" end="0"/>
                                            </p:txEl>
                                          </p:spTgt>
                                        </p:tgtEl>
                                        <p:attrNameLst>
                                          <p:attrName>style.visibility</p:attrName>
                                        </p:attrNameLst>
                                      </p:cBhvr>
                                      <p:to>
                                        <p:strVal val="visible"/>
                                      </p:to>
                                    </p:set>
                                    <p:anim calcmode="lin" valueType="num">
                                      <p:cBhvr additive="base">
                                        <p:cTn id="7" dur="500" fill="hold"/>
                                        <p:tgtEl>
                                          <p:spTgt spid="4433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433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43395">
                                            <p:txEl>
                                              <p:pRg st="1" end="1"/>
                                            </p:txEl>
                                          </p:spTgt>
                                        </p:tgtEl>
                                        <p:attrNameLst>
                                          <p:attrName>style.visibility</p:attrName>
                                        </p:attrNameLst>
                                      </p:cBhvr>
                                      <p:to>
                                        <p:strVal val="visible"/>
                                      </p:to>
                                    </p:set>
                                    <p:anim calcmode="lin" valueType="num">
                                      <p:cBhvr additive="base">
                                        <p:cTn id="13" dur="500" fill="hold"/>
                                        <p:tgtEl>
                                          <p:spTgt spid="4433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433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43395">
                                            <p:txEl>
                                              <p:pRg st="2" end="2"/>
                                            </p:txEl>
                                          </p:spTgt>
                                        </p:tgtEl>
                                        <p:attrNameLst>
                                          <p:attrName>style.visibility</p:attrName>
                                        </p:attrNameLst>
                                      </p:cBhvr>
                                      <p:to>
                                        <p:strVal val="visible"/>
                                      </p:to>
                                    </p:set>
                                    <p:anim calcmode="lin" valueType="num">
                                      <p:cBhvr additive="base">
                                        <p:cTn id="19" dur="500" fill="hold"/>
                                        <p:tgtEl>
                                          <p:spTgt spid="4433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433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433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3395" grpId="0" build="p" autoUpdateAnimBg="0"/>
      <p:bldP spid="44339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5558" name="Rectangle 6"/>
          <p:cNvSpPr>
            <a:spLocks noGrp="1" noChangeArrowheads="1"/>
          </p:cNvSpPr>
          <p:nvPr>
            <p:ph type="title"/>
          </p:nvPr>
        </p:nvSpPr>
        <p:spPr>
          <a:xfrm>
            <a:off x="0" y="0"/>
            <a:ext cx="9144000" cy="1431925"/>
          </a:xfrm>
        </p:spPr>
        <p:txBody>
          <a:bodyPr/>
          <a:lstStyle/>
          <a:p>
            <a:pPr eaLnBrk="1" hangingPunct="1">
              <a:defRPr/>
            </a:pPr>
            <a:r>
              <a:rPr lang="en-GB" smtClean="0"/>
              <a:t>What is a computer system</a:t>
            </a:r>
          </a:p>
        </p:txBody>
      </p:sp>
      <p:sp>
        <p:nvSpPr>
          <p:cNvPr id="535556" name="Rectangle 4"/>
          <p:cNvSpPr>
            <a:spLocks noGrp="1" noChangeArrowheads="1"/>
          </p:cNvSpPr>
          <p:nvPr>
            <p:ph type="body" sz="half" idx="1"/>
          </p:nvPr>
        </p:nvSpPr>
        <p:spPr>
          <a:xfrm>
            <a:off x="0" y="1268413"/>
            <a:ext cx="8748713" cy="3241675"/>
          </a:xfrm>
        </p:spPr>
        <p:txBody>
          <a:bodyPr/>
          <a:lstStyle/>
          <a:p>
            <a:pPr marL="0" indent="0" eaLnBrk="1" hangingPunct="1">
              <a:defRPr/>
            </a:pPr>
            <a:r>
              <a:rPr lang="en-GB" sz="2400" smtClean="0">
                <a:effectLst/>
              </a:rPr>
              <a:t>A computer system is the </a:t>
            </a:r>
            <a:r>
              <a:rPr lang="en-GB" sz="2400" b="1" smtClean="0">
                <a:effectLst/>
              </a:rPr>
              <a:t>hardware</a:t>
            </a:r>
            <a:r>
              <a:rPr lang="en-GB" sz="2400" smtClean="0">
                <a:effectLst/>
              </a:rPr>
              <a:t> and </a:t>
            </a:r>
            <a:r>
              <a:rPr lang="en-GB" sz="2400" b="1" smtClean="0">
                <a:effectLst/>
              </a:rPr>
              <a:t>software</a:t>
            </a:r>
            <a:r>
              <a:rPr lang="en-GB" sz="2400" smtClean="0">
                <a:effectLst/>
              </a:rPr>
              <a:t> that work together to perform a useful task. </a:t>
            </a:r>
          </a:p>
          <a:p>
            <a:pPr marL="0" indent="0" eaLnBrk="1" hangingPunct="1">
              <a:defRPr/>
            </a:pPr>
            <a:r>
              <a:rPr lang="en-GB" sz="2400" b="1" smtClean="0">
                <a:effectLst/>
              </a:rPr>
              <a:t>Hardware</a:t>
            </a:r>
            <a:r>
              <a:rPr lang="en-GB" sz="2400" smtClean="0">
                <a:effectLst/>
              </a:rPr>
              <a:t> - equipment and cables that can be physically touched.</a:t>
            </a:r>
          </a:p>
          <a:p>
            <a:pPr marL="0" indent="0" eaLnBrk="1" hangingPunct="1">
              <a:defRPr/>
            </a:pPr>
            <a:r>
              <a:rPr lang="en-GB" sz="2400" b="1" smtClean="0">
                <a:effectLst/>
              </a:rPr>
              <a:t>Software</a:t>
            </a:r>
            <a:r>
              <a:rPr lang="en-GB" sz="2400" smtClean="0">
                <a:effectLst/>
              </a:rPr>
              <a:t> is not visible to the human eye because it consists of a program and data stored electronically  The hardware for a computer system can be simplified to:</a:t>
            </a:r>
          </a:p>
          <a:p>
            <a:pPr marL="0" indent="0" eaLnBrk="1" hangingPunct="1">
              <a:defRPr/>
            </a:pPr>
            <a:endParaRPr lang="en-GB" sz="1900" smtClean="0"/>
          </a:p>
        </p:txBody>
      </p:sp>
      <p:pic>
        <p:nvPicPr>
          <p:cNvPr id="535557" name="Picture 5" descr="CompSys.jpg (10959 bytes)"/>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1908175" y="4221163"/>
            <a:ext cx="5543550" cy="23939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35556">
                                            <p:txEl>
                                              <p:pRg st="0" end="0"/>
                                            </p:txEl>
                                          </p:spTgt>
                                        </p:tgtEl>
                                        <p:attrNameLst>
                                          <p:attrName>style.visibility</p:attrName>
                                        </p:attrNameLst>
                                      </p:cBhvr>
                                      <p:to>
                                        <p:strVal val="visible"/>
                                      </p:to>
                                    </p:set>
                                    <p:anim calcmode="lin" valueType="num">
                                      <p:cBhvr additive="base">
                                        <p:cTn id="7" dur="500" fill="hold"/>
                                        <p:tgtEl>
                                          <p:spTgt spid="53555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3555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35556">
                                            <p:txEl>
                                              <p:pRg st="1" end="1"/>
                                            </p:txEl>
                                          </p:spTgt>
                                        </p:tgtEl>
                                        <p:attrNameLst>
                                          <p:attrName>style.visibility</p:attrName>
                                        </p:attrNameLst>
                                      </p:cBhvr>
                                      <p:to>
                                        <p:strVal val="visible"/>
                                      </p:to>
                                    </p:set>
                                    <p:anim calcmode="lin" valueType="num">
                                      <p:cBhvr additive="base">
                                        <p:cTn id="13" dur="500" fill="hold"/>
                                        <p:tgtEl>
                                          <p:spTgt spid="53555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555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35556">
                                            <p:txEl>
                                              <p:pRg st="2" end="2"/>
                                            </p:txEl>
                                          </p:spTgt>
                                        </p:tgtEl>
                                        <p:attrNameLst>
                                          <p:attrName>style.visibility</p:attrName>
                                        </p:attrNameLst>
                                      </p:cBhvr>
                                      <p:to>
                                        <p:strVal val="visible"/>
                                      </p:to>
                                    </p:set>
                                    <p:anim calcmode="lin" valueType="num">
                                      <p:cBhvr additive="base">
                                        <p:cTn id="19" dur="500" fill="hold"/>
                                        <p:tgtEl>
                                          <p:spTgt spid="53555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555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5355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5556" grpId="0" build="p"/>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4418" name="Rectangle 2"/>
          <p:cNvSpPr>
            <a:spLocks noGrp="1" noChangeArrowheads="1"/>
          </p:cNvSpPr>
          <p:nvPr>
            <p:ph type="title"/>
          </p:nvPr>
        </p:nvSpPr>
        <p:spPr>
          <a:xfrm>
            <a:off x="0" y="304800"/>
            <a:ext cx="9144000" cy="1431925"/>
          </a:xfrm>
        </p:spPr>
        <p:txBody>
          <a:bodyPr/>
          <a:lstStyle/>
          <a:p>
            <a:pPr algn="ctr" eaLnBrk="1" hangingPunct="1">
              <a:defRPr/>
            </a:pPr>
            <a:r>
              <a:rPr lang="en-GB" sz="4000" smtClean="0">
                <a:cs typeface="Times New Roman" pitchFamily="18" charset="0"/>
              </a:rPr>
              <a:t>The difference between coding and encryption</a:t>
            </a:r>
            <a:endParaRPr lang="en-US" sz="4000" smtClean="0">
              <a:cs typeface="Times New Roman" pitchFamily="18" charset="0"/>
            </a:endParaRPr>
          </a:p>
        </p:txBody>
      </p:sp>
      <p:sp>
        <p:nvSpPr>
          <p:cNvPr id="444419" name="Rectangle 3"/>
          <p:cNvSpPr>
            <a:spLocks noGrp="1" noChangeArrowheads="1"/>
          </p:cNvSpPr>
          <p:nvPr>
            <p:ph type="body" idx="1"/>
          </p:nvPr>
        </p:nvSpPr>
        <p:spPr>
          <a:xfrm>
            <a:off x="0" y="1981200"/>
            <a:ext cx="9144000" cy="4114800"/>
          </a:xfrm>
        </p:spPr>
        <p:txBody>
          <a:bodyPr/>
          <a:lstStyle/>
          <a:p>
            <a:pPr marL="387350" indent="-387350" eaLnBrk="1" hangingPunct="1">
              <a:lnSpc>
                <a:spcPct val="120000"/>
              </a:lnSpc>
              <a:defRPr/>
            </a:pPr>
            <a:r>
              <a:rPr lang="en-GB" b="1" smtClean="0">
                <a:cs typeface="Times New Roman" pitchFamily="18" charset="0"/>
              </a:rPr>
              <a:t>Coding</a:t>
            </a:r>
          </a:p>
          <a:p>
            <a:pPr marL="863600" lvl="1" eaLnBrk="1" hangingPunct="1">
              <a:lnSpc>
                <a:spcPct val="120000"/>
              </a:lnSpc>
              <a:defRPr/>
            </a:pPr>
            <a:r>
              <a:rPr lang="en-GB" smtClean="0">
                <a:cs typeface="Times New Roman" pitchFamily="18" charset="0"/>
              </a:rPr>
              <a:t>Replacing long words and phrases with short ones for storing on computer, eg M/F for Male/Female</a:t>
            </a:r>
          </a:p>
          <a:p>
            <a:pPr marL="387350" indent="-387350" eaLnBrk="1" hangingPunct="1">
              <a:lnSpc>
                <a:spcPct val="120000"/>
              </a:lnSpc>
              <a:defRPr/>
            </a:pPr>
            <a:r>
              <a:rPr lang="en-GB" b="1" smtClean="0">
                <a:cs typeface="Times New Roman" pitchFamily="18" charset="0"/>
              </a:rPr>
              <a:t>Encryption</a:t>
            </a:r>
          </a:p>
          <a:p>
            <a:pPr marL="863600" lvl="1" eaLnBrk="1" hangingPunct="1">
              <a:lnSpc>
                <a:spcPct val="120000"/>
              </a:lnSpc>
              <a:defRPr/>
            </a:pPr>
            <a:r>
              <a:rPr lang="en-GB" smtClean="0">
                <a:cs typeface="Times New Roman" pitchFamily="18" charset="0"/>
              </a:rPr>
              <a:t>A “secret code” which scrambles data for security purposes so that unauthorised people cannot understand it.</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4419">
                                            <p:txEl>
                                              <p:pRg st="0" end="0"/>
                                            </p:txEl>
                                          </p:spTgt>
                                        </p:tgtEl>
                                        <p:attrNameLst>
                                          <p:attrName>style.visibility</p:attrName>
                                        </p:attrNameLst>
                                      </p:cBhvr>
                                      <p:to>
                                        <p:strVal val="visible"/>
                                      </p:to>
                                    </p:set>
                                    <p:anim calcmode="lin" valueType="num">
                                      <p:cBhvr additive="base">
                                        <p:cTn id="7" dur="500" fill="hold"/>
                                        <p:tgtEl>
                                          <p:spTgt spid="4444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44419">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444419">
                                            <p:txEl>
                                              <p:pRg st="1" end="1"/>
                                            </p:txEl>
                                          </p:spTgt>
                                        </p:tgtEl>
                                        <p:attrNameLst>
                                          <p:attrName>style.visibility</p:attrName>
                                        </p:attrNameLst>
                                      </p:cBhvr>
                                      <p:to>
                                        <p:strVal val="visible"/>
                                      </p:to>
                                    </p:set>
                                    <p:anim calcmode="lin" valueType="num">
                                      <p:cBhvr additive="base">
                                        <p:cTn id="11" dur="500" fill="hold"/>
                                        <p:tgtEl>
                                          <p:spTgt spid="444419">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4444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444419">
                                            <p:txEl>
                                              <p:pRg st="2" end="2"/>
                                            </p:txEl>
                                          </p:spTgt>
                                        </p:tgtEl>
                                        <p:attrNameLst>
                                          <p:attrName>style.visibility</p:attrName>
                                        </p:attrNameLst>
                                      </p:cBhvr>
                                      <p:to>
                                        <p:strVal val="visible"/>
                                      </p:to>
                                    </p:set>
                                    <p:anim calcmode="lin" valueType="num">
                                      <p:cBhvr additive="base">
                                        <p:cTn id="17" dur="500" fill="hold"/>
                                        <p:tgtEl>
                                          <p:spTgt spid="444419">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444419">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444419">
                                            <p:txEl>
                                              <p:pRg st="3" end="3"/>
                                            </p:txEl>
                                          </p:spTgt>
                                        </p:tgtEl>
                                        <p:attrNameLst>
                                          <p:attrName>style.visibility</p:attrName>
                                        </p:attrNameLst>
                                      </p:cBhvr>
                                      <p:to>
                                        <p:strVal val="visible"/>
                                      </p:to>
                                    </p:set>
                                    <p:anim calcmode="lin" valueType="num">
                                      <p:cBhvr additive="base">
                                        <p:cTn id="21" dur="500" fill="hold"/>
                                        <p:tgtEl>
                                          <p:spTgt spid="444419">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44441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4419" grpId="0"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6466" name="Rectangle 2"/>
          <p:cNvSpPr>
            <a:spLocks noGrp="1" noChangeArrowheads="1"/>
          </p:cNvSpPr>
          <p:nvPr>
            <p:ph type="title"/>
          </p:nvPr>
        </p:nvSpPr>
        <p:spPr>
          <a:xfrm>
            <a:off x="0" y="304800"/>
            <a:ext cx="9144000" cy="1431925"/>
          </a:xfrm>
        </p:spPr>
        <p:txBody>
          <a:bodyPr/>
          <a:lstStyle/>
          <a:p>
            <a:pPr algn="ctr" eaLnBrk="1" hangingPunct="1">
              <a:defRPr/>
            </a:pPr>
            <a:r>
              <a:rPr lang="en-GB" sz="3600" smtClean="0">
                <a:cs typeface="Times New Roman" pitchFamily="18" charset="0"/>
              </a:rPr>
              <a:t>Bitmap images</a:t>
            </a:r>
            <a:r>
              <a:rPr lang="en-US" sz="3600" smtClean="0">
                <a:cs typeface="Times New Roman" pitchFamily="18" charset="0"/>
              </a:rPr>
              <a:t> </a:t>
            </a:r>
          </a:p>
        </p:txBody>
      </p:sp>
      <p:sp>
        <p:nvSpPr>
          <p:cNvPr id="446467" name="Rectangle 3"/>
          <p:cNvSpPr>
            <a:spLocks noGrp="1" noChangeArrowheads="1"/>
          </p:cNvSpPr>
          <p:nvPr>
            <p:ph type="body" idx="1"/>
          </p:nvPr>
        </p:nvSpPr>
        <p:spPr>
          <a:xfrm>
            <a:off x="0" y="1981200"/>
            <a:ext cx="9144000" cy="4876800"/>
          </a:xfrm>
        </p:spPr>
        <p:txBody>
          <a:bodyPr/>
          <a:lstStyle/>
          <a:p>
            <a:pPr marL="387350" indent="-387350" eaLnBrk="1" hangingPunct="1">
              <a:lnSpc>
                <a:spcPct val="110000"/>
              </a:lnSpc>
              <a:defRPr/>
            </a:pPr>
            <a:r>
              <a:rPr lang="en-GB" sz="2800" smtClean="0">
                <a:cs typeface="Times New Roman" pitchFamily="18" charset="0"/>
              </a:rPr>
              <a:t>A bit map package, eg Microsoft Paint, produces images out of tiny rectangles (pixels).  </a:t>
            </a:r>
          </a:p>
          <a:p>
            <a:pPr marL="387350" indent="-387350" eaLnBrk="1" hangingPunct="1">
              <a:lnSpc>
                <a:spcPct val="110000"/>
              </a:lnSpc>
              <a:defRPr/>
            </a:pPr>
            <a:r>
              <a:rPr lang="en-GB" sz="2800" smtClean="0">
                <a:cs typeface="Times New Roman" pitchFamily="18" charset="0"/>
              </a:rPr>
              <a:t>If you enlarge the image you can see the pixels.</a:t>
            </a:r>
            <a:r>
              <a:rPr lang="en-US" sz="2800" smtClean="0">
                <a:cs typeface="Times New Roman" pitchFamily="18" charset="0"/>
              </a:rPr>
              <a:t> </a:t>
            </a:r>
            <a:endParaRPr lang="en-GB" sz="2800" smtClean="0">
              <a:cs typeface="Times New Roman" pitchFamily="18" charset="0"/>
            </a:endParaRPr>
          </a:p>
          <a:p>
            <a:pPr marL="387350" indent="-387350" eaLnBrk="1" hangingPunct="1">
              <a:lnSpc>
                <a:spcPct val="110000"/>
              </a:lnSpc>
              <a:defRPr/>
            </a:pPr>
            <a:r>
              <a:rPr lang="en-GB" sz="2800" smtClean="0">
                <a:cs typeface="Times New Roman" pitchFamily="18" charset="0"/>
              </a:rPr>
              <a:t>The program records the image by storing the address and colour of each pixel</a:t>
            </a:r>
          </a:p>
          <a:p>
            <a:pPr marL="387350" indent="-387350" eaLnBrk="1" hangingPunct="1">
              <a:lnSpc>
                <a:spcPct val="110000"/>
              </a:lnSpc>
              <a:defRPr/>
            </a:pPr>
            <a:r>
              <a:rPr lang="en-GB" sz="2800" smtClean="0">
                <a:cs typeface="Times New Roman" pitchFamily="18" charset="0"/>
              </a:rPr>
              <a:t>Even simple images take up a lot of memory</a:t>
            </a:r>
          </a:p>
          <a:p>
            <a:pPr marL="387350" indent="-387350" eaLnBrk="1" hangingPunct="1">
              <a:lnSpc>
                <a:spcPct val="110000"/>
              </a:lnSpc>
              <a:defRPr/>
            </a:pPr>
            <a:r>
              <a:rPr lang="en-GB" sz="2800" smtClean="0">
                <a:cs typeface="Times New Roman" pitchFamily="18" charset="0"/>
              </a:rPr>
              <a:t>You can zoom in and edit individual pixels</a:t>
            </a:r>
          </a:p>
          <a:p>
            <a:pPr marL="387350" indent="-387350" eaLnBrk="1" hangingPunct="1">
              <a:lnSpc>
                <a:spcPct val="110000"/>
              </a:lnSpc>
              <a:defRPr/>
            </a:pPr>
            <a:r>
              <a:rPr lang="en-GB" sz="2800" smtClean="0">
                <a:cs typeface="Times New Roman" pitchFamily="18" charset="0"/>
              </a:rPr>
              <a:t>It is not easy to edit shapes once drawn, as the computer does not store them as shapes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6467">
                                            <p:txEl>
                                              <p:pRg st="0" end="0"/>
                                            </p:txEl>
                                          </p:spTgt>
                                        </p:tgtEl>
                                        <p:attrNameLst>
                                          <p:attrName>style.visibility</p:attrName>
                                        </p:attrNameLst>
                                      </p:cBhvr>
                                      <p:to>
                                        <p:strVal val="visible"/>
                                      </p:to>
                                    </p:set>
                                    <p:anim calcmode="lin" valueType="num">
                                      <p:cBhvr additive="base">
                                        <p:cTn id="7" dur="500" fill="hold"/>
                                        <p:tgtEl>
                                          <p:spTgt spid="4464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464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46467">
                                            <p:txEl>
                                              <p:pRg st="1" end="1"/>
                                            </p:txEl>
                                          </p:spTgt>
                                        </p:tgtEl>
                                        <p:attrNameLst>
                                          <p:attrName>style.visibility</p:attrName>
                                        </p:attrNameLst>
                                      </p:cBhvr>
                                      <p:to>
                                        <p:strVal val="visible"/>
                                      </p:to>
                                    </p:set>
                                    <p:anim calcmode="lin" valueType="num">
                                      <p:cBhvr additive="base">
                                        <p:cTn id="13" dur="500" fill="hold"/>
                                        <p:tgtEl>
                                          <p:spTgt spid="44646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464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46467">
                                            <p:txEl>
                                              <p:pRg st="2" end="2"/>
                                            </p:txEl>
                                          </p:spTgt>
                                        </p:tgtEl>
                                        <p:attrNameLst>
                                          <p:attrName>style.visibility</p:attrName>
                                        </p:attrNameLst>
                                      </p:cBhvr>
                                      <p:to>
                                        <p:strVal val="visible"/>
                                      </p:to>
                                    </p:set>
                                    <p:anim calcmode="lin" valueType="num">
                                      <p:cBhvr additive="base">
                                        <p:cTn id="19" dur="500" fill="hold"/>
                                        <p:tgtEl>
                                          <p:spTgt spid="44646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464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46467">
                                            <p:txEl>
                                              <p:pRg st="3" end="3"/>
                                            </p:txEl>
                                          </p:spTgt>
                                        </p:tgtEl>
                                        <p:attrNameLst>
                                          <p:attrName>style.visibility</p:attrName>
                                        </p:attrNameLst>
                                      </p:cBhvr>
                                      <p:to>
                                        <p:strVal val="visible"/>
                                      </p:to>
                                    </p:set>
                                    <p:anim calcmode="lin" valueType="num">
                                      <p:cBhvr additive="base">
                                        <p:cTn id="25" dur="500" fill="hold"/>
                                        <p:tgtEl>
                                          <p:spTgt spid="44646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4646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46467">
                                            <p:txEl>
                                              <p:pRg st="4" end="4"/>
                                            </p:txEl>
                                          </p:spTgt>
                                        </p:tgtEl>
                                        <p:attrNameLst>
                                          <p:attrName>style.visibility</p:attrName>
                                        </p:attrNameLst>
                                      </p:cBhvr>
                                      <p:to>
                                        <p:strVal val="visible"/>
                                      </p:to>
                                    </p:set>
                                    <p:anim calcmode="lin" valueType="num">
                                      <p:cBhvr additive="base">
                                        <p:cTn id="31" dur="500" fill="hold"/>
                                        <p:tgtEl>
                                          <p:spTgt spid="44646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4646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46467">
                                            <p:txEl>
                                              <p:pRg st="5" end="5"/>
                                            </p:txEl>
                                          </p:spTgt>
                                        </p:tgtEl>
                                        <p:attrNameLst>
                                          <p:attrName>style.visibility</p:attrName>
                                        </p:attrNameLst>
                                      </p:cBhvr>
                                      <p:to>
                                        <p:strVal val="visible"/>
                                      </p:to>
                                    </p:set>
                                    <p:anim calcmode="lin" valueType="num">
                                      <p:cBhvr additive="base">
                                        <p:cTn id="37" dur="500" fill="hold"/>
                                        <p:tgtEl>
                                          <p:spTgt spid="44646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46467">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6467"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7490" name="Rectangle 2"/>
          <p:cNvSpPr>
            <a:spLocks noGrp="1" noChangeArrowheads="1"/>
          </p:cNvSpPr>
          <p:nvPr>
            <p:ph type="title"/>
          </p:nvPr>
        </p:nvSpPr>
        <p:spPr>
          <a:xfrm>
            <a:off x="0" y="304800"/>
            <a:ext cx="9144000" cy="1143000"/>
          </a:xfrm>
        </p:spPr>
        <p:txBody>
          <a:bodyPr/>
          <a:lstStyle/>
          <a:p>
            <a:pPr algn="ctr" eaLnBrk="1" hangingPunct="1">
              <a:defRPr/>
            </a:pPr>
            <a:r>
              <a:rPr lang="en-GB" sz="3600" smtClean="0">
                <a:cs typeface="Times New Roman" pitchFamily="18" charset="0"/>
              </a:rPr>
              <a:t>Vector Images</a:t>
            </a:r>
            <a:r>
              <a:rPr lang="en-US" sz="3600" smtClean="0">
                <a:cs typeface="Times New Roman" pitchFamily="18" charset="0"/>
              </a:rPr>
              <a:t> </a:t>
            </a:r>
          </a:p>
        </p:txBody>
      </p:sp>
      <p:sp>
        <p:nvSpPr>
          <p:cNvPr id="447491" name="Rectangle 3"/>
          <p:cNvSpPr>
            <a:spLocks noGrp="1" noChangeArrowheads="1"/>
          </p:cNvSpPr>
          <p:nvPr>
            <p:ph type="body" idx="1"/>
          </p:nvPr>
        </p:nvSpPr>
        <p:spPr>
          <a:xfrm>
            <a:off x="0" y="1371600"/>
            <a:ext cx="9144000" cy="5486400"/>
          </a:xfrm>
        </p:spPr>
        <p:txBody>
          <a:bodyPr/>
          <a:lstStyle/>
          <a:p>
            <a:pPr marL="387350" indent="-387350" eaLnBrk="1" hangingPunct="1">
              <a:lnSpc>
                <a:spcPct val="110000"/>
              </a:lnSpc>
              <a:defRPr/>
            </a:pPr>
            <a:r>
              <a:rPr lang="en-GB" sz="2800" smtClean="0">
                <a:cs typeface="Times New Roman" pitchFamily="18" charset="0"/>
              </a:rPr>
              <a:t>A vector graphics package, eg the drawing facility on Microsoft Word, produces images by storing shapes as mathematical formulas  </a:t>
            </a:r>
          </a:p>
          <a:p>
            <a:pPr marL="387350" indent="-387350" eaLnBrk="1" hangingPunct="1">
              <a:lnSpc>
                <a:spcPct val="110000"/>
              </a:lnSpc>
              <a:defRPr/>
            </a:pPr>
            <a:r>
              <a:rPr lang="en-GB" sz="2800" smtClean="0">
                <a:cs typeface="Times New Roman" pitchFamily="18" charset="0"/>
              </a:rPr>
              <a:t>If you enlarge the image you do not lose the clarity of the image – there are no pixels to see.</a:t>
            </a:r>
            <a:r>
              <a:rPr lang="en-US" sz="2800" smtClean="0">
                <a:cs typeface="Times New Roman" pitchFamily="18" charset="0"/>
              </a:rPr>
              <a:t> </a:t>
            </a:r>
            <a:endParaRPr lang="en-GB" sz="2800" smtClean="0">
              <a:cs typeface="Times New Roman" pitchFamily="18" charset="0"/>
            </a:endParaRPr>
          </a:p>
          <a:p>
            <a:pPr marL="387350" indent="-387350" eaLnBrk="1" hangingPunct="1">
              <a:lnSpc>
                <a:spcPct val="110000"/>
              </a:lnSpc>
              <a:defRPr/>
            </a:pPr>
            <a:r>
              <a:rPr lang="en-GB" sz="2800" smtClean="0">
                <a:cs typeface="Times New Roman" pitchFamily="18" charset="0"/>
              </a:rPr>
              <a:t>The program records the image by storing an equation for every line or shape.</a:t>
            </a:r>
          </a:p>
          <a:p>
            <a:pPr marL="387350" indent="-387350" eaLnBrk="1" hangingPunct="1">
              <a:lnSpc>
                <a:spcPct val="110000"/>
              </a:lnSpc>
              <a:defRPr/>
            </a:pPr>
            <a:r>
              <a:rPr lang="en-GB" sz="2800" smtClean="0">
                <a:cs typeface="Times New Roman" pitchFamily="18" charset="0"/>
              </a:rPr>
              <a:t>Vector images usually take up a lot less memory than bit maps.  The more complex the image the more space it takes up.</a:t>
            </a:r>
          </a:p>
          <a:p>
            <a:pPr marL="387350" indent="-387350" eaLnBrk="1" hangingPunct="1">
              <a:lnSpc>
                <a:spcPct val="110000"/>
              </a:lnSpc>
              <a:defRPr/>
            </a:pPr>
            <a:r>
              <a:rPr lang="en-GB" sz="2800" smtClean="0">
                <a:cs typeface="Times New Roman" pitchFamily="18" charset="0"/>
              </a:rPr>
              <a:t>It is easy to edit or move shapes once drawn.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7491">
                                            <p:txEl>
                                              <p:pRg st="0" end="0"/>
                                            </p:txEl>
                                          </p:spTgt>
                                        </p:tgtEl>
                                        <p:attrNameLst>
                                          <p:attrName>style.visibility</p:attrName>
                                        </p:attrNameLst>
                                      </p:cBhvr>
                                      <p:to>
                                        <p:strVal val="visible"/>
                                      </p:to>
                                    </p:set>
                                    <p:anim calcmode="lin" valueType="num">
                                      <p:cBhvr additive="base">
                                        <p:cTn id="7" dur="500" fill="hold"/>
                                        <p:tgtEl>
                                          <p:spTgt spid="4474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474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47491">
                                            <p:txEl>
                                              <p:pRg st="1" end="1"/>
                                            </p:txEl>
                                          </p:spTgt>
                                        </p:tgtEl>
                                        <p:attrNameLst>
                                          <p:attrName>style.visibility</p:attrName>
                                        </p:attrNameLst>
                                      </p:cBhvr>
                                      <p:to>
                                        <p:strVal val="visible"/>
                                      </p:to>
                                    </p:set>
                                    <p:anim calcmode="lin" valueType="num">
                                      <p:cBhvr additive="base">
                                        <p:cTn id="13" dur="500" fill="hold"/>
                                        <p:tgtEl>
                                          <p:spTgt spid="44749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4749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47491">
                                            <p:txEl>
                                              <p:pRg st="2" end="2"/>
                                            </p:txEl>
                                          </p:spTgt>
                                        </p:tgtEl>
                                        <p:attrNameLst>
                                          <p:attrName>style.visibility</p:attrName>
                                        </p:attrNameLst>
                                      </p:cBhvr>
                                      <p:to>
                                        <p:strVal val="visible"/>
                                      </p:to>
                                    </p:set>
                                    <p:anim calcmode="lin" valueType="num">
                                      <p:cBhvr additive="base">
                                        <p:cTn id="19" dur="500" fill="hold"/>
                                        <p:tgtEl>
                                          <p:spTgt spid="44749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4749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47491">
                                            <p:txEl>
                                              <p:pRg st="3" end="3"/>
                                            </p:txEl>
                                          </p:spTgt>
                                        </p:tgtEl>
                                        <p:attrNameLst>
                                          <p:attrName>style.visibility</p:attrName>
                                        </p:attrNameLst>
                                      </p:cBhvr>
                                      <p:to>
                                        <p:strVal val="visible"/>
                                      </p:to>
                                    </p:set>
                                    <p:anim calcmode="lin" valueType="num">
                                      <p:cBhvr additive="base">
                                        <p:cTn id="25" dur="500" fill="hold"/>
                                        <p:tgtEl>
                                          <p:spTgt spid="44749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4749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47491">
                                            <p:txEl>
                                              <p:pRg st="4" end="4"/>
                                            </p:txEl>
                                          </p:spTgt>
                                        </p:tgtEl>
                                        <p:attrNameLst>
                                          <p:attrName>style.visibility</p:attrName>
                                        </p:attrNameLst>
                                      </p:cBhvr>
                                      <p:to>
                                        <p:strVal val="visible"/>
                                      </p:to>
                                    </p:set>
                                    <p:anim calcmode="lin" valueType="num">
                                      <p:cBhvr additive="base">
                                        <p:cTn id="31" dur="500" fill="hold"/>
                                        <p:tgtEl>
                                          <p:spTgt spid="44749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4749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7491"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8" name="Rectangle 2"/>
          <p:cNvSpPr>
            <a:spLocks noGrp="1" noChangeArrowheads="1"/>
          </p:cNvSpPr>
          <p:nvPr>
            <p:ph type="title"/>
          </p:nvPr>
        </p:nvSpPr>
        <p:spPr>
          <a:xfrm>
            <a:off x="0" y="304800"/>
            <a:ext cx="9144000" cy="1431925"/>
          </a:xfrm>
        </p:spPr>
        <p:txBody>
          <a:bodyPr/>
          <a:lstStyle/>
          <a:p>
            <a:pPr algn="ctr" eaLnBrk="1" hangingPunct="1">
              <a:defRPr/>
            </a:pPr>
            <a:r>
              <a:rPr lang="en-GB" smtClean="0"/>
              <a:t>Transferring Images and Sounds</a:t>
            </a:r>
          </a:p>
        </p:txBody>
      </p:sp>
      <p:sp>
        <p:nvSpPr>
          <p:cNvPr id="490499" name="Rectangle 3"/>
          <p:cNvSpPr>
            <a:spLocks noGrp="1" noChangeArrowheads="1"/>
          </p:cNvSpPr>
          <p:nvPr>
            <p:ph type="body" idx="1"/>
          </p:nvPr>
        </p:nvSpPr>
        <p:spPr>
          <a:xfrm>
            <a:off x="0" y="1981200"/>
            <a:ext cx="9144000" cy="4114800"/>
          </a:xfrm>
        </p:spPr>
        <p:txBody>
          <a:bodyPr/>
          <a:lstStyle/>
          <a:p>
            <a:pPr eaLnBrk="1" hangingPunct="1">
              <a:lnSpc>
                <a:spcPct val="110000"/>
              </a:lnSpc>
              <a:defRPr/>
            </a:pPr>
            <a:r>
              <a:rPr lang="en-GB" sz="2800" smtClean="0"/>
              <a:t>Images and sound require large amounts of data.</a:t>
            </a:r>
          </a:p>
          <a:p>
            <a:pPr eaLnBrk="1" hangingPunct="1">
              <a:lnSpc>
                <a:spcPct val="110000"/>
              </a:lnSpc>
              <a:defRPr/>
            </a:pPr>
            <a:r>
              <a:rPr lang="en-GB" sz="2800" smtClean="0"/>
              <a:t>To reduce download time, the files are usually compressed as</a:t>
            </a:r>
          </a:p>
          <a:p>
            <a:pPr lvl="1" eaLnBrk="1" hangingPunct="1">
              <a:lnSpc>
                <a:spcPct val="110000"/>
              </a:lnSpc>
              <a:defRPr/>
            </a:pPr>
            <a:r>
              <a:rPr lang="en-GB" sz="2400" b="1" smtClean="0"/>
              <a:t>JPEG</a:t>
            </a:r>
            <a:r>
              <a:rPr lang="en-GB" sz="2400" smtClean="0"/>
              <a:t>	(Joint Picture Experts Group) This can compress photographs up to one tenth of their original size)</a:t>
            </a:r>
          </a:p>
          <a:p>
            <a:pPr lvl="1" eaLnBrk="1" hangingPunct="1">
              <a:lnSpc>
                <a:spcPct val="110000"/>
              </a:lnSpc>
              <a:defRPr/>
            </a:pPr>
            <a:r>
              <a:rPr lang="en-GB" sz="2400" b="1" smtClean="0"/>
              <a:t>GIF</a:t>
            </a:r>
            <a:r>
              <a:rPr lang="en-GB" sz="2400" smtClean="0"/>
              <a:t> 	(Graphics Interchange Format).  This is often used for web page components such as buttons</a:t>
            </a:r>
          </a:p>
          <a:p>
            <a:pPr lvl="1" eaLnBrk="1" hangingPunct="1">
              <a:lnSpc>
                <a:spcPct val="110000"/>
              </a:lnSpc>
              <a:defRPr/>
            </a:pPr>
            <a:r>
              <a:rPr lang="en-GB" sz="2400" b="1" smtClean="0"/>
              <a:t>MPEG</a:t>
            </a:r>
            <a:r>
              <a:rPr lang="en-GB" sz="2400" smtClean="0"/>
              <a:t> (Moving Picture Experts Group)  Used for moving pictures.  Digital satellite television makes use of such a technique.  Compression allows many TV programmes to be sent on the same channel</a:t>
            </a:r>
          </a:p>
        </p:txBody>
      </p:sp>
    </p:spTree>
  </p:cSld>
  <p:clrMapOvr>
    <a:masterClrMapping/>
  </p:clrMapOvr>
  <p:transition>
    <p:zoom/>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2" name="Rectangle 4"/>
          <p:cNvSpPr>
            <a:spLocks noGrp="1" noChangeArrowheads="1"/>
          </p:cNvSpPr>
          <p:nvPr>
            <p:ph type="ctrTitle"/>
          </p:nvPr>
        </p:nvSpPr>
        <p:spPr/>
        <p:txBody>
          <a:bodyPr/>
          <a:lstStyle/>
          <a:p>
            <a:pPr algn="ctr" eaLnBrk="1" hangingPunct="1">
              <a:defRPr/>
            </a:pPr>
            <a:r>
              <a:rPr lang="en-GB" smtClean="0"/>
              <a:t>C2c</a:t>
            </a:r>
          </a:p>
        </p:txBody>
      </p:sp>
      <p:sp>
        <p:nvSpPr>
          <p:cNvPr id="585733" name="Rectangle 5"/>
          <p:cNvSpPr>
            <a:spLocks noGrp="1" noChangeArrowheads="1"/>
          </p:cNvSpPr>
          <p:nvPr>
            <p:ph type="subTitle" idx="1"/>
          </p:nvPr>
        </p:nvSpPr>
        <p:spPr/>
        <p:txBody>
          <a:bodyPr/>
          <a:lstStyle/>
          <a:p>
            <a:pPr eaLnBrk="1" hangingPunct="1">
              <a:defRPr/>
            </a:pPr>
            <a:r>
              <a:rPr lang="en-GB" smtClean="0"/>
              <a:t>Digital Communications Systems</a:t>
            </a:r>
          </a:p>
        </p:txBody>
      </p:sp>
    </p:spTree>
  </p:cSld>
  <p:clrMapOvr>
    <a:masterClrMapping/>
  </p:clrMapOvr>
  <p:transition>
    <p:zoom/>
  </p:transition>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6162" name="Rectangle 1026"/>
          <p:cNvSpPr>
            <a:spLocks noGrp="1" noChangeArrowheads="1"/>
          </p:cNvSpPr>
          <p:nvPr>
            <p:ph type="title"/>
          </p:nvPr>
        </p:nvSpPr>
        <p:spPr>
          <a:xfrm>
            <a:off x="0" y="609600"/>
            <a:ext cx="9144000" cy="1143000"/>
          </a:xfrm>
        </p:spPr>
        <p:txBody>
          <a:bodyPr/>
          <a:lstStyle/>
          <a:p>
            <a:pPr algn="ctr" eaLnBrk="1" hangingPunct="1">
              <a:defRPr/>
            </a:pPr>
            <a:r>
              <a:rPr lang="en-GB" sz="3600" smtClean="0">
                <a:cs typeface="Times New Roman" pitchFamily="18" charset="0"/>
              </a:rPr>
              <a:t>What is a network? </a:t>
            </a:r>
            <a:endParaRPr lang="en-US" sz="3600" smtClean="0"/>
          </a:p>
        </p:txBody>
      </p:sp>
      <p:sp>
        <p:nvSpPr>
          <p:cNvPr id="476163" name="Rectangle 1027"/>
          <p:cNvSpPr>
            <a:spLocks noGrp="1" noChangeArrowheads="1"/>
          </p:cNvSpPr>
          <p:nvPr>
            <p:ph type="body" idx="1"/>
          </p:nvPr>
        </p:nvSpPr>
        <p:spPr>
          <a:xfrm>
            <a:off x="0" y="1981200"/>
            <a:ext cx="9144000" cy="4876800"/>
          </a:xfrm>
        </p:spPr>
        <p:txBody>
          <a:bodyPr/>
          <a:lstStyle/>
          <a:p>
            <a:pPr marL="387350" indent="-387350" eaLnBrk="1" hangingPunct="1">
              <a:lnSpc>
                <a:spcPct val="120000"/>
              </a:lnSpc>
              <a:defRPr/>
            </a:pPr>
            <a:r>
              <a:rPr lang="en-GB" sz="2800" smtClean="0">
                <a:cs typeface="Times New Roman" pitchFamily="18" charset="0"/>
              </a:rPr>
              <a:t>A network is where a number of computers are linked together, usually by cables (although wireless networks using radio signals are becoming common)</a:t>
            </a:r>
          </a:p>
          <a:p>
            <a:pPr marL="387350" indent="-387350" eaLnBrk="1" hangingPunct="1">
              <a:lnSpc>
                <a:spcPct val="120000"/>
              </a:lnSpc>
              <a:defRPr/>
            </a:pPr>
            <a:r>
              <a:rPr lang="en-GB" sz="2800" smtClean="0">
                <a:cs typeface="Times New Roman" pitchFamily="18" charset="0"/>
              </a:rPr>
              <a:t>There is usually a file server – a main computer holding all the main programs and data</a:t>
            </a:r>
          </a:p>
          <a:p>
            <a:pPr marL="387350" indent="-387350" eaLnBrk="1" hangingPunct="1">
              <a:lnSpc>
                <a:spcPct val="120000"/>
              </a:lnSpc>
              <a:defRPr/>
            </a:pPr>
            <a:r>
              <a:rPr lang="en-GB" sz="2800" smtClean="0">
                <a:cs typeface="Times New Roman" pitchFamily="18" charset="0"/>
              </a:rPr>
              <a:t>There is usually a printer server – sometimes a computer, sometimes a dedicated “box”, controlling the queues for the printers.</a:t>
            </a:r>
          </a:p>
          <a:p>
            <a:pPr marL="387350" indent="-387350" eaLnBrk="1" hangingPunct="1">
              <a:lnSpc>
                <a:spcPct val="120000"/>
              </a:lnSpc>
              <a:defRPr/>
            </a:pPr>
            <a:endParaRPr lang="en-GB" sz="2800"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76163">
                                            <p:txEl>
                                              <p:pRg st="0" end="0"/>
                                            </p:txEl>
                                          </p:spTgt>
                                        </p:tgtEl>
                                        <p:attrNameLst>
                                          <p:attrName>style.visibility</p:attrName>
                                        </p:attrNameLst>
                                      </p:cBhvr>
                                      <p:to>
                                        <p:strVal val="visible"/>
                                      </p:to>
                                    </p:set>
                                    <p:anim calcmode="lin" valueType="num">
                                      <p:cBhvr additive="base">
                                        <p:cTn id="7" dur="500" fill="hold"/>
                                        <p:tgtEl>
                                          <p:spTgt spid="4761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761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76163">
                                            <p:txEl>
                                              <p:pRg st="1" end="1"/>
                                            </p:txEl>
                                          </p:spTgt>
                                        </p:tgtEl>
                                        <p:attrNameLst>
                                          <p:attrName>style.visibility</p:attrName>
                                        </p:attrNameLst>
                                      </p:cBhvr>
                                      <p:to>
                                        <p:strVal val="visible"/>
                                      </p:to>
                                    </p:set>
                                    <p:anim calcmode="lin" valueType="num">
                                      <p:cBhvr additive="base">
                                        <p:cTn id="13" dur="500" fill="hold"/>
                                        <p:tgtEl>
                                          <p:spTgt spid="47616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7616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76163">
                                            <p:txEl>
                                              <p:pRg st="2" end="2"/>
                                            </p:txEl>
                                          </p:spTgt>
                                        </p:tgtEl>
                                        <p:attrNameLst>
                                          <p:attrName>style.visibility</p:attrName>
                                        </p:attrNameLst>
                                      </p:cBhvr>
                                      <p:to>
                                        <p:strVal val="visible"/>
                                      </p:to>
                                    </p:set>
                                    <p:anim calcmode="lin" valueType="num">
                                      <p:cBhvr additive="base">
                                        <p:cTn id="19" dur="500" fill="hold"/>
                                        <p:tgtEl>
                                          <p:spTgt spid="47616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7616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6163" grpId="0" build="p"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4"/>
          <p:cNvSpPr txBox="1">
            <a:spLocks noChangeArrowheads="1"/>
          </p:cNvSpPr>
          <p:nvPr/>
        </p:nvSpPr>
        <p:spPr bwMode="auto">
          <a:xfrm>
            <a:off x="395288" y="549275"/>
            <a:ext cx="87487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a:spcBef>
                <a:spcPct val="50000"/>
              </a:spcBef>
            </a:pPr>
            <a:r>
              <a:rPr lang="en-GB" sz="2400">
                <a:latin typeface="Times New Roman" pitchFamily="18" charset="0"/>
              </a:rPr>
              <a:t>There are </a:t>
            </a:r>
            <a:r>
              <a:rPr lang="en-GB" sz="2400" b="1">
                <a:latin typeface="Times New Roman" pitchFamily="18" charset="0"/>
              </a:rPr>
              <a:t>TWO </a:t>
            </a:r>
            <a:r>
              <a:rPr lang="en-GB" sz="2400">
                <a:latin typeface="Times New Roman" pitchFamily="18" charset="0"/>
              </a:rPr>
              <a:t>types of Networks:</a:t>
            </a:r>
          </a:p>
        </p:txBody>
      </p:sp>
      <p:sp>
        <p:nvSpPr>
          <p:cNvPr id="49155" name="Text Box 5"/>
          <p:cNvSpPr txBox="1">
            <a:spLocks noChangeArrowheads="1"/>
          </p:cNvSpPr>
          <p:nvPr/>
        </p:nvSpPr>
        <p:spPr bwMode="auto">
          <a:xfrm>
            <a:off x="914400" y="2057400"/>
            <a:ext cx="4800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GB" sz="2800">
                <a:latin typeface="Times New Roman" pitchFamily="18" charset="0"/>
              </a:rPr>
              <a:t>Local Area Networks</a:t>
            </a:r>
            <a:r>
              <a:rPr lang="en-GB" sz="2400">
                <a:latin typeface="Times New Roman" pitchFamily="18" charset="0"/>
              </a:rPr>
              <a:t>:</a:t>
            </a:r>
          </a:p>
        </p:txBody>
      </p:sp>
      <p:graphicFrame>
        <p:nvGraphicFramePr>
          <p:cNvPr id="49156" name="Object 6"/>
          <p:cNvGraphicFramePr>
            <a:graphicFrameLocks noChangeAspect="1"/>
          </p:cNvGraphicFramePr>
          <p:nvPr/>
        </p:nvGraphicFramePr>
        <p:xfrm>
          <a:off x="304800" y="2895600"/>
          <a:ext cx="8305800" cy="2212975"/>
        </p:xfrm>
        <a:graphic>
          <a:graphicData uri="http://schemas.openxmlformats.org/presentationml/2006/ole">
            <mc:AlternateContent xmlns:mc="http://schemas.openxmlformats.org/markup-compatibility/2006">
              <mc:Choice xmlns:v="urn:schemas-microsoft-com:vml" Requires="v">
                <p:oleObj spid="_x0000_s49158" name="Document" r:id="rId3" imgW="5486400" imgH="1463040" progId="Word.Document.8">
                  <p:embed/>
                </p:oleObj>
              </mc:Choice>
              <mc:Fallback>
                <p:oleObj name="Document" r:id="rId3" imgW="5486400" imgH="1463040" progId="Word.Document.8">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2895600"/>
                        <a:ext cx="8305800" cy="221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9157" name="Text Box 7"/>
          <p:cNvSpPr txBox="1">
            <a:spLocks noChangeArrowheads="1"/>
          </p:cNvSpPr>
          <p:nvPr/>
        </p:nvSpPr>
        <p:spPr bwMode="auto">
          <a:xfrm>
            <a:off x="395288" y="5257800"/>
            <a:ext cx="8353425" cy="100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buSzPct val="155000"/>
              <a:buFontTx/>
              <a:buChar char="•"/>
            </a:pPr>
            <a:r>
              <a:rPr lang="en-GB" sz="2400">
                <a:latin typeface="Times New Roman" pitchFamily="18" charset="0"/>
              </a:rPr>
              <a:t>Found in ONE locality (School, Factory etc)</a:t>
            </a:r>
          </a:p>
          <a:p>
            <a:pPr>
              <a:spcBef>
                <a:spcPct val="50000"/>
              </a:spcBef>
              <a:buSzPct val="155000"/>
              <a:buFontTx/>
              <a:buChar char="•"/>
            </a:pPr>
            <a:r>
              <a:rPr lang="en-GB" sz="2400">
                <a:latin typeface="Times New Roman" pitchFamily="18" charset="0"/>
              </a:rPr>
              <a:t>Uses PRIVATE cables</a:t>
            </a:r>
          </a:p>
        </p:txBody>
      </p:sp>
    </p:spTree>
  </p:cSld>
  <p:clrMapOvr>
    <a:masterClrMapping/>
  </p:clrMapOvr>
  <p:transition>
    <p:zoom/>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24" name="Rectangle 4"/>
          <p:cNvSpPr>
            <a:spLocks noChangeArrowheads="1"/>
          </p:cNvSpPr>
          <p:nvPr/>
        </p:nvSpPr>
        <p:spPr bwMode="auto">
          <a:xfrm>
            <a:off x="0" y="533400"/>
            <a:ext cx="9144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n-GB" sz="3600" b="1"/>
              <a:t>Wide Area Networks:</a:t>
            </a:r>
          </a:p>
        </p:txBody>
      </p:sp>
      <p:pic>
        <p:nvPicPr>
          <p:cNvPr id="542725" name="Picture 5" descr="net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1371600"/>
            <a:ext cx="4924425" cy="333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2726" name="Text Box 6"/>
          <p:cNvSpPr txBox="1">
            <a:spLocks noChangeArrowheads="1"/>
          </p:cNvSpPr>
          <p:nvPr/>
        </p:nvSpPr>
        <p:spPr bwMode="auto">
          <a:xfrm>
            <a:off x="762000" y="5029200"/>
            <a:ext cx="7924800" cy="1004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buFontTx/>
              <a:buChar char="•"/>
            </a:pPr>
            <a:r>
              <a:rPr lang="en-GB" sz="2400">
                <a:latin typeface="Times New Roman" pitchFamily="18" charset="0"/>
              </a:rPr>
              <a:t>Large computer systems linked over a wide area.</a:t>
            </a:r>
          </a:p>
          <a:p>
            <a:pPr>
              <a:spcBef>
                <a:spcPct val="50000"/>
              </a:spcBef>
              <a:buFontTx/>
              <a:buChar char="•"/>
            </a:pPr>
            <a:r>
              <a:rPr lang="en-GB" sz="2400">
                <a:latin typeface="Times New Roman" pitchFamily="18" charset="0"/>
              </a:rPr>
              <a:t>Using Public Telecommunications links (BT, Mercury etc).</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2724"/>
                                        </p:tgtEl>
                                        <p:attrNameLst>
                                          <p:attrName>style.visibility</p:attrName>
                                        </p:attrNameLst>
                                      </p:cBhvr>
                                      <p:to>
                                        <p:strVal val="visible"/>
                                      </p:to>
                                    </p:set>
                                    <p:anim calcmode="lin" valueType="num">
                                      <p:cBhvr additive="base">
                                        <p:cTn id="7" dur="500" fill="hold"/>
                                        <p:tgtEl>
                                          <p:spTgt spid="542724"/>
                                        </p:tgtEl>
                                        <p:attrNameLst>
                                          <p:attrName>ppt_x</p:attrName>
                                        </p:attrNameLst>
                                      </p:cBhvr>
                                      <p:tavLst>
                                        <p:tav tm="0">
                                          <p:val>
                                            <p:strVal val="#ppt_x"/>
                                          </p:val>
                                        </p:tav>
                                        <p:tav tm="100000">
                                          <p:val>
                                            <p:strVal val="#ppt_x"/>
                                          </p:val>
                                        </p:tav>
                                      </p:tavLst>
                                    </p:anim>
                                    <p:anim calcmode="lin" valueType="num">
                                      <p:cBhvr additive="base">
                                        <p:cTn id="8" dur="500" fill="hold"/>
                                        <p:tgtEl>
                                          <p:spTgt spid="54272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nodeType="clickEffect">
                                  <p:stCondLst>
                                    <p:cond delay="0"/>
                                  </p:stCondLst>
                                  <p:childTnLst>
                                    <p:set>
                                      <p:cBhvr>
                                        <p:cTn id="12" dur="1" fill="hold">
                                          <p:stCondLst>
                                            <p:cond delay="0"/>
                                          </p:stCondLst>
                                        </p:cTn>
                                        <p:tgtEl>
                                          <p:spTgt spid="542725"/>
                                        </p:tgtEl>
                                        <p:attrNameLst>
                                          <p:attrName>style.visibility</p:attrName>
                                        </p:attrNameLst>
                                      </p:cBhvr>
                                      <p:to>
                                        <p:strVal val="visible"/>
                                      </p:to>
                                    </p:set>
                                    <p:animEffect transition="in" filter="dissolve">
                                      <p:cBhvr>
                                        <p:cTn id="13" dur="500"/>
                                        <p:tgtEl>
                                          <p:spTgt spid="542725"/>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542726"/>
                                        </p:tgtEl>
                                        <p:attrNameLst>
                                          <p:attrName>style.visibility</p:attrName>
                                        </p:attrNameLst>
                                      </p:cBhvr>
                                      <p:to>
                                        <p:strVal val="visible"/>
                                      </p:to>
                                    </p:set>
                                    <p:animEffect transition="in" filter="barn(inVertical)">
                                      <p:cBhvr>
                                        <p:cTn id="18" dur="500"/>
                                        <p:tgtEl>
                                          <p:spTgt spid="5427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24" grpId="0" autoUpdateAnimBg="0"/>
      <p:bldP spid="542726" grpId="0"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2306" name="Rectangle 2"/>
          <p:cNvSpPr>
            <a:spLocks noGrp="1" noChangeArrowheads="1"/>
          </p:cNvSpPr>
          <p:nvPr>
            <p:ph type="title"/>
          </p:nvPr>
        </p:nvSpPr>
        <p:spPr>
          <a:xfrm>
            <a:off x="0" y="0"/>
            <a:ext cx="9144000" cy="1431925"/>
          </a:xfrm>
        </p:spPr>
        <p:txBody>
          <a:bodyPr/>
          <a:lstStyle/>
          <a:p>
            <a:pPr algn="ctr" eaLnBrk="1" hangingPunct="1">
              <a:defRPr/>
            </a:pPr>
            <a:r>
              <a:rPr lang="en-GB" sz="3600" smtClean="0">
                <a:cs typeface="Times New Roman" pitchFamily="18" charset="0"/>
              </a:rPr>
              <a:t>Star  Network </a:t>
            </a:r>
            <a:endParaRPr lang="en-US" sz="3600" smtClean="0"/>
          </a:p>
        </p:txBody>
      </p:sp>
      <p:sp>
        <p:nvSpPr>
          <p:cNvPr id="482329" name="Text Box 25"/>
          <p:cNvSpPr txBox="1">
            <a:spLocks noChangeArrowheads="1"/>
          </p:cNvSpPr>
          <p:nvPr/>
        </p:nvSpPr>
        <p:spPr bwMode="auto">
          <a:xfrm>
            <a:off x="5334000" y="2514600"/>
            <a:ext cx="35814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7338" indent="-287338"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buFontTx/>
              <a:buChar char="•"/>
            </a:pPr>
            <a:endParaRPr lang="en-GB" sz="2400">
              <a:latin typeface="Times New Roman" pitchFamily="18" charset="0"/>
            </a:endParaRPr>
          </a:p>
          <a:p>
            <a:pPr eaLnBrk="1" hangingPunct="1">
              <a:spcBef>
                <a:spcPct val="50000"/>
              </a:spcBef>
              <a:buFontTx/>
              <a:buChar char="•"/>
            </a:pPr>
            <a:r>
              <a:rPr lang="en-GB" sz="2400">
                <a:latin typeface="Times New Roman" pitchFamily="18" charset="0"/>
              </a:rPr>
              <a:t>Fast communication</a:t>
            </a:r>
          </a:p>
          <a:p>
            <a:pPr eaLnBrk="1" hangingPunct="1">
              <a:spcBef>
                <a:spcPct val="50000"/>
              </a:spcBef>
              <a:buFontTx/>
              <a:buChar char="•"/>
            </a:pPr>
            <a:r>
              <a:rPr lang="en-GB" sz="2400">
                <a:latin typeface="Times New Roman" pitchFamily="18" charset="0"/>
              </a:rPr>
              <a:t>A cable break will only affect one computer</a:t>
            </a:r>
          </a:p>
        </p:txBody>
      </p:sp>
      <p:pic>
        <p:nvPicPr>
          <p:cNvPr id="51204" name="Picture 26" descr="star"/>
          <p:cNvPicPr>
            <a:picLocks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95288" y="2133600"/>
            <a:ext cx="4897437" cy="4219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8232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8232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2329" grpId="0" build="p"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4354" name="Rectangle 2"/>
          <p:cNvSpPr>
            <a:spLocks noGrp="1" noChangeArrowheads="1"/>
          </p:cNvSpPr>
          <p:nvPr>
            <p:ph type="title"/>
          </p:nvPr>
        </p:nvSpPr>
        <p:spPr/>
        <p:txBody>
          <a:bodyPr/>
          <a:lstStyle/>
          <a:p>
            <a:pPr algn="ctr" eaLnBrk="1" hangingPunct="1">
              <a:defRPr/>
            </a:pPr>
            <a:r>
              <a:rPr lang="en-GB" sz="3600" smtClean="0">
                <a:cs typeface="Times New Roman" pitchFamily="18" charset="0"/>
              </a:rPr>
              <a:t>Bus network </a:t>
            </a:r>
            <a:endParaRPr lang="en-US" sz="3600" smtClean="0"/>
          </a:p>
        </p:txBody>
      </p:sp>
      <p:pic>
        <p:nvPicPr>
          <p:cNvPr id="484358" name="Picture 6" descr="BD06121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33400"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4372" name="Text Box 20"/>
          <p:cNvSpPr txBox="1">
            <a:spLocks noChangeArrowheads="1"/>
          </p:cNvSpPr>
          <p:nvPr/>
        </p:nvSpPr>
        <p:spPr bwMode="auto">
          <a:xfrm>
            <a:off x="5334000" y="2514600"/>
            <a:ext cx="3581400" cy="210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7338" indent="-287338"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buFontTx/>
              <a:buChar char="•"/>
            </a:pPr>
            <a:r>
              <a:rPr lang="en-GB" sz="2400">
                <a:latin typeface="Times New Roman" pitchFamily="18" charset="0"/>
              </a:rPr>
              <a:t>Needs less cable than a star</a:t>
            </a:r>
          </a:p>
          <a:p>
            <a:pPr eaLnBrk="1" hangingPunct="1">
              <a:spcBef>
                <a:spcPct val="50000"/>
              </a:spcBef>
              <a:buFontTx/>
              <a:buChar char="•"/>
            </a:pPr>
            <a:r>
              <a:rPr lang="en-GB" sz="2400">
                <a:latin typeface="Times New Roman" pitchFamily="18" charset="0"/>
              </a:rPr>
              <a:t>Doesn’t need extra hardware eg hubs, which a star network needs</a:t>
            </a:r>
          </a:p>
        </p:txBody>
      </p:sp>
      <p:pic>
        <p:nvPicPr>
          <p:cNvPr id="52229" name="Picture 25" descr="linebus"/>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0" y="2565400"/>
            <a:ext cx="5178425" cy="2879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8437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84372">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6" fill="hold" nodeType="clickEffect">
                                  <p:stCondLst>
                                    <p:cond delay="0"/>
                                  </p:stCondLst>
                                  <p:childTnLst>
                                    <p:set>
                                      <p:cBhvr>
                                        <p:cTn id="14" dur="1" fill="hold">
                                          <p:stCondLst>
                                            <p:cond delay="0"/>
                                          </p:stCondLst>
                                        </p:cTn>
                                        <p:tgtEl>
                                          <p:spTgt spid="484358"/>
                                        </p:tgtEl>
                                        <p:attrNameLst>
                                          <p:attrName>style.visibility</p:attrName>
                                        </p:attrNameLst>
                                      </p:cBhvr>
                                      <p:to>
                                        <p:strVal val="visible"/>
                                      </p:to>
                                    </p:set>
                                    <p:anim calcmode="lin" valueType="num">
                                      <p:cBhvr additive="base">
                                        <p:cTn id="15" dur="500" fill="hold"/>
                                        <p:tgtEl>
                                          <p:spTgt spid="484358"/>
                                        </p:tgtEl>
                                        <p:attrNameLst>
                                          <p:attrName>ppt_x</p:attrName>
                                        </p:attrNameLst>
                                      </p:cBhvr>
                                      <p:tavLst>
                                        <p:tav tm="0">
                                          <p:val>
                                            <p:strVal val="1+#ppt_w/2"/>
                                          </p:val>
                                        </p:tav>
                                        <p:tav tm="100000">
                                          <p:val>
                                            <p:strVal val="#ppt_x"/>
                                          </p:val>
                                        </p:tav>
                                      </p:tavLst>
                                    </p:anim>
                                    <p:anim calcmode="lin" valueType="num">
                                      <p:cBhvr additive="base">
                                        <p:cTn id="16" dur="500" fill="hold"/>
                                        <p:tgtEl>
                                          <p:spTgt spid="48435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4372"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Rectangle 2"/>
          <p:cNvSpPr>
            <a:spLocks noGrp="1" noChangeArrowheads="1"/>
          </p:cNvSpPr>
          <p:nvPr>
            <p:ph type="title"/>
          </p:nvPr>
        </p:nvSpPr>
        <p:spPr>
          <a:xfrm>
            <a:off x="0" y="304800"/>
            <a:ext cx="9144000" cy="1431925"/>
          </a:xfrm>
        </p:spPr>
        <p:txBody>
          <a:bodyPr/>
          <a:lstStyle/>
          <a:p>
            <a:pPr algn="ctr" eaLnBrk="1" hangingPunct="1">
              <a:defRPr/>
            </a:pPr>
            <a:r>
              <a:rPr lang="en-GB" smtClean="0"/>
              <a:t>Operating Systems</a:t>
            </a:r>
          </a:p>
        </p:txBody>
      </p:sp>
      <p:sp>
        <p:nvSpPr>
          <p:cNvPr id="555011" name="Rectangle 3"/>
          <p:cNvSpPr>
            <a:spLocks noGrp="1" noChangeArrowheads="1"/>
          </p:cNvSpPr>
          <p:nvPr>
            <p:ph type="body" idx="1"/>
          </p:nvPr>
        </p:nvSpPr>
        <p:spPr>
          <a:xfrm>
            <a:off x="0" y="1981200"/>
            <a:ext cx="9144000" cy="4876800"/>
          </a:xfrm>
        </p:spPr>
        <p:txBody>
          <a:bodyPr/>
          <a:lstStyle/>
          <a:p>
            <a:pPr eaLnBrk="1" hangingPunct="1">
              <a:defRPr/>
            </a:pPr>
            <a:r>
              <a:rPr lang="en-GB" sz="2800" smtClean="0"/>
              <a:t>An </a:t>
            </a:r>
            <a:r>
              <a:rPr lang="en-GB" sz="2800" b="1" smtClean="0"/>
              <a:t>operating system</a:t>
            </a:r>
            <a:r>
              <a:rPr lang="en-GB" sz="2800" smtClean="0"/>
              <a:t> is software which controls the general operation of a computer. An operating system</a:t>
            </a:r>
          </a:p>
          <a:p>
            <a:pPr eaLnBrk="1" hangingPunct="1">
              <a:defRPr/>
            </a:pPr>
            <a:r>
              <a:rPr lang="en-GB" sz="2800" smtClean="0"/>
              <a:t>controls the </a:t>
            </a:r>
            <a:r>
              <a:rPr lang="en-GB" sz="2800" b="1" smtClean="0"/>
              <a:t>loading</a:t>
            </a:r>
            <a:r>
              <a:rPr lang="en-GB" sz="2800" smtClean="0"/>
              <a:t>   </a:t>
            </a:r>
          </a:p>
          <a:p>
            <a:pPr eaLnBrk="1" hangingPunct="1">
              <a:defRPr/>
            </a:pPr>
            <a:r>
              <a:rPr lang="en-GB" sz="2800" smtClean="0"/>
              <a:t>...and </a:t>
            </a:r>
            <a:r>
              <a:rPr lang="en-GB" sz="2800" b="1" smtClean="0"/>
              <a:t>running</a:t>
            </a:r>
            <a:r>
              <a:rPr lang="en-GB" sz="2800" smtClean="0"/>
              <a:t> of programs (interpreting and executing each command) </a:t>
            </a:r>
          </a:p>
          <a:p>
            <a:pPr eaLnBrk="1" hangingPunct="1">
              <a:defRPr/>
            </a:pPr>
            <a:r>
              <a:rPr lang="en-GB" sz="2800" smtClean="0"/>
              <a:t>controls the use of </a:t>
            </a:r>
            <a:r>
              <a:rPr lang="en-GB" sz="2800" b="1" smtClean="0"/>
              <a:t>peripherals</a:t>
            </a:r>
            <a:r>
              <a:rPr lang="en-GB" sz="2800" smtClean="0"/>
              <a:t> such as disc drives and printers </a:t>
            </a:r>
          </a:p>
          <a:p>
            <a:pPr eaLnBrk="1" hangingPunct="1">
              <a:defRPr/>
            </a:pPr>
            <a:r>
              <a:rPr lang="en-GB" sz="2800" smtClean="0"/>
              <a:t>organises the use of the computer’s </a:t>
            </a:r>
            <a:r>
              <a:rPr lang="en-GB" sz="2800" b="1" smtClean="0"/>
              <a:t>memory</a:t>
            </a:r>
            <a:r>
              <a:rPr lang="en-GB" sz="2800" smtClean="0"/>
              <a:t>. </a:t>
            </a:r>
          </a:p>
          <a:p>
            <a:pPr eaLnBrk="1" hangingPunct="1">
              <a:defRPr/>
            </a:pPr>
            <a:r>
              <a:rPr lang="en-GB" sz="2800" smtClean="0"/>
              <a:t>handles </a:t>
            </a:r>
            <a:r>
              <a:rPr lang="en-GB" sz="2800" b="1" smtClean="0"/>
              <a:t>interrupts</a:t>
            </a:r>
            <a:r>
              <a:rPr lang="en-GB" sz="2800" smtClean="0"/>
              <a:t> (signals from devices) </a:t>
            </a:r>
          </a:p>
          <a:p>
            <a:pPr eaLnBrk="1" hangingPunct="1">
              <a:defRPr/>
            </a:pPr>
            <a:r>
              <a:rPr lang="en-GB" sz="2800" smtClean="0"/>
              <a:t>maintains </a:t>
            </a:r>
            <a:r>
              <a:rPr lang="en-GB" sz="2800" b="1" smtClean="0"/>
              <a:t>security</a:t>
            </a:r>
            <a:r>
              <a:rPr lang="en-GB" sz="2800" smtClean="0"/>
              <a:t> (passwords etc) </a:t>
            </a:r>
          </a:p>
          <a:p>
            <a:pPr eaLnBrk="1" hangingPunct="1">
              <a:defRPr/>
            </a:pPr>
            <a:endParaRPr lang="en-GB" sz="2800" smtClean="0"/>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55011">
                                            <p:txEl>
                                              <p:pRg st="0" end="0"/>
                                            </p:txEl>
                                          </p:spTgt>
                                        </p:tgtEl>
                                        <p:attrNameLst>
                                          <p:attrName>style.visibility</p:attrName>
                                        </p:attrNameLst>
                                      </p:cBhvr>
                                      <p:to>
                                        <p:strVal val="visible"/>
                                      </p:to>
                                    </p:set>
                                    <p:anim calcmode="lin" valueType="num">
                                      <p:cBhvr additive="base">
                                        <p:cTn id="7" dur="500" fill="hold"/>
                                        <p:tgtEl>
                                          <p:spTgt spid="5550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550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55011">
                                            <p:txEl>
                                              <p:pRg st="1" end="1"/>
                                            </p:txEl>
                                          </p:spTgt>
                                        </p:tgtEl>
                                        <p:attrNameLst>
                                          <p:attrName>style.visibility</p:attrName>
                                        </p:attrNameLst>
                                      </p:cBhvr>
                                      <p:to>
                                        <p:strVal val="visible"/>
                                      </p:to>
                                    </p:set>
                                    <p:anim calcmode="lin" valueType="num">
                                      <p:cBhvr additive="base">
                                        <p:cTn id="13" dur="500" fill="hold"/>
                                        <p:tgtEl>
                                          <p:spTgt spid="5550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550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55011">
                                            <p:txEl>
                                              <p:pRg st="2" end="2"/>
                                            </p:txEl>
                                          </p:spTgt>
                                        </p:tgtEl>
                                        <p:attrNameLst>
                                          <p:attrName>style.visibility</p:attrName>
                                        </p:attrNameLst>
                                      </p:cBhvr>
                                      <p:to>
                                        <p:strVal val="visible"/>
                                      </p:to>
                                    </p:set>
                                    <p:anim calcmode="lin" valueType="num">
                                      <p:cBhvr additive="base">
                                        <p:cTn id="19" dur="500" fill="hold"/>
                                        <p:tgtEl>
                                          <p:spTgt spid="5550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550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55011">
                                            <p:txEl>
                                              <p:pRg st="3" end="3"/>
                                            </p:txEl>
                                          </p:spTgt>
                                        </p:tgtEl>
                                        <p:attrNameLst>
                                          <p:attrName>style.visibility</p:attrName>
                                        </p:attrNameLst>
                                      </p:cBhvr>
                                      <p:to>
                                        <p:strVal val="visible"/>
                                      </p:to>
                                    </p:set>
                                    <p:anim calcmode="lin" valueType="num">
                                      <p:cBhvr additive="base">
                                        <p:cTn id="25" dur="500" fill="hold"/>
                                        <p:tgtEl>
                                          <p:spTgt spid="5550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550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55011">
                                            <p:txEl>
                                              <p:pRg st="4" end="4"/>
                                            </p:txEl>
                                          </p:spTgt>
                                        </p:tgtEl>
                                        <p:attrNameLst>
                                          <p:attrName>style.visibility</p:attrName>
                                        </p:attrNameLst>
                                      </p:cBhvr>
                                      <p:to>
                                        <p:strVal val="visible"/>
                                      </p:to>
                                    </p:set>
                                    <p:anim calcmode="lin" valueType="num">
                                      <p:cBhvr additive="base">
                                        <p:cTn id="31" dur="500" fill="hold"/>
                                        <p:tgtEl>
                                          <p:spTgt spid="55501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5501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55011">
                                            <p:txEl>
                                              <p:pRg st="5" end="5"/>
                                            </p:txEl>
                                          </p:spTgt>
                                        </p:tgtEl>
                                        <p:attrNameLst>
                                          <p:attrName>style.visibility</p:attrName>
                                        </p:attrNameLst>
                                      </p:cBhvr>
                                      <p:to>
                                        <p:strVal val="visible"/>
                                      </p:to>
                                    </p:set>
                                    <p:anim calcmode="lin" valueType="num">
                                      <p:cBhvr additive="base">
                                        <p:cTn id="37" dur="500" fill="hold"/>
                                        <p:tgtEl>
                                          <p:spTgt spid="555011">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5501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555011">
                                            <p:txEl>
                                              <p:pRg st="6" end="6"/>
                                            </p:txEl>
                                          </p:spTgt>
                                        </p:tgtEl>
                                        <p:attrNameLst>
                                          <p:attrName>style.visibility</p:attrName>
                                        </p:attrNameLst>
                                      </p:cBhvr>
                                      <p:to>
                                        <p:strVal val="visible"/>
                                      </p:to>
                                    </p:set>
                                    <p:anim calcmode="lin" valueType="num">
                                      <p:cBhvr additive="base">
                                        <p:cTn id="43" dur="500" fill="hold"/>
                                        <p:tgtEl>
                                          <p:spTgt spid="555011">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555011">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5011" grpId="0" build="p"/>
    </p:bld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3330" name="Rectangle 2"/>
          <p:cNvSpPr>
            <a:spLocks noGrp="1" noChangeArrowheads="1"/>
          </p:cNvSpPr>
          <p:nvPr>
            <p:ph type="title"/>
          </p:nvPr>
        </p:nvSpPr>
        <p:spPr/>
        <p:txBody>
          <a:bodyPr/>
          <a:lstStyle/>
          <a:p>
            <a:pPr algn="ctr" eaLnBrk="1" hangingPunct="1">
              <a:defRPr/>
            </a:pPr>
            <a:r>
              <a:rPr lang="en-GB" sz="3600" smtClean="0">
                <a:cs typeface="Times New Roman" pitchFamily="18" charset="0"/>
              </a:rPr>
              <a:t>Ring Networks </a:t>
            </a:r>
            <a:endParaRPr lang="en-US" sz="3600" smtClean="0"/>
          </a:p>
        </p:txBody>
      </p:sp>
      <p:pic>
        <p:nvPicPr>
          <p:cNvPr id="483334" name="Picture 6" descr="BD06121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33400"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3351" name="Text Box 23"/>
          <p:cNvSpPr txBox="1">
            <a:spLocks noChangeArrowheads="1"/>
          </p:cNvSpPr>
          <p:nvPr/>
        </p:nvSpPr>
        <p:spPr bwMode="auto">
          <a:xfrm>
            <a:off x="5334000" y="2514600"/>
            <a:ext cx="35814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7338" indent="-287338"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buFontTx/>
              <a:buChar char="•"/>
            </a:pPr>
            <a:r>
              <a:rPr lang="en-GB" sz="2400">
                <a:latin typeface="Times New Roman" pitchFamily="18" charset="0"/>
              </a:rPr>
              <a:t>Needs less cable</a:t>
            </a:r>
          </a:p>
          <a:p>
            <a:pPr eaLnBrk="1" hangingPunct="1">
              <a:spcBef>
                <a:spcPct val="50000"/>
              </a:spcBef>
              <a:buFontTx/>
              <a:buChar char="•"/>
            </a:pPr>
            <a:r>
              <a:rPr lang="en-GB" sz="2400">
                <a:latin typeface="Times New Roman" pitchFamily="18" charset="0"/>
              </a:rPr>
              <a:t>Doesn’t need extra hardware eg hubs, which a star network needs</a:t>
            </a:r>
          </a:p>
          <a:p>
            <a:pPr eaLnBrk="1" hangingPunct="1">
              <a:spcBef>
                <a:spcPct val="50000"/>
              </a:spcBef>
              <a:buFontTx/>
              <a:buChar char="•"/>
            </a:pPr>
            <a:r>
              <a:rPr lang="en-GB" sz="2400">
                <a:latin typeface="Times New Roman" pitchFamily="18" charset="0"/>
              </a:rPr>
              <a:t>Not as slow as a bus</a:t>
            </a:r>
          </a:p>
        </p:txBody>
      </p:sp>
      <p:pic>
        <p:nvPicPr>
          <p:cNvPr id="483354" name="Picture 26" descr="net1"/>
          <p:cNvPicPr>
            <a:picLocks noChangeAspect="1" noChangeArrowheads="1"/>
          </p:cNvPicPr>
          <p:nvPr>
            <p:ph idx="1"/>
          </p:nvPr>
        </p:nvPicPr>
        <p:blipFill>
          <a:blip r:embed="rId3">
            <a:extLst>
              <a:ext uri="{28A0092B-C50C-407E-A947-70E740481C1C}">
                <a14:useLocalDpi xmlns:a14="http://schemas.microsoft.com/office/drawing/2010/main" val="0"/>
              </a:ext>
            </a:extLst>
          </a:blip>
          <a:srcRect r="47357" b="37334"/>
          <a:stretch>
            <a:fillRect/>
          </a:stretch>
        </p:blipFill>
        <p:spPr>
          <a:xfrm>
            <a:off x="395288" y="2349500"/>
            <a:ext cx="4924425" cy="33337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833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8335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8335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6" fill="hold" nodeType="clickEffect">
                                  <p:stCondLst>
                                    <p:cond delay="0"/>
                                  </p:stCondLst>
                                  <p:childTnLst>
                                    <p:set>
                                      <p:cBhvr>
                                        <p:cTn id="18" dur="1" fill="hold">
                                          <p:stCondLst>
                                            <p:cond delay="0"/>
                                          </p:stCondLst>
                                        </p:cTn>
                                        <p:tgtEl>
                                          <p:spTgt spid="483334"/>
                                        </p:tgtEl>
                                        <p:attrNameLst>
                                          <p:attrName>style.visibility</p:attrName>
                                        </p:attrNameLst>
                                      </p:cBhvr>
                                      <p:to>
                                        <p:strVal val="visible"/>
                                      </p:to>
                                    </p:set>
                                    <p:anim calcmode="lin" valueType="num">
                                      <p:cBhvr additive="base">
                                        <p:cTn id="19" dur="500" fill="hold"/>
                                        <p:tgtEl>
                                          <p:spTgt spid="483334"/>
                                        </p:tgtEl>
                                        <p:attrNameLst>
                                          <p:attrName>ppt_x</p:attrName>
                                        </p:attrNameLst>
                                      </p:cBhvr>
                                      <p:tavLst>
                                        <p:tav tm="0">
                                          <p:val>
                                            <p:strVal val="1+#ppt_w/2"/>
                                          </p:val>
                                        </p:tav>
                                        <p:tav tm="100000">
                                          <p:val>
                                            <p:strVal val="#ppt_x"/>
                                          </p:val>
                                        </p:tav>
                                      </p:tavLst>
                                    </p:anim>
                                    <p:anim calcmode="lin" valueType="num">
                                      <p:cBhvr additive="base">
                                        <p:cTn id="20" dur="500" fill="hold"/>
                                        <p:tgtEl>
                                          <p:spTgt spid="483334"/>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nodeType="clickEffect">
                                  <p:stCondLst>
                                    <p:cond delay="0"/>
                                  </p:stCondLst>
                                  <p:childTnLst>
                                    <p:set>
                                      <p:cBhvr>
                                        <p:cTn id="24" dur="1" fill="hold">
                                          <p:stCondLst>
                                            <p:cond delay="0"/>
                                          </p:stCondLst>
                                        </p:cTn>
                                        <p:tgtEl>
                                          <p:spTgt spid="483354"/>
                                        </p:tgtEl>
                                        <p:attrNameLst>
                                          <p:attrName>style.visibility</p:attrName>
                                        </p:attrNameLst>
                                      </p:cBhvr>
                                      <p:to>
                                        <p:strVal val="visible"/>
                                      </p:to>
                                    </p:set>
                                    <p:animEffect transition="in" filter="dissolve">
                                      <p:cBhvr>
                                        <p:cTn id="25" dur="500"/>
                                        <p:tgtEl>
                                          <p:spTgt spid="4833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3351" grpId="0" build="p"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7186" name="Rectangle 2"/>
          <p:cNvSpPr>
            <a:spLocks noGrp="1" noChangeArrowheads="1"/>
          </p:cNvSpPr>
          <p:nvPr>
            <p:ph type="title"/>
          </p:nvPr>
        </p:nvSpPr>
        <p:spPr>
          <a:xfrm>
            <a:off x="0" y="404813"/>
            <a:ext cx="9144000" cy="838200"/>
          </a:xfrm>
        </p:spPr>
        <p:txBody>
          <a:bodyPr/>
          <a:lstStyle/>
          <a:p>
            <a:pPr algn="ctr" eaLnBrk="1" hangingPunct="1">
              <a:defRPr/>
            </a:pPr>
            <a:r>
              <a:rPr lang="en-GB" sz="3900" smtClean="0">
                <a:cs typeface="Times New Roman" pitchFamily="18" charset="0"/>
              </a:rPr>
              <a:t>Advantages of networks</a:t>
            </a:r>
            <a:endParaRPr lang="en-US" sz="3900" smtClean="0"/>
          </a:p>
        </p:txBody>
      </p:sp>
      <p:sp>
        <p:nvSpPr>
          <p:cNvPr id="477187" name="Rectangle 3"/>
          <p:cNvSpPr>
            <a:spLocks noGrp="1" noChangeArrowheads="1"/>
          </p:cNvSpPr>
          <p:nvPr>
            <p:ph type="body" idx="1"/>
          </p:nvPr>
        </p:nvSpPr>
        <p:spPr>
          <a:xfrm>
            <a:off x="0" y="1268413"/>
            <a:ext cx="9144000" cy="4419600"/>
          </a:xfrm>
        </p:spPr>
        <p:txBody>
          <a:bodyPr/>
          <a:lstStyle/>
          <a:p>
            <a:pPr marL="387350" indent="-387350" eaLnBrk="1" hangingPunct="1">
              <a:defRPr/>
            </a:pPr>
            <a:r>
              <a:rPr lang="en-GB" sz="2800" smtClean="0">
                <a:cs typeface="Times New Roman" pitchFamily="18" charset="0"/>
              </a:rPr>
              <a:t>Computers can share data</a:t>
            </a:r>
          </a:p>
          <a:p>
            <a:pPr marL="387350" indent="-387350" eaLnBrk="1" hangingPunct="1">
              <a:defRPr/>
            </a:pPr>
            <a:r>
              <a:rPr lang="en-GB" sz="2800" smtClean="0">
                <a:cs typeface="Times New Roman" pitchFamily="18" charset="0"/>
              </a:rPr>
              <a:t>Computers can share peripheral devices such as printers</a:t>
            </a:r>
          </a:p>
          <a:p>
            <a:pPr marL="387350" indent="-387350" eaLnBrk="1" hangingPunct="1">
              <a:defRPr/>
            </a:pPr>
            <a:r>
              <a:rPr lang="en-GB" sz="2800" smtClean="0">
                <a:cs typeface="Times New Roman" pitchFamily="18" charset="0"/>
              </a:rPr>
              <a:t>You can access your files from any computer</a:t>
            </a:r>
          </a:p>
          <a:p>
            <a:pPr marL="387350" indent="-387350" eaLnBrk="1" hangingPunct="1">
              <a:defRPr/>
            </a:pPr>
            <a:r>
              <a:rPr lang="en-GB" sz="2800" smtClean="0">
                <a:cs typeface="Times New Roman" pitchFamily="18" charset="0"/>
              </a:rPr>
              <a:t>Programs can be updated more quickly – just from one computer, rather than having to go round every computer</a:t>
            </a:r>
          </a:p>
          <a:p>
            <a:pPr marL="387350" indent="-387350" eaLnBrk="1" hangingPunct="1">
              <a:defRPr/>
            </a:pPr>
            <a:r>
              <a:rPr lang="en-GB" sz="2800" smtClean="0">
                <a:cs typeface="Times New Roman" pitchFamily="18" charset="0"/>
              </a:rPr>
              <a:t>You can use electronic mail to communicate with people elsewhere on the network</a:t>
            </a:r>
            <a:r>
              <a:rPr lang="en-GB" smtClean="0">
                <a:cs typeface="Times New Roman" pitchFamily="18" charset="0"/>
              </a:rPr>
              <a:t> </a:t>
            </a:r>
          </a:p>
        </p:txBody>
      </p:sp>
      <p:sp>
        <p:nvSpPr>
          <p:cNvPr id="54276" name="Text Box 4"/>
          <p:cNvSpPr txBox="1">
            <a:spLocks noChangeArrowheads="1"/>
          </p:cNvSpPr>
          <p:nvPr/>
        </p:nvSpPr>
        <p:spPr bwMode="auto">
          <a:xfrm>
            <a:off x="381000" y="5943600"/>
            <a:ext cx="838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spcBef>
                <a:spcPct val="50000"/>
              </a:spcBef>
            </a:pPr>
            <a:endParaRPr lang="en-GB" sz="2400">
              <a:latin typeface="Times New Roman" pitchFamily="18" charset="0"/>
            </a:endParaRPr>
          </a:p>
        </p:txBody>
      </p:sp>
      <p:sp>
        <p:nvSpPr>
          <p:cNvPr id="477189" name="Text Box 5"/>
          <p:cNvSpPr txBox="1">
            <a:spLocks noChangeArrowheads="1"/>
          </p:cNvSpPr>
          <p:nvPr/>
        </p:nvSpPr>
        <p:spPr bwMode="auto">
          <a:xfrm>
            <a:off x="0" y="6035675"/>
            <a:ext cx="9296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spcBef>
                <a:spcPct val="50000"/>
              </a:spcBef>
            </a:pPr>
            <a:r>
              <a:rPr lang="en-GB" sz="2400">
                <a:latin typeface="Times New Roman" pitchFamily="18" charset="0"/>
              </a:rPr>
              <a:t>NB:  People often think that it will save money because you only have to buy one copy of the software. This is not true – you still need a licence.</a:t>
            </a:r>
            <a:endParaRPr lang="en-US" sz="2400">
              <a:latin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77187">
                                            <p:txEl>
                                              <p:pRg st="0" end="0"/>
                                            </p:txEl>
                                          </p:spTgt>
                                        </p:tgtEl>
                                        <p:attrNameLst>
                                          <p:attrName>style.visibility</p:attrName>
                                        </p:attrNameLst>
                                      </p:cBhvr>
                                      <p:to>
                                        <p:strVal val="visible"/>
                                      </p:to>
                                    </p:set>
                                    <p:anim calcmode="lin" valueType="num">
                                      <p:cBhvr additive="base">
                                        <p:cTn id="7" dur="500" fill="hold"/>
                                        <p:tgtEl>
                                          <p:spTgt spid="4771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771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77187">
                                            <p:txEl>
                                              <p:pRg st="1" end="1"/>
                                            </p:txEl>
                                          </p:spTgt>
                                        </p:tgtEl>
                                        <p:attrNameLst>
                                          <p:attrName>style.visibility</p:attrName>
                                        </p:attrNameLst>
                                      </p:cBhvr>
                                      <p:to>
                                        <p:strVal val="visible"/>
                                      </p:to>
                                    </p:set>
                                    <p:anim calcmode="lin" valueType="num">
                                      <p:cBhvr additive="base">
                                        <p:cTn id="13" dur="500" fill="hold"/>
                                        <p:tgtEl>
                                          <p:spTgt spid="47718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7718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77187">
                                            <p:txEl>
                                              <p:pRg st="2" end="2"/>
                                            </p:txEl>
                                          </p:spTgt>
                                        </p:tgtEl>
                                        <p:attrNameLst>
                                          <p:attrName>style.visibility</p:attrName>
                                        </p:attrNameLst>
                                      </p:cBhvr>
                                      <p:to>
                                        <p:strVal val="visible"/>
                                      </p:to>
                                    </p:set>
                                    <p:anim calcmode="lin" valueType="num">
                                      <p:cBhvr additive="base">
                                        <p:cTn id="19" dur="500" fill="hold"/>
                                        <p:tgtEl>
                                          <p:spTgt spid="47718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7718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77187">
                                            <p:txEl>
                                              <p:pRg st="3" end="3"/>
                                            </p:txEl>
                                          </p:spTgt>
                                        </p:tgtEl>
                                        <p:attrNameLst>
                                          <p:attrName>style.visibility</p:attrName>
                                        </p:attrNameLst>
                                      </p:cBhvr>
                                      <p:to>
                                        <p:strVal val="visible"/>
                                      </p:to>
                                    </p:set>
                                    <p:anim calcmode="lin" valueType="num">
                                      <p:cBhvr additive="base">
                                        <p:cTn id="25" dur="500" fill="hold"/>
                                        <p:tgtEl>
                                          <p:spTgt spid="47718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7718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77187">
                                            <p:txEl>
                                              <p:pRg st="4" end="4"/>
                                            </p:txEl>
                                          </p:spTgt>
                                        </p:tgtEl>
                                        <p:attrNameLst>
                                          <p:attrName>style.visibility</p:attrName>
                                        </p:attrNameLst>
                                      </p:cBhvr>
                                      <p:to>
                                        <p:strVal val="visible"/>
                                      </p:to>
                                    </p:set>
                                    <p:anim calcmode="lin" valueType="num">
                                      <p:cBhvr additive="base">
                                        <p:cTn id="31" dur="500" fill="hold"/>
                                        <p:tgtEl>
                                          <p:spTgt spid="47718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7718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477189"/>
                                        </p:tgtEl>
                                        <p:attrNameLst>
                                          <p:attrName>style.visibility</p:attrName>
                                        </p:attrNameLst>
                                      </p:cBhvr>
                                      <p:to>
                                        <p:strVal val="visible"/>
                                      </p:to>
                                    </p:set>
                                    <p:anim calcmode="lin" valueType="num">
                                      <p:cBhvr additive="base">
                                        <p:cTn id="37" dur="500" fill="hold"/>
                                        <p:tgtEl>
                                          <p:spTgt spid="477189"/>
                                        </p:tgtEl>
                                        <p:attrNameLst>
                                          <p:attrName>ppt_x</p:attrName>
                                        </p:attrNameLst>
                                      </p:cBhvr>
                                      <p:tavLst>
                                        <p:tav tm="0">
                                          <p:val>
                                            <p:strVal val="#ppt_x"/>
                                          </p:val>
                                        </p:tav>
                                        <p:tav tm="100000">
                                          <p:val>
                                            <p:strVal val="#ppt_x"/>
                                          </p:val>
                                        </p:tav>
                                      </p:tavLst>
                                    </p:anim>
                                    <p:anim calcmode="lin" valueType="num">
                                      <p:cBhvr additive="base">
                                        <p:cTn id="38" dur="500" fill="hold"/>
                                        <p:tgtEl>
                                          <p:spTgt spid="47718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7187" grpId="0" build="p" autoUpdateAnimBg="0"/>
      <p:bldP spid="477189" grpId="0"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8210" name="Rectangle 2"/>
          <p:cNvSpPr>
            <a:spLocks noGrp="1" noChangeArrowheads="1"/>
          </p:cNvSpPr>
          <p:nvPr>
            <p:ph type="title"/>
          </p:nvPr>
        </p:nvSpPr>
        <p:spPr>
          <a:xfrm>
            <a:off x="0" y="404813"/>
            <a:ext cx="9144000" cy="1143000"/>
          </a:xfrm>
        </p:spPr>
        <p:txBody>
          <a:bodyPr/>
          <a:lstStyle/>
          <a:p>
            <a:pPr algn="ctr" eaLnBrk="1" hangingPunct="1">
              <a:defRPr/>
            </a:pPr>
            <a:r>
              <a:rPr lang="en-GB" sz="4000" smtClean="0">
                <a:cs typeface="Times New Roman" pitchFamily="18" charset="0"/>
              </a:rPr>
              <a:t>Disadvantages of networks</a:t>
            </a:r>
            <a:endParaRPr lang="en-US" smtClean="0"/>
          </a:p>
        </p:txBody>
      </p:sp>
      <p:sp>
        <p:nvSpPr>
          <p:cNvPr id="478211" name="Rectangle 3"/>
          <p:cNvSpPr>
            <a:spLocks noGrp="1" noChangeArrowheads="1"/>
          </p:cNvSpPr>
          <p:nvPr>
            <p:ph type="body" idx="1"/>
          </p:nvPr>
        </p:nvSpPr>
        <p:spPr>
          <a:xfrm>
            <a:off x="0" y="1676400"/>
            <a:ext cx="9144000" cy="4724400"/>
          </a:xfrm>
        </p:spPr>
        <p:txBody>
          <a:bodyPr/>
          <a:lstStyle/>
          <a:p>
            <a:pPr marL="387350" indent="-387350" eaLnBrk="1" hangingPunct="1">
              <a:lnSpc>
                <a:spcPct val="90000"/>
              </a:lnSpc>
              <a:defRPr/>
            </a:pPr>
            <a:r>
              <a:rPr lang="en-GB" sz="2800" smtClean="0">
                <a:cs typeface="Times New Roman" pitchFamily="18" charset="0"/>
              </a:rPr>
              <a:t>The cabling and network interface cards (needed for every computer) are expensive.  So is the network operating software</a:t>
            </a:r>
          </a:p>
          <a:p>
            <a:pPr marL="387350" indent="-387350" eaLnBrk="1" hangingPunct="1">
              <a:lnSpc>
                <a:spcPct val="90000"/>
              </a:lnSpc>
              <a:defRPr/>
            </a:pPr>
            <a:r>
              <a:rPr lang="en-GB" sz="2800" smtClean="0">
                <a:cs typeface="Times New Roman" pitchFamily="18" charset="0"/>
              </a:rPr>
              <a:t>You usually have at least one computer – the file server – which can’t be used for anything else</a:t>
            </a:r>
          </a:p>
          <a:p>
            <a:pPr marL="387350" indent="-387350" eaLnBrk="1" hangingPunct="1">
              <a:lnSpc>
                <a:spcPct val="90000"/>
              </a:lnSpc>
              <a:defRPr/>
            </a:pPr>
            <a:r>
              <a:rPr lang="en-GB" sz="2800" smtClean="0">
                <a:cs typeface="Times New Roman" pitchFamily="18" charset="0"/>
              </a:rPr>
              <a:t>You need much more technical expertise to manage a network</a:t>
            </a:r>
          </a:p>
          <a:p>
            <a:pPr marL="387350" indent="-387350" eaLnBrk="1" hangingPunct="1">
              <a:lnSpc>
                <a:spcPct val="90000"/>
              </a:lnSpc>
              <a:defRPr/>
            </a:pPr>
            <a:r>
              <a:rPr lang="en-GB" sz="2800" smtClean="0">
                <a:cs typeface="Times New Roman" pitchFamily="18" charset="0"/>
              </a:rPr>
              <a:t>If the file server goes down then no machines can be used</a:t>
            </a:r>
          </a:p>
          <a:p>
            <a:pPr marL="387350" indent="-387350" eaLnBrk="1" hangingPunct="1">
              <a:lnSpc>
                <a:spcPct val="90000"/>
              </a:lnSpc>
              <a:defRPr/>
            </a:pPr>
            <a:r>
              <a:rPr lang="en-GB" sz="2800" smtClean="0">
                <a:cs typeface="Times New Roman" pitchFamily="18" charset="0"/>
              </a:rPr>
              <a:t>Networked machines run more slowly than stand-alones, especially when the network is busy.</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78211">
                                            <p:txEl>
                                              <p:pRg st="0" end="0"/>
                                            </p:txEl>
                                          </p:spTgt>
                                        </p:tgtEl>
                                        <p:attrNameLst>
                                          <p:attrName>style.visibility</p:attrName>
                                        </p:attrNameLst>
                                      </p:cBhvr>
                                      <p:to>
                                        <p:strVal val="visible"/>
                                      </p:to>
                                    </p:set>
                                    <p:anim calcmode="lin" valueType="num">
                                      <p:cBhvr additive="base">
                                        <p:cTn id="7" dur="500" fill="hold"/>
                                        <p:tgtEl>
                                          <p:spTgt spid="4782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782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78211">
                                            <p:txEl>
                                              <p:pRg st="1" end="1"/>
                                            </p:txEl>
                                          </p:spTgt>
                                        </p:tgtEl>
                                        <p:attrNameLst>
                                          <p:attrName>style.visibility</p:attrName>
                                        </p:attrNameLst>
                                      </p:cBhvr>
                                      <p:to>
                                        <p:strVal val="visible"/>
                                      </p:to>
                                    </p:set>
                                    <p:anim calcmode="lin" valueType="num">
                                      <p:cBhvr additive="base">
                                        <p:cTn id="13" dur="500" fill="hold"/>
                                        <p:tgtEl>
                                          <p:spTgt spid="4782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782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78211">
                                            <p:txEl>
                                              <p:pRg st="2" end="2"/>
                                            </p:txEl>
                                          </p:spTgt>
                                        </p:tgtEl>
                                        <p:attrNameLst>
                                          <p:attrName>style.visibility</p:attrName>
                                        </p:attrNameLst>
                                      </p:cBhvr>
                                      <p:to>
                                        <p:strVal val="visible"/>
                                      </p:to>
                                    </p:set>
                                    <p:anim calcmode="lin" valueType="num">
                                      <p:cBhvr additive="base">
                                        <p:cTn id="19" dur="500" fill="hold"/>
                                        <p:tgtEl>
                                          <p:spTgt spid="4782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782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78211">
                                            <p:txEl>
                                              <p:pRg st="3" end="3"/>
                                            </p:txEl>
                                          </p:spTgt>
                                        </p:tgtEl>
                                        <p:attrNameLst>
                                          <p:attrName>style.visibility</p:attrName>
                                        </p:attrNameLst>
                                      </p:cBhvr>
                                      <p:to>
                                        <p:strVal val="visible"/>
                                      </p:to>
                                    </p:set>
                                    <p:anim calcmode="lin" valueType="num">
                                      <p:cBhvr additive="base">
                                        <p:cTn id="25" dur="500" fill="hold"/>
                                        <p:tgtEl>
                                          <p:spTgt spid="4782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782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78211">
                                            <p:txEl>
                                              <p:pRg st="4" end="4"/>
                                            </p:txEl>
                                          </p:spTgt>
                                        </p:tgtEl>
                                        <p:attrNameLst>
                                          <p:attrName>style.visibility</p:attrName>
                                        </p:attrNameLst>
                                      </p:cBhvr>
                                      <p:to>
                                        <p:strVal val="visible"/>
                                      </p:to>
                                    </p:set>
                                    <p:anim calcmode="lin" valueType="num">
                                      <p:cBhvr additive="base">
                                        <p:cTn id="31" dur="500" fill="hold"/>
                                        <p:tgtEl>
                                          <p:spTgt spid="47821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7821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8211" grpId="0" build="p"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8994" name="Rectangle 2"/>
          <p:cNvSpPr>
            <a:spLocks noGrp="1" noChangeArrowheads="1"/>
          </p:cNvSpPr>
          <p:nvPr>
            <p:ph type="title"/>
          </p:nvPr>
        </p:nvSpPr>
        <p:spPr>
          <a:xfrm>
            <a:off x="0" y="304800"/>
            <a:ext cx="9144000" cy="1431925"/>
          </a:xfrm>
        </p:spPr>
        <p:txBody>
          <a:bodyPr/>
          <a:lstStyle/>
          <a:p>
            <a:pPr algn="ctr" eaLnBrk="1" hangingPunct="1">
              <a:defRPr/>
            </a:pPr>
            <a:r>
              <a:rPr lang="en-GB" sz="3600" smtClean="0">
                <a:cs typeface="Times New Roman" pitchFamily="18" charset="0"/>
              </a:rPr>
              <a:t>What is the Internet?</a:t>
            </a:r>
            <a:r>
              <a:rPr lang="en-US" sz="3600" smtClean="0">
                <a:cs typeface="Times New Roman" pitchFamily="18" charset="0"/>
              </a:rPr>
              <a:t> </a:t>
            </a:r>
          </a:p>
        </p:txBody>
      </p:sp>
      <p:sp>
        <p:nvSpPr>
          <p:cNvPr id="468995" name="Rectangle 3"/>
          <p:cNvSpPr>
            <a:spLocks noGrp="1" noChangeArrowheads="1"/>
          </p:cNvSpPr>
          <p:nvPr>
            <p:ph type="body" idx="1"/>
          </p:nvPr>
        </p:nvSpPr>
        <p:spPr>
          <a:xfrm>
            <a:off x="0" y="1981200"/>
            <a:ext cx="9144000" cy="4876800"/>
          </a:xfrm>
        </p:spPr>
        <p:txBody>
          <a:bodyPr/>
          <a:lstStyle/>
          <a:p>
            <a:pPr marL="387350" indent="-387350" eaLnBrk="1" hangingPunct="1">
              <a:lnSpc>
                <a:spcPct val="130000"/>
              </a:lnSpc>
              <a:defRPr/>
            </a:pPr>
            <a:r>
              <a:rPr lang="en-GB" smtClean="0">
                <a:cs typeface="Times New Roman" pitchFamily="18" charset="0"/>
              </a:rPr>
              <a:t>Computers all over the world linked together</a:t>
            </a:r>
          </a:p>
          <a:p>
            <a:pPr marL="387350" indent="-387350" eaLnBrk="1" hangingPunct="1">
              <a:lnSpc>
                <a:spcPct val="130000"/>
              </a:lnSpc>
              <a:defRPr/>
            </a:pPr>
            <a:r>
              <a:rPr lang="en-GB" smtClean="0">
                <a:cs typeface="Times New Roman" pitchFamily="18" charset="0"/>
              </a:rPr>
              <a:t>Links can be ordinary telephone lines, optical cables, satellite links, radio</a:t>
            </a:r>
          </a:p>
          <a:p>
            <a:pPr marL="387350" indent="-387350" eaLnBrk="1" hangingPunct="1">
              <a:lnSpc>
                <a:spcPct val="130000"/>
              </a:lnSpc>
              <a:defRPr/>
            </a:pPr>
            <a:r>
              <a:rPr lang="en-GB" smtClean="0">
                <a:cs typeface="Times New Roman" pitchFamily="18" charset="0"/>
              </a:rPr>
              <a:t>If you connect to one of these computers you can get information to and from any other one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68995">
                                            <p:txEl>
                                              <p:pRg st="0" end="0"/>
                                            </p:txEl>
                                          </p:spTgt>
                                        </p:tgtEl>
                                        <p:attrNameLst>
                                          <p:attrName>style.visibility</p:attrName>
                                        </p:attrNameLst>
                                      </p:cBhvr>
                                      <p:to>
                                        <p:strVal val="visible"/>
                                      </p:to>
                                    </p:set>
                                    <p:anim calcmode="lin" valueType="num">
                                      <p:cBhvr additive="base">
                                        <p:cTn id="7" dur="500" fill="hold"/>
                                        <p:tgtEl>
                                          <p:spTgt spid="4689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689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68995">
                                            <p:txEl>
                                              <p:pRg st="1" end="1"/>
                                            </p:txEl>
                                          </p:spTgt>
                                        </p:tgtEl>
                                        <p:attrNameLst>
                                          <p:attrName>style.visibility</p:attrName>
                                        </p:attrNameLst>
                                      </p:cBhvr>
                                      <p:to>
                                        <p:strVal val="visible"/>
                                      </p:to>
                                    </p:set>
                                    <p:anim calcmode="lin" valueType="num">
                                      <p:cBhvr additive="base">
                                        <p:cTn id="13" dur="500" fill="hold"/>
                                        <p:tgtEl>
                                          <p:spTgt spid="4689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689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68995">
                                            <p:txEl>
                                              <p:pRg st="2" end="2"/>
                                            </p:txEl>
                                          </p:spTgt>
                                        </p:tgtEl>
                                        <p:attrNameLst>
                                          <p:attrName>style.visibility</p:attrName>
                                        </p:attrNameLst>
                                      </p:cBhvr>
                                      <p:to>
                                        <p:strVal val="visible"/>
                                      </p:to>
                                    </p:set>
                                    <p:anim calcmode="lin" valueType="num">
                                      <p:cBhvr additive="base">
                                        <p:cTn id="19" dur="500" fill="hold"/>
                                        <p:tgtEl>
                                          <p:spTgt spid="4689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6899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8995" grpId="0" build="p"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4772" name="Picture 4" descr="inter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8175" y="1844675"/>
            <a:ext cx="5329238" cy="3608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4775" name="Text Box 7"/>
          <p:cNvSpPr txBox="1">
            <a:spLocks noChangeArrowheads="1"/>
          </p:cNvSpPr>
          <p:nvPr/>
        </p:nvSpPr>
        <p:spPr bwMode="auto">
          <a:xfrm>
            <a:off x="395288" y="5670550"/>
            <a:ext cx="80772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GB" sz="2400">
                <a:latin typeface="Times New Roman" pitchFamily="18" charset="0"/>
              </a:rPr>
              <a:t>To use the Internet, you use a Modem and phone line to link to an Internet Service Provider (ISP), such as Freeserve, AOL, BT Internet etc.</a:t>
            </a:r>
          </a:p>
        </p:txBody>
      </p:sp>
      <p:sp>
        <p:nvSpPr>
          <p:cNvPr id="544776" name="Rectangle 8"/>
          <p:cNvSpPr>
            <a:spLocks noRot="1" noChangeArrowheads="1"/>
          </p:cNvSpPr>
          <p:nvPr/>
        </p:nvSpPr>
        <p:spPr bwMode="auto">
          <a:xfrm>
            <a:off x="0" y="260350"/>
            <a:ext cx="923131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defRPr/>
            </a:pPr>
            <a:r>
              <a:rPr lang="en-GB" sz="4400" b="1">
                <a:solidFill>
                  <a:schemeClr val="tx2"/>
                </a:solidFill>
                <a:effectLst>
                  <a:outerShdw blurRad="38100" dist="38100" dir="2700000" algn="tl">
                    <a:srgbClr val="000000"/>
                  </a:outerShdw>
                </a:effectLst>
              </a:rPr>
              <a:t>Requirements for connection to the Internet</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544772"/>
                                        </p:tgtEl>
                                        <p:attrNameLst>
                                          <p:attrName>style.visibility</p:attrName>
                                        </p:attrNameLst>
                                      </p:cBhvr>
                                      <p:to>
                                        <p:strVal val="visible"/>
                                      </p:to>
                                    </p:set>
                                    <p:animEffect transition="in" filter="checkerboard(across)">
                                      <p:cBhvr>
                                        <p:cTn id="7" dur="500"/>
                                        <p:tgtEl>
                                          <p:spTgt spid="5447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42" fill="hold" grpId="0" nodeType="clickEffect">
                                  <p:stCondLst>
                                    <p:cond delay="0"/>
                                  </p:stCondLst>
                                  <p:childTnLst>
                                    <p:set>
                                      <p:cBhvr>
                                        <p:cTn id="11" dur="1" fill="hold">
                                          <p:stCondLst>
                                            <p:cond delay="0"/>
                                          </p:stCondLst>
                                        </p:cTn>
                                        <p:tgtEl>
                                          <p:spTgt spid="544775"/>
                                        </p:tgtEl>
                                        <p:attrNameLst>
                                          <p:attrName>style.visibility</p:attrName>
                                        </p:attrNameLst>
                                      </p:cBhvr>
                                      <p:to>
                                        <p:strVal val="visible"/>
                                      </p:to>
                                    </p:set>
                                    <p:animEffect transition="in" filter="barn(outHorizontal)">
                                      <p:cBhvr>
                                        <p:cTn id="12" dur="500"/>
                                        <p:tgtEl>
                                          <p:spTgt spid="5447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4775" grpId="0"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4"/>
          <p:cNvSpPr txBox="1">
            <a:spLocks noChangeArrowheads="1"/>
          </p:cNvSpPr>
          <p:nvPr/>
        </p:nvSpPr>
        <p:spPr bwMode="auto">
          <a:xfrm>
            <a:off x="838200" y="60960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endParaRPr lang="en-GB" sz="2400">
              <a:latin typeface="Times New Roman" pitchFamily="18" charset="0"/>
            </a:endParaRPr>
          </a:p>
        </p:txBody>
      </p:sp>
      <p:sp>
        <p:nvSpPr>
          <p:cNvPr id="58371" name="Text Box 6"/>
          <p:cNvSpPr txBox="1">
            <a:spLocks noChangeArrowheads="1"/>
          </p:cNvSpPr>
          <p:nvPr/>
        </p:nvSpPr>
        <p:spPr bwMode="auto">
          <a:xfrm>
            <a:off x="1066800" y="205740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endParaRPr lang="en-GB" sz="2400">
              <a:latin typeface="Times New Roman" pitchFamily="18" charset="0"/>
            </a:endParaRPr>
          </a:p>
        </p:txBody>
      </p:sp>
      <p:sp>
        <p:nvSpPr>
          <p:cNvPr id="545804" name="Rectangle 12"/>
          <p:cNvSpPr>
            <a:spLocks noGrp="1" noChangeArrowheads="1"/>
          </p:cNvSpPr>
          <p:nvPr>
            <p:ph type="body" idx="1"/>
          </p:nvPr>
        </p:nvSpPr>
        <p:spPr>
          <a:xfrm>
            <a:off x="0" y="0"/>
            <a:ext cx="9144000" cy="6858000"/>
          </a:xfrm>
        </p:spPr>
        <p:txBody>
          <a:bodyPr/>
          <a:lstStyle/>
          <a:p>
            <a:pPr>
              <a:lnSpc>
                <a:spcPct val="90000"/>
              </a:lnSpc>
              <a:spcBef>
                <a:spcPct val="50000"/>
              </a:spcBef>
              <a:buClrTx/>
              <a:buSzTx/>
              <a:buFontTx/>
              <a:buNone/>
              <a:defRPr/>
            </a:pPr>
            <a:r>
              <a:rPr lang="en-GB" sz="2800" smtClean="0">
                <a:effectLst/>
              </a:rPr>
              <a:t>The </a:t>
            </a:r>
            <a:r>
              <a:rPr lang="en-GB" sz="2800" b="1" smtClean="0">
                <a:effectLst/>
              </a:rPr>
              <a:t>Internet</a:t>
            </a:r>
            <a:r>
              <a:rPr lang="en-GB" sz="2800" smtClean="0">
                <a:effectLst/>
              </a:rPr>
              <a:t> stores the World Wide Web (WWW).</a:t>
            </a:r>
          </a:p>
          <a:p>
            <a:pPr>
              <a:lnSpc>
                <a:spcPct val="90000"/>
              </a:lnSpc>
              <a:spcBef>
                <a:spcPct val="50000"/>
              </a:spcBef>
              <a:buClrTx/>
              <a:buSzTx/>
              <a:buFontTx/>
              <a:buNone/>
              <a:defRPr/>
            </a:pPr>
            <a:r>
              <a:rPr lang="en-GB" sz="2800" smtClean="0">
                <a:effectLst/>
              </a:rPr>
              <a:t>The </a:t>
            </a:r>
            <a:r>
              <a:rPr lang="en-GB" sz="2800" b="1" smtClean="0">
                <a:effectLst/>
              </a:rPr>
              <a:t>World Wide Web</a:t>
            </a:r>
            <a:r>
              <a:rPr lang="en-GB" sz="2800" smtClean="0">
                <a:effectLst/>
              </a:rPr>
              <a:t> is made up of Pages which are stored on Servers (ie the large computers that make up the Internet)</a:t>
            </a:r>
          </a:p>
          <a:p>
            <a:pPr>
              <a:lnSpc>
                <a:spcPct val="90000"/>
              </a:lnSpc>
              <a:spcBef>
                <a:spcPct val="50000"/>
              </a:spcBef>
              <a:buClrTx/>
              <a:buSzTx/>
              <a:buFontTx/>
              <a:buNone/>
              <a:defRPr/>
            </a:pPr>
            <a:r>
              <a:rPr lang="en-GB" sz="2800" smtClean="0">
                <a:effectLst/>
              </a:rPr>
              <a:t>You can link to any other page on the WWW using a </a:t>
            </a:r>
            <a:r>
              <a:rPr lang="en-GB" sz="2800" b="1" smtClean="0">
                <a:effectLst/>
              </a:rPr>
              <a:t>Hyperlink</a:t>
            </a:r>
            <a:r>
              <a:rPr lang="en-GB" sz="2800" smtClean="0">
                <a:effectLst/>
              </a:rPr>
              <a:t>.  Pages that include hyperlinks are called Y</a:t>
            </a:r>
            <a:r>
              <a:rPr lang="en-GB" sz="2800" b="1" smtClean="0">
                <a:effectLst/>
              </a:rPr>
              <a:t>ypertext</a:t>
            </a:r>
            <a:r>
              <a:rPr lang="en-GB" sz="2800" smtClean="0">
                <a:effectLst/>
              </a:rPr>
              <a:t>.</a:t>
            </a:r>
          </a:p>
          <a:p>
            <a:pPr>
              <a:spcBef>
                <a:spcPct val="50000"/>
              </a:spcBef>
              <a:buClrTx/>
              <a:buSzTx/>
              <a:buFontTx/>
              <a:buNone/>
              <a:defRPr/>
            </a:pPr>
            <a:r>
              <a:rPr lang="en-GB" sz="2800" smtClean="0">
                <a:effectLst/>
              </a:rPr>
              <a:t>When pages also include other media (ie sound, moving video, pictures etc) they are called </a:t>
            </a:r>
            <a:r>
              <a:rPr lang="en-GB" sz="2800" b="1" smtClean="0">
                <a:effectLst/>
              </a:rPr>
              <a:t>HYPERMEDIA</a:t>
            </a:r>
          </a:p>
          <a:p>
            <a:pPr>
              <a:spcBef>
                <a:spcPct val="50000"/>
              </a:spcBef>
              <a:buClrTx/>
              <a:buSzTx/>
              <a:buFontTx/>
              <a:buNone/>
              <a:defRPr/>
            </a:pPr>
            <a:r>
              <a:rPr lang="en-GB" sz="2800" smtClean="0">
                <a:effectLst/>
              </a:rPr>
              <a:t>To allow this to be possible every page in the WWW needs an address so it can be located.  This is called its URL (</a:t>
            </a:r>
            <a:r>
              <a:rPr lang="en-GB" sz="2800" b="1" smtClean="0">
                <a:effectLst/>
              </a:rPr>
              <a:t>Uniform Resource Locator</a:t>
            </a:r>
            <a:r>
              <a:rPr lang="en-GB" sz="2800" smtClean="0">
                <a:effectLst/>
              </a:rPr>
              <a:t>).</a:t>
            </a:r>
          </a:p>
          <a:p>
            <a:pPr eaLnBrk="1" hangingPunct="1">
              <a:lnSpc>
                <a:spcPct val="90000"/>
              </a:lnSpc>
              <a:defRPr/>
            </a:pPr>
            <a:r>
              <a:rPr lang="en-GB" sz="2800" smtClean="0">
                <a:effectLst/>
              </a:rPr>
              <a:t>Eg:  http://www.ibm.com/homepage.html</a:t>
            </a:r>
          </a:p>
          <a:p>
            <a:pPr eaLnBrk="1" hangingPunct="1">
              <a:lnSpc>
                <a:spcPct val="90000"/>
              </a:lnSpc>
              <a:defRPr/>
            </a:pPr>
            <a:r>
              <a:rPr lang="en-GB" sz="2800" smtClean="0">
                <a:effectLst/>
              </a:rPr>
              <a:t>(this is http://Servername/webpage name)</a:t>
            </a:r>
          </a:p>
          <a:p>
            <a:pPr>
              <a:spcBef>
                <a:spcPct val="50000"/>
              </a:spcBef>
              <a:buClrTx/>
              <a:buSzTx/>
              <a:buFontTx/>
              <a:buNone/>
              <a:defRPr/>
            </a:pPr>
            <a:endParaRPr lang="en-GB" sz="2800" smtClean="0">
              <a:effectLst/>
            </a:endParaRPr>
          </a:p>
          <a:p>
            <a:pPr>
              <a:spcBef>
                <a:spcPct val="50000"/>
              </a:spcBef>
              <a:buClrTx/>
              <a:buSzTx/>
              <a:buFontTx/>
              <a:buNone/>
              <a:defRPr/>
            </a:pPr>
            <a:endParaRPr lang="en-GB" sz="2800" smtClean="0">
              <a:effectLst/>
            </a:endParaRPr>
          </a:p>
          <a:p>
            <a:pPr>
              <a:lnSpc>
                <a:spcPct val="90000"/>
              </a:lnSpc>
              <a:spcBef>
                <a:spcPct val="50000"/>
              </a:spcBef>
              <a:buClrTx/>
              <a:buSzTx/>
              <a:buFontTx/>
              <a:buNone/>
              <a:defRPr/>
            </a:pPr>
            <a:endParaRPr lang="en-GB" sz="2800" smtClean="0">
              <a:effectLst/>
            </a:endParaRPr>
          </a:p>
          <a:p>
            <a:pPr>
              <a:lnSpc>
                <a:spcPct val="90000"/>
              </a:lnSpc>
              <a:spcBef>
                <a:spcPct val="50000"/>
              </a:spcBef>
              <a:buClrTx/>
              <a:buSzTx/>
              <a:buFontTx/>
              <a:buNone/>
              <a:defRPr/>
            </a:pPr>
            <a:endParaRPr lang="en-GB" sz="2800" smtClean="0">
              <a:effectLst/>
            </a:endParaRPr>
          </a:p>
          <a:p>
            <a:pPr>
              <a:lnSpc>
                <a:spcPct val="90000"/>
              </a:lnSpc>
              <a:spcBef>
                <a:spcPct val="50000"/>
              </a:spcBef>
              <a:buClrTx/>
              <a:buSzTx/>
              <a:buFontTx/>
              <a:buNone/>
              <a:defRPr/>
            </a:pPr>
            <a:endParaRPr lang="en-GB" sz="2800" smtClean="0">
              <a:effectLst/>
            </a:endParaRPr>
          </a:p>
          <a:p>
            <a:pPr eaLnBrk="1" hangingPunct="1">
              <a:lnSpc>
                <a:spcPct val="90000"/>
              </a:lnSpc>
              <a:defRPr/>
            </a:pPr>
            <a:endParaRPr lang="en-GB" sz="2800" smtClean="0"/>
          </a:p>
        </p:txBody>
      </p:sp>
    </p:spTree>
  </p:cSld>
  <p:clrMapOvr>
    <a:masterClrMapping/>
  </p:clrMapOvr>
  <p:transition>
    <p:zoom/>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6820" name="Text Box 4"/>
          <p:cNvSpPr txBox="1">
            <a:spLocks noChangeArrowheads="1"/>
          </p:cNvSpPr>
          <p:nvPr/>
        </p:nvSpPr>
        <p:spPr bwMode="auto">
          <a:xfrm>
            <a:off x="0" y="0"/>
            <a:ext cx="9144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a:spcBef>
                <a:spcPct val="50000"/>
              </a:spcBef>
            </a:pPr>
            <a:r>
              <a:rPr lang="en-GB" sz="2400">
                <a:latin typeface="Times New Roman" pitchFamily="18" charset="0"/>
              </a:rPr>
              <a:t>To view pages you need a program called a BROWSER.  Internet Explorer is our Browser.</a:t>
            </a:r>
          </a:p>
        </p:txBody>
      </p:sp>
      <p:pic>
        <p:nvPicPr>
          <p:cNvPr id="54682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905000"/>
            <a:ext cx="6400800" cy="4608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46822" name="Text Box 6"/>
          <p:cNvSpPr txBox="1">
            <a:spLocks noChangeArrowheads="1"/>
          </p:cNvSpPr>
          <p:nvPr/>
        </p:nvSpPr>
        <p:spPr bwMode="auto">
          <a:xfrm>
            <a:off x="7620000" y="2057400"/>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GB" sz="2400">
                <a:latin typeface="Times New Roman" pitchFamily="18" charset="0"/>
              </a:rPr>
              <a:t>URL</a:t>
            </a:r>
          </a:p>
        </p:txBody>
      </p:sp>
      <p:sp>
        <p:nvSpPr>
          <p:cNvPr id="546823" name="Text Box 7"/>
          <p:cNvSpPr txBox="1">
            <a:spLocks noChangeArrowheads="1"/>
          </p:cNvSpPr>
          <p:nvPr/>
        </p:nvSpPr>
        <p:spPr bwMode="auto">
          <a:xfrm>
            <a:off x="7543800" y="2787650"/>
            <a:ext cx="1295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GB">
                <a:latin typeface="Times New Roman" pitchFamily="18" charset="0"/>
              </a:rPr>
              <a:t>Main Title of page</a:t>
            </a:r>
            <a:endParaRPr lang="en-GB" sz="2400">
              <a:latin typeface="Times New Roman" pitchFamily="18" charset="0"/>
            </a:endParaRPr>
          </a:p>
        </p:txBody>
      </p:sp>
      <p:sp>
        <p:nvSpPr>
          <p:cNvPr id="546824" name="Text Box 8"/>
          <p:cNvSpPr txBox="1">
            <a:spLocks noChangeArrowheads="1"/>
          </p:cNvSpPr>
          <p:nvPr/>
        </p:nvSpPr>
        <p:spPr bwMode="auto">
          <a:xfrm>
            <a:off x="2209800" y="13716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GB">
                <a:latin typeface="Times New Roman" pitchFamily="18" charset="0"/>
              </a:rPr>
              <a:t>Back &amp; Forward buttons</a:t>
            </a:r>
            <a:endParaRPr lang="en-GB" sz="2400">
              <a:latin typeface="Times New Roman" pitchFamily="18" charset="0"/>
            </a:endParaRPr>
          </a:p>
        </p:txBody>
      </p:sp>
      <p:sp>
        <p:nvSpPr>
          <p:cNvPr id="546825" name="Text Box 9"/>
          <p:cNvSpPr txBox="1">
            <a:spLocks noChangeArrowheads="1"/>
          </p:cNvSpPr>
          <p:nvPr/>
        </p:nvSpPr>
        <p:spPr bwMode="auto">
          <a:xfrm>
            <a:off x="4953000" y="1371600"/>
            <a:ext cx="1752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GB">
                <a:latin typeface="Times New Roman" pitchFamily="18" charset="0"/>
              </a:rPr>
              <a:t>Search button</a:t>
            </a:r>
            <a:endParaRPr lang="en-GB" sz="2400">
              <a:latin typeface="Times New Roman" pitchFamily="18" charset="0"/>
            </a:endParaRPr>
          </a:p>
        </p:txBody>
      </p:sp>
      <p:sp>
        <p:nvSpPr>
          <p:cNvPr id="546826" name="Text Box 10"/>
          <p:cNvSpPr txBox="1">
            <a:spLocks noChangeArrowheads="1"/>
          </p:cNvSpPr>
          <p:nvPr/>
        </p:nvSpPr>
        <p:spPr bwMode="auto">
          <a:xfrm>
            <a:off x="7527925" y="4079875"/>
            <a:ext cx="1538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r>
              <a:rPr lang="en-GB" sz="2400">
                <a:latin typeface="Times New Roman" pitchFamily="18" charset="0"/>
              </a:rPr>
              <a:t>Hyperlinks</a:t>
            </a:r>
          </a:p>
        </p:txBody>
      </p:sp>
      <p:sp>
        <p:nvSpPr>
          <p:cNvPr id="546827" name="Line 11"/>
          <p:cNvSpPr>
            <a:spLocks noChangeShapeType="1"/>
          </p:cNvSpPr>
          <p:nvPr/>
        </p:nvSpPr>
        <p:spPr bwMode="auto">
          <a:xfrm flipH="1" flipV="1">
            <a:off x="1600200" y="3962400"/>
            <a:ext cx="5867400" cy="3810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6828" name="Line 12"/>
          <p:cNvSpPr>
            <a:spLocks noChangeShapeType="1"/>
          </p:cNvSpPr>
          <p:nvPr/>
        </p:nvSpPr>
        <p:spPr bwMode="auto">
          <a:xfrm flipH="1">
            <a:off x="5715000" y="3124200"/>
            <a:ext cx="1828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6829" name="Line 13"/>
          <p:cNvSpPr>
            <a:spLocks noChangeShapeType="1"/>
          </p:cNvSpPr>
          <p:nvPr/>
        </p:nvSpPr>
        <p:spPr bwMode="auto">
          <a:xfrm flipH="1">
            <a:off x="3581400" y="2286000"/>
            <a:ext cx="40386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6830" name="Line 14"/>
          <p:cNvSpPr>
            <a:spLocks noChangeShapeType="1"/>
          </p:cNvSpPr>
          <p:nvPr/>
        </p:nvSpPr>
        <p:spPr bwMode="auto">
          <a:xfrm flipH="1">
            <a:off x="1447800" y="1676400"/>
            <a:ext cx="1600200" cy="762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6831" name="Line 15"/>
          <p:cNvSpPr>
            <a:spLocks noChangeShapeType="1"/>
          </p:cNvSpPr>
          <p:nvPr/>
        </p:nvSpPr>
        <p:spPr bwMode="auto">
          <a:xfrm flipH="1">
            <a:off x="3657600" y="1676400"/>
            <a:ext cx="17526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iterate type="lt">
                                    <p:tmPct val="100000"/>
                                  </p:iterate>
                                  <p:childTnLst>
                                    <p:set>
                                      <p:cBhvr>
                                        <p:cTn id="6" dur="1" fill="hold">
                                          <p:stCondLst>
                                            <p:cond delay="0"/>
                                          </p:stCondLst>
                                        </p:cTn>
                                        <p:tgtEl>
                                          <p:spTgt spid="546820">
                                            <p:txEl>
                                              <p:pRg st="0" end="0"/>
                                            </p:txEl>
                                          </p:spTgt>
                                        </p:tgtEl>
                                        <p:attrNameLst>
                                          <p:attrName>style.visibility</p:attrName>
                                        </p:attrNameLst>
                                      </p:cBhvr>
                                      <p:to>
                                        <p:strVal val="visible"/>
                                      </p:to>
                                    </p:set>
                                    <p:animEffect transition="in" filter="wipe(up)">
                                      <p:cBhvr>
                                        <p:cTn id="7" dur="75"/>
                                        <p:tgtEl>
                                          <p:spTgt spid="546820">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546821"/>
                                        </p:tgtEl>
                                        <p:attrNameLst>
                                          <p:attrName>style.visibility</p:attrName>
                                        </p:attrNameLst>
                                      </p:cBhvr>
                                      <p:to>
                                        <p:strVal val="visible"/>
                                      </p:to>
                                    </p:set>
                                    <p:animEffect transition="in" filter="wipe(left)">
                                      <p:cBhvr>
                                        <p:cTn id="12" dur="500"/>
                                        <p:tgtEl>
                                          <p:spTgt spid="54682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46823"/>
                                        </p:tgtEl>
                                        <p:attrNameLst>
                                          <p:attrName>style.visibility</p:attrName>
                                        </p:attrNameLst>
                                      </p:cBhvr>
                                      <p:to>
                                        <p:strVal val="visible"/>
                                      </p:to>
                                    </p:set>
                                    <p:animEffect transition="in" filter="dissolve">
                                      <p:cBhvr>
                                        <p:cTn id="17" dur="500"/>
                                        <p:tgtEl>
                                          <p:spTgt spid="54682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46828"/>
                                        </p:tgtEl>
                                        <p:attrNameLst>
                                          <p:attrName>style.visibility</p:attrName>
                                        </p:attrNameLst>
                                      </p:cBhvr>
                                      <p:to>
                                        <p:strVal val="visible"/>
                                      </p:to>
                                    </p:set>
                                    <p:animEffect transition="in" filter="dissolve">
                                      <p:cBhvr>
                                        <p:cTn id="22" dur="500"/>
                                        <p:tgtEl>
                                          <p:spTgt spid="54682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46822">
                                            <p:txEl>
                                              <p:pRg st="0" end="0"/>
                                            </p:txEl>
                                          </p:spTgt>
                                        </p:tgtEl>
                                        <p:attrNameLst>
                                          <p:attrName>style.visibility</p:attrName>
                                        </p:attrNameLst>
                                      </p:cBhvr>
                                      <p:to>
                                        <p:strVal val="visible"/>
                                      </p:to>
                                    </p:set>
                                    <p:animEffect transition="in" filter="dissolve">
                                      <p:cBhvr>
                                        <p:cTn id="27" dur="500"/>
                                        <p:tgtEl>
                                          <p:spTgt spid="546822">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546829"/>
                                        </p:tgtEl>
                                        <p:attrNameLst>
                                          <p:attrName>style.visibility</p:attrName>
                                        </p:attrNameLst>
                                      </p:cBhvr>
                                      <p:to>
                                        <p:strVal val="visible"/>
                                      </p:to>
                                    </p:set>
                                    <p:animEffect transition="in" filter="dissolve">
                                      <p:cBhvr>
                                        <p:cTn id="32" dur="500"/>
                                        <p:tgtEl>
                                          <p:spTgt spid="54682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546824">
                                            <p:txEl>
                                              <p:pRg st="0" end="0"/>
                                            </p:txEl>
                                          </p:spTgt>
                                        </p:tgtEl>
                                        <p:attrNameLst>
                                          <p:attrName>style.visibility</p:attrName>
                                        </p:attrNameLst>
                                      </p:cBhvr>
                                      <p:to>
                                        <p:strVal val="visible"/>
                                      </p:to>
                                    </p:set>
                                    <p:animEffect transition="in" filter="dissolve">
                                      <p:cBhvr>
                                        <p:cTn id="37" dur="500"/>
                                        <p:tgtEl>
                                          <p:spTgt spid="546824">
                                            <p:txEl>
                                              <p:pRg st="0" end="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546830"/>
                                        </p:tgtEl>
                                        <p:attrNameLst>
                                          <p:attrName>style.visibility</p:attrName>
                                        </p:attrNameLst>
                                      </p:cBhvr>
                                      <p:to>
                                        <p:strVal val="visible"/>
                                      </p:to>
                                    </p:set>
                                    <p:animEffect transition="in" filter="dissolve">
                                      <p:cBhvr>
                                        <p:cTn id="42" dur="500"/>
                                        <p:tgtEl>
                                          <p:spTgt spid="54683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546826">
                                            <p:txEl>
                                              <p:pRg st="0" end="0"/>
                                            </p:txEl>
                                          </p:spTgt>
                                        </p:tgtEl>
                                        <p:attrNameLst>
                                          <p:attrName>style.visibility</p:attrName>
                                        </p:attrNameLst>
                                      </p:cBhvr>
                                      <p:to>
                                        <p:strVal val="visible"/>
                                      </p:to>
                                    </p:set>
                                    <p:animEffect transition="in" filter="dissolve">
                                      <p:cBhvr>
                                        <p:cTn id="47" dur="500"/>
                                        <p:tgtEl>
                                          <p:spTgt spid="546826">
                                            <p:txEl>
                                              <p:pRg st="0" end="0"/>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546827"/>
                                        </p:tgtEl>
                                        <p:attrNameLst>
                                          <p:attrName>style.visibility</p:attrName>
                                        </p:attrNameLst>
                                      </p:cBhvr>
                                      <p:to>
                                        <p:strVal val="visible"/>
                                      </p:to>
                                    </p:set>
                                    <p:animEffect transition="in" filter="dissolve">
                                      <p:cBhvr>
                                        <p:cTn id="52" dur="500"/>
                                        <p:tgtEl>
                                          <p:spTgt spid="546827"/>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546825"/>
                                        </p:tgtEl>
                                        <p:attrNameLst>
                                          <p:attrName>style.visibility</p:attrName>
                                        </p:attrNameLst>
                                      </p:cBhvr>
                                      <p:to>
                                        <p:strVal val="visible"/>
                                      </p:to>
                                    </p:set>
                                    <p:animEffect transition="in" filter="dissolve">
                                      <p:cBhvr>
                                        <p:cTn id="57" dur="500"/>
                                        <p:tgtEl>
                                          <p:spTgt spid="546825"/>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546831"/>
                                        </p:tgtEl>
                                        <p:attrNameLst>
                                          <p:attrName>style.visibility</p:attrName>
                                        </p:attrNameLst>
                                      </p:cBhvr>
                                      <p:to>
                                        <p:strVal val="visible"/>
                                      </p:to>
                                    </p:set>
                                    <p:animEffect transition="in" filter="dissolve">
                                      <p:cBhvr>
                                        <p:cTn id="62" dur="500"/>
                                        <p:tgtEl>
                                          <p:spTgt spid="5468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6820" grpId="0" build="p" autoUpdateAnimBg="0"/>
      <p:bldP spid="546822" grpId="0" build="p" autoUpdateAnimBg="0"/>
      <p:bldP spid="546823" grpId="0" autoUpdateAnimBg="0"/>
      <p:bldP spid="546824" grpId="0" build="p" autoUpdateAnimBg="0"/>
      <p:bldP spid="546825" grpId="0" autoUpdateAnimBg="0"/>
      <p:bldP spid="546826" grpId="0" build="p" autoUpdateAnimBg="0"/>
      <p:bldP spid="546827" grpId="0" animBg="1"/>
      <p:bldP spid="546828" grpId="0" animBg="1"/>
      <p:bldP spid="546829" grpId="0" animBg="1"/>
      <p:bldP spid="546830" grpId="0" animBg="1"/>
      <p:bldP spid="546831"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844" name="Text Box 4"/>
          <p:cNvSpPr txBox="1">
            <a:spLocks noChangeArrowheads="1"/>
          </p:cNvSpPr>
          <p:nvPr/>
        </p:nvSpPr>
        <p:spPr bwMode="auto">
          <a:xfrm>
            <a:off x="0" y="333375"/>
            <a:ext cx="914400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a:spcBef>
                <a:spcPct val="50000"/>
              </a:spcBef>
            </a:pPr>
            <a:r>
              <a:rPr lang="en-GB" sz="2800">
                <a:latin typeface="Times New Roman" pitchFamily="18" charset="0"/>
              </a:rPr>
              <a:t>Search Engines</a:t>
            </a:r>
            <a:r>
              <a:rPr lang="en-GB" sz="2400">
                <a:latin typeface="Times New Roman" pitchFamily="18" charset="0"/>
              </a:rPr>
              <a:t> are programs which allow you to find pages of a particular topic.</a:t>
            </a:r>
          </a:p>
        </p:txBody>
      </p:sp>
      <p:sp>
        <p:nvSpPr>
          <p:cNvPr id="547845" name="Text Box 5"/>
          <p:cNvSpPr txBox="1">
            <a:spLocks noChangeArrowheads="1"/>
          </p:cNvSpPr>
          <p:nvPr/>
        </p:nvSpPr>
        <p:spPr bwMode="auto">
          <a:xfrm>
            <a:off x="2362200" y="1752600"/>
            <a:ext cx="6019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GB" sz="2400">
                <a:latin typeface="Times New Roman" pitchFamily="18" charset="0"/>
              </a:rPr>
              <a:t>For example, you could use </a:t>
            </a:r>
            <a:r>
              <a:rPr lang="en-GB" sz="2400">
                <a:solidFill>
                  <a:schemeClr val="accent2"/>
                </a:solidFill>
                <a:latin typeface="Times New Roman" pitchFamily="18" charset="0"/>
              </a:rPr>
              <a:t>www.yahoo.co.uk</a:t>
            </a:r>
            <a:r>
              <a:rPr lang="en-GB" sz="2400">
                <a:latin typeface="Times New Roman" pitchFamily="18" charset="0"/>
              </a:rPr>
              <a:t> to find information about cricket...</a:t>
            </a:r>
          </a:p>
        </p:txBody>
      </p:sp>
      <p:sp>
        <p:nvSpPr>
          <p:cNvPr id="547846" name="Text Box 6"/>
          <p:cNvSpPr txBox="1">
            <a:spLocks noChangeArrowheads="1"/>
          </p:cNvSpPr>
          <p:nvPr/>
        </p:nvSpPr>
        <p:spPr bwMode="auto">
          <a:xfrm>
            <a:off x="1524000" y="5791200"/>
            <a:ext cx="6324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GB" sz="2400">
                <a:latin typeface="Times New Roman" pitchFamily="18" charset="0"/>
              </a:rPr>
              <a:t>You will then be given a list of </a:t>
            </a:r>
            <a:r>
              <a:rPr lang="en-GB" sz="2400">
                <a:solidFill>
                  <a:srgbClr val="A50021"/>
                </a:solidFill>
                <a:latin typeface="Times New Roman" pitchFamily="18" charset="0"/>
              </a:rPr>
              <a:t>hyperlinks</a:t>
            </a:r>
            <a:r>
              <a:rPr lang="en-GB" sz="2400">
                <a:latin typeface="Times New Roman" pitchFamily="18" charset="0"/>
              </a:rPr>
              <a:t> so you can go to the desired pages.</a:t>
            </a:r>
          </a:p>
        </p:txBody>
      </p:sp>
      <p:pic>
        <p:nvPicPr>
          <p:cNvPr id="547847"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2895600"/>
            <a:ext cx="3810000"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47848" name="AutoShape 8"/>
          <p:cNvSpPr>
            <a:spLocks noChangeArrowheads="1"/>
          </p:cNvSpPr>
          <p:nvPr/>
        </p:nvSpPr>
        <p:spPr bwMode="auto">
          <a:xfrm>
            <a:off x="4572000" y="4114800"/>
            <a:ext cx="304800" cy="304800"/>
          </a:xfrm>
          <a:prstGeom prst="right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547849"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2895600"/>
            <a:ext cx="3810000"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47850" name="Line 10"/>
          <p:cNvSpPr>
            <a:spLocks noChangeShapeType="1"/>
          </p:cNvSpPr>
          <p:nvPr/>
        </p:nvSpPr>
        <p:spPr bwMode="auto">
          <a:xfrm flipH="1" flipV="1">
            <a:off x="5486400" y="5334000"/>
            <a:ext cx="3810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47844"/>
                                        </p:tgtEl>
                                        <p:attrNameLst>
                                          <p:attrName>style.visibility</p:attrName>
                                        </p:attrNameLst>
                                      </p:cBhvr>
                                      <p:to>
                                        <p:strVal val="visible"/>
                                      </p:to>
                                    </p:set>
                                    <p:animEffect transition="in" filter="blinds(horizontal)">
                                      <p:cBhvr>
                                        <p:cTn id="7" dur="500"/>
                                        <p:tgtEl>
                                          <p:spTgt spid="5478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47845"/>
                                        </p:tgtEl>
                                        <p:attrNameLst>
                                          <p:attrName>style.visibility</p:attrName>
                                        </p:attrNameLst>
                                      </p:cBhvr>
                                      <p:to>
                                        <p:strVal val="visible"/>
                                      </p:to>
                                    </p:set>
                                    <p:animEffect transition="in" filter="blinds(horizontal)">
                                      <p:cBhvr>
                                        <p:cTn id="12" dur="500"/>
                                        <p:tgtEl>
                                          <p:spTgt spid="54784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547847"/>
                                        </p:tgtEl>
                                        <p:attrNameLst>
                                          <p:attrName>style.visibility</p:attrName>
                                        </p:attrNameLst>
                                      </p:cBhvr>
                                      <p:to>
                                        <p:strVal val="visible"/>
                                      </p:to>
                                    </p:set>
                                    <p:animEffect transition="in" filter="box(in)">
                                      <p:cBhvr>
                                        <p:cTn id="17" dur="500"/>
                                        <p:tgtEl>
                                          <p:spTgt spid="54784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3" presetClass="entr" presetSubtype="16" fill="hold" grpId="0" nodeType="clickEffect">
                                  <p:stCondLst>
                                    <p:cond delay="0"/>
                                  </p:stCondLst>
                                  <p:childTnLst>
                                    <p:set>
                                      <p:cBhvr>
                                        <p:cTn id="21" dur="1" fill="hold">
                                          <p:stCondLst>
                                            <p:cond delay="0"/>
                                          </p:stCondLst>
                                        </p:cTn>
                                        <p:tgtEl>
                                          <p:spTgt spid="547848"/>
                                        </p:tgtEl>
                                        <p:attrNameLst>
                                          <p:attrName>style.visibility</p:attrName>
                                        </p:attrNameLst>
                                      </p:cBhvr>
                                      <p:to>
                                        <p:strVal val="visible"/>
                                      </p:to>
                                    </p:set>
                                    <p:anim calcmode="lin" valueType="num">
                                      <p:cBhvr>
                                        <p:cTn id="22" dur="500" fill="hold"/>
                                        <p:tgtEl>
                                          <p:spTgt spid="547848"/>
                                        </p:tgtEl>
                                        <p:attrNameLst>
                                          <p:attrName>ppt_w</p:attrName>
                                        </p:attrNameLst>
                                      </p:cBhvr>
                                      <p:tavLst>
                                        <p:tav tm="0">
                                          <p:val>
                                            <p:fltVal val="0"/>
                                          </p:val>
                                        </p:tav>
                                        <p:tav tm="100000">
                                          <p:val>
                                            <p:strVal val="#ppt_w"/>
                                          </p:val>
                                        </p:tav>
                                      </p:tavLst>
                                    </p:anim>
                                    <p:anim calcmode="lin" valueType="num">
                                      <p:cBhvr>
                                        <p:cTn id="23" dur="500" fill="hold"/>
                                        <p:tgtEl>
                                          <p:spTgt spid="547848"/>
                                        </p:tgtEl>
                                        <p:attrNameLst>
                                          <p:attrName>ppt_h</p:attrName>
                                        </p:attrNameLst>
                                      </p:cBhvr>
                                      <p:tavLst>
                                        <p:tav tm="0">
                                          <p:val>
                                            <p:fltVal val="0"/>
                                          </p:val>
                                        </p:tav>
                                        <p:tav tm="100000">
                                          <p:val>
                                            <p:strVal val="#ppt_h"/>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ntr" presetSubtype="32" fill="hold" nodeType="clickEffect">
                                  <p:stCondLst>
                                    <p:cond delay="0"/>
                                  </p:stCondLst>
                                  <p:childTnLst>
                                    <p:set>
                                      <p:cBhvr>
                                        <p:cTn id="27" dur="1" fill="hold">
                                          <p:stCondLst>
                                            <p:cond delay="0"/>
                                          </p:stCondLst>
                                        </p:cTn>
                                        <p:tgtEl>
                                          <p:spTgt spid="547849"/>
                                        </p:tgtEl>
                                        <p:attrNameLst>
                                          <p:attrName>style.visibility</p:attrName>
                                        </p:attrNameLst>
                                      </p:cBhvr>
                                      <p:to>
                                        <p:strVal val="visible"/>
                                      </p:to>
                                    </p:set>
                                    <p:animEffect transition="in" filter="box(out)">
                                      <p:cBhvr>
                                        <p:cTn id="28" dur="500"/>
                                        <p:tgtEl>
                                          <p:spTgt spid="547849"/>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5" presetClass="entr" presetSubtype="0" fill="hold" grpId="0" nodeType="clickEffect">
                                  <p:stCondLst>
                                    <p:cond delay="0"/>
                                  </p:stCondLst>
                                  <p:childTnLst>
                                    <p:set>
                                      <p:cBhvr>
                                        <p:cTn id="32" dur="1" fill="hold">
                                          <p:stCondLst>
                                            <p:cond delay="0"/>
                                          </p:stCondLst>
                                        </p:cTn>
                                        <p:tgtEl>
                                          <p:spTgt spid="547846"/>
                                        </p:tgtEl>
                                        <p:attrNameLst>
                                          <p:attrName>style.visibility</p:attrName>
                                        </p:attrNameLst>
                                      </p:cBhvr>
                                      <p:to>
                                        <p:strVal val="visible"/>
                                      </p:to>
                                    </p:set>
                                    <p:anim calcmode="lin" valueType="num">
                                      <p:cBhvr>
                                        <p:cTn id="33" dur="1000" fill="hold"/>
                                        <p:tgtEl>
                                          <p:spTgt spid="547846"/>
                                        </p:tgtEl>
                                        <p:attrNameLst>
                                          <p:attrName>ppt_w</p:attrName>
                                        </p:attrNameLst>
                                      </p:cBhvr>
                                      <p:tavLst>
                                        <p:tav tm="0">
                                          <p:val>
                                            <p:fltVal val="0"/>
                                          </p:val>
                                        </p:tav>
                                        <p:tav tm="100000">
                                          <p:val>
                                            <p:strVal val="#ppt_w"/>
                                          </p:val>
                                        </p:tav>
                                      </p:tavLst>
                                    </p:anim>
                                    <p:anim calcmode="lin" valueType="num">
                                      <p:cBhvr>
                                        <p:cTn id="34" dur="1000" fill="hold"/>
                                        <p:tgtEl>
                                          <p:spTgt spid="547846"/>
                                        </p:tgtEl>
                                        <p:attrNameLst>
                                          <p:attrName>ppt_h</p:attrName>
                                        </p:attrNameLst>
                                      </p:cBhvr>
                                      <p:tavLst>
                                        <p:tav tm="0">
                                          <p:val>
                                            <p:fltVal val="0"/>
                                          </p:val>
                                        </p:tav>
                                        <p:tav tm="100000">
                                          <p:val>
                                            <p:strVal val="#ppt_h"/>
                                          </p:val>
                                        </p:tav>
                                      </p:tavLst>
                                    </p:anim>
                                    <p:anim calcmode="lin" valueType="num">
                                      <p:cBhvr>
                                        <p:cTn id="35" dur="1000" fill="hold"/>
                                        <p:tgtEl>
                                          <p:spTgt spid="547846"/>
                                        </p:tgtEl>
                                        <p:attrNameLst>
                                          <p:attrName>ppt_x</p:attrName>
                                        </p:attrNameLst>
                                      </p:cBhvr>
                                      <p:tavLst>
                                        <p:tav tm="0" fmla="#ppt_x+(cos(-2*pi*(1-$))*-#ppt_x-sin(-2*pi*(1-$))*(1-#ppt_y))*(1-$)">
                                          <p:val>
                                            <p:fltVal val="0"/>
                                          </p:val>
                                        </p:tav>
                                        <p:tav tm="100000">
                                          <p:val>
                                            <p:fltVal val="1"/>
                                          </p:val>
                                        </p:tav>
                                      </p:tavLst>
                                    </p:anim>
                                    <p:anim calcmode="lin" valueType="num">
                                      <p:cBhvr>
                                        <p:cTn id="36" dur="1000" fill="hold"/>
                                        <p:tgtEl>
                                          <p:spTgt spid="54784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547850"/>
                                        </p:tgtEl>
                                        <p:attrNameLst>
                                          <p:attrName>style.visibility</p:attrName>
                                        </p:attrNameLst>
                                      </p:cBhvr>
                                      <p:to>
                                        <p:strVal val="visible"/>
                                      </p:to>
                                    </p:set>
                                    <p:animEffect transition="in" filter="dissolve">
                                      <p:cBhvr>
                                        <p:cTn id="41" dur="500"/>
                                        <p:tgtEl>
                                          <p:spTgt spid="5478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7844" grpId="0" autoUpdateAnimBg="0"/>
      <p:bldP spid="547845" grpId="0" autoUpdateAnimBg="0"/>
      <p:bldP spid="547846" grpId="0" autoUpdateAnimBg="0"/>
      <p:bldP spid="547848" grpId="0" animBg="1"/>
      <p:bldP spid="547850" grpId="0" animBg="1"/>
    </p:bld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0018" name="Rectangle 2"/>
          <p:cNvSpPr>
            <a:spLocks noGrp="1" noChangeArrowheads="1"/>
          </p:cNvSpPr>
          <p:nvPr>
            <p:ph type="title"/>
          </p:nvPr>
        </p:nvSpPr>
        <p:spPr>
          <a:xfrm>
            <a:off x="0" y="304800"/>
            <a:ext cx="8610600" cy="1431925"/>
          </a:xfrm>
        </p:spPr>
        <p:txBody>
          <a:bodyPr/>
          <a:lstStyle/>
          <a:p>
            <a:pPr algn="ctr" eaLnBrk="1" hangingPunct="1">
              <a:defRPr/>
            </a:pPr>
            <a:r>
              <a:rPr lang="en-GB" sz="3600" smtClean="0">
                <a:cs typeface="Times New Roman" pitchFamily="18" charset="0"/>
              </a:rPr>
              <a:t>The main features of the Internet</a:t>
            </a:r>
            <a:endParaRPr lang="en-US" sz="3600" smtClean="0">
              <a:cs typeface="Times New Roman" pitchFamily="18" charset="0"/>
            </a:endParaRPr>
          </a:p>
        </p:txBody>
      </p:sp>
      <p:sp>
        <p:nvSpPr>
          <p:cNvPr id="470019" name="Rectangle 3"/>
          <p:cNvSpPr>
            <a:spLocks noGrp="1" noChangeArrowheads="1"/>
          </p:cNvSpPr>
          <p:nvPr>
            <p:ph type="body" idx="1"/>
          </p:nvPr>
        </p:nvSpPr>
        <p:spPr>
          <a:xfrm>
            <a:off x="0" y="1981200"/>
            <a:ext cx="9144000" cy="4876800"/>
          </a:xfrm>
        </p:spPr>
        <p:txBody>
          <a:bodyPr/>
          <a:lstStyle/>
          <a:p>
            <a:pPr marL="387350" indent="-387350" eaLnBrk="1" hangingPunct="1">
              <a:lnSpc>
                <a:spcPct val="110000"/>
              </a:lnSpc>
              <a:defRPr/>
            </a:pPr>
            <a:r>
              <a:rPr lang="en-GB" sz="2800" smtClean="0">
                <a:cs typeface="Times New Roman" pitchFamily="18" charset="0"/>
              </a:rPr>
              <a:t>The World Wide Web – pages of information created by anyone from Universities, professionals, school children…</a:t>
            </a:r>
          </a:p>
          <a:p>
            <a:pPr marL="387350" indent="-387350" eaLnBrk="1" hangingPunct="1">
              <a:lnSpc>
                <a:spcPct val="110000"/>
              </a:lnSpc>
              <a:defRPr/>
            </a:pPr>
            <a:r>
              <a:rPr lang="en-GB" sz="2800" smtClean="0">
                <a:cs typeface="Times New Roman" pitchFamily="18" charset="0"/>
              </a:rPr>
              <a:t>Electronic mail for communication with other people</a:t>
            </a:r>
          </a:p>
          <a:p>
            <a:pPr marL="387350" indent="-387350" eaLnBrk="1" hangingPunct="1">
              <a:lnSpc>
                <a:spcPct val="110000"/>
              </a:lnSpc>
              <a:defRPr/>
            </a:pPr>
            <a:r>
              <a:rPr lang="en-GB" sz="2800" smtClean="0">
                <a:cs typeface="Times New Roman" pitchFamily="18" charset="0"/>
              </a:rPr>
              <a:t>Chat, where you can use the keyboard and screen to communicate on-line to other people who are on line at the same time</a:t>
            </a:r>
          </a:p>
          <a:p>
            <a:pPr marL="387350" indent="-387350" eaLnBrk="1" hangingPunct="1">
              <a:lnSpc>
                <a:spcPct val="110000"/>
              </a:lnSpc>
              <a:defRPr/>
            </a:pPr>
            <a:r>
              <a:rPr lang="en-GB" sz="2800" smtClean="0">
                <a:cs typeface="Times New Roman" pitchFamily="18" charset="0"/>
              </a:rPr>
              <a:t>Bulletin boards where you can leave messages for a wider audience</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70019">
                                            <p:txEl>
                                              <p:pRg st="0" end="0"/>
                                            </p:txEl>
                                          </p:spTgt>
                                        </p:tgtEl>
                                        <p:attrNameLst>
                                          <p:attrName>style.visibility</p:attrName>
                                        </p:attrNameLst>
                                      </p:cBhvr>
                                      <p:to>
                                        <p:strVal val="visible"/>
                                      </p:to>
                                    </p:set>
                                    <p:anim calcmode="lin" valueType="num">
                                      <p:cBhvr additive="base">
                                        <p:cTn id="7" dur="500" fill="hold"/>
                                        <p:tgtEl>
                                          <p:spTgt spid="4700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700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70019">
                                            <p:txEl>
                                              <p:pRg st="1" end="1"/>
                                            </p:txEl>
                                          </p:spTgt>
                                        </p:tgtEl>
                                        <p:attrNameLst>
                                          <p:attrName>style.visibility</p:attrName>
                                        </p:attrNameLst>
                                      </p:cBhvr>
                                      <p:to>
                                        <p:strVal val="visible"/>
                                      </p:to>
                                    </p:set>
                                    <p:anim calcmode="lin" valueType="num">
                                      <p:cBhvr additive="base">
                                        <p:cTn id="13" dur="500" fill="hold"/>
                                        <p:tgtEl>
                                          <p:spTgt spid="4700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700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70019">
                                            <p:txEl>
                                              <p:pRg st="2" end="2"/>
                                            </p:txEl>
                                          </p:spTgt>
                                        </p:tgtEl>
                                        <p:attrNameLst>
                                          <p:attrName>style.visibility</p:attrName>
                                        </p:attrNameLst>
                                      </p:cBhvr>
                                      <p:to>
                                        <p:strVal val="visible"/>
                                      </p:to>
                                    </p:set>
                                    <p:anim calcmode="lin" valueType="num">
                                      <p:cBhvr additive="base">
                                        <p:cTn id="19" dur="500" fill="hold"/>
                                        <p:tgtEl>
                                          <p:spTgt spid="4700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7001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70019">
                                            <p:txEl>
                                              <p:pRg st="3" end="3"/>
                                            </p:txEl>
                                          </p:spTgt>
                                        </p:tgtEl>
                                        <p:attrNameLst>
                                          <p:attrName>style.visibility</p:attrName>
                                        </p:attrNameLst>
                                      </p:cBhvr>
                                      <p:to>
                                        <p:strVal val="visible"/>
                                      </p:to>
                                    </p:set>
                                    <p:anim calcmode="lin" valueType="num">
                                      <p:cBhvr additive="base">
                                        <p:cTn id="25" dur="500" fill="hold"/>
                                        <p:tgtEl>
                                          <p:spTgt spid="47001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7001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0019" grpId="0" build="p"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42" name="Rectangle 2"/>
          <p:cNvSpPr>
            <a:spLocks noGrp="1" noChangeArrowheads="1"/>
          </p:cNvSpPr>
          <p:nvPr>
            <p:ph type="title"/>
          </p:nvPr>
        </p:nvSpPr>
        <p:spPr>
          <a:xfrm>
            <a:off x="0" y="304800"/>
            <a:ext cx="9144000" cy="1431925"/>
          </a:xfrm>
        </p:spPr>
        <p:txBody>
          <a:bodyPr/>
          <a:lstStyle/>
          <a:p>
            <a:pPr algn="ctr" eaLnBrk="1" hangingPunct="1">
              <a:defRPr/>
            </a:pPr>
            <a:r>
              <a:rPr lang="en-GB" sz="3600" smtClean="0">
                <a:cs typeface="Times New Roman" pitchFamily="18" charset="0"/>
              </a:rPr>
              <a:t>The main advantages of the Internet</a:t>
            </a:r>
            <a:endParaRPr lang="en-US" sz="3600" smtClean="0">
              <a:cs typeface="Times New Roman" pitchFamily="18" charset="0"/>
            </a:endParaRPr>
          </a:p>
        </p:txBody>
      </p:sp>
      <p:sp>
        <p:nvSpPr>
          <p:cNvPr id="471043" name="Rectangle 3"/>
          <p:cNvSpPr>
            <a:spLocks noGrp="1" noChangeArrowheads="1"/>
          </p:cNvSpPr>
          <p:nvPr>
            <p:ph type="body" idx="1"/>
          </p:nvPr>
        </p:nvSpPr>
        <p:spPr>
          <a:xfrm>
            <a:off x="0" y="1981200"/>
            <a:ext cx="9144000" cy="4876800"/>
          </a:xfrm>
        </p:spPr>
        <p:txBody>
          <a:bodyPr/>
          <a:lstStyle/>
          <a:p>
            <a:pPr marL="387350" indent="-387350" eaLnBrk="1" hangingPunct="1">
              <a:lnSpc>
                <a:spcPct val="120000"/>
              </a:lnSpc>
              <a:defRPr/>
            </a:pPr>
            <a:r>
              <a:rPr lang="en-GB" sz="2800" smtClean="0">
                <a:cs typeface="Times New Roman" pitchFamily="18" charset="0"/>
              </a:rPr>
              <a:t>Fast access to a large amount of information on almost any subject</a:t>
            </a:r>
          </a:p>
          <a:p>
            <a:pPr marL="387350" indent="-387350" eaLnBrk="1" hangingPunct="1">
              <a:lnSpc>
                <a:spcPct val="120000"/>
              </a:lnSpc>
              <a:defRPr/>
            </a:pPr>
            <a:r>
              <a:rPr lang="en-GB" sz="2800" smtClean="0">
                <a:cs typeface="Times New Roman" pitchFamily="18" charset="0"/>
              </a:rPr>
              <a:t>Information is more likely to be up to date than information from other sources</a:t>
            </a:r>
          </a:p>
          <a:p>
            <a:pPr marL="387350" indent="-387350" eaLnBrk="1" hangingPunct="1">
              <a:lnSpc>
                <a:spcPct val="120000"/>
              </a:lnSpc>
              <a:defRPr/>
            </a:pPr>
            <a:r>
              <a:rPr lang="en-GB" sz="2800" smtClean="0">
                <a:cs typeface="Times New Roman" pitchFamily="18" charset="0"/>
              </a:rPr>
              <a:t>Fast communications with individuals and groups</a:t>
            </a:r>
          </a:p>
          <a:p>
            <a:pPr marL="387350" indent="-387350" eaLnBrk="1" hangingPunct="1">
              <a:lnSpc>
                <a:spcPct val="120000"/>
              </a:lnSpc>
              <a:defRPr/>
            </a:pPr>
            <a:r>
              <a:rPr lang="en-GB" sz="2800" smtClean="0">
                <a:cs typeface="Times New Roman" pitchFamily="18" charset="0"/>
              </a:rPr>
              <a:t>You can buy goods on-line without leaving the house</a:t>
            </a:r>
          </a:p>
          <a:p>
            <a:pPr marL="387350" indent="-387350" eaLnBrk="1" hangingPunct="1">
              <a:lnSpc>
                <a:spcPct val="120000"/>
              </a:lnSpc>
              <a:defRPr/>
            </a:pPr>
            <a:r>
              <a:rPr lang="en-GB" sz="2800" smtClean="0">
                <a:cs typeface="Times New Roman" pitchFamily="18" charset="0"/>
              </a:rPr>
              <a:t>Allows people to work from home because they can transfer files and communicate easily</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71043">
                                            <p:txEl>
                                              <p:pRg st="0" end="0"/>
                                            </p:txEl>
                                          </p:spTgt>
                                        </p:tgtEl>
                                        <p:attrNameLst>
                                          <p:attrName>style.visibility</p:attrName>
                                        </p:attrNameLst>
                                      </p:cBhvr>
                                      <p:to>
                                        <p:strVal val="visible"/>
                                      </p:to>
                                    </p:set>
                                    <p:anim calcmode="lin" valueType="num">
                                      <p:cBhvr additive="base">
                                        <p:cTn id="7" dur="500" fill="hold"/>
                                        <p:tgtEl>
                                          <p:spTgt spid="4710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710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71043">
                                            <p:txEl>
                                              <p:pRg st="1" end="1"/>
                                            </p:txEl>
                                          </p:spTgt>
                                        </p:tgtEl>
                                        <p:attrNameLst>
                                          <p:attrName>style.visibility</p:attrName>
                                        </p:attrNameLst>
                                      </p:cBhvr>
                                      <p:to>
                                        <p:strVal val="visible"/>
                                      </p:to>
                                    </p:set>
                                    <p:anim calcmode="lin" valueType="num">
                                      <p:cBhvr additive="base">
                                        <p:cTn id="13" dur="500" fill="hold"/>
                                        <p:tgtEl>
                                          <p:spTgt spid="47104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7104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71043">
                                            <p:txEl>
                                              <p:pRg st="2" end="2"/>
                                            </p:txEl>
                                          </p:spTgt>
                                        </p:tgtEl>
                                        <p:attrNameLst>
                                          <p:attrName>style.visibility</p:attrName>
                                        </p:attrNameLst>
                                      </p:cBhvr>
                                      <p:to>
                                        <p:strVal val="visible"/>
                                      </p:to>
                                    </p:set>
                                    <p:anim calcmode="lin" valueType="num">
                                      <p:cBhvr additive="base">
                                        <p:cTn id="19" dur="500" fill="hold"/>
                                        <p:tgtEl>
                                          <p:spTgt spid="47104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710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71043">
                                            <p:txEl>
                                              <p:pRg st="3" end="3"/>
                                            </p:txEl>
                                          </p:spTgt>
                                        </p:tgtEl>
                                        <p:attrNameLst>
                                          <p:attrName>style.visibility</p:attrName>
                                        </p:attrNameLst>
                                      </p:cBhvr>
                                      <p:to>
                                        <p:strVal val="visible"/>
                                      </p:to>
                                    </p:set>
                                    <p:anim calcmode="lin" valueType="num">
                                      <p:cBhvr additive="base">
                                        <p:cTn id="25" dur="500" fill="hold"/>
                                        <p:tgtEl>
                                          <p:spTgt spid="47104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7104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71043">
                                            <p:txEl>
                                              <p:pRg st="4" end="4"/>
                                            </p:txEl>
                                          </p:spTgt>
                                        </p:tgtEl>
                                        <p:attrNameLst>
                                          <p:attrName>style.visibility</p:attrName>
                                        </p:attrNameLst>
                                      </p:cBhvr>
                                      <p:to>
                                        <p:strVal val="visible"/>
                                      </p:to>
                                    </p:set>
                                    <p:anim calcmode="lin" valueType="num">
                                      <p:cBhvr additive="base">
                                        <p:cTn id="31" dur="500" fill="hold"/>
                                        <p:tgtEl>
                                          <p:spTgt spid="47104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7104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4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a:xfrm>
            <a:off x="0" y="304800"/>
            <a:ext cx="8458200" cy="1143000"/>
          </a:xfrm>
        </p:spPr>
        <p:txBody>
          <a:bodyPr/>
          <a:lstStyle/>
          <a:p>
            <a:pPr algn="ctr" eaLnBrk="1" hangingPunct="1">
              <a:defRPr/>
            </a:pPr>
            <a:r>
              <a:rPr lang="en-GB" sz="3600" smtClean="0">
                <a:cs typeface="Times New Roman" pitchFamily="18" charset="0"/>
              </a:rPr>
              <a:t>RAM and ROM</a:t>
            </a:r>
            <a:r>
              <a:rPr lang="en-US" sz="3600" smtClean="0">
                <a:cs typeface="Times New Roman" pitchFamily="18" charset="0"/>
              </a:rPr>
              <a:t> </a:t>
            </a:r>
          </a:p>
        </p:txBody>
      </p:sp>
      <p:sp>
        <p:nvSpPr>
          <p:cNvPr id="265219" name="Rectangle 3"/>
          <p:cNvSpPr>
            <a:spLocks noGrp="1" noChangeArrowheads="1"/>
          </p:cNvSpPr>
          <p:nvPr>
            <p:ph type="body" idx="1"/>
          </p:nvPr>
        </p:nvSpPr>
        <p:spPr>
          <a:xfrm>
            <a:off x="0" y="1484313"/>
            <a:ext cx="9144000" cy="4425950"/>
          </a:xfrm>
        </p:spPr>
        <p:txBody>
          <a:bodyPr/>
          <a:lstStyle/>
          <a:p>
            <a:pPr marL="387350" indent="-387350" eaLnBrk="1" hangingPunct="1">
              <a:lnSpc>
                <a:spcPct val="110000"/>
              </a:lnSpc>
              <a:defRPr/>
            </a:pPr>
            <a:r>
              <a:rPr lang="en-GB" sz="2800" smtClean="0">
                <a:cs typeface="Times New Roman" pitchFamily="18" charset="0"/>
              </a:rPr>
              <a:t>RAM and ROM are the two different types of main memory inside the computer</a:t>
            </a:r>
          </a:p>
          <a:p>
            <a:pPr marL="387350" indent="-387350" eaLnBrk="1" hangingPunct="1">
              <a:lnSpc>
                <a:spcPct val="110000"/>
              </a:lnSpc>
              <a:defRPr/>
            </a:pPr>
            <a:r>
              <a:rPr lang="en-GB" sz="2800" b="1" smtClean="0">
                <a:cs typeface="Times New Roman" pitchFamily="18" charset="0"/>
              </a:rPr>
              <a:t>RAM</a:t>
            </a:r>
            <a:r>
              <a:rPr lang="en-GB" sz="2800" smtClean="0">
                <a:cs typeface="Times New Roman" pitchFamily="18" charset="0"/>
              </a:rPr>
              <a:t> – Random Access Memory – memory that the user can use to store programs and data that are being used at the moment.  Wiped when the computer is switched off.</a:t>
            </a:r>
          </a:p>
          <a:p>
            <a:pPr marL="387350" indent="-387350" eaLnBrk="1" hangingPunct="1">
              <a:lnSpc>
                <a:spcPct val="110000"/>
              </a:lnSpc>
              <a:defRPr/>
            </a:pPr>
            <a:r>
              <a:rPr lang="en-GB" sz="2800" b="1" smtClean="0">
                <a:cs typeface="Times New Roman" pitchFamily="18" charset="0"/>
              </a:rPr>
              <a:t>ROM</a:t>
            </a:r>
            <a:r>
              <a:rPr lang="en-GB" sz="2800" smtClean="0">
                <a:cs typeface="Times New Roman" pitchFamily="18" charset="0"/>
              </a:rPr>
              <a:t> – Read Only Memory – memory which is permanently set when it is made.  Contains instructions and data that are needed all the time.  Is permanent, so not lost when the computer is switched off.</a:t>
            </a:r>
            <a:r>
              <a:rPr lang="en-US" sz="2800" smtClean="0">
                <a:cs typeface="Times New Roman" pitchFamily="18" charset="0"/>
              </a:rPr>
              <a:t> </a:t>
            </a:r>
            <a:endParaRPr lang="en-GB" sz="2800"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5219">
                                            <p:txEl>
                                              <p:pRg st="0" end="0"/>
                                            </p:txEl>
                                          </p:spTgt>
                                        </p:tgtEl>
                                        <p:attrNameLst>
                                          <p:attrName>style.visibility</p:attrName>
                                        </p:attrNameLst>
                                      </p:cBhvr>
                                      <p:to>
                                        <p:strVal val="visible"/>
                                      </p:to>
                                    </p:set>
                                    <p:anim calcmode="lin" valueType="num">
                                      <p:cBhvr additive="base">
                                        <p:cTn id="7" dur="500" fill="hold"/>
                                        <p:tgtEl>
                                          <p:spTgt spid="2652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652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65219">
                                            <p:txEl>
                                              <p:pRg st="1" end="1"/>
                                            </p:txEl>
                                          </p:spTgt>
                                        </p:tgtEl>
                                        <p:attrNameLst>
                                          <p:attrName>style.visibility</p:attrName>
                                        </p:attrNameLst>
                                      </p:cBhvr>
                                      <p:to>
                                        <p:strVal val="visible"/>
                                      </p:to>
                                    </p:set>
                                    <p:anim calcmode="lin" valueType="num">
                                      <p:cBhvr additive="base">
                                        <p:cTn id="13" dur="500" fill="hold"/>
                                        <p:tgtEl>
                                          <p:spTgt spid="2652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652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65219">
                                            <p:txEl>
                                              <p:pRg st="2" end="2"/>
                                            </p:txEl>
                                          </p:spTgt>
                                        </p:tgtEl>
                                        <p:attrNameLst>
                                          <p:attrName>style.visibility</p:attrName>
                                        </p:attrNameLst>
                                      </p:cBhvr>
                                      <p:to>
                                        <p:strVal val="visible"/>
                                      </p:to>
                                    </p:set>
                                    <p:anim calcmode="lin" valueType="num">
                                      <p:cBhvr additive="base">
                                        <p:cTn id="19" dur="500" fill="hold"/>
                                        <p:tgtEl>
                                          <p:spTgt spid="2652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65219">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5219" grpId="0" build="p"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2066" name="Rectangle 2"/>
          <p:cNvSpPr>
            <a:spLocks noGrp="1" noChangeArrowheads="1"/>
          </p:cNvSpPr>
          <p:nvPr>
            <p:ph type="title"/>
          </p:nvPr>
        </p:nvSpPr>
        <p:spPr>
          <a:xfrm>
            <a:off x="0" y="0"/>
            <a:ext cx="9144000" cy="1431925"/>
          </a:xfrm>
        </p:spPr>
        <p:txBody>
          <a:bodyPr/>
          <a:lstStyle/>
          <a:p>
            <a:pPr algn="ctr" eaLnBrk="1" hangingPunct="1">
              <a:defRPr/>
            </a:pPr>
            <a:r>
              <a:rPr lang="en-GB" sz="4000" smtClean="0">
                <a:cs typeface="Times New Roman" pitchFamily="18" charset="0"/>
              </a:rPr>
              <a:t>The main disadvantages of the Internet</a:t>
            </a:r>
            <a:endParaRPr lang="en-US" sz="4000" smtClean="0">
              <a:cs typeface="Times New Roman" pitchFamily="18" charset="0"/>
            </a:endParaRPr>
          </a:p>
        </p:txBody>
      </p:sp>
      <p:sp>
        <p:nvSpPr>
          <p:cNvPr id="472067" name="Rectangle 3"/>
          <p:cNvSpPr>
            <a:spLocks noGrp="1" noChangeArrowheads="1"/>
          </p:cNvSpPr>
          <p:nvPr>
            <p:ph type="body" idx="1"/>
          </p:nvPr>
        </p:nvSpPr>
        <p:spPr>
          <a:xfrm>
            <a:off x="0" y="1447800"/>
            <a:ext cx="8915400" cy="5410200"/>
          </a:xfrm>
        </p:spPr>
        <p:txBody>
          <a:bodyPr/>
          <a:lstStyle/>
          <a:p>
            <a:pPr marL="387350" indent="-387350" eaLnBrk="1" hangingPunct="1">
              <a:lnSpc>
                <a:spcPct val="90000"/>
              </a:lnSpc>
              <a:defRPr/>
            </a:pPr>
            <a:r>
              <a:rPr lang="en-GB" sz="2800" smtClean="0">
                <a:cs typeface="Times New Roman" pitchFamily="18" charset="0"/>
              </a:rPr>
              <a:t>Cost – you need a modem, a subscription to an Internet Service Provider (although there are many free ISP’s now) and the cost of telephone calls</a:t>
            </a:r>
          </a:p>
          <a:p>
            <a:pPr marL="387350" indent="-387350" eaLnBrk="1" hangingPunct="1">
              <a:lnSpc>
                <a:spcPct val="90000"/>
              </a:lnSpc>
              <a:defRPr/>
            </a:pPr>
            <a:r>
              <a:rPr lang="en-GB" sz="2800" smtClean="0">
                <a:cs typeface="Times New Roman" pitchFamily="18" charset="0"/>
              </a:rPr>
              <a:t>Since anyone can put information there you cannot always rely on the accuracy of the information you find</a:t>
            </a:r>
          </a:p>
          <a:p>
            <a:pPr marL="387350" indent="-387350" eaLnBrk="1" hangingPunct="1">
              <a:lnSpc>
                <a:spcPct val="90000"/>
              </a:lnSpc>
              <a:defRPr/>
            </a:pPr>
            <a:r>
              <a:rPr lang="en-GB" sz="2800" smtClean="0">
                <a:cs typeface="Times New Roman" pitchFamily="18" charset="0"/>
              </a:rPr>
              <a:t>E-mail can be intercepted by hackers</a:t>
            </a:r>
          </a:p>
          <a:p>
            <a:pPr marL="387350" indent="-387350" eaLnBrk="1" hangingPunct="1">
              <a:lnSpc>
                <a:spcPct val="90000"/>
              </a:lnSpc>
              <a:defRPr/>
            </a:pPr>
            <a:r>
              <a:rPr lang="en-GB" sz="2800" smtClean="0">
                <a:cs typeface="Times New Roman" pitchFamily="18" charset="0"/>
              </a:rPr>
              <a:t>Viruses can be transmitted through attachments to e-mails</a:t>
            </a:r>
          </a:p>
          <a:p>
            <a:pPr marL="387350" indent="-387350" eaLnBrk="1" hangingPunct="1">
              <a:lnSpc>
                <a:spcPct val="90000"/>
              </a:lnSpc>
              <a:defRPr/>
            </a:pPr>
            <a:r>
              <a:rPr lang="en-GB" sz="2800" smtClean="0">
                <a:cs typeface="Times New Roman" pitchFamily="18" charset="0"/>
              </a:rPr>
              <a:t>There is a lot of undesirable material on the WWW, especially pornographic and extreme political propaganda</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72067">
                                            <p:txEl>
                                              <p:pRg st="0" end="0"/>
                                            </p:txEl>
                                          </p:spTgt>
                                        </p:tgtEl>
                                        <p:attrNameLst>
                                          <p:attrName>style.visibility</p:attrName>
                                        </p:attrNameLst>
                                      </p:cBhvr>
                                      <p:to>
                                        <p:strVal val="visible"/>
                                      </p:to>
                                    </p:set>
                                    <p:anim calcmode="lin" valueType="num">
                                      <p:cBhvr additive="base">
                                        <p:cTn id="7" dur="500" fill="hold"/>
                                        <p:tgtEl>
                                          <p:spTgt spid="4720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720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72067">
                                            <p:txEl>
                                              <p:pRg st="1" end="1"/>
                                            </p:txEl>
                                          </p:spTgt>
                                        </p:tgtEl>
                                        <p:attrNameLst>
                                          <p:attrName>style.visibility</p:attrName>
                                        </p:attrNameLst>
                                      </p:cBhvr>
                                      <p:to>
                                        <p:strVal val="visible"/>
                                      </p:to>
                                    </p:set>
                                    <p:anim calcmode="lin" valueType="num">
                                      <p:cBhvr additive="base">
                                        <p:cTn id="13" dur="500" fill="hold"/>
                                        <p:tgtEl>
                                          <p:spTgt spid="47206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720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72067">
                                            <p:txEl>
                                              <p:pRg st="2" end="2"/>
                                            </p:txEl>
                                          </p:spTgt>
                                        </p:tgtEl>
                                        <p:attrNameLst>
                                          <p:attrName>style.visibility</p:attrName>
                                        </p:attrNameLst>
                                      </p:cBhvr>
                                      <p:to>
                                        <p:strVal val="visible"/>
                                      </p:to>
                                    </p:set>
                                    <p:anim calcmode="lin" valueType="num">
                                      <p:cBhvr additive="base">
                                        <p:cTn id="19" dur="500" fill="hold"/>
                                        <p:tgtEl>
                                          <p:spTgt spid="47206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720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72067">
                                            <p:txEl>
                                              <p:pRg st="3" end="3"/>
                                            </p:txEl>
                                          </p:spTgt>
                                        </p:tgtEl>
                                        <p:attrNameLst>
                                          <p:attrName>style.visibility</p:attrName>
                                        </p:attrNameLst>
                                      </p:cBhvr>
                                      <p:to>
                                        <p:strVal val="visible"/>
                                      </p:to>
                                    </p:set>
                                    <p:anim calcmode="lin" valueType="num">
                                      <p:cBhvr additive="base">
                                        <p:cTn id="25" dur="500" fill="hold"/>
                                        <p:tgtEl>
                                          <p:spTgt spid="47206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7206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72067">
                                            <p:txEl>
                                              <p:pRg st="4" end="4"/>
                                            </p:txEl>
                                          </p:spTgt>
                                        </p:tgtEl>
                                        <p:attrNameLst>
                                          <p:attrName>style.visibility</p:attrName>
                                        </p:attrNameLst>
                                      </p:cBhvr>
                                      <p:to>
                                        <p:strVal val="visible"/>
                                      </p:to>
                                    </p:set>
                                    <p:anim calcmode="lin" valueType="num">
                                      <p:cBhvr additive="base">
                                        <p:cTn id="31" dur="500" fill="hold"/>
                                        <p:tgtEl>
                                          <p:spTgt spid="47206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7206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2067" grpId="0" build="p" autoUpdateAnimBg="0"/>
    </p:bld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0" y="304800"/>
            <a:ext cx="9144000" cy="1431925"/>
          </a:xfrm>
        </p:spPr>
        <p:txBody>
          <a:bodyPr/>
          <a:lstStyle/>
          <a:p>
            <a:pPr algn="ctr" eaLnBrk="1" hangingPunct="1">
              <a:defRPr/>
            </a:pPr>
            <a:r>
              <a:rPr lang="en-GB" sz="3900" smtClean="0">
                <a:cs typeface="Times New Roman" pitchFamily="18" charset="0"/>
              </a:rPr>
              <a:t>What is a modem?  Why is it needed?</a:t>
            </a:r>
            <a:r>
              <a:rPr lang="en-US" sz="3900" smtClean="0">
                <a:cs typeface="Times New Roman" pitchFamily="18" charset="0"/>
              </a:rPr>
              <a:t> </a:t>
            </a:r>
          </a:p>
        </p:txBody>
      </p:sp>
      <p:sp>
        <p:nvSpPr>
          <p:cNvPr id="46083" name="Rectangle 3"/>
          <p:cNvSpPr>
            <a:spLocks noGrp="1" noChangeArrowheads="1"/>
          </p:cNvSpPr>
          <p:nvPr>
            <p:ph type="body" idx="1"/>
          </p:nvPr>
        </p:nvSpPr>
        <p:spPr>
          <a:xfrm>
            <a:off x="0" y="1981200"/>
            <a:ext cx="9144000" cy="4876800"/>
          </a:xfrm>
        </p:spPr>
        <p:txBody>
          <a:bodyPr/>
          <a:lstStyle/>
          <a:p>
            <a:pPr marL="387350" indent="-387350" eaLnBrk="1" hangingPunct="1">
              <a:lnSpc>
                <a:spcPct val="120000"/>
              </a:lnSpc>
              <a:defRPr/>
            </a:pPr>
            <a:r>
              <a:rPr lang="en-GB" smtClean="0">
                <a:cs typeface="Times New Roman" pitchFamily="18" charset="0"/>
              </a:rPr>
              <a:t>Converts digital signals from a computer into analogue sounds that travel down telephone lines, and converts sounds from telephone lines to digital signals.</a:t>
            </a:r>
          </a:p>
          <a:p>
            <a:pPr marL="387350" indent="-387350" eaLnBrk="1" hangingPunct="1">
              <a:lnSpc>
                <a:spcPct val="120000"/>
              </a:lnSpc>
              <a:defRPr/>
            </a:pPr>
            <a:r>
              <a:rPr lang="en-GB" smtClean="0">
                <a:cs typeface="Times New Roman" pitchFamily="18" charset="0"/>
              </a:rPr>
              <a:t>Necessary so that digital computers can use analogue telephone lines to transmit and receive data.</a:t>
            </a:r>
            <a:r>
              <a:rPr lang="en-US" smtClean="0">
                <a:cs typeface="Times New Roman" pitchFamily="18" charset="0"/>
              </a:rPr>
              <a:t> </a:t>
            </a:r>
            <a:endParaRPr lang="en-GB"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anim calcmode="lin" valueType="num">
                                      <p:cBhvr additive="base">
                                        <p:cTn id="7" dur="500" fill="hold"/>
                                        <p:tgtEl>
                                          <p:spTgt spid="460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60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6083">
                                            <p:txEl>
                                              <p:pRg st="1" end="1"/>
                                            </p:txEl>
                                          </p:spTgt>
                                        </p:tgtEl>
                                        <p:attrNameLst>
                                          <p:attrName>style.visibility</p:attrName>
                                        </p:attrNameLst>
                                      </p:cBhvr>
                                      <p:to>
                                        <p:strVal val="visible"/>
                                      </p:to>
                                    </p:set>
                                    <p:anim calcmode="lin" valueType="num">
                                      <p:cBhvr additive="base">
                                        <p:cTn id="13" dur="500" fill="hold"/>
                                        <p:tgtEl>
                                          <p:spTgt spid="4608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608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autoUpdateAnimBg="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1460" name="Rectangle 4"/>
          <p:cNvSpPr>
            <a:spLocks noRot="1" noChangeArrowheads="1"/>
          </p:cNvSpPr>
          <p:nvPr/>
        </p:nvSpPr>
        <p:spPr bwMode="auto">
          <a:xfrm>
            <a:off x="495300" y="274638"/>
            <a:ext cx="8915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defRPr/>
            </a:pPr>
            <a:r>
              <a:rPr lang="en-GB" sz="4400" b="1">
                <a:solidFill>
                  <a:schemeClr val="tx2"/>
                </a:solidFill>
                <a:effectLst>
                  <a:outerShdw blurRad="38100" dist="38100" dir="2700000" algn="tl">
                    <a:srgbClr val="000000"/>
                  </a:outerShdw>
                </a:effectLst>
              </a:rPr>
              <a:t>Intranet,WWW</a:t>
            </a:r>
          </a:p>
        </p:txBody>
      </p:sp>
      <p:sp>
        <p:nvSpPr>
          <p:cNvPr id="531461" name="Rectangle 5"/>
          <p:cNvSpPr>
            <a:spLocks noChangeArrowheads="1"/>
          </p:cNvSpPr>
          <p:nvPr/>
        </p:nvSpPr>
        <p:spPr bwMode="auto">
          <a:xfrm>
            <a:off x="0" y="1600200"/>
            <a:ext cx="94107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buClr>
                <a:schemeClr val="hlink"/>
              </a:buClr>
              <a:buSzPct val="70000"/>
              <a:buFont typeface="Wingdings" pitchFamily="2" charset="2"/>
              <a:buChar char="n"/>
              <a:defRPr/>
            </a:pPr>
            <a:r>
              <a:rPr lang="en-GB" sz="3200" b="1">
                <a:effectLst>
                  <a:outerShdw blurRad="38100" dist="38100" dir="2700000" algn="tl">
                    <a:srgbClr val="000000"/>
                  </a:outerShdw>
                </a:effectLst>
              </a:rPr>
              <a:t>Intranet</a:t>
            </a:r>
            <a:r>
              <a:rPr lang="en-GB" sz="3200">
                <a:effectLst>
                  <a:outerShdw blurRad="38100" dist="38100" dir="2700000" algn="tl">
                    <a:srgbClr val="000000"/>
                  </a:outerShdw>
                </a:effectLst>
              </a:rPr>
              <a:t>:  a group of computers within an organisation configured to communicate with each other.</a:t>
            </a:r>
          </a:p>
          <a:p>
            <a:pPr marL="342900" indent="-342900">
              <a:spcBef>
                <a:spcPct val="20000"/>
              </a:spcBef>
              <a:buClr>
                <a:schemeClr val="hlink"/>
              </a:buClr>
              <a:buSzPct val="70000"/>
              <a:buFont typeface="Wingdings" pitchFamily="2" charset="2"/>
              <a:buChar char="n"/>
              <a:defRPr/>
            </a:pPr>
            <a:endParaRPr lang="en-GB" sz="3200">
              <a:effectLst>
                <a:outerShdw blurRad="38100" dist="38100" dir="2700000" algn="tl">
                  <a:srgbClr val="000000"/>
                </a:outerShdw>
              </a:effectLst>
            </a:endParaRPr>
          </a:p>
          <a:p>
            <a:pPr marL="342900" indent="-342900">
              <a:spcBef>
                <a:spcPct val="20000"/>
              </a:spcBef>
              <a:buClr>
                <a:schemeClr val="hlink"/>
              </a:buClr>
              <a:buSzPct val="70000"/>
              <a:buFont typeface="Wingdings" pitchFamily="2" charset="2"/>
              <a:buChar char="n"/>
              <a:defRPr/>
            </a:pPr>
            <a:endParaRPr lang="en-GB" sz="3200">
              <a:effectLst>
                <a:outerShdw blurRad="38100" dist="38100" dir="2700000" algn="tl">
                  <a:srgbClr val="000000"/>
                </a:outerShdw>
              </a:effectLst>
            </a:endParaRPr>
          </a:p>
          <a:p>
            <a:pPr marL="342900" indent="-342900">
              <a:spcBef>
                <a:spcPct val="20000"/>
              </a:spcBef>
              <a:buClr>
                <a:schemeClr val="hlink"/>
              </a:buClr>
              <a:buSzPct val="70000"/>
              <a:buFont typeface="Wingdings" pitchFamily="2" charset="2"/>
              <a:buChar char="n"/>
              <a:defRPr/>
            </a:pPr>
            <a:r>
              <a:rPr lang="en-GB" sz="3200" b="1">
                <a:effectLst>
                  <a:outerShdw blurRad="38100" dist="38100" dir="2700000" algn="tl">
                    <a:srgbClr val="000000"/>
                  </a:outerShdw>
                </a:effectLst>
              </a:rPr>
              <a:t>The World Wide Web</a:t>
            </a:r>
            <a:r>
              <a:rPr lang="en-GB" sz="3200">
                <a:effectLst>
                  <a:outerShdw blurRad="38100" dist="38100" dir="2700000" algn="tl">
                    <a:srgbClr val="000000"/>
                  </a:outerShdw>
                </a:effectLst>
              </a:rPr>
              <a:t> is part of the Internet</a:t>
            </a:r>
          </a:p>
          <a:p>
            <a:pPr marL="342900" indent="-342900">
              <a:spcBef>
                <a:spcPct val="20000"/>
              </a:spcBef>
              <a:buClr>
                <a:schemeClr val="hlink"/>
              </a:buClr>
              <a:buSzPct val="70000"/>
              <a:buFont typeface="Wingdings" pitchFamily="2" charset="2"/>
              <a:buChar char="n"/>
              <a:defRPr/>
            </a:pPr>
            <a:endParaRPr lang="en-GB" sz="3200">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8562" name="Rectangle 2"/>
          <p:cNvSpPr>
            <a:spLocks noGrp="1" noChangeArrowheads="1"/>
          </p:cNvSpPr>
          <p:nvPr>
            <p:ph type="title"/>
          </p:nvPr>
        </p:nvSpPr>
        <p:spPr/>
        <p:txBody>
          <a:bodyPr/>
          <a:lstStyle/>
          <a:p>
            <a:pPr algn="ctr" eaLnBrk="1" hangingPunct="1">
              <a:defRPr/>
            </a:pPr>
            <a:r>
              <a:rPr lang="en-GB" smtClean="0"/>
              <a:t>Advantages of an Intranet</a:t>
            </a:r>
          </a:p>
        </p:txBody>
      </p:sp>
      <p:sp>
        <p:nvSpPr>
          <p:cNvPr id="578563" name="Rectangle 3"/>
          <p:cNvSpPr>
            <a:spLocks noGrp="1" noChangeArrowheads="1"/>
          </p:cNvSpPr>
          <p:nvPr>
            <p:ph type="body" idx="1"/>
          </p:nvPr>
        </p:nvSpPr>
        <p:spPr/>
        <p:txBody>
          <a:bodyPr/>
          <a:lstStyle/>
          <a:p>
            <a:pPr eaLnBrk="1" hangingPunct="1">
              <a:defRPr/>
            </a:pPr>
            <a:r>
              <a:rPr lang="en-GB" sz="2800" smtClean="0"/>
              <a:t>A major advantage of having an intranet is that once the information is uploaded it can be viewed by everybody within the organisation at any time</a:t>
            </a:r>
          </a:p>
          <a:p>
            <a:pPr eaLnBrk="1" hangingPunct="1">
              <a:defRPr/>
            </a:pPr>
            <a:endParaRPr lang="en-GB" sz="2800" smtClean="0"/>
          </a:p>
          <a:p>
            <a:pPr eaLnBrk="1" hangingPunct="1">
              <a:defRPr/>
            </a:pPr>
            <a:r>
              <a:rPr lang="en-GB" sz="2800" smtClean="0"/>
              <a:t>Communications will improve within an organisation which in turn will improve employee’s view of the organisation’s vision and strategies</a:t>
            </a:r>
          </a:p>
        </p:txBody>
      </p:sp>
    </p:spTree>
  </p:cSld>
  <p:clrMapOvr>
    <a:masterClrMapping/>
  </p:clrMapOvr>
  <p:transition>
    <p:zoom/>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5490" name="Rectangle 2"/>
          <p:cNvSpPr>
            <a:spLocks noGrp="1" noChangeArrowheads="1"/>
          </p:cNvSpPr>
          <p:nvPr>
            <p:ph type="title"/>
          </p:nvPr>
        </p:nvSpPr>
        <p:spPr/>
        <p:txBody>
          <a:bodyPr/>
          <a:lstStyle/>
          <a:p>
            <a:pPr eaLnBrk="1" hangingPunct="1">
              <a:defRPr/>
            </a:pPr>
            <a:r>
              <a:rPr lang="en-GB" smtClean="0"/>
              <a:t>Mobile Phone Technology</a:t>
            </a:r>
          </a:p>
        </p:txBody>
      </p:sp>
      <p:sp>
        <p:nvSpPr>
          <p:cNvPr id="575491" name="Rectangle 3"/>
          <p:cNvSpPr>
            <a:spLocks noGrp="1" noChangeArrowheads="1"/>
          </p:cNvSpPr>
          <p:nvPr>
            <p:ph type="body" idx="1"/>
          </p:nvPr>
        </p:nvSpPr>
        <p:spPr>
          <a:xfrm>
            <a:off x="1066800" y="1981200"/>
            <a:ext cx="7543800" cy="4687888"/>
          </a:xfrm>
        </p:spPr>
        <p:txBody>
          <a:bodyPr/>
          <a:lstStyle/>
          <a:p>
            <a:pPr eaLnBrk="1" hangingPunct="1">
              <a:lnSpc>
                <a:spcPct val="90000"/>
              </a:lnSpc>
              <a:defRPr/>
            </a:pPr>
            <a:r>
              <a:rPr lang="en-GB" sz="2400" smtClean="0"/>
              <a:t>Use radio frequency to transmit data</a:t>
            </a:r>
          </a:p>
          <a:p>
            <a:pPr eaLnBrk="1" hangingPunct="1">
              <a:lnSpc>
                <a:spcPct val="90000"/>
              </a:lnSpc>
              <a:defRPr/>
            </a:pPr>
            <a:r>
              <a:rPr lang="en-GB" sz="2400" smtClean="0"/>
              <a:t>WAP (Wireless Applications Protocol) enable mobile phones can be used to access the Internet</a:t>
            </a:r>
          </a:p>
          <a:p>
            <a:pPr eaLnBrk="1" hangingPunct="1">
              <a:lnSpc>
                <a:spcPct val="90000"/>
              </a:lnSpc>
              <a:defRPr/>
            </a:pPr>
            <a:r>
              <a:rPr lang="en-GB" sz="2400" smtClean="0"/>
              <a:t>WAP is a communication protocol – used to access network services and information using mobile devices</a:t>
            </a:r>
          </a:p>
          <a:p>
            <a:pPr eaLnBrk="1" hangingPunct="1">
              <a:lnSpc>
                <a:spcPct val="90000"/>
              </a:lnSpc>
              <a:defRPr/>
            </a:pPr>
            <a:r>
              <a:rPr lang="en-GB" sz="2400" smtClean="0"/>
              <a:t>Micro browsers are used to display information</a:t>
            </a:r>
          </a:p>
          <a:p>
            <a:pPr eaLnBrk="1" hangingPunct="1">
              <a:lnSpc>
                <a:spcPct val="90000"/>
              </a:lnSpc>
              <a:defRPr/>
            </a:pPr>
            <a:r>
              <a:rPr lang="en-GB" sz="2400" smtClean="0"/>
              <a:t>WAP phones can be used to</a:t>
            </a:r>
          </a:p>
          <a:p>
            <a:pPr lvl="1" eaLnBrk="1" hangingPunct="1">
              <a:lnSpc>
                <a:spcPct val="90000"/>
              </a:lnSpc>
              <a:defRPr/>
            </a:pPr>
            <a:r>
              <a:rPr lang="en-GB" sz="2000" smtClean="0"/>
              <a:t>View train timetables</a:t>
            </a:r>
          </a:p>
          <a:p>
            <a:pPr lvl="1" eaLnBrk="1" hangingPunct="1">
              <a:lnSpc>
                <a:spcPct val="90000"/>
              </a:lnSpc>
              <a:defRPr/>
            </a:pPr>
            <a:r>
              <a:rPr lang="en-GB" sz="2000" smtClean="0"/>
              <a:t>View traffic information</a:t>
            </a:r>
          </a:p>
          <a:p>
            <a:pPr lvl="1" eaLnBrk="1" hangingPunct="1">
              <a:lnSpc>
                <a:spcPct val="90000"/>
              </a:lnSpc>
              <a:defRPr/>
            </a:pPr>
            <a:r>
              <a:rPr lang="en-GB" sz="2000" smtClean="0"/>
              <a:t>Check weather conditions</a:t>
            </a:r>
          </a:p>
          <a:p>
            <a:pPr lvl="1" eaLnBrk="1" hangingPunct="1">
              <a:lnSpc>
                <a:spcPct val="90000"/>
              </a:lnSpc>
              <a:defRPr/>
            </a:pPr>
            <a:r>
              <a:rPr lang="en-GB" sz="2000" smtClean="0"/>
              <a:t>Send and receive email</a:t>
            </a:r>
          </a:p>
          <a:p>
            <a:pPr lvl="1" eaLnBrk="1" hangingPunct="1">
              <a:lnSpc>
                <a:spcPct val="90000"/>
              </a:lnSpc>
              <a:defRPr/>
            </a:pPr>
            <a:r>
              <a:rPr lang="en-GB" sz="2000" smtClean="0"/>
              <a:t>Look up sports results</a:t>
            </a:r>
          </a:p>
          <a:p>
            <a:pPr eaLnBrk="1" hangingPunct="1">
              <a:lnSpc>
                <a:spcPct val="90000"/>
              </a:lnSpc>
              <a:defRPr/>
            </a:pPr>
            <a:endParaRPr lang="en-GB" sz="2400" smtClean="0"/>
          </a:p>
        </p:txBody>
      </p:sp>
    </p:spTree>
  </p:cSld>
  <p:clrMapOvr>
    <a:masterClrMapping/>
  </p:clrMapOvr>
  <p:transition>
    <p:zoom/>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6514" name="Rectangle 2"/>
          <p:cNvSpPr>
            <a:spLocks noGrp="1" noChangeArrowheads="1"/>
          </p:cNvSpPr>
          <p:nvPr>
            <p:ph type="title"/>
          </p:nvPr>
        </p:nvSpPr>
        <p:spPr/>
        <p:txBody>
          <a:bodyPr/>
          <a:lstStyle/>
          <a:p>
            <a:pPr eaLnBrk="1" hangingPunct="1">
              <a:defRPr/>
            </a:pPr>
            <a:r>
              <a:rPr lang="en-GB" smtClean="0"/>
              <a:t>Mobile Phone Technology</a:t>
            </a:r>
          </a:p>
        </p:txBody>
      </p:sp>
      <p:sp>
        <p:nvSpPr>
          <p:cNvPr id="576515" name="Rectangle 3"/>
          <p:cNvSpPr>
            <a:spLocks noGrp="1" noChangeArrowheads="1"/>
          </p:cNvSpPr>
          <p:nvPr>
            <p:ph type="body" idx="1"/>
          </p:nvPr>
        </p:nvSpPr>
        <p:spPr/>
        <p:txBody>
          <a:bodyPr/>
          <a:lstStyle/>
          <a:p>
            <a:pPr eaLnBrk="1" hangingPunct="1">
              <a:lnSpc>
                <a:spcPct val="90000"/>
              </a:lnSpc>
              <a:defRPr/>
            </a:pPr>
            <a:r>
              <a:rPr lang="en-GB" sz="2800" smtClean="0"/>
              <a:t>Communication using a mobile phone can be made via a voice telephone call or by using SMS (Short Message Service) – text messaging facility associated with a mobile phone</a:t>
            </a:r>
          </a:p>
          <a:p>
            <a:pPr eaLnBrk="1" hangingPunct="1">
              <a:lnSpc>
                <a:spcPct val="90000"/>
              </a:lnSpc>
              <a:defRPr/>
            </a:pPr>
            <a:r>
              <a:rPr lang="en-GB" sz="2800" smtClean="0"/>
              <a:t>Many phone can be used to take digital photographs or short movies</a:t>
            </a:r>
          </a:p>
          <a:p>
            <a:pPr eaLnBrk="1" hangingPunct="1">
              <a:lnSpc>
                <a:spcPct val="90000"/>
              </a:lnSpc>
              <a:defRPr/>
            </a:pPr>
            <a:r>
              <a:rPr lang="en-GB" sz="2800" smtClean="0"/>
              <a:t>Email can be sent through SMS through a gateway, which converts the SMS to email format</a:t>
            </a:r>
          </a:p>
        </p:txBody>
      </p:sp>
    </p:spTree>
  </p:cSld>
  <p:clrMapOvr>
    <a:masterClrMapping/>
  </p:clrMapOvr>
  <p:transition>
    <p:zoom/>
  </p:transition>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0" y="0"/>
            <a:ext cx="9144000" cy="1143000"/>
          </a:xfrm>
        </p:spPr>
        <p:txBody>
          <a:bodyPr/>
          <a:lstStyle/>
          <a:p>
            <a:pPr algn="ctr" eaLnBrk="1" hangingPunct="1">
              <a:defRPr/>
            </a:pPr>
            <a:r>
              <a:rPr lang="en-GB" sz="3000" smtClean="0">
                <a:cs typeface="Times New Roman" pitchFamily="18" charset="0"/>
              </a:rPr>
              <a:t>Electronic Mail  </a:t>
            </a:r>
            <a:endParaRPr lang="en-US" sz="3000" smtClean="0">
              <a:cs typeface="Times New Roman" pitchFamily="18" charset="0"/>
            </a:endParaRPr>
          </a:p>
        </p:txBody>
      </p:sp>
      <p:sp>
        <p:nvSpPr>
          <p:cNvPr id="44035" name="Rectangle 3"/>
          <p:cNvSpPr>
            <a:spLocks noGrp="1" noChangeArrowheads="1"/>
          </p:cNvSpPr>
          <p:nvPr>
            <p:ph type="body" idx="1"/>
          </p:nvPr>
        </p:nvSpPr>
        <p:spPr>
          <a:xfrm>
            <a:off x="228600" y="1066800"/>
            <a:ext cx="8915400" cy="5334000"/>
          </a:xfrm>
        </p:spPr>
        <p:txBody>
          <a:bodyPr/>
          <a:lstStyle/>
          <a:p>
            <a:pPr marL="387350" indent="-387350" eaLnBrk="1" hangingPunct="1">
              <a:lnSpc>
                <a:spcPct val="90000"/>
              </a:lnSpc>
              <a:defRPr/>
            </a:pPr>
            <a:r>
              <a:rPr lang="en-GB" sz="2800" smtClean="0">
                <a:cs typeface="Times New Roman" pitchFamily="18" charset="0"/>
              </a:rPr>
              <a:t>Where messages are sent from one computer to another.</a:t>
            </a:r>
          </a:p>
          <a:p>
            <a:pPr marL="387350" indent="-387350" eaLnBrk="1" hangingPunct="1">
              <a:lnSpc>
                <a:spcPct val="90000"/>
              </a:lnSpc>
              <a:defRPr/>
            </a:pPr>
            <a:r>
              <a:rPr lang="en-GB" sz="2800" smtClean="0">
                <a:cs typeface="Times New Roman" pitchFamily="18" charset="0"/>
              </a:rPr>
              <a:t>After typing the message it is saved on the users computer, </a:t>
            </a:r>
          </a:p>
          <a:p>
            <a:pPr marL="387350" indent="-387350" eaLnBrk="1" hangingPunct="1">
              <a:lnSpc>
                <a:spcPct val="90000"/>
              </a:lnSpc>
              <a:defRPr/>
            </a:pPr>
            <a:r>
              <a:rPr lang="en-GB" sz="2800" smtClean="0">
                <a:cs typeface="Times New Roman" pitchFamily="18" charset="0"/>
              </a:rPr>
              <a:t>then sent, usually using a modem and telephone line, to the users Internet Service Provider.  </a:t>
            </a:r>
          </a:p>
          <a:p>
            <a:pPr marL="387350" indent="-387350" eaLnBrk="1" hangingPunct="1">
              <a:lnSpc>
                <a:spcPct val="90000"/>
              </a:lnSpc>
              <a:defRPr/>
            </a:pPr>
            <a:r>
              <a:rPr lang="en-GB" sz="2800" smtClean="0">
                <a:cs typeface="Times New Roman" pitchFamily="18" charset="0"/>
              </a:rPr>
              <a:t>It is then sent, via other computers if necessary, to the Internet Service Provider of the person the message is for.  </a:t>
            </a:r>
          </a:p>
          <a:p>
            <a:pPr marL="387350" indent="-387350" eaLnBrk="1" hangingPunct="1">
              <a:lnSpc>
                <a:spcPct val="90000"/>
              </a:lnSpc>
              <a:defRPr/>
            </a:pPr>
            <a:r>
              <a:rPr lang="en-GB" sz="2800" smtClean="0">
                <a:cs typeface="Times New Roman" pitchFamily="18" charset="0"/>
              </a:rPr>
              <a:t>The message stays here until that person next connects to the Internet, then when they check their mail they are told that they have a message and it is sent to their computer where it is saved and displayed on a screen.</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 calcmode="lin" valueType="num">
                                      <p:cBhvr additive="base">
                                        <p:cTn id="7" dur="500" fill="hold"/>
                                        <p:tgtEl>
                                          <p:spTgt spid="440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40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4035">
                                            <p:txEl>
                                              <p:pRg st="1" end="1"/>
                                            </p:txEl>
                                          </p:spTgt>
                                        </p:tgtEl>
                                        <p:attrNameLst>
                                          <p:attrName>style.visibility</p:attrName>
                                        </p:attrNameLst>
                                      </p:cBhvr>
                                      <p:to>
                                        <p:strVal val="visible"/>
                                      </p:to>
                                    </p:set>
                                    <p:anim calcmode="lin" valueType="num">
                                      <p:cBhvr additive="base">
                                        <p:cTn id="13" dur="500" fill="hold"/>
                                        <p:tgtEl>
                                          <p:spTgt spid="440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40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4035">
                                            <p:txEl>
                                              <p:pRg st="2" end="2"/>
                                            </p:txEl>
                                          </p:spTgt>
                                        </p:tgtEl>
                                        <p:attrNameLst>
                                          <p:attrName>style.visibility</p:attrName>
                                        </p:attrNameLst>
                                      </p:cBhvr>
                                      <p:to>
                                        <p:strVal val="visible"/>
                                      </p:to>
                                    </p:set>
                                    <p:anim calcmode="lin" valueType="num">
                                      <p:cBhvr additive="base">
                                        <p:cTn id="19" dur="500" fill="hold"/>
                                        <p:tgtEl>
                                          <p:spTgt spid="440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40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4035">
                                            <p:txEl>
                                              <p:pRg st="3" end="3"/>
                                            </p:txEl>
                                          </p:spTgt>
                                        </p:tgtEl>
                                        <p:attrNameLst>
                                          <p:attrName>style.visibility</p:attrName>
                                        </p:attrNameLst>
                                      </p:cBhvr>
                                      <p:to>
                                        <p:strVal val="visible"/>
                                      </p:to>
                                    </p:set>
                                    <p:anim calcmode="lin" valueType="num">
                                      <p:cBhvr additive="base">
                                        <p:cTn id="25" dur="500" fill="hold"/>
                                        <p:tgtEl>
                                          <p:spTgt spid="4403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403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4035">
                                            <p:txEl>
                                              <p:pRg st="4" end="4"/>
                                            </p:txEl>
                                          </p:spTgt>
                                        </p:tgtEl>
                                        <p:attrNameLst>
                                          <p:attrName>style.visibility</p:attrName>
                                        </p:attrNameLst>
                                      </p:cBhvr>
                                      <p:to>
                                        <p:strVal val="visible"/>
                                      </p:to>
                                    </p:set>
                                    <p:anim calcmode="lin" valueType="num">
                                      <p:cBhvr additive="base">
                                        <p:cTn id="31" dur="500" fill="hold"/>
                                        <p:tgtEl>
                                          <p:spTgt spid="4403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403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autoUpdateAnimBg="0"/>
    </p:bld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3" name="Rectangle 5"/>
          <p:cNvSpPr>
            <a:spLocks noGrp="1" noChangeArrowheads="1"/>
          </p:cNvSpPr>
          <p:nvPr>
            <p:ph type="title"/>
          </p:nvPr>
        </p:nvSpPr>
        <p:spPr>
          <a:xfrm>
            <a:off x="0" y="0"/>
            <a:ext cx="9144000" cy="1143000"/>
          </a:xfrm>
        </p:spPr>
        <p:txBody>
          <a:bodyPr/>
          <a:lstStyle/>
          <a:p>
            <a:pPr algn="ctr" eaLnBrk="1" hangingPunct="1">
              <a:defRPr/>
            </a:pPr>
            <a:r>
              <a:rPr lang="en-GB" sz="3400" smtClean="0">
                <a:cs typeface="Times New Roman" pitchFamily="18" charset="0"/>
              </a:rPr>
              <a:t>The main advantages of e-mail over traditional forms of communication</a:t>
            </a:r>
            <a:endParaRPr lang="en-US" sz="3400" smtClean="0">
              <a:cs typeface="Times New Roman" pitchFamily="18" charset="0"/>
            </a:endParaRPr>
          </a:p>
        </p:txBody>
      </p:sp>
      <p:sp>
        <p:nvSpPr>
          <p:cNvPr id="48134" name="Rectangle 6"/>
          <p:cNvSpPr>
            <a:spLocks noGrp="1" noChangeArrowheads="1"/>
          </p:cNvSpPr>
          <p:nvPr>
            <p:ph type="body" idx="1"/>
          </p:nvPr>
        </p:nvSpPr>
        <p:spPr>
          <a:xfrm>
            <a:off x="0" y="1295400"/>
            <a:ext cx="9144000" cy="5562600"/>
          </a:xfrm>
        </p:spPr>
        <p:txBody>
          <a:bodyPr/>
          <a:lstStyle/>
          <a:p>
            <a:pPr eaLnBrk="1" hangingPunct="1">
              <a:lnSpc>
                <a:spcPct val="110000"/>
              </a:lnSpc>
              <a:defRPr/>
            </a:pPr>
            <a:r>
              <a:rPr lang="en-GB" sz="2800" smtClean="0"/>
              <a:t>Advantages over post – immediate, don’t have to leave the house to send, cheaper – only the cost of a local phone call</a:t>
            </a:r>
          </a:p>
          <a:p>
            <a:pPr eaLnBrk="1" hangingPunct="1">
              <a:lnSpc>
                <a:spcPct val="110000"/>
              </a:lnSpc>
              <a:defRPr/>
            </a:pPr>
            <a:r>
              <a:rPr lang="en-GB" sz="2800" smtClean="0"/>
              <a:t>Advantages over telephone – the recipient doesn’t have to be in, messages are received in writing so avoids confusion, diagrams and files can be sent as well as text, cheaper than long conversations or long distance calls</a:t>
            </a:r>
          </a:p>
          <a:p>
            <a:pPr eaLnBrk="1" hangingPunct="1">
              <a:lnSpc>
                <a:spcPct val="110000"/>
              </a:lnSpc>
              <a:defRPr/>
            </a:pPr>
            <a:r>
              <a:rPr lang="en-GB" sz="2800" smtClean="0"/>
              <a:t>Fax – can send files as well as paper based information.  Fax machines can be engaged, e-mails are sent straight away</a:t>
            </a:r>
            <a:r>
              <a:rPr lang="en-US" sz="2800" smtClean="0"/>
              <a:t>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8134">
                                            <p:txEl>
                                              <p:pRg st="0" end="0"/>
                                            </p:txEl>
                                          </p:spTgt>
                                        </p:tgtEl>
                                        <p:attrNameLst>
                                          <p:attrName>style.visibility</p:attrName>
                                        </p:attrNameLst>
                                      </p:cBhvr>
                                      <p:to>
                                        <p:strVal val="visible"/>
                                      </p:to>
                                    </p:set>
                                    <p:anim calcmode="lin" valueType="num">
                                      <p:cBhvr additive="base">
                                        <p:cTn id="7" dur="500" fill="hold"/>
                                        <p:tgtEl>
                                          <p:spTgt spid="4813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813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8134">
                                            <p:txEl>
                                              <p:pRg st="1" end="1"/>
                                            </p:txEl>
                                          </p:spTgt>
                                        </p:tgtEl>
                                        <p:attrNameLst>
                                          <p:attrName>style.visibility</p:attrName>
                                        </p:attrNameLst>
                                      </p:cBhvr>
                                      <p:to>
                                        <p:strVal val="visible"/>
                                      </p:to>
                                    </p:set>
                                    <p:anim calcmode="lin" valueType="num">
                                      <p:cBhvr additive="base">
                                        <p:cTn id="13" dur="500" fill="hold"/>
                                        <p:tgtEl>
                                          <p:spTgt spid="4813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813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8134">
                                            <p:txEl>
                                              <p:pRg st="2" end="2"/>
                                            </p:txEl>
                                          </p:spTgt>
                                        </p:tgtEl>
                                        <p:attrNameLst>
                                          <p:attrName>style.visibility</p:attrName>
                                        </p:attrNameLst>
                                      </p:cBhvr>
                                      <p:to>
                                        <p:strVal val="visible"/>
                                      </p:to>
                                    </p:set>
                                    <p:anim calcmode="lin" valueType="num">
                                      <p:cBhvr additive="base">
                                        <p:cTn id="19" dur="500" fill="hold"/>
                                        <p:tgtEl>
                                          <p:spTgt spid="48134">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8134">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4" grpId="0" build="p"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0" y="609600"/>
            <a:ext cx="9144000" cy="1143000"/>
          </a:xfrm>
        </p:spPr>
        <p:txBody>
          <a:bodyPr/>
          <a:lstStyle/>
          <a:p>
            <a:pPr algn="ctr" eaLnBrk="1" hangingPunct="1">
              <a:defRPr/>
            </a:pPr>
            <a:r>
              <a:rPr lang="en-GB" sz="3600" smtClean="0">
                <a:cs typeface="Times New Roman" pitchFamily="18" charset="0"/>
              </a:rPr>
              <a:t>Video Conferencing</a:t>
            </a:r>
            <a:endParaRPr lang="en-US" sz="3600" smtClean="0">
              <a:cs typeface="Times New Roman" pitchFamily="18" charset="0"/>
            </a:endParaRPr>
          </a:p>
        </p:txBody>
      </p:sp>
      <p:sp>
        <p:nvSpPr>
          <p:cNvPr id="45059" name="Rectangle 3"/>
          <p:cNvSpPr>
            <a:spLocks noGrp="1" noChangeArrowheads="1"/>
          </p:cNvSpPr>
          <p:nvPr>
            <p:ph type="body" idx="1"/>
          </p:nvPr>
        </p:nvSpPr>
        <p:spPr>
          <a:xfrm>
            <a:off x="0" y="1981200"/>
            <a:ext cx="9144000" cy="4876800"/>
          </a:xfrm>
        </p:spPr>
        <p:txBody>
          <a:bodyPr/>
          <a:lstStyle/>
          <a:p>
            <a:pPr marL="387350" indent="-387350" eaLnBrk="1" hangingPunct="1">
              <a:defRPr/>
            </a:pPr>
            <a:r>
              <a:rPr lang="en-GB" smtClean="0">
                <a:cs typeface="Times New Roman" pitchFamily="18" charset="0"/>
              </a:rPr>
              <a:t>Where a number of people log onto a particular computer or web site at the same time.  Whatever one types is seen on all the other people’s screens.  Often you can have sound and pictures too by using digital cameras and microphones.</a:t>
            </a:r>
          </a:p>
          <a:p>
            <a:pPr marL="387350" indent="-387350" eaLnBrk="1" hangingPunct="1">
              <a:defRPr/>
            </a:pPr>
            <a:r>
              <a:rPr lang="en-GB" smtClean="0">
                <a:cs typeface="Times New Roman" pitchFamily="18" charset="0"/>
              </a:rPr>
              <a:t>People don’t waste time and money travelling, organisations don’t have to hire meeting rooms.  Conferences can be arranged quickly.</a:t>
            </a:r>
            <a:r>
              <a:rPr lang="en-US" smtClean="0">
                <a:cs typeface="Times New Roman" pitchFamily="18" charset="0"/>
              </a:rPr>
              <a:t> </a:t>
            </a:r>
            <a:endParaRPr lang="en-GB"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 calcmode="lin" valueType="num">
                                      <p:cBhvr additive="base">
                                        <p:cTn id="7" dur="500" fill="hold"/>
                                        <p:tgtEl>
                                          <p:spTgt spid="450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50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5059">
                                            <p:txEl>
                                              <p:pRg st="1" end="1"/>
                                            </p:txEl>
                                          </p:spTgt>
                                        </p:tgtEl>
                                        <p:attrNameLst>
                                          <p:attrName>style.visibility</p:attrName>
                                        </p:attrNameLst>
                                      </p:cBhvr>
                                      <p:to>
                                        <p:strVal val="visible"/>
                                      </p:to>
                                    </p:set>
                                    <p:anim calcmode="lin" valueType="num">
                                      <p:cBhvr additive="base">
                                        <p:cTn id="13" dur="500" fill="hold"/>
                                        <p:tgtEl>
                                          <p:spTgt spid="4505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5059">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autoUpdateAnimBg="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4466" name="Rectangle 2"/>
          <p:cNvSpPr>
            <a:spLocks noGrp="1" noChangeArrowheads="1"/>
          </p:cNvSpPr>
          <p:nvPr>
            <p:ph type="title"/>
          </p:nvPr>
        </p:nvSpPr>
        <p:spPr/>
        <p:txBody>
          <a:bodyPr/>
          <a:lstStyle/>
          <a:p>
            <a:pPr eaLnBrk="1" hangingPunct="1">
              <a:defRPr/>
            </a:pPr>
            <a:r>
              <a:rPr lang="en-GB" smtClean="0"/>
              <a:t>Equipment needed for Video Conferencing</a:t>
            </a:r>
          </a:p>
        </p:txBody>
      </p:sp>
      <p:sp>
        <p:nvSpPr>
          <p:cNvPr id="574467" name="Rectangle 3"/>
          <p:cNvSpPr>
            <a:spLocks noGrp="1" noChangeArrowheads="1"/>
          </p:cNvSpPr>
          <p:nvPr>
            <p:ph type="body" idx="1"/>
          </p:nvPr>
        </p:nvSpPr>
        <p:spPr/>
        <p:txBody>
          <a:bodyPr/>
          <a:lstStyle/>
          <a:p>
            <a:pPr eaLnBrk="1" hangingPunct="1">
              <a:lnSpc>
                <a:spcPct val="90000"/>
              </a:lnSpc>
              <a:defRPr/>
            </a:pPr>
            <a:r>
              <a:rPr lang="en-GB" smtClean="0"/>
              <a:t>A video camera or webcam to transmit pictures</a:t>
            </a:r>
          </a:p>
          <a:p>
            <a:pPr eaLnBrk="1" hangingPunct="1">
              <a:lnSpc>
                <a:spcPct val="90000"/>
              </a:lnSpc>
              <a:defRPr/>
            </a:pPr>
            <a:r>
              <a:rPr lang="en-GB" smtClean="0"/>
              <a:t>A microphone and sound system to transmit and receive sound</a:t>
            </a:r>
          </a:p>
          <a:p>
            <a:pPr eaLnBrk="1" hangingPunct="1">
              <a:lnSpc>
                <a:spcPct val="90000"/>
              </a:lnSpc>
              <a:defRPr/>
            </a:pPr>
            <a:r>
              <a:rPr lang="en-GB" smtClean="0"/>
              <a:t>A screen to view other participants</a:t>
            </a:r>
          </a:p>
          <a:p>
            <a:pPr eaLnBrk="1" hangingPunct="1">
              <a:lnSpc>
                <a:spcPct val="90000"/>
              </a:lnSpc>
              <a:defRPr/>
            </a:pPr>
            <a:r>
              <a:rPr lang="en-GB" smtClean="0"/>
              <a:t>A high bandwidth telecommunications line</a:t>
            </a:r>
          </a:p>
          <a:p>
            <a:pPr eaLnBrk="1" hangingPunct="1">
              <a:lnSpc>
                <a:spcPct val="90000"/>
              </a:lnSpc>
              <a:defRPr/>
            </a:pPr>
            <a:r>
              <a:rPr lang="en-GB" smtClean="0"/>
              <a:t>Video conferencing software</a:t>
            </a:r>
          </a:p>
        </p:txBody>
      </p:sp>
    </p:spTree>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Rectangle 2"/>
          <p:cNvSpPr>
            <a:spLocks noGrp="1" noChangeArrowheads="1"/>
          </p:cNvSpPr>
          <p:nvPr>
            <p:ph type="title"/>
          </p:nvPr>
        </p:nvSpPr>
        <p:spPr>
          <a:xfrm>
            <a:off x="468313" y="304800"/>
            <a:ext cx="8142287" cy="1431925"/>
          </a:xfrm>
        </p:spPr>
        <p:txBody>
          <a:bodyPr/>
          <a:lstStyle/>
          <a:p>
            <a:pPr algn="ctr" eaLnBrk="1" hangingPunct="1">
              <a:defRPr/>
            </a:pPr>
            <a:r>
              <a:rPr lang="en-GB" smtClean="0"/>
              <a:t>Cache Memory</a:t>
            </a:r>
          </a:p>
        </p:txBody>
      </p:sp>
      <p:sp>
        <p:nvSpPr>
          <p:cNvPr id="550915" name="Rectangle 3"/>
          <p:cNvSpPr>
            <a:spLocks noGrp="1" noChangeArrowheads="1"/>
          </p:cNvSpPr>
          <p:nvPr>
            <p:ph type="body" idx="1"/>
          </p:nvPr>
        </p:nvSpPr>
        <p:spPr>
          <a:xfrm>
            <a:off x="0" y="1981200"/>
            <a:ext cx="9144000" cy="4876800"/>
          </a:xfrm>
        </p:spPr>
        <p:txBody>
          <a:bodyPr/>
          <a:lstStyle/>
          <a:p>
            <a:pPr eaLnBrk="1" hangingPunct="1">
              <a:defRPr/>
            </a:pPr>
            <a:r>
              <a:rPr lang="en-GB" sz="2800" smtClean="0"/>
              <a:t>Modern software usually requires a large amount of memory in a computer in order to operate.  </a:t>
            </a:r>
          </a:p>
          <a:p>
            <a:pPr eaLnBrk="1" hangingPunct="1">
              <a:defRPr/>
            </a:pPr>
            <a:endParaRPr lang="en-GB" sz="2800" smtClean="0"/>
          </a:p>
          <a:p>
            <a:pPr eaLnBrk="1" hangingPunct="1">
              <a:defRPr/>
            </a:pPr>
            <a:r>
              <a:rPr lang="en-GB" sz="2800" smtClean="0"/>
              <a:t>Most computers use a part of the hard disk as extra memory. Data stored in memory which is not actually needed immediately is temporarily moved into the </a:t>
            </a:r>
            <a:r>
              <a:rPr lang="en-GB" sz="2800" b="1" smtClean="0"/>
              <a:t>disk cache</a:t>
            </a:r>
            <a:r>
              <a:rPr lang="en-GB" sz="2800" smtClean="0"/>
              <a:t> and moved back into memory when it is needed. The computer will seem to have more memory than it really has. </a:t>
            </a:r>
          </a:p>
          <a:p>
            <a:pPr eaLnBrk="1" hangingPunct="1">
              <a:defRPr/>
            </a:pPr>
            <a:endParaRPr lang="en-GB" sz="2800" smtClean="0"/>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50915">
                                            <p:txEl>
                                              <p:pRg st="0" end="0"/>
                                            </p:txEl>
                                          </p:spTgt>
                                        </p:tgtEl>
                                        <p:attrNameLst>
                                          <p:attrName>style.visibility</p:attrName>
                                        </p:attrNameLst>
                                      </p:cBhvr>
                                      <p:to>
                                        <p:strVal val="visible"/>
                                      </p:to>
                                    </p:set>
                                    <p:anim calcmode="lin" valueType="num">
                                      <p:cBhvr additive="base">
                                        <p:cTn id="7" dur="500" fill="hold"/>
                                        <p:tgtEl>
                                          <p:spTgt spid="5509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509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50915">
                                            <p:txEl>
                                              <p:pRg st="2" end="2"/>
                                            </p:txEl>
                                          </p:spTgt>
                                        </p:tgtEl>
                                        <p:attrNameLst>
                                          <p:attrName>style.visibility</p:attrName>
                                        </p:attrNameLst>
                                      </p:cBhvr>
                                      <p:to>
                                        <p:strVal val="visible"/>
                                      </p:to>
                                    </p:set>
                                    <p:anim calcmode="lin" valueType="num">
                                      <p:cBhvr additive="base">
                                        <p:cTn id="13" dur="500" fill="hold"/>
                                        <p:tgtEl>
                                          <p:spTgt spid="550915">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5091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0915"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4532" name="Rectangle 4"/>
          <p:cNvSpPr>
            <a:spLocks noRot="1" noChangeArrowheads="1"/>
          </p:cNvSpPr>
          <p:nvPr/>
        </p:nvSpPr>
        <p:spPr bwMode="auto">
          <a:xfrm>
            <a:off x="0" y="274638"/>
            <a:ext cx="94107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defRPr/>
            </a:pPr>
            <a:r>
              <a:rPr lang="en-GB" sz="4400" b="1">
                <a:solidFill>
                  <a:schemeClr val="tx2"/>
                </a:solidFill>
                <a:effectLst>
                  <a:outerShdw blurRad="38100" dist="38100" dir="2700000" algn="tl">
                    <a:srgbClr val="000000"/>
                  </a:outerShdw>
                </a:effectLst>
              </a:rPr>
              <a:t>Electronic Commerce</a:t>
            </a:r>
          </a:p>
        </p:txBody>
      </p:sp>
      <p:sp>
        <p:nvSpPr>
          <p:cNvPr id="534533" name="Rectangle 5"/>
          <p:cNvSpPr>
            <a:spLocks noChangeArrowheads="1"/>
          </p:cNvSpPr>
          <p:nvPr/>
        </p:nvSpPr>
        <p:spPr bwMode="auto">
          <a:xfrm>
            <a:off x="0" y="1600200"/>
            <a:ext cx="94107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buClr>
                <a:schemeClr val="hlink"/>
              </a:buClr>
              <a:buSzPct val="70000"/>
              <a:buFont typeface="Wingdings" pitchFamily="2" charset="2"/>
              <a:buChar char="n"/>
              <a:defRPr/>
            </a:pPr>
            <a:r>
              <a:rPr lang="en-GB" sz="2800">
                <a:effectLst>
                  <a:outerShdw blurRad="38100" dist="38100" dir="2700000" algn="tl">
                    <a:srgbClr val="000000"/>
                  </a:outerShdw>
                </a:effectLst>
              </a:rPr>
              <a:t>It is the use of technology for conducting business over the Internet. Referred to as B2B (business to business).</a:t>
            </a:r>
          </a:p>
          <a:p>
            <a:pPr marL="342900" indent="-342900">
              <a:spcBef>
                <a:spcPct val="20000"/>
              </a:spcBef>
              <a:buClr>
                <a:schemeClr val="hlink"/>
              </a:buClr>
              <a:buSzPct val="70000"/>
              <a:buFont typeface="Wingdings" pitchFamily="2" charset="2"/>
              <a:buChar char="n"/>
              <a:defRPr/>
            </a:pPr>
            <a:endParaRPr lang="en-GB" sz="2800">
              <a:effectLst>
                <a:outerShdw blurRad="38100" dist="38100" dir="2700000" algn="tl">
                  <a:srgbClr val="000000"/>
                </a:outerShdw>
              </a:effectLst>
            </a:endParaRPr>
          </a:p>
          <a:p>
            <a:pPr marL="342900" indent="-342900">
              <a:spcBef>
                <a:spcPct val="20000"/>
              </a:spcBef>
              <a:buClr>
                <a:schemeClr val="hlink"/>
              </a:buClr>
              <a:buSzPct val="70000"/>
              <a:buFont typeface="Wingdings" pitchFamily="2" charset="2"/>
              <a:buChar char="n"/>
              <a:defRPr/>
            </a:pPr>
            <a:r>
              <a:rPr lang="en-GB" sz="2800">
                <a:effectLst>
                  <a:outerShdw blurRad="38100" dist="38100" dir="2700000" algn="tl">
                    <a:srgbClr val="000000"/>
                  </a:outerShdw>
                </a:effectLst>
              </a:rPr>
              <a:t>Never sleeps.  Goods and services can be purchased online 24 hours a day.</a:t>
            </a:r>
          </a:p>
          <a:p>
            <a:pPr marL="342900" indent="-342900">
              <a:spcBef>
                <a:spcPct val="20000"/>
              </a:spcBef>
              <a:buClr>
                <a:schemeClr val="hlink"/>
              </a:buClr>
              <a:buSzPct val="70000"/>
              <a:buFont typeface="Wingdings" pitchFamily="2" charset="2"/>
              <a:buChar char="n"/>
              <a:defRPr/>
            </a:pPr>
            <a:endParaRPr lang="en-GB" sz="2800">
              <a:effectLst>
                <a:outerShdw blurRad="38100" dist="38100" dir="2700000" algn="tl">
                  <a:srgbClr val="000000"/>
                </a:outerShdw>
              </a:effectLst>
            </a:endParaRPr>
          </a:p>
          <a:p>
            <a:pPr marL="342900" indent="-342900">
              <a:spcBef>
                <a:spcPct val="20000"/>
              </a:spcBef>
              <a:buClr>
                <a:schemeClr val="hlink"/>
              </a:buClr>
              <a:buSzPct val="70000"/>
              <a:buFont typeface="Wingdings" pitchFamily="2" charset="2"/>
              <a:buChar char="n"/>
              <a:defRPr/>
            </a:pPr>
            <a:r>
              <a:rPr lang="en-GB" sz="2800">
                <a:effectLst>
                  <a:outerShdw blurRad="38100" dist="38100" dir="2700000" algn="tl">
                    <a:srgbClr val="000000"/>
                  </a:outerShdw>
                </a:effectLst>
              </a:rPr>
              <a:t>One of the fastest growing industries on the Internet is the music business, downloadable MP3 files, CDs, or good old-fashioned sheet music.</a:t>
            </a:r>
            <a:endParaRPr lang="en-GB" sz="2000">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34532"/>
                                        </p:tgtEl>
                                        <p:attrNameLst>
                                          <p:attrName>style.visibility</p:attrName>
                                        </p:attrNameLst>
                                      </p:cBhvr>
                                      <p:to>
                                        <p:strVal val="visible"/>
                                      </p:to>
                                    </p:set>
                                    <p:anim calcmode="lin" valueType="num">
                                      <p:cBhvr additive="base">
                                        <p:cTn id="7" dur="500" fill="hold"/>
                                        <p:tgtEl>
                                          <p:spTgt spid="534532"/>
                                        </p:tgtEl>
                                        <p:attrNameLst>
                                          <p:attrName>ppt_x</p:attrName>
                                        </p:attrNameLst>
                                      </p:cBhvr>
                                      <p:tavLst>
                                        <p:tav tm="0">
                                          <p:val>
                                            <p:strVal val="0-#ppt_w/2"/>
                                          </p:val>
                                        </p:tav>
                                        <p:tav tm="100000">
                                          <p:val>
                                            <p:strVal val="#ppt_x"/>
                                          </p:val>
                                        </p:tav>
                                      </p:tavLst>
                                    </p:anim>
                                    <p:anim calcmode="lin" valueType="num">
                                      <p:cBhvr additive="base">
                                        <p:cTn id="8" dur="500" fill="hold"/>
                                        <p:tgtEl>
                                          <p:spTgt spid="53453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34533">
                                            <p:txEl>
                                              <p:pRg st="0" end="0"/>
                                            </p:txEl>
                                          </p:spTgt>
                                        </p:tgtEl>
                                        <p:attrNameLst>
                                          <p:attrName>style.visibility</p:attrName>
                                        </p:attrNameLst>
                                      </p:cBhvr>
                                      <p:to>
                                        <p:strVal val="visible"/>
                                      </p:to>
                                    </p:set>
                                    <p:anim calcmode="lin" valueType="num">
                                      <p:cBhvr additive="base">
                                        <p:cTn id="13" dur="500" fill="hold"/>
                                        <p:tgtEl>
                                          <p:spTgt spid="53453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3453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34533">
                                            <p:txEl>
                                              <p:pRg st="2" end="2"/>
                                            </p:txEl>
                                          </p:spTgt>
                                        </p:tgtEl>
                                        <p:attrNameLst>
                                          <p:attrName>style.visibility</p:attrName>
                                        </p:attrNameLst>
                                      </p:cBhvr>
                                      <p:to>
                                        <p:strVal val="visible"/>
                                      </p:to>
                                    </p:set>
                                    <p:anim calcmode="lin" valueType="num">
                                      <p:cBhvr additive="base">
                                        <p:cTn id="19" dur="500" fill="hold"/>
                                        <p:tgtEl>
                                          <p:spTgt spid="53453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3453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34533">
                                            <p:txEl>
                                              <p:pRg st="4" end="4"/>
                                            </p:txEl>
                                          </p:spTgt>
                                        </p:tgtEl>
                                        <p:attrNameLst>
                                          <p:attrName>style.visibility</p:attrName>
                                        </p:attrNameLst>
                                      </p:cBhvr>
                                      <p:to>
                                        <p:strVal val="visible"/>
                                      </p:to>
                                    </p:set>
                                    <p:anim calcmode="lin" valueType="num">
                                      <p:cBhvr additive="base">
                                        <p:cTn id="25" dur="500" fill="hold"/>
                                        <p:tgtEl>
                                          <p:spTgt spid="53453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3453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4532" grpId="0" autoUpdateAnimBg="0"/>
      <p:bldP spid="534533" grpId="0" build="p" autoUpdateAnimBg="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3508" name="Rectangle 4"/>
          <p:cNvSpPr>
            <a:spLocks noRot="1" noChangeArrowheads="1"/>
          </p:cNvSpPr>
          <p:nvPr/>
        </p:nvSpPr>
        <p:spPr bwMode="auto">
          <a:xfrm>
            <a:off x="0" y="274638"/>
            <a:ext cx="94107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defRPr/>
            </a:pPr>
            <a:r>
              <a:rPr lang="en-GB" sz="4400" b="1">
                <a:solidFill>
                  <a:schemeClr val="tx2"/>
                </a:solidFill>
                <a:effectLst>
                  <a:outerShdw blurRad="38100" dist="38100" dir="2700000" algn="tl">
                    <a:srgbClr val="000000"/>
                  </a:outerShdw>
                </a:effectLst>
              </a:rPr>
              <a:t>The Telephone Network in Computing</a:t>
            </a:r>
          </a:p>
        </p:txBody>
      </p:sp>
      <p:sp>
        <p:nvSpPr>
          <p:cNvPr id="533509" name="Rectangle 5"/>
          <p:cNvSpPr>
            <a:spLocks noChangeArrowheads="1"/>
          </p:cNvSpPr>
          <p:nvPr/>
        </p:nvSpPr>
        <p:spPr bwMode="auto">
          <a:xfrm>
            <a:off x="228600" y="1916113"/>
            <a:ext cx="8915400"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buClr>
                <a:schemeClr val="hlink"/>
              </a:buClr>
              <a:buSzPct val="70000"/>
              <a:buFont typeface="Wingdings" pitchFamily="2" charset="2"/>
              <a:buChar char="n"/>
              <a:defRPr/>
            </a:pPr>
            <a:r>
              <a:rPr lang="en-GB" sz="3200">
                <a:effectLst>
                  <a:outerShdw blurRad="38100" dist="38100" dir="2700000" algn="tl">
                    <a:srgbClr val="000000"/>
                  </a:outerShdw>
                </a:effectLst>
              </a:rPr>
              <a:t>PSTN – public switched telephone network</a:t>
            </a:r>
          </a:p>
          <a:p>
            <a:pPr marL="342900" indent="-342900">
              <a:spcBef>
                <a:spcPct val="20000"/>
              </a:spcBef>
              <a:buClr>
                <a:schemeClr val="hlink"/>
              </a:buClr>
              <a:buSzPct val="70000"/>
              <a:buFont typeface="Wingdings" pitchFamily="2" charset="2"/>
              <a:buChar char="n"/>
              <a:defRPr/>
            </a:pPr>
            <a:endParaRPr lang="en-GB" sz="3200">
              <a:effectLst>
                <a:outerShdw blurRad="38100" dist="38100" dir="2700000" algn="tl">
                  <a:srgbClr val="000000"/>
                </a:outerShdw>
              </a:effectLst>
            </a:endParaRPr>
          </a:p>
          <a:p>
            <a:pPr marL="342900" indent="-342900">
              <a:spcBef>
                <a:spcPct val="20000"/>
              </a:spcBef>
              <a:buClr>
                <a:schemeClr val="hlink"/>
              </a:buClr>
              <a:buSzPct val="70000"/>
              <a:buFont typeface="Wingdings" pitchFamily="2" charset="2"/>
              <a:buChar char="n"/>
              <a:defRPr/>
            </a:pPr>
            <a:r>
              <a:rPr lang="en-GB" sz="3200">
                <a:effectLst>
                  <a:outerShdw blurRad="38100" dist="38100" dir="2700000" algn="tl">
                    <a:srgbClr val="000000"/>
                  </a:outerShdw>
                </a:effectLst>
              </a:rPr>
              <a:t>PSDN – public switched data network</a:t>
            </a:r>
          </a:p>
          <a:p>
            <a:pPr marL="342900" indent="-342900">
              <a:spcBef>
                <a:spcPct val="20000"/>
              </a:spcBef>
              <a:buClr>
                <a:schemeClr val="hlink"/>
              </a:buClr>
              <a:buSzPct val="70000"/>
              <a:buFont typeface="Wingdings" pitchFamily="2" charset="2"/>
              <a:buChar char="n"/>
              <a:defRPr/>
            </a:pPr>
            <a:endParaRPr lang="en-GB" sz="3200">
              <a:effectLst>
                <a:outerShdw blurRad="38100" dist="38100" dir="2700000" algn="tl">
                  <a:srgbClr val="000000"/>
                </a:outerShdw>
              </a:effectLst>
            </a:endParaRPr>
          </a:p>
          <a:p>
            <a:pPr marL="342900" indent="-342900">
              <a:spcBef>
                <a:spcPct val="20000"/>
              </a:spcBef>
              <a:buClr>
                <a:schemeClr val="hlink"/>
              </a:buClr>
              <a:buSzPct val="70000"/>
              <a:buFont typeface="Wingdings" pitchFamily="2" charset="2"/>
              <a:buChar char="n"/>
              <a:defRPr/>
            </a:pPr>
            <a:r>
              <a:rPr lang="en-GB" sz="3200">
                <a:effectLst>
                  <a:outerShdw blurRad="38100" dist="38100" dir="2700000" algn="tl">
                    <a:srgbClr val="000000"/>
                  </a:outerShdw>
                </a:effectLst>
              </a:rPr>
              <a:t>ISDN – integrated services digital network</a:t>
            </a:r>
          </a:p>
          <a:p>
            <a:pPr marL="342900" indent="-342900">
              <a:spcBef>
                <a:spcPct val="20000"/>
              </a:spcBef>
              <a:buClr>
                <a:schemeClr val="hlink"/>
              </a:buClr>
              <a:buSzPct val="70000"/>
              <a:buFont typeface="Wingdings" pitchFamily="2" charset="2"/>
              <a:buChar char="n"/>
              <a:defRPr/>
            </a:pPr>
            <a:endParaRPr lang="en-GB" sz="3200">
              <a:effectLst>
                <a:outerShdw blurRad="38100" dist="38100" dir="2700000" algn="tl">
                  <a:srgbClr val="000000"/>
                </a:outerShdw>
              </a:effectLst>
            </a:endParaRPr>
          </a:p>
          <a:p>
            <a:pPr marL="342900" indent="-342900">
              <a:spcBef>
                <a:spcPct val="20000"/>
              </a:spcBef>
              <a:buClr>
                <a:schemeClr val="hlink"/>
              </a:buClr>
              <a:buSzPct val="70000"/>
              <a:buFont typeface="Wingdings" pitchFamily="2" charset="2"/>
              <a:buChar char="n"/>
              <a:defRPr/>
            </a:pPr>
            <a:r>
              <a:rPr lang="en-GB" sz="3200">
                <a:effectLst>
                  <a:outerShdw blurRad="38100" dist="38100" dir="2700000" algn="tl">
                    <a:srgbClr val="000000"/>
                  </a:outerShdw>
                </a:effectLst>
              </a:rPr>
              <a:t>ADSL – Asymmetric digital subscriber line</a:t>
            </a:r>
          </a:p>
        </p:txBody>
      </p:sp>
    </p:spTree>
  </p:cSld>
  <p:clrMapOvr>
    <a:masterClrMapping/>
  </p:clrMapOvr>
  <p:transition>
    <p:zoom/>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334" name="Rectangle 62"/>
          <p:cNvSpPr>
            <a:spLocks noGrp="1" noChangeArrowheads="1"/>
          </p:cNvSpPr>
          <p:nvPr>
            <p:ph type="title"/>
          </p:nvPr>
        </p:nvSpPr>
        <p:spPr/>
        <p:txBody>
          <a:bodyPr/>
          <a:lstStyle/>
          <a:p>
            <a:pPr algn="ctr" eaLnBrk="1" hangingPunct="1">
              <a:defRPr/>
            </a:pPr>
            <a:r>
              <a:rPr lang="en-GB" smtClean="0"/>
              <a:t>Bandwith and Connection Types</a:t>
            </a:r>
          </a:p>
        </p:txBody>
      </p:sp>
      <p:graphicFrame>
        <p:nvGraphicFramePr>
          <p:cNvPr id="566358" name="Group 86"/>
          <p:cNvGraphicFramePr>
            <a:graphicFrameLocks noGrp="1"/>
          </p:cNvGraphicFramePr>
          <p:nvPr>
            <p:ph idx="1"/>
          </p:nvPr>
        </p:nvGraphicFramePr>
        <p:xfrm>
          <a:off x="1116013" y="1916113"/>
          <a:ext cx="7543800" cy="4144962"/>
        </p:xfrm>
        <a:graphic>
          <a:graphicData uri="http://schemas.openxmlformats.org/drawingml/2006/table">
            <a:tbl>
              <a:tblPr/>
              <a:tblGrid>
                <a:gridCol w="766762"/>
                <a:gridCol w="939800"/>
                <a:gridCol w="5837238"/>
              </a:tblGrid>
              <a:tr h="822897">
                <a:tc gridSpan="2">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Times New Roman" pitchFamily="18" charset="0"/>
                        </a:rPr>
                        <a:t>Connection Type</a:t>
                      </a: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Times New Roman" pitchFamily="18" charset="0"/>
                          <a:cs typeface="Times New Roman" pitchFamily="18" charset="0"/>
                        </a:rPr>
                        <a:t>Features</a:t>
                      </a: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00986">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Times New Roman" pitchFamily="18" charset="0"/>
                          <a:cs typeface="Times New Roman" pitchFamily="18" charset="0"/>
                        </a:rPr>
                        <a:t>PSTN</a:t>
                      </a:r>
                      <a:endParaRPr kumimoji="0" lang="en-GB" sz="2400" b="0" i="0" u="none" strike="noStrike" cap="none" normalizeH="0" baseline="0" smtClean="0">
                        <a:ln>
                          <a:noFill/>
                        </a:ln>
                        <a:solidFill>
                          <a:schemeClr val="tx1"/>
                        </a:solidFill>
                        <a:effectLst/>
                        <a:latin typeface="Times New Roman" pitchFamily="18" charset="0"/>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Public Service Telephone Network</a:t>
                      </a:r>
                      <a:endParaRPr kumimoji="0" lang="en-GB" sz="2400" b="0" i="0" u="none" strike="noStrike" cap="none" normalizeH="0" baseline="0" smtClean="0">
                        <a:ln>
                          <a:noFill/>
                        </a:ln>
                        <a:solidFill>
                          <a:schemeClr val="tx1"/>
                        </a:solidFill>
                        <a:effectLst/>
                        <a:latin typeface="Times New Roman" pitchFamily="18" charset="0"/>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Uses the traditional telephone system to allow access to WANs and the internet. </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Low bandwidth 28kbps (Kilobits per second) up to 56 kbps.</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Dial up connection</a:t>
                      </a: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46292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Times New Roman" pitchFamily="18" charset="0"/>
                          <a:cs typeface="Times New Roman" pitchFamily="18" charset="0"/>
                        </a:rPr>
                        <a:t>ADSL</a:t>
                      </a:r>
                      <a:endParaRPr kumimoji="0" lang="en-GB" sz="2400" b="0" i="0" u="none" strike="noStrike" cap="none" normalizeH="0" baseline="0" smtClean="0">
                        <a:ln>
                          <a:noFill/>
                        </a:ln>
                        <a:solidFill>
                          <a:schemeClr val="tx1"/>
                        </a:solidFill>
                        <a:effectLst/>
                        <a:latin typeface="Times New Roman" pitchFamily="18" charset="0"/>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Asymmetric Digital Subscriber Line</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000" b="0" i="1" u="none" strike="noStrike" cap="none" normalizeH="0" baseline="0" smtClean="0">
                          <a:ln>
                            <a:noFill/>
                          </a:ln>
                          <a:solidFill>
                            <a:schemeClr val="tx1"/>
                          </a:solidFill>
                          <a:effectLst/>
                          <a:latin typeface="Times New Roman" pitchFamily="18" charset="0"/>
                          <a:cs typeface="Times New Roman" pitchFamily="18" charset="0"/>
                        </a:rPr>
                        <a:t>ADSL provides high bandwidth known as </a:t>
                      </a:r>
                      <a:r>
                        <a:rPr kumimoji="0" lang="en-GB" sz="1000" b="1" i="1" u="none" strike="noStrike" cap="none" normalizeH="0" baseline="0" smtClean="0">
                          <a:ln>
                            <a:noFill/>
                          </a:ln>
                          <a:solidFill>
                            <a:schemeClr val="tx1"/>
                          </a:solidFill>
                          <a:effectLst/>
                          <a:latin typeface="Times New Roman" pitchFamily="18" charset="0"/>
                          <a:cs typeface="Times New Roman" pitchFamily="18" charset="0"/>
                        </a:rPr>
                        <a:t>broadband</a:t>
                      </a:r>
                      <a:r>
                        <a:rPr kumimoji="0" lang="en-GB" sz="1000" b="0" i="1" u="none" strike="noStrike" cap="none" normalizeH="0" baseline="0" smtClean="0">
                          <a:ln>
                            <a:noFill/>
                          </a:ln>
                          <a:solidFill>
                            <a:schemeClr val="tx1"/>
                          </a:solidFill>
                          <a:effectLst/>
                          <a:latin typeface="Times New Roman" pitchFamily="18" charset="0"/>
                          <a:cs typeface="Times New Roman" pitchFamily="18" charset="0"/>
                        </a:rPr>
                        <a:t>.</a:t>
                      </a:r>
                      <a:endParaRPr kumimoji="0" lang="en-GB" sz="2400" b="0" i="0" u="none" strike="noStrike" cap="none" normalizeH="0" baseline="0" smtClean="0">
                        <a:ln>
                          <a:noFill/>
                        </a:ln>
                        <a:solidFill>
                          <a:schemeClr val="tx1"/>
                        </a:solidFill>
                        <a:effectLst/>
                        <a:latin typeface="Times New Roman" pitchFamily="18" charset="0"/>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Transmits digital information at high bandwidth down a copper telephone cable.</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It is permanently </a:t>
                      </a:r>
                      <a:r>
                        <a:rPr kumimoji="0" lang="en-GB" sz="1000" b="0" i="1" u="none" strike="noStrike" cap="none" normalizeH="0" baseline="0" smtClean="0">
                          <a:ln>
                            <a:noFill/>
                          </a:ln>
                          <a:solidFill>
                            <a:schemeClr val="tx1"/>
                          </a:solidFill>
                          <a:effectLst/>
                          <a:latin typeface="Times New Roman" pitchFamily="18" charset="0"/>
                          <a:cs typeface="Times New Roman" pitchFamily="18" charset="0"/>
                        </a:rPr>
                        <a:t>switched</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 on; there is no need to dial up.</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Telephone or fax messages can be received or made while the user is online.</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ADSL provides high speed internet access; up to 1mb per second.</a:t>
                      </a: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5815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Times New Roman" pitchFamily="18" charset="0"/>
                          <a:cs typeface="Times New Roman" pitchFamily="18" charset="0"/>
                        </a:rPr>
                        <a:t>ISDN</a:t>
                      </a:r>
                      <a:endParaRPr kumimoji="0" lang="en-GB" sz="2400" b="0" i="0" u="none" strike="noStrike" cap="none" normalizeH="0" baseline="0" smtClean="0">
                        <a:ln>
                          <a:noFill/>
                        </a:ln>
                        <a:solidFill>
                          <a:schemeClr val="tx1"/>
                        </a:solidFill>
                        <a:effectLst/>
                        <a:latin typeface="Times New Roman" pitchFamily="18" charset="0"/>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Integrated services digital network</a:t>
                      </a:r>
                      <a:endParaRPr kumimoji="0" lang="en-GB" sz="2400" b="0" i="0" u="none" strike="noStrike" cap="none" normalizeH="0" baseline="0" smtClean="0">
                        <a:ln>
                          <a:noFill/>
                        </a:ln>
                        <a:solidFill>
                          <a:schemeClr val="tx1"/>
                        </a:solidFill>
                        <a:effectLst/>
                        <a:latin typeface="Times New Roman" pitchFamily="18" charset="0"/>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Called </a:t>
                      </a:r>
                      <a:r>
                        <a:rPr kumimoji="0" lang="en-GB" sz="1000" b="0" i="1" u="none" strike="noStrike" cap="none" normalizeH="0" baseline="0" smtClean="0">
                          <a:ln>
                            <a:noFill/>
                          </a:ln>
                          <a:solidFill>
                            <a:schemeClr val="tx1"/>
                          </a:solidFill>
                          <a:effectLst/>
                          <a:latin typeface="Times New Roman" pitchFamily="18" charset="0"/>
                          <a:cs typeface="Times New Roman" pitchFamily="18" charset="0"/>
                        </a:rPr>
                        <a:t>integrated</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 services because many applications can be supported, for example video conferencing, fax, voice application.</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High speed digital communication line with bandwidth up to 128kbps.</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There are two channels for data transfer.</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An ISDN adapter is required to translate data between the computer and the telecommunication line.</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Users must </a:t>
                      </a:r>
                      <a:r>
                        <a:rPr kumimoji="0" lang="en-GB" sz="1000" b="0" i="1" u="none" strike="noStrike" cap="none" normalizeH="0" baseline="0" smtClean="0">
                          <a:ln>
                            <a:noFill/>
                          </a:ln>
                          <a:solidFill>
                            <a:schemeClr val="tx1"/>
                          </a:solidFill>
                          <a:effectLst/>
                          <a:latin typeface="Times New Roman" pitchFamily="18" charset="0"/>
                          <a:cs typeface="Times New Roman" pitchFamily="18" charset="0"/>
                        </a:rPr>
                        <a:t>dial up</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 to connect to the internet. </a:t>
                      </a: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zoom/>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2977" name="Rectangle 81"/>
          <p:cNvSpPr>
            <a:spLocks noGrp="1" noChangeArrowheads="1"/>
          </p:cNvSpPr>
          <p:nvPr>
            <p:ph type="title"/>
          </p:nvPr>
        </p:nvSpPr>
        <p:spPr/>
        <p:txBody>
          <a:bodyPr/>
          <a:lstStyle/>
          <a:p>
            <a:pPr algn="ctr" eaLnBrk="1" hangingPunct="1">
              <a:defRPr/>
            </a:pPr>
            <a:r>
              <a:rPr lang="en-GB" smtClean="0"/>
              <a:t>Bandwith and Connection Types</a:t>
            </a:r>
          </a:p>
        </p:txBody>
      </p:sp>
      <p:graphicFrame>
        <p:nvGraphicFramePr>
          <p:cNvPr id="592997" name="Group 101"/>
          <p:cNvGraphicFramePr>
            <a:graphicFrameLocks noGrp="1"/>
          </p:cNvGraphicFramePr>
          <p:nvPr>
            <p:ph idx="1"/>
          </p:nvPr>
        </p:nvGraphicFramePr>
        <p:xfrm>
          <a:off x="1042988" y="1916113"/>
          <a:ext cx="8101012" cy="4564062"/>
        </p:xfrm>
        <a:graphic>
          <a:graphicData uri="http://schemas.openxmlformats.org/drawingml/2006/table">
            <a:tbl>
              <a:tblPr/>
              <a:tblGrid>
                <a:gridCol w="823912"/>
                <a:gridCol w="1008063"/>
                <a:gridCol w="6269037"/>
              </a:tblGrid>
              <a:tr h="844609">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Times New Roman" pitchFamily="18" charset="0"/>
                        </a:rPr>
                        <a:t>Connection Type</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Times New Roman" pitchFamily="18" charset="0"/>
                          <a:cs typeface="Times New Roman" pitchFamily="18" charset="0"/>
                        </a:rPr>
                        <a:t>Features</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107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Times New Roman" pitchFamily="18" charset="0"/>
                          <a:cs typeface="Times New Roman" pitchFamily="18" charset="0"/>
                        </a:rPr>
                        <a:t>Fibre optic cable</a:t>
                      </a:r>
                      <a:endParaRPr kumimoji="0" lang="en-GB" sz="2400" b="0" i="0" u="none" strike="noStrike" cap="none" normalizeH="0" baseline="0" smtClean="0">
                        <a:ln>
                          <a:noFill/>
                        </a:ln>
                        <a:solidFill>
                          <a:schemeClr val="tx1"/>
                        </a:solidFill>
                        <a:effectLst/>
                        <a:latin typeface="Times New Roman" pitchFamily="18"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Complete fibre optic cable, made up of a number of single optical fibres</a:t>
                      </a:r>
                      <a:endParaRPr kumimoji="0" lang="en-GB" sz="2400" b="0" i="0" u="none" strike="noStrike" cap="none" normalizeH="0" baseline="0" smtClean="0">
                        <a:ln>
                          <a:noFill/>
                        </a:ln>
                        <a:solidFill>
                          <a:schemeClr val="tx1"/>
                        </a:solidFill>
                        <a:effectLst/>
                        <a:latin typeface="Times New Roman" pitchFamily="18"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Fibres of glass used to carry signals (which can be voice data or computer data) as pulses of light.</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Very high bandwidth.</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Lighter and thinner than copper cabling.</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Immune to interference by radio signals etc. and so is more secure.</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They are expensive.</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Specialised skills required to join cables together.</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Used to connect telephone substations. </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01089">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Times New Roman" pitchFamily="18" charset="0"/>
                          <a:cs typeface="Times New Roman" pitchFamily="18" charset="0"/>
                        </a:rPr>
                        <a:t>Cable</a:t>
                      </a:r>
                      <a:endParaRPr kumimoji="0" lang="en-GB" sz="2400" b="0" i="0" u="none" strike="noStrike" cap="none" normalizeH="0" baseline="0" smtClean="0">
                        <a:ln>
                          <a:noFill/>
                        </a:ln>
                        <a:solidFill>
                          <a:schemeClr val="tx1"/>
                        </a:solidFill>
                        <a:effectLst/>
                        <a:latin typeface="Times New Roman" pitchFamily="18"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GB"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Users who subscribe to a cable TV company such as NTL can connect to the internet using their cable connection.</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A cable modem is also required to connect to the internet.  </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53499">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Times New Roman" pitchFamily="18" charset="0"/>
                          <a:cs typeface="Times New Roman" pitchFamily="18" charset="0"/>
                        </a:rPr>
                        <a:t>Satellite</a:t>
                      </a:r>
                      <a:endParaRPr kumimoji="0" lang="en-GB" sz="2400" b="0" i="0" u="none" strike="noStrike" cap="none" normalizeH="0" baseline="0" smtClean="0">
                        <a:ln>
                          <a:noFill/>
                        </a:ln>
                        <a:solidFill>
                          <a:schemeClr val="tx1"/>
                        </a:solidFill>
                        <a:effectLst/>
                        <a:latin typeface="Times New Roman" pitchFamily="18"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GB"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Computer connects tot the internet and receives and sends information via a satellite dish.</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Useful in rural areas where the telephone system is not up to date and where there is no cable TV available.</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Satellite connection is expensive.</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Users must purchase a satellite dish.</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54134">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1200" b="0" i="0" u="none" strike="noStrike" cap="none" normalizeH="0" baseline="0" smtClean="0">
                          <a:ln>
                            <a:noFill/>
                          </a:ln>
                          <a:solidFill>
                            <a:schemeClr val="tx1"/>
                          </a:solidFill>
                          <a:effectLst/>
                          <a:latin typeface="Times New Roman" pitchFamily="18" charset="0"/>
                          <a:cs typeface="Times New Roman" pitchFamily="18" charset="0"/>
                        </a:rPr>
                        <a:t>Wireless</a:t>
                      </a:r>
                      <a:endParaRPr kumimoji="0" lang="en-GB" sz="2400" b="0" i="0" u="none" strike="noStrike" cap="none" normalizeH="0" baseline="0" smtClean="0">
                        <a:ln>
                          <a:noFill/>
                        </a:ln>
                        <a:solidFill>
                          <a:schemeClr val="tx1"/>
                        </a:solidFill>
                        <a:effectLst/>
                        <a:latin typeface="Times New Roman" pitchFamily="18"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GB" sz="2800" b="0" i="0" u="none" strike="noStrike" cap="none" normalizeH="0" baseline="0" smtClean="0">
                        <a:ln>
                          <a:noFill/>
                        </a:ln>
                        <a:solidFill>
                          <a:schemeClr val="tx1"/>
                        </a:solidFill>
                        <a:effectLst>
                          <a:outerShdw blurRad="38100" dist="38100" dir="2700000" algn="tl">
                            <a:srgbClr val="000000"/>
                          </a:outerShdw>
                        </a:effectLst>
                        <a:latin typeface="Tahoma" pitchFamily="34"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Currently being provided by mobile phones companies using either WAP technology or a device which is plugged into a laptop to enable it to dial up and connect to the internet.</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No cables required and users can connect from anywhere in the world.</a:t>
                      </a:r>
                      <a:endParaRPr kumimoji="0" lang="en-GB"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 typeface="Symbol" pitchFamily="18" charset="2"/>
                        <a:buChar char=""/>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Expensive to use, dial - up calls are charged per minute.</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zoom/>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0850" name="Rectangle 2"/>
          <p:cNvSpPr>
            <a:spLocks noGrp="1" noChangeArrowheads="1"/>
          </p:cNvSpPr>
          <p:nvPr>
            <p:ph type="title"/>
          </p:nvPr>
        </p:nvSpPr>
        <p:spPr/>
        <p:txBody>
          <a:bodyPr/>
          <a:lstStyle/>
          <a:p>
            <a:pPr eaLnBrk="1" hangingPunct="1">
              <a:defRPr/>
            </a:pPr>
            <a:r>
              <a:rPr lang="en-GB" smtClean="0"/>
              <a:t>Communication protocols</a:t>
            </a:r>
          </a:p>
        </p:txBody>
      </p:sp>
      <p:sp>
        <p:nvSpPr>
          <p:cNvPr id="590851" name="Rectangle 3"/>
          <p:cNvSpPr>
            <a:spLocks noGrp="1" noChangeArrowheads="1"/>
          </p:cNvSpPr>
          <p:nvPr>
            <p:ph type="body" idx="1"/>
          </p:nvPr>
        </p:nvSpPr>
        <p:spPr>
          <a:xfrm>
            <a:off x="1042988" y="1844675"/>
            <a:ext cx="7543800" cy="5192713"/>
          </a:xfrm>
        </p:spPr>
        <p:txBody>
          <a:bodyPr/>
          <a:lstStyle/>
          <a:p>
            <a:pPr eaLnBrk="1" hangingPunct="1">
              <a:lnSpc>
                <a:spcPct val="80000"/>
              </a:lnSpc>
              <a:defRPr/>
            </a:pPr>
            <a:r>
              <a:rPr lang="en-GB" sz="2000" smtClean="0"/>
              <a:t>Computers which communicate with each other must send and receive data using the same format and method – they must speak the same language and use rules for transmitting data and the computer.</a:t>
            </a:r>
          </a:p>
          <a:p>
            <a:pPr eaLnBrk="1" hangingPunct="1">
              <a:lnSpc>
                <a:spcPct val="80000"/>
              </a:lnSpc>
              <a:defRPr/>
            </a:pPr>
            <a:endParaRPr lang="en-GB" sz="2000" smtClean="0"/>
          </a:p>
          <a:p>
            <a:pPr eaLnBrk="1" hangingPunct="1">
              <a:lnSpc>
                <a:spcPct val="80000"/>
              </a:lnSpc>
              <a:defRPr/>
            </a:pPr>
            <a:r>
              <a:rPr lang="en-GB" sz="2000" smtClean="0"/>
              <a:t>There are many different communication protocols</a:t>
            </a:r>
          </a:p>
          <a:p>
            <a:pPr lvl="1" eaLnBrk="1" hangingPunct="1">
              <a:lnSpc>
                <a:spcPct val="80000"/>
              </a:lnSpc>
              <a:defRPr/>
            </a:pPr>
            <a:r>
              <a:rPr lang="en-GB" sz="1800" smtClean="0"/>
              <a:t>TCP/IP (Transmission Control Protocol/Internet Protocol) which makes sure that data is not lost as it travels from one computer to another.  The protocol used to transmit data around a school network may be different.  If your computer is connected to the Internet then the computers must be able to understand the TCP/IP protocol.  The router used to connect the two networks together will perform a translation function and allow computers of differing protocols to communicate</a:t>
            </a:r>
          </a:p>
          <a:p>
            <a:pPr lvl="1" eaLnBrk="1" hangingPunct="1">
              <a:lnSpc>
                <a:spcPct val="80000"/>
              </a:lnSpc>
              <a:defRPr/>
            </a:pPr>
            <a:endParaRPr lang="en-GB" sz="1800" smtClean="0"/>
          </a:p>
          <a:p>
            <a:pPr eaLnBrk="1" hangingPunct="1">
              <a:lnSpc>
                <a:spcPct val="80000"/>
              </a:lnSpc>
              <a:defRPr/>
            </a:pPr>
            <a:r>
              <a:rPr lang="en-GB" sz="2000" smtClean="0"/>
              <a:t>Protocols are needed to make sure that data is not lost and that computers can send and receive data successfully.  If every computer tried to transmit data in a different way, no data would ever reach its destination of if it did, the receiving computer would not understand it</a:t>
            </a:r>
          </a:p>
        </p:txBody>
      </p:sp>
    </p:spTree>
  </p:cSld>
  <p:clrMapOvr>
    <a:masterClrMapping/>
  </p:clrMapOvr>
  <p:transition>
    <p:zoom/>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7298" name="Rectangle 2"/>
          <p:cNvSpPr>
            <a:spLocks noGrp="1" noChangeArrowheads="1"/>
          </p:cNvSpPr>
          <p:nvPr>
            <p:ph type="title"/>
          </p:nvPr>
        </p:nvSpPr>
        <p:spPr/>
        <p:txBody>
          <a:bodyPr/>
          <a:lstStyle/>
          <a:p>
            <a:pPr eaLnBrk="1" hangingPunct="1">
              <a:defRPr/>
            </a:pPr>
            <a:r>
              <a:rPr lang="en-GB" smtClean="0"/>
              <a:t>Digital v Film Cameras </a:t>
            </a:r>
          </a:p>
        </p:txBody>
      </p:sp>
      <p:sp>
        <p:nvSpPr>
          <p:cNvPr id="567300" name="Rectangle 4"/>
          <p:cNvSpPr>
            <a:spLocks noGrp="1" noChangeArrowheads="1"/>
          </p:cNvSpPr>
          <p:nvPr>
            <p:ph type="body" sz="half" idx="1"/>
          </p:nvPr>
        </p:nvSpPr>
        <p:spPr>
          <a:xfrm>
            <a:off x="1066800" y="1981200"/>
            <a:ext cx="3695700" cy="4876800"/>
          </a:xfrm>
        </p:spPr>
        <p:txBody>
          <a:bodyPr/>
          <a:lstStyle/>
          <a:p>
            <a:pPr eaLnBrk="1" hangingPunct="1">
              <a:lnSpc>
                <a:spcPct val="80000"/>
              </a:lnSpc>
              <a:defRPr/>
            </a:pPr>
            <a:r>
              <a:rPr lang="en-GB" sz="1700" b="1" smtClean="0"/>
              <a:t>Digital Cameras</a:t>
            </a:r>
          </a:p>
          <a:p>
            <a:pPr eaLnBrk="1" hangingPunct="1">
              <a:lnSpc>
                <a:spcPct val="80000"/>
              </a:lnSpc>
              <a:defRPr/>
            </a:pPr>
            <a:r>
              <a:rPr lang="en-GB" sz="1700" smtClean="0"/>
              <a:t>Expensive to buy</a:t>
            </a:r>
          </a:p>
          <a:p>
            <a:pPr eaLnBrk="1" hangingPunct="1">
              <a:lnSpc>
                <a:spcPct val="80000"/>
              </a:lnSpc>
              <a:defRPr/>
            </a:pPr>
            <a:r>
              <a:rPr lang="en-GB" sz="1700" smtClean="0"/>
              <a:t>Photos can be downloaded to PC – edited, manipulated using a graphic package</a:t>
            </a:r>
          </a:p>
          <a:p>
            <a:pPr eaLnBrk="1" hangingPunct="1">
              <a:lnSpc>
                <a:spcPct val="80000"/>
              </a:lnSpc>
              <a:defRPr/>
            </a:pPr>
            <a:r>
              <a:rPr lang="en-GB" sz="1700" smtClean="0"/>
              <a:t>Not all photos need to be printed – user can delete unwanted photos</a:t>
            </a:r>
          </a:p>
          <a:p>
            <a:pPr eaLnBrk="1" hangingPunct="1">
              <a:lnSpc>
                <a:spcPct val="80000"/>
              </a:lnSpc>
              <a:defRPr/>
            </a:pPr>
            <a:r>
              <a:rPr lang="en-GB" sz="1700" smtClean="0"/>
              <a:t>No expensive developing costs – photos printed on a home computer</a:t>
            </a:r>
          </a:p>
          <a:p>
            <a:pPr eaLnBrk="1" hangingPunct="1">
              <a:lnSpc>
                <a:spcPct val="80000"/>
              </a:lnSpc>
              <a:defRPr/>
            </a:pPr>
            <a:r>
              <a:rPr lang="en-GB" sz="1700" smtClean="0"/>
              <a:t>No waiting to see photos – can be viewed on LCD screen immediately</a:t>
            </a:r>
          </a:p>
          <a:p>
            <a:pPr eaLnBrk="1" hangingPunct="1">
              <a:lnSpc>
                <a:spcPct val="80000"/>
              </a:lnSpc>
              <a:defRPr/>
            </a:pPr>
            <a:r>
              <a:rPr lang="en-GB" sz="1700" smtClean="0"/>
              <a:t>Quality of photos can vary according to the output device producing them</a:t>
            </a:r>
          </a:p>
          <a:p>
            <a:pPr eaLnBrk="1" hangingPunct="1">
              <a:lnSpc>
                <a:spcPct val="80000"/>
              </a:lnSpc>
              <a:defRPr/>
            </a:pPr>
            <a:r>
              <a:rPr lang="en-GB" sz="1700" smtClean="0"/>
              <a:t>Photos are generally in jpeg format and can be emailed or placed into other documents	</a:t>
            </a:r>
          </a:p>
        </p:txBody>
      </p:sp>
      <p:sp>
        <p:nvSpPr>
          <p:cNvPr id="567301" name="Rectangle 5"/>
          <p:cNvSpPr>
            <a:spLocks noGrp="1" noChangeArrowheads="1"/>
          </p:cNvSpPr>
          <p:nvPr>
            <p:ph type="body" sz="half" idx="2"/>
          </p:nvPr>
        </p:nvSpPr>
        <p:spPr>
          <a:xfrm>
            <a:off x="4914900" y="1981200"/>
            <a:ext cx="4049713" cy="4114800"/>
          </a:xfrm>
        </p:spPr>
        <p:txBody>
          <a:bodyPr/>
          <a:lstStyle/>
          <a:p>
            <a:pPr eaLnBrk="1" hangingPunct="1">
              <a:lnSpc>
                <a:spcPct val="80000"/>
              </a:lnSpc>
              <a:defRPr/>
            </a:pPr>
            <a:r>
              <a:rPr lang="en-GB" sz="1600" smtClean="0"/>
              <a:t>Conventional Cameras</a:t>
            </a:r>
          </a:p>
          <a:p>
            <a:pPr eaLnBrk="1" hangingPunct="1">
              <a:lnSpc>
                <a:spcPct val="80000"/>
              </a:lnSpc>
              <a:defRPr/>
            </a:pPr>
            <a:r>
              <a:rPr lang="en-GB" sz="1600" smtClean="0"/>
              <a:t>Cheaper to buy</a:t>
            </a:r>
          </a:p>
          <a:p>
            <a:pPr eaLnBrk="1" hangingPunct="1">
              <a:lnSpc>
                <a:spcPct val="80000"/>
              </a:lnSpc>
              <a:defRPr/>
            </a:pPr>
            <a:r>
              <a:rPr lang="en-GB" sz="1600" smtClean="0"/>
              <a:t>Only hardcopy o f photograph is produced</a:t>
            </a:r>
          </a:p>
          <a:p>
            <a:pPr eaLnBrk="1" hangingPunct="1">
              <a:lnSpc>
                <a:spcPct val="80000"/>
              </a:lnSpc>
              <a:defRPr/>
            </a:pPr>
            <a:r>
              <a:rPr lang="en-GB" sz="1600" smtClean="0"/>
              <a:t>All photos in the film have to be printed – wasteful and expensive if the photos are not of good quality</a:t>
            </a:r>
          </a:p>
          <a:p>
            <a:pPr eaLnBrk="1" hangingPunct="1">
              <a:lnSpc>
                <a:spcPct val="80000"/>
              </a:lnSpc>
              <a:defRPr/>
            </a:pPr>
            <a:r>
              <a:rPr lang="en-GB" sz="1600" smtClean="0"/>
              <a:t>The film from the camera has to be taken to a specialist so that photos can be printed.</a:t>
            </a:r>
          </a:p>
          <a:p>
            <a:pPr eaLnBrk="1" hangingPunct="1">
              <a:lnSpc>
                <a:spcPct val="80000"/>
              </a:lnSpc>
              <a:defRPr/>
            </a:pPr>
            <a:r>
              <a:rPr lang="en-GB" sz="1600" smtClean="0"/>
              <a:t>The photographer has to wait until photos are developed before viewing them</a:t>
            </a:r>
          </a:p>
          <a:p>
            <a:pPr eaLnBrk="1" hangingPunct="1">
              <a:lnSpc>
                <a:spcPct val="80000"/>
              </a:lnSpc>
              <a:defRPr/>
            </a:pPr>
            <a:r>
              <a:rPr lang="en-GB" sz="1600" smtClean="0"/>
              <a:t>Photos produced are of high quality</a:t>
            </a:r>
          </a:p>
          <a:p>
            <a:pPr eaLnBrk="1" hangingPunct="1">
              <a:lnSpc>
                <a:spcPct val="80000"/>
              </a:lnSpc>
              <a:defRPr/>
            </a:pPr>
            <a:r>
              <a:rPr lang="en-GB" sz="1600" smtClean="0"/>
              <a:t>Hardcopy of the photos have to be scanned if they are used in digital documents</a:t>
            </a:r>
          </a:p>
        </p:txBody>
      </p:sp>
    </p:spTree>
  </p:cSld>
  <p:clrMapOvr>
    <a:masterClrMapping/>
  </p:clrMapOvr>
  <p:transition>
    <p:zoom/>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2"/>
          <p:cNvSpPr>
            <a:spLocks noGrp="1" noChangeArrowheads="1"/>
          </p:cNvSpPr>
          <p:nvPr>
            <p:ph type="title"/>
          </p:nvPr>
        </p:nvSpPr>
        <p:spPr/>
        <p:txBody>
          <a:bodyPr/>
          <a:lstStyle/>
          <a:p>
            <a:pPr eaLnBrk="1" hangingPunct="1">
              <a:defRPr/>
            </a:pPr>
            <a:r>
              <a:rPr lang="en-GB" smtClean="0"/>
              <a:t>Teleconferencing</a:t>
            </a:r>
          </a:p>
        </p:txBody>
      </p:sp>
      <p:sp>
        <p:nvSpPr>
          <p:cNvPr id="568323" name="Rectangle 3"/>
          <p:cNvSpPr>
            <a:spLocks noGrp="1" noChangeArrowheads="1"/>
          </p:cNvSpPr>
          <p:nvPr>
            <p:ph type="body" idx="1"/>
          </p:nvPr>
        </p:nvSpPr>
        <p:spPr/>
        <p:txBody>
          <a:bodyPr/>
          <a:lstStyle/>
          <a:p>
            <a:pPr eaLnBrk="1" hangingPunct="1">
              <a:lnSpc>
                <a:spcPct val="90000"/>
              </a:lnSpc>
              <a:defRPr/>
            </a:pPr>
            <a:r>
              <a:rPr lang="en-GB" sz="2800" b="1" smtClean="0"/>
              <a:t>Teleconferencing</a:t>
            </a:r>
            <a:r>
              <a:rPr lang="en-GB" sz="2800" smtClean="0"/>
              <a:t> allows people in different locations to </a:t>
            </a:r>
            <a:r>
              <a:rPr lang="en-GB" sz="2800" b="1" smtClean="0"/>
              <a:t>talk to each</a:t>
            </a:r>
            <a:r>
              <a:rPr lang="en-GB" sz="2800" smtClean="0"/>
              <a:t> other as a group. This is also known as an </a:t>
            </a:r>
            <a:r>
              <a:rPr lang="en-GB" sz="2800" b="1" smtClean="0"/>
              <a:t>Audio-conference</a:t>
            </a:r>
            <a:r>
              <a:rPr lang="en-GB" sz="2800" smtClean="0"/>
              <a:t> or simply a</a:t>
            </a:r>
            <a:r>
              <a:rPr lang="en-GB" sz="2800" b="1" smtClean="0"/>
              <a:t> 'Conference Call' </a:t>
            </a:r>
            <a:endParaRPr lang="en-GB" sz="2800" smtClean="0"/>
          </a:p>
          <a:p>
            <a:pPr eaLnBrk="1" hangingPunct="1">
              <a:lnSpc>
                <a:spcPct val="90000"/>
              </a:lnSpc>
              <a:defRPr/>
            </a:pPr>
            <a:r>
              <a:rPr lang="en-GB" sz="2800" smtClean="0"/>
              <a:t>It works by each person 'logging on' to the conference call. When you switch on your conference call device and enter your user ID number, an automatic voice saying something like "Mr Jones has joined the conference" is </a:t>
            </a:r>
          </a:p>
        </p:txBody>
      </p:sp>
    </p:spTree>
  </p:cSld>
  <p:clrMapOvr>
    <a:masterClrMapping/>
  </p:clrMapOvr>
  <p:transition>
    <p:zoom/>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348" name="Rectangle 4"/>
          <p:cNvSpPr>
            <a:spLocks noGrp="1" noChangeArrowheads="1"/>
          </p:cNvSpPr>
          <p:nvPr>
            <p:ph type="title"/>
          </p:nvPr>
        </p:nvSpPr>
        <p:spPr/>
        <p:txBody>
          <a:bodyPr/>
          <a:lstStyle/>
          <a:p>
            <a:pPr eaLnBrk="1" hangingPunct="1">
              <a:defRPr/>
            </a:pPr>
            <a:r>
              <a:rPr lang="en-GB" smtClean="0"/>
              <a:t>Teleconferencing</a:t>
            </a:r>
          </a:p>
        </p:txBody>
      </p:sp>
      <p:sp>
        <p:nvSpPr>
          <p:cNvPr id="569349" name="Rectangle 5"/>
          <p:cNvSpPr>
            <a:spLocks noGrp="1" noChangeArrowheads="1"/>
          </p:cNvSpPr>
          <p:nvPr>
            <p:ph type="body" sz="half" idx="1"/>
          </p:nvPr>
        </p:nvSpPr>
        <p:spPr/>
        <p:txBody>
          <a:bodyPr/>
          <a:lstStyle/>
          <a:p>
            <a:pPr eaLnBrk="1" hangingPunct="1">
              <a:defRPr/>
            </a:pPr>
            <a:r>
              <a:rPr lang="en-GB" b="1" smtClean="0"/>
              <a:t>Advantages</a:t>
            </a:r>
            <a:endParaRPr lang="en-GB" smtClean="0"/>
          </a:p>
          <a:p>
            <a:pPr eaLnBrk="1" hangingPunct="1">
              <a:defRPr/>
            </a:pPr>
            <a:r>
              <a:rPr lang="en-GB" smtClean="0"/>
              <a:t>This saves on travelling costs and on travelling time.  It is very convenient for routine business meetings between distant offices. </a:t>
            </a:r>
          </a:p>
        </p:txBody>
      </p:sp>
      <p:sp>
        <p:nvSpPr>
          <p:cNvPr id="569350" name="Rectangle 6"/>
          <p:cNvSpPr>
            <a:spLocks noGrp="1" noChangeArrowheads="1"/>
          </p:cNvSpPr>
          <p:nvPr>
            <p:ph type="body" sz="half" idx="2"/>
          </p:nvPr>
        </p:nvSpPr>
        <p:spPr/>
        <p:txBody>
          <a:bodyPr/>
          <a:lstStyle/>
          <a:p>
            <a:pPr eaLnBrk="1" hangingPunct="1">
              <a:defRPr/>
            </a:pPr>
            <a:r>
              <a:rPr lang="en-GB" b="1" smtClean="0"/>
              <a:t>Disadvantages</a:t>
            </a:r>
            <a:endParaRPr lang="en-GB" smtClean="0"/>
          </a:p>
          <a:p>
            <a:pPr eaLnBrk="1" hangingPunct="1">
              <a:defRPr/>
            </a:pPr>
            <a:r>
              <a:rPr lang="en-GB" smtClean="0"/>
              <a:t>It is sometimes difficult to exchange ideas when people cannot see each other face to face.</a:t>
            </a:r>
          </a:p>
        </p:txBody>
      </p:sp>
    </p:spTree>
  </p:cSld>
  <p:clrMapOvr>
    <a:masterClrMapping/>
  </p:clrMapOvr>
  <p:transition>
    <p:zoom/>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2" name="Rectangle 2"/>
          <p:cNvSpPr>
            <a:spLocks noGrp="1" noChangeArrowheads="1"/>
          </p:cNvSpPr>
          <p:nvPr>
            <p:ph type="title"/>
          </p:nvPr>
        </p:nvSpPr>
        <p:spPr/>
        <p:txBody>
          <a:bodyPr/>
          <a:lstStyle/>
          <a:p>
            <a:pPr eaLnBrk="1" hangingPunct="1">
              <a:defRPr/>
            </a:pPr>
            <a:r>
              <a:rPr lang="en-GB" smtClean="0"/>
              <a:t>Broadband</a:t>
            </a:r>
          </a:p>
        </p:txBody>
      </p:sp>
      <p:sp>
        <p:nvSpPr>
          <p:cNvPr id="563203" name="Rectangle 3"/>
          <p:cNvSpPr>
            <a:spLocks noGrp="1" noChangeArrowheads="1"/>
          </p:cNvSpPr>
          <p:nvPr>
            <p:ph type="body" idx="1"/>
          </p:nvPr>
        </p:nvSpPr>
        <p:spPr>
          <a:xfrm>
            <a:off x="1066800" y="1981200"/>
            <a:ext cx="7543800" cy="4876800"/>
          </a:xfrm>
        </p:spPr>
        <p:txBody>
          <a:bodyPr/>
          <a:lstStyle/>
          <a:p>
            <a:pPr algn="just" eaLnBrk="1" hangingPunct="1">
              <a:lnSpc>
                <a:spcPct val="90000"/>
              </a:lnSpc>
              <a:defRPr/>
            </a:pPr>
            <a:r>
              <a:rPr lang="en-GB" sz="2800" smtClean="0"/>
              <a:t>Broadband is the name given to a data communication channel that has a wide bandwidth and can carry a large quantity of data.  Many UK schools are now connected to the Internet using a broadband connection with typical data speeds of 2Mbps.  This connection could be by:</a:t>
            </a:r>
          </a:p>
          <a:p>
            <a:pPr algn="just" eaLnBrk="1" hangingPunct="1">
              <a:lnSpc>
                <a:spcPct val="90000"/>
              </a:lnSpc>
              <a:defRPr/>
            </a:pPr>
            <a:endParaRPr lang="en-GB" sz="2800" smtClean="0"/>
          </a:p>
          <a:p>
            <a:pPr lvl="1" eaLnBrk="1" hangingPunct="1">
              <a:lnSpc>
                <a:spcPct val="90000"/>
              </a:lnSpc>
              <a:defRPr/>
            </a:pPr>
            <a:r>
              <a:rPr lang="en-GB" sz="2400" smtClean="0"/>
              <a:t>Copper wire using ASDL connections</a:t>
            </a:r>
          </a:p>
          <a:p>
            <a:pPr lvl="1" eaLnBrk="1" hangingPunct="1">
              <a:lnSpc>
                <a:spcPct val="90000"/>
              </a:lnSpc>
              <a:defRPr/>
            </a:pPr>
            <a:r>
              <a:rPr lang="en-GB" sz="2400" smtClean="0"/>
              <a:t>Fibre –optic cable</a:t>
            </a:r>
          </a:p>
          <a:p>
            <a:pPr lvl="1" eaLnBrk="1" hangingPunct="1">
              <a:lnSpc>
                <a:spcPct val="90000"/>
              </a:lnSpc>
              <a:defRPr/>
            </a:pPr>
            <a:r>
              <a:rPr lang="en-GB" sz="2400" smtClean="0"/>
              <a:t>Microwave links</a:t>
            </a:r>
          </a:p>
        </p:txBody>
      </p:sp>
    </p:spTree>
  </p:cSld>
  <p:clrMapOvr>
    <a:masterClrMapping/>
  </p:clrMapOvr>
  <p:transition>
    <p:zoom/>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250" name="Rectangle 2"/>
          <p:cNvSpPr>
            <a:spLocks noGrp="1" noChangeArrowheads="1"/>
          </p:cNvSpPr>
          <p:nvPr>
            <p:ph type="title"/>
          </p:nvPr>
        </p:nvSpPr>
        <p:spPr/>
        <p:txBody>
          <a:bodyPr/>
          <a:lstStyle/>
          <a:p>
            <a:pPr eaLnBrk="1" hangingPunct="1">
              <a:defRPr/>
            </a:pPr>
            <a:r>
              <a:rPr lang="en-GB" smtClean="0"/>
              <a:t>Digital TV V Analog</a:t>
            </a:r>
          </a:p>
        </p:txBody>
      </p:sp>
      <p:sp>
        <p:nvSpPr>
          <p:cNvPr id="565251" name="Rectangle 3"/>
          <p:cNvSpPr>
            <a:spLocks noGrp="1" noChangeArrowheads="1"/>
          </p:cNvSpPr>
          <p:nvPr>
            <p:ph type="body" idx="1"/>
          </p:nvPr>
        </p:nvSpPr>
        <p:spPr>
          <a:xfrm>
            <a:off x="1066800" y="1981200"/>
            <a:ext cx="7543800" cy="4616450"/>
          </a:xfrm>
        </p:spPr>
        <p:txBody>
          <a:bodyPr/>
          <a:lstStyle/>
          <a:p>
            <a:pPr eaLnBrk="1" hangingPunct="1">
              <a:defRPr/>
            </a:pPr>
            <a:r>
              <a:rPr lang="en-GB" smtClean="0"/>
              <a:t>Conventional TV is transmitted using analogue signals</a:t>
            </a:r>
          </a:p>
          <a:p>
            <a:pPr eaLnBrk="1" hangingPunct="1">
              <a:defRPr/>
            </a:pPr>
            <a:endParaRPr lang="en-GB" smtClean="0"/>
          </a:p>
          <a:p>
            <a:pPr eaLnBrk="1" hangingPunct="1">
              <a:defRPr/>
            </a:pPr>
            <a:r>
              <a:rPr lang="en-GB" smtClean="0"/>
              <a:t>Digital signals are used to transmit digital TV channels – digital signal is decoded so that normal TV shows the images and sounds – done by using a decoding box – eg Sky</a:t>
            </a:r>
          </a:p>
          <a:p>
            <a:pPr eaLnBrk="1" hangingPunct="1">
              <a:defRPr/>
            </a:pPr>
            <a:endParaRPr lang="en-GB" smtClean="0"/>
          </a:p>
        </p:txBody>
      </p:sp>
    </p:spTree>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596" name="Rectangle 4"/>
          <p:cNvSpPr>
            <a:spLocks noChangeArrowheads="1"/>
          </p:cNvSpPr>
          <p:nvPr/>
        </p:nvSpPr>
        <p:spPr bwMode="auto">
          <a:xfrm>
            <a:off x="0" y="404813"/>
            <a:ext cx="9144000" cy="192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defRPr/>
            </a:pPr>
            <a:r>
              <a:rPr lang="en-GB" sz="4400" b="1">
                <a:solidFill>
                  <a:schemeClr val="tx2"/>
                </a:solidFill>
                <a:effectLst>
                  <a:outerShdw blurRad="38100" dist="38100" dir="2700000" algn="tl">
                    <a:srgbClr val="000000"/>
                  </a:outerShdw>
                </a:effectLst>
              </a:rPr>
              <a:t>How Computer Memory Is Measured</a:t>
            </a:r>
          </a:p>
        </p:txBody>
      </p:sp>
      <p:graphicFrame>
        <p:nvGraphicFramePr>
          <p:cNvPr id="494597" name="Group 5"/>
          <p:cNvGraphicFramePr>
            <a:graphicFrameLocks noGrp="1"/>
          </p:cNvGraphicFramePr>
          <p:nvPr/>
        </p:nvGraphicFramePr>
        <p:xfrm>
          <a:off x="395288" y="2924175"/>
          <a:ext cx="8382000" cy="3168650"/>
        </p:xfrm>
        <a:graphic>
          <a:graphicData uri="http://schemas.openxmlformats.org/drawingml/2006/table">
            <a:tbl>
              <a:tblPr/>
              <a:tblGrid>
                <a:gridCol w="1677987"/>
                <a:gridCol w="1089025"/>
                <a:gridCol w="1728788"/>
                <a:gridCol w="1092200"/>
                <a:gridCol w="1397000"/>
                <a:gridCol w="1397000"/>
              </a:tblGrid>
              <a:tr h="13747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GB" sz="20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1 Bit</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GB" sz="20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1Byte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GB" sz="20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1 (Kb)</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GB" sz="20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1 (Mb)</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GB" sz="20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1 (Gb)</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GB" sz="2000" b="1" i="0" u="none" strike="noStrike" cap="none" normalizeH="0" baseline="0" smtClean="0">
                          <a:ln>
                            <a:noFill/>
                          </a:ln>
                          <a:solidFill>
                            <a:schemeClr val="tx1"/>
                          </a:solidFill>
                          <a:effectLst>
                            <a:outerShdw blurRad="38100" dist="38100" dir="2700000" algn="tl">
                              <a:srgbClr val="000000"/>
                            </a:outerShdw>
                          </a:effectLst>
                          <a:latin typeface="Tahoma" pitchFamily="34" charset="0"/>
                        </a:rPr>
                        <a:t>1 (Tb)</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7938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A single digit 0 or 1</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8 Bits e.g. A</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One thousand Bytes </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One million Bytes</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One thousand million Bytes</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rPr>
                        <a:t>One trillion Bytes</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945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7538" name="Rectangle 2"/>
          <p:cNvSpPr>
            <a:spLocks noGrp="1" noChangeArrowheads="1"/>
          </p:cNvSpPr>
          <p:nvPr>
            <p:ph type="title"/>
          </p:nvPr>
        </p:nvSpPr>
        <p:spPr/>
        <p:txBody>
          <a:bodyPr/>
          <a:lstStyle/>
          <a:p>
            <a:pPr eaLnBrk="1" hangingPunct="1">
              <a:defRPr/>
            </a:pPr>
            <a:r>
              <a:rPr lang="en-GB" smtClean="0"/>
              <a:t>Digital V Analogue TV</a:t>
            </a:r>
          </a:p>
        </p:txBody>
      </p:sp>
      <p:sp>
        <p:nvSpPr>
          <p:cNvPr id="577539" name="Rectangle 3"/>
          <p:cNvSpPr>
            <a:spLocks noGrp="1" noChangeArrowheads="1"/>
          </p:cNvSpPr>
          <p:nvPr>
            <p:ph type="body" idx="1"/>
          </p:nvPr>
        </p:nvSpPr>
        <p:spPr>
          <a:xfrm>
            <a:off x="1066800" y="1981200"/>
            <a:ext cx="7543800" cy="4876800"/>
          </a:xfrm>
        </p:spPr>
        <p:txBody>
          <a:bodyPr/>
          <a:lstStyle/>
          <a:p>
            <a:pPr eaLnBrk="1" hangingPunct="1">
              <a:lnSpc>
                <a:spcPct val="80000"/>
              </a:lnSpc>
              <a:defRPr/>
            </a:pPr>
            <a:r>
              <a:rPr lang="en-GB" sz="2400" smtClean="0"/>
              <a:t>Digital TV signals can be compressed easier than analogue signals; therefore the amount of data which can be sent on a digital signal is much greater</a:t>
            </a:r>
          </a:p>
          <a:p>
            <a:pPr eaLnBrk="1" hangingPunct="1">
              <a:lnSpc>
                <a:spcPct val="80000"/>
              </a:lnSpc>
              <a:defRPr/>
            </a:pPr>
            <a:r>
              <a:rPr lang="en-GB" sz="2400" smtClean="0"/>
              <a:t>Digital communications lines can transmit and receive data; therefore digital TV can be interactive</a:t>
            </a:r>
          </a:p>
          <a:p>
            <a:pPr eaLnBrk="1" hangingPunct="1">
              <a:lnSpc>
                <a:spcPct val="80000"/>
              </a:lnSpc>
              <a:defRPr/>
            </a:pPr>
            <a:r>
              <a:rPr lang="en-GB" sz="2400" smtClean="0"/>
              <a:t>Analogue TV can suffer interference.  Digital TV is less affected by interference, so the digital channel will provide a sharper, clearer picture</a:t>
            </a:r>
          </a:p>
          <a:p>
            <a:pPr eaLnBrk="1" hangingPunct="1">
              <a:lnSpc>
                <a:spcPct val="80000"/>
              </a:lnSpc>
              <a:defRPr/>
            </a:pPr>
            <a:r>
              <a:rPr lang="en-GB" sz="2400" smtClean="0"/>
              <a:t>Digital TV outputs high quality stereo sound using MPEG technology</a:t>
            </a:r>
          </a:p>
          <a:p>
            <a:pPr eaLnBrk="1" hangingPunct="1">
              <a:lnSpc>
                <a:spcPct val="80000"/>
              </a:lnSpc>
              <a:defRPr/>
            </a:pPr>
            <a:r>
              <a:rPr lang="en-GB" sz="2400" smtClean="0"/>
              <a:t>More channels are available on digital TV because of the larger bandwidth available</a:t>
            </a:r>
          </a:p>
          <a:p>
            <a:pPr eaLnBrk="1" hangingPunct="1">
              <a:lnSpc>
                <a:spcPct val="80000"/>
              </a:lnSpc>
              <a:defRPr/>
            </a:pPr>
            <a:r>
              <a:rPr lang="en-GB" sz="2400" smtClean="0"/>
              <a:t>Digital TV allows viewers to look at pictures from different camera angles</a:t>
            </a:r>
          </a:p>
        </p:txBody>
      </p:sp>
    </p:spTree>
  </p:cSld>
  <p:clrMapOvr>
    <a:masterClrMapping/>
  </p:clrMapOvr>
  <p:transition>
    <p:zoom/>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2658" name="Rectangle 2"/>
          <p:cNvSpPr>
            <a:spLocks noGrp="1" noChangeArrowheads="1"/>
          </p:cNvSpPr>
          <p:nvPr>
            <p:ph type="title"/>
          </p:nvPr>
        </p:nvSpPr>
        <p:spPr/>
        <p:txBody>
          <a:bodyPr/>
          <a:lstStyle/>
          <a:p>
            <a:pPr eaLnBrk="1" hangingPunct="1">
              <a:defRPr/>
            </a:pPr>
            <a:r>
              <a:rPr lang="en-GB" smtClean="0"/>
              <a:t>Network security</a:t>
            </a:r>
          </a:p>
        </p:txBody>
      </p:sp>
      <p:sp>
        <p:nvSpPr>
          <p:cNvPr id="582659" name="Rectangle 3"/>
          <p:cNvSpPr>
            <a:spLocks noGrp="1" noChangeArrowheads="1"/>
          </p:cNvSpPr>
          <p:nvPr>
            <p:ph type="body" idx="1"/>
          </p:nvPr>
        </p:nvSpPr>
        <p:spPr>
          <a:xfrm>
            <a:off x="1066800" y="1981200"/>
            <a:ext cx="7543800" cy="4687888"/>
          </a:xfrm>
        </p:spPr>
        <p:txBody>
          <a:bodyPr/>
          <a:lstStyle/>
          <a:p>
            <a:pPr eaLnBrk="1" hangingPunct="1">
              <a:lnSpc>
                <a:spcPct val="90000"/>
              </a:lnSpc>
              <a:defRPr/>
            </a:pPr>
            <a:r>
              <a:rPr lang="en-GB" sz="2400" smtClean="0"/>
              <a:t>The network must be protected from</a:t>
            </a:r>
          </a:p>
          <a:p>
            <a:pPr lvl="1" eaLnBrk="1" hangingPunct="1">
              <a:lnSpc>
                <a:spcPct val="90000"/>
              </a:lnSpc>
              <a:defRPr/>
            </a:pPr>
            <a:r>
              <a:rPr lang="en-GB" sz="2000" smtClean="0"/>
              <a:t>Unauthorised access by users or hackers</a:t>
            </a:r>
          </a:p>
          <a:p>
            <a:pPr lvl="1" eaLnBrk="1" hangingPunct="1">
              <a:lnSpc>
                <a:spcPct val="90000"/>
              </a:lnSpc>
              <a:defRPr/>
            </a:pPr>
            <a:r>
              <a:rPr lang="en-GB" sz="2000" smtClean="0"/>
              <a:t>Viruses</a:t>
            </a:r>
          </a:p>
          <a:p>
            <a:pPr lvl="1" eaLnBrk="1" hangingPunct="1">
              <a:lnSpc>
                <a:spcPct val="90000"/>
              </a:lnSpc>
              <a:defRPr/>
            </a:pPr>
            <a:r>
              <a:rPr lang="en-GB" sz="2000" smtClean="0"/>
              <a:t>Authorised users who might damage important files</a:t>
            </a:r>
          </a:p>
          <a:p>
            <a:pPr lvl="1" eaLnBrk="1" hangingPunct="1">
              <a:lnSpc>
                <a:spcPct val="90000"/>
              </a:lnSpc>
              <a:defRPr/>
            </a:pPr>
            <a:r>
              <a:rPr lang="en-GB" sz="2000" smtClean="0"/>
              <a:t>Unexpected breakdown resulting in the loss of data</a:t>
            </a:r>
          </a:p>
          <a:p>
            <a:pPr lvl="1" eaLnBrk="1" hangingPunct="1">
              <a:lnSpc>
                <a:spcPct val="90000"/>
              </a:lnSpc>
              <a:defRPr/>
            </a:pPr>
            <a:r>
              <a:rPr lang="en-GB" sz="2000" smtClean="0"/>
              <a:t>Physical damage</a:t>
            </a:r>
          </a:p>
          <a:p>
            <a:pPr lvl="1" eaLnBrk="1" hangingPunct="1">
              <a:lnSpc>
                <a:spcPct val="90000"/>
              </a:lnSpc>
              <a:defRPr/>
            </a:pPr>
            <a:endParaRPr lang="en-GB" sz="2000" smtClean="0"/>
          </a:p>
          <a:p>
            <a:pPr lvl="1" eaLnBrk="1" hangingPunct="1">
              <a:lnSpc>
                <a:spcPct val="90000"/>
              </a:lnSpc>
              <a:defRPr/>
            </a:pPr>
            <a:endParaRPr lang="en-GB" sz="2000" smtClean="0"/>
          </a:p>
          <a:p>
            <a:pPr eaLnBrk="1" hangingPunct="1">
              <a:lnSpc>
                <a:spcPct val="90000"/>
              </a:lnSpc>
              <a:defRPr/>
            </a:pPr>
            <a:r>
              <a:rPr lang="en-GB" sz="2400" smtClean="0"/>
              <a:t>The network must protect</a:t>
            </a:r>
          </a:p>
          <a:p>
            <a:pPr lvl="1" eaLnBrk="1" hangingPunct="1">
              <a:lnSpc>
                <a:spcPct val="90000"/>
              </a:lnSpc>
              <a:defRPr/>
            </a:pPr>
            <a:r>
              <a:rPr lang="en-GB" sz="2000" smtClean="0"/>
              <a:t>User data</a:t>
            </a:r>
          </a:p>
          <a:p>
            <a:pPr lvl="1" eaLnBrk="1" hangingPunct="1">
              <a:lnSpc>
                <a:spcPct val="90000"/>
              </a:lnSpc>
              <a:defRPr/>
            </a:pPr>
            <a:r>
              <a:rPr lang="en-GB" sz="2000" smtClean="0"/>
              <a:t>The software on the file server</a:t>
            </a:r>
          </a:p>
          <a:p>
            <a:pPr lvl="1" eaLnBrk="1" hangingPunct="1">
              <a:lnSpc>
                <a:spcPct val="90000"/>
              </a:lnSpc>
              <a:defRPr/>
            </a:pPr>
            <a:r>
              <a:rPr lang="en-GB" sz="2000" smtClean="0"/>
              <a:t>The resources which are shared by users</a:t>
            </a:r>
          </a:p>
        </p:txBody>
      </p:sp>
    </p:spTree>
  </p:cSld>
  <p:clrMapOvr>
    <a:masterClrMapping/>
  </p:clrMapOvr>
  <p:transition>
    <p:zoom/>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6" name="Rectangle 2"/>
          <p:cNvSpPr>
            <a:spLocks noGrp="1" noChangeArrowheads="1"/>
          </p:cNvSpPr>
          <p:nvPr>
            <p:ph type="title"/>
          </p:nvPr>
        </p:nvSpPr>
        <p:spPr/>
        <p:txBody>
          <a:bodyPr/>
          <a:lstStyle/>
          <a:p>
            <a:pPr eaLnBrk="1" hangingPunct="1">
              <a:defRPr/>
            </a:pPr>
            <a:r>
              <a:rPr lang="en-GB" smtClean="0"/>
              <a:t>Network security</a:t>
            </a:r>
          </a:p>
        </p:txBody>
      </p:sp>
      <p:sp>
        <p:nvSpPr>
          <p:cNvPr id="579587" name="Rectangle 3"/>
          <p:cNvSpPr>
            <a:spLocks noGrp="1" noChangeArrowheads="1"/>
          </p:cNvSpPr>
          <p:nvPr>
            <p:ph type="body" idx="1"/>
          </p:nvPr>
        </p:nvSpPr>
        <p:spPr/>
        <p:txBody>
          <a:bodyPr/>
          <a:lstStyle/>
          <a:p>
            <a:pPr eaLnBrk="1" hangingPunct="1">
              <a:lnSpc>
                <a:spcPct val="90000"/>
              </a:lnSpc>
              <a:defRPr/>
            </a:pPr>
            <a:r>
              <a:rPr lang="en-GB" sz="2800" smtClean="0"/>
              <a:t>Each user is given a unique user name and password to stop unauthorised users on the network</a:t>
            </a:r>
          </a:p>
          <a:p>
            <a:pPr eaLnBrk="1" hangingPunct="1">
              <a:lnSpc>
                <a:spcPct val="90000"/>
              </a:lnSpc>
              <a:defRPr/>
            </a:pPr>
            <a:r>
              <a:rPr lang="en-GB" sz="2800" smtClean="0"/>
              <a:t>Users can be given different access rights – in school teachers, pupils have different levels of access called tiered access – protecting the network from damage from its users</a:t>
            </a:r>
          </a:p>
          <a:p>
            <a:pPr eaLnBrk="1" hangingPunct="1">
              <a:lnSpc>
                <a:spcPct val="90000"/>
              </a:lnSpc>
              <a:defRPr/>
            </a:pPr>
            <a:r>
              <a:rPr lang="en-GB" sz="2800" smtClean="0"/>
              <a:t>File server could have virus protection software installed</a:t>
            </a:r>
          </a:p>
        </p:txBody>
      </p:sp>
    </p:spTree>
  </p:cSld>
  <p:clrMapOvr>
    <a:masterClrMapping/>
  </p:clrMapOvr>
  <p:transition>
    <p:zoom/>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0610" name="Rectangle 2"/>
          <p:cNvSpPr>
            <a:spLocks noGrp="1" noChangeArrowheads="1"/>
          </p:cNvSpPr>
          <p:nvPr>
            <p:ph type="title"/>
          </p:nvPr>
        </p:nvSpPr>
        <p:spPr/>
        <p:txBody>
          <a:bodyPr/>
          <a:lstStyle/>
          <a:p>
            <a:pPr eaLnBrk="1" hangingPunct="1">
              <a:defRPr/>
            </a:pPr>
            <a:r>
              <a:rPr lang="en-GB" smtClean="0"/>
              <a:t>Data backup on a LAN</a:t>
            </a:r>
          </a:p>
        </p:txBody>
      </p:sp>
      <p:sp>
        <p:nvSpPr>
          <p:cNvPr id="580611" name="Rectangle 3"/>
          <p:cNvSpPr>
            <a:spLocks noGrp="1" noChangeArrowheads="1"/>
          </p:cNvSpPr>
          <p:nvPr>
            <p:ph type="body" idx="1"/>
          </p:nvPr>
        </p:nvSpPr>
        <p:spPr/>
        <p:txBody>
          <a:bodyPr/>
          <a:lstStyle/>
          <a:p>
            <a:pPr eaLnBrk="1" hangingPunct="1">
              <a:defRPr/>
            </a:pPr>
            <a:r>
              <a:rPr lang="en-GB" sz="2800" smtClean="0"/>
              <a:t>Most network systems use a backup process to make sure there is a copy of the data that can be loaded onto the system if the original data is lost</a:t>
            </a:r>
          </a:p>
          <a:p>
            <a:pPr eaLnBrk="1" hangingPunct="1">
              <a:defRPr/>
            </a:pPr>
            <a:r>
              <a:rPr lang="en-GB" sz="2800" smtClean="0"/>
              <a:t>Backup data is stored on magnetic tape – usually every day, using a different tape.  </a:t>
            </a:r>
          </a:p>
          <a:p>
            <a:pPr eaLnBrk="1" hangingPunct="1">
              <a:defRPr/>
            </a:pPr>
            <a:r>
              <a:rPr lang="en-GB" sz="2800" smtClean="0"/>
              <a:t>Backup normally takes place at night as backup activity may slow the network down as it uses system resources.</a:t>
            </a:r>
          </a:p>
        </p:txBody>
      </p:sp>
    </p:spTree>
  </p:cSld>
  <p:clrMapOvr>
    <a:masterClrMapping/>
  </p:clrMapOvr>
  <p:transition>
    <p:zoom/>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Rectangle 2"/>
          <p:cNvSpPr>
            <a:spLocks noGrp="1" noChangeArrowheads="1"/>
          </p:cNvSpPr>
          <p:nvPr>
            <p:ph type="title"/>
          </p:nvPr>
        </p:nvSpPr>
        <p:spPr/>
        <p:txBody>
          <a:bodyPr/>
          <a:lstStyle/>
          <a:p>
            <a:pPr eaLnBrk="1" hangingPunct="1">
              <a:defRPr/>
            </a:pPr>
            <a:r>
              <a:rPr lang="en-GB" smtClean="0"/>
              <a:t>Data backup on a PC</a:t>
            </a:r>
          </a:p>
        </p:txBody>
      </p:sp>
      <p:sp>
        <p:nvSpPr>
          <p:cNvPr id="581635" name="Rectangle 3"/>
          <p:cNvSpPr>
            <a:spLocks noGrp="1" noChangeArrowheads="1"/>
          </p:cNvSpPr>
          <p:nvPr>
            <p:ph type="body" idx="1"/>
          </p:nvPr>
        </p:nvSpPr>
        <p:spPr/>
        <p:txBody>
          <a:bodyPr/>
          <a:lstStyle/>
          <a:p>
            <a:pPr eaLnBrk="1" hangingPunct="1">
              <a:lnSpc>
                <a:spcPct val="90000"/>
              </a:lnSpc>
              <a:defRPr/>
            </a:pPr>
            <a:r>
              <a:rPr lang="en-GB" sz="2800" smtClean="0"/>
              <a:t>Users of a standalone PC should also keep regular backups of data files.</a:t>
            </a:r>
          </a:p>
          <a:p>
            <a:pPr eaLnBrk="1" hangingPunct="1">
              <a:lnSpc>
                <a:spcPct val="90000"/>
              </a:lnSpc>
              <a:defRPr/>
            </a:pPr>
            <a:r>
              <a:rPr lang="en-GB" sz="2800" smtClean="0"/>
              <a:t>Windows XP has a special utility which makes it easy for users to backup data.  Users are prompted by a wizard and guided through steps to backup data  (Backup or Restore Wizard)</a:t>
            </a:r>
          </a:p>
          <a:p>
            <a:pPr eaLnBrk="1" hangingPunct="1">
              <a:lnSpc>
                <a:spcPct val="90000"/>
              </a:lnSpc>
              <a:defRPr/>
            </a:pPr>
            <a:r>
              <a:rPr lang="en-GB" sz="2800" smtClean="0"/>
              <a:t>Backups can be made to the existing hard disk or to removable storage medium with suitable capacity, such as CD-ROM or DVD</a:t>
            </a:r>
          </a:p>
        </p:txBody>
      </p:sp>
    </p:spTree>
  </p:cSld>
  <p:clrMapOvr>
    <a:masterClrMapping/>
  </p:clrMapOvr>
  <p:transition>
    <p:zoom/>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6212" name="Rectangle 4"/>
          <p:cNvSpPr>
            <a:spLocks noGrp="1" noChangeArrowheads="1"/>
          </p:cNvSpPr>
          <p:nvPr>
            <p:ph type="ctrTitle"/>
          </p:nvPr>
        </p:nvSpPr>
        <p:spPr/>
        <p:txBody>
          <a:bodyPr/>
          <a:lstStyle/>
          <a:p>
            <a:pPr eaLnBrk="1" hangingPunct="1">
              <a:defRPr/>
            </a:pPr>
            <a:r>
              <a:rPr lang="en-GB" smtClean="0"/>
              <a:t>C2 d</a:t>
            </a:r>
          </a:p>
        </p:txBody>
      </p:sp>
      <p:sp>
        <p:nvSpPr>
          <p:cNvPr id="606213" name="Rectangle 5"/>
          <p:cNvSpPr>
            <a:spLocks noGrp="1" noChangeArrowheads="1"/>
          </p:cNvSpPr>
          <p:nvPr>
            <p:ph type="subTitle" idx="1"/>
          </p:nvPr>
        </p:nvSpPr>
        <p:spPr/>
        <p:txBody>
          <a:bodyPr/>
          <a:lstStyle/>
          <a:p>
            <a:pPr eaLnBrk="1" hangingPunct="1">
              <a:defRPr/>
            </a:pPr>
            <a:r>
              <a:rPr lang="en-GB" smtClean="0"/>
              <a:t>Applications</a:t>
            </a:r>
          </a:p>
        </p:txBody>
      </p:sp>
    </p:spTree>
  </p:cSld>
  <p:clrMapOvr>
    <a:masterClrMapping/>
  </p:clrMapOvr>
  <p:transition>
    <p:zoom/>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8258" name="Rectangle 2"/>
          <p:cNvSpPr>
            <a:spLocks noGrp="1" noChangeArrowheads="1"/>
          </p:cNvSpPr>
          <p:nvPr>
            <p:ph type="title"/>
          </p:nvPr>
        </p:nvSpPr>
        <p:spPr/>
        <p:txBody>
          <a:bodyPr/>
          <a:lstStyle/>
          <a:p>
            <a:pPr eaLnBrk="1" hangingPunct="1">
              <a:defRPr/>
            </a:pPr>
            <a:r>
              <a:rPr lang="en-GB" smtClean="0"/>
              <a:t>ATMs</a:t>
            </a:r>
          </a:p>
        </p:txBody>
      </p:sp>
      <p:sp>
        <p:nvSpPr>
          <p:cNvPr id="608259" name="Rectangle 3"/>
          <p:cNvSpPr>
            <a:spLocks noGrp="1" noChangeArrowheads="1"/>
          </p:cNvSpPr>
          <p:nvPr>
            <p:ph type="body" idx="1"/>
          </p:nvPr>
        </p:nvSpPr>
        <p:spPr>
          <a:xfrm>
            <a:off x="1042988" y="1844675"/>
            <a:ext cx="7543800" cy="4114800"/>
          </a:xfrm>
        </p:spPr>
        <p:txBody>
          <a:bodyPr/>
          <a:lstStyle/>
          <a:p>
            <a:pPr eaLnBrk="1" hangingPunct="1">
              <a:lnSpc>
                <a:spcPct val="90000"/>
              </a:lnSpc>
              <a:defRPr/>
            </a:pPr>
            <a:r>
              <a:rPr lang="en-GB" sz="2400" smtClean="0"/>
              <a:t>Modern ATMs provide customers with their bank account balance, they can issue money, print statements and even take cash deposits. Customers are able to use almost any ATM in any bank, supermarket or garage. And in this country it is normally a free service.</a:t>
            </a:r>
            <a:br>
              <a:rPr lang="en-GB" sz="2400" smtClean="0"/>
            </a:br>
            <a:r>
              <a:rPr lang="en-GB" sz="2400" smtClean="0"/>
              <a:t/>
            </a:r>
            <a:br>
              <a:rPr lang="en-GB" sz="2400" smtClean="0"/>
            </a:br>
            <a:r>
              <a:rPr lang="en-GB" sz="2400" b="1" smtClean="0"/>
              <a:t>How an ATM works</a:t>
            </a:r>
            <a:r>
              <a:rPr lang="en-GB" sz="2400" smtClean="0"/>
              <a:t>. </a:t>
            </a:r>
          </a:p>
          <a:p>
            <a:pPr eaLnBrk="1" hangingPunct="1">
              <a:lnSpc>
                <a:spcPct val="90000"/>
              </a:lnSpc>
              <a:defRPr/>
            </a:pPr>
            <a:r>
              <a:rPr lang="en-GB" sz="2400" smtClean="0"/>
              <a:t>Behind the ATM is a host computer that sends the correct messages to the customer’s bank. </a:t>
            </a:r>
          </a:p>
        </p:txBody>
      </p:sp>
      <p:pic>
        <p:nvPicPr>
          <p:cNvPr id="90116" name="Picture 4" descr="How an ATM wor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3575" y="5483225"/>
            <a:ext cx="2808288" cy="137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zoom/>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0194" name="Rectangle 2"/>
          <p:cNvSpPr>
            <a:spLocks noGrp="1" noChangeArrowheads="1"/>
          </p:cNvSpPr>
          <p:nvPr>
            <p:ph type="title"/>
          </p:nvPr>
        </p:nvSpPr>
        <p:spPr>
          <a:xfrm>
            <a:off x="0" y="304800"/>
            <a:ext cx="9144000" cy="1431925"/>
          </a:xfrm>
        </p:spPr>
        <p:txBody>
          <a:bodyPr/>
          <a:lstStyle/>
          <a:p>
            <a:pPr algn="ctr" eaLnBrk="1" hangingPunct="1">
              <a:defRPr/>
            </a:pPr>
            <a:r>
              <a:rPr lang="en-GB" smtClean="0"/>
              <a:t>What is EFT?</a:t>
            </a:r>
          </a:p>
        </p:txBody>
      </p:sp>
      <p:sp>
        <p:nvSpPr>
          <p:cNvPr id="520195" name="Rectangle 3"/>
          <p:cNvSpPr>
            <a:spLocks noGrp="1" noChangeArrowheads="1"/>
          </p:cNvSpPr>
          <p:nvPr>
            <p:ph type="body" idx="1"/>
          </p:nvPr>
        </p:nvSpPr>
        <p:spPr>
          <a:xfrm>
            <a:off x="0" y="1981200"/>
            <a:ext cx="9144000" cy="4876800"/>
          </a:xfrm>
        </p:spPr>
        <p:txBody>
          <a:bodyPr/>
          <a:lstStyle/>
          <a:p>
            <a:pPr eaLnBrk="1" hangingPunct="1">
              <a:defRPr/>
            </a:pPr>
            <a:r>
              <a:rPr lang="en-GB" sz="2800" smtClean="0"/>
              <a:t>Electronic Funds Transfer (EFT)</a:t>
            </a:r>
            <a:endParaRPr lang="en-GB" sz="2800" b="1" smtClean="0"/>
          </a:p>
          <a:p>
            <a:pPr eaLnBrk="1" hangingPunct="1">
              <a:defRPr/>
            </a:pPr>
            <a:r>
              <a:rPr lang="en-GB" sz="2800" smtClean="0"/>
              <a:t>EFT is simply automated electronic transfers between bank accounts. Since almost everyone has a bank account, it is the most commonly used method of payment other than using cash.</a:t>
            </a:r>
          </a:p>
          <a:p>
            <a:pPr eaLnBrk="1" hangingPunct="1">
              <a:defRPr/>
            </a:pPr>
            <a:r>
              <a:rPr lang="en-GB" sz="2800" smtClean="0"/>
              <a:t>A lot of payments by EFT take place in shops where customers pay by either debit card or credit card. </a:t>
            </a:r>
          </a:p>
          <a:p>
            <a:pPr eaLnBrk="1" hangingPunct="1">
              <a:defRPr/>
            </a:pPr>
            <a:r>
              <a:rPr lang="en-GB" sz="2800" smtClean="0"/>
              <a:t>This is known sometimes as EFTPOS – Electronic Funds Transfer at Point of Sale.</a:t>
            </a:r>
          </a:p>
        </p:txBody>
      </p:sp>
    </p:spTree>
  </p:cSld>
  <p:clrMapOvr>
    <a:masterClrMapping/>
  </p:clrMapOvr>
  <p:transition>
    <p:zoom/>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1218" name="Rectangle 2"/>
          <p:cNvSpPr>
            <a:spLocks noGrp="1" noChangeArrowheads="1"/>
          </p:cNvSpPr>
          <p:nvPr>
            <p:ph type="title"/>
          </p:nvPr>
        </p:nvSpPr>
        <p:spPr>
          <a:xfrm>
            <a:off x="0" y="304800"/>
            <a:ext cx="8610600" cy="1431925"/>
          </a:xfrm>
        </p:spPr>
        <p:txBody>
          <a:bodyPr/>
          <a:lstStyle/>
          <a:p>
            <a:pPr algn="ctr" eaLnBrk="1" hangingPunct="1">
              <a:defRPr/>
            </a:pPr>
            <a:r>
              <a:rPr lang="en-GB" smtClean="0"/>
              <a:t>What is an ATM?</a:t>
            </a:r>
          </a:p>
        </p:txBody>
      </p:sp>
      <p:sp>
        <p:nvSpPr>
          <p:cNvPr id="521219" name="Rectangle 3"/>
          <p:cNvSpPr>
            <a:spLocks noGrp="1" noChangeArrowheads="1"/>
          </p:cNvSpPr>
          <p:nvPr>
            <p:ph type="body" sz="half" idx="1"/>
          </p:nvPr>
        </p:nvSpPr>
        <p:spPr>
          <a:xfrm>
            <a:off x="323850" y="1981200"/>
            <a:ext cx="4438650" cy="4876800"/>
          </a:xfrm>
        </p:spPr>
        <p:txBody>
          <a:bodyPr/>
          <a:lstStyle/>
          <a:p>
            <a:pPr eaLnBrk="1" hangingPunct="1">
              <a:defRPr/>
            </a:pPr>
            <a:r>
              <a:rPr lang="en-GB" sz="2800" smtClean="0"/>
              <a:t>You're short on cash, so you walk over to the automated teller machine (ATM), insert your card into the card reader, respond to the prompts on the screen, and within a minute you walk away with your money and a receipt. </a:t>
            </a:r>
          </a:p>
        </p:txBody>
      </p:sp>
      <p:pic>
        <p:nvPicPr>
          <p:cNvPr id="92164" name="Picture 4" descr="atm-parts"/>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002213" y="1981200"/>
            <a:ext cx="3521075"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zoom/>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890" name="Rectangle 2"/>
          <p:cNvSpPr>
            <a:spLocks noGrp="1" noChangeArrowheads="1"/>
          </p:cNvSpPr>
          <p:nvPr>
            <p:ph type="title"/>
          </p:nvPr>
        </p:nvSpPr>
        <p:spPr>
          <a:xfrm>
            <a:off x="0" y="304800"/>
            <a:ext cx="9144000" cy="1431925"/>
          </a:xfrm>
        </p:spPr>
        <p:txBody>
          <a:bodyPr/>
          <a:lstStyle/>
          <a:p>
            <a:pPr algn="ctr" eaLnBrk="1" hangingPunct="1">
              <a:defRPr/>
            </a:pPr>
            <a:r>
              <a:rPr lang="en-GB" smtClean="0"/>
              <a:t>Virtual Reality</a:t>
            </a:r>
          </a:p>
        </p:txBody>
      </p:sp>
      <p:sp>
        <p:nvSpPr>
          <p:cNvPr id="549891" name="Rectangle 3"/>
          <p:cNvSpPr>
            <a:spLocks noGrp="1" noChangeArrowheads="1"/>
          </p:cNvSpPr>
          <p:nvPr>
            <p:ph type="body" idx="1"/>
          </p:nvPr>
        </p:nvSpPr>
        <p:spPr>
          <a:xfrm>
            <a:off x="0" y="1981200"/>
            <a:ext cx="9144000" cy="4876800"/>
          </a:xfrm>
        </p:spPr>
        <p:txBody>
          <a:bodyPr/>
          <a:lstStyle/>
          <a:p>
            <a:pPr algn="just" eaLnBrk="1" hangingPunct="1">
              <a:lnSpc>
                <a:spcPct val="80000"/>
              </a:lnSpc>
              <a:defRPr/>
            </a:pPr>
            <a:r>
              <a:rPr lang="en-GB" sz="2800" b="1" smtClean="0">
                <a:effectLst/>
                <a:hlinkClick r:id="" action="ppaction://noaction"/>
                <a:hlinkMouseOver r:id="rId2" action="ppaction://hlinkfile"/>
              </a:rPr>
              <a:t>Virtual Reality</a:t>
            </a:r>
            <a:r>
              <a:rPr lang="en-GB" sz="2800" smtClean="0">
                <a:effectLst/>
              </a:rPr>
              <a:t> (</a:t>
            </a:r>
            <a:r>
              <a:rPr lang="en-GB" sz="2800" b="1" smtClean="0">
                <a:effectLst/>
                <a:hlinkClick r:id="" action="ppaction://noaction"/>
                <a:hlinkMouseOver r:id="rId3" action="ppaction://hlinkfile"/>
              </a:rPr>
              <a:t>VR</a:t>
            </a:r>
            <a:r>
              <a:rPr lang="en-GB" sz="2800" smtClean="0">
                <a:effectLst/>
              </a:rPr>
              <a:t>) is a computer </a:t>
            </a:r>
            <a:r>
              <a:rPr lang="en-GB" sz="2800" b="1" smtClean="0">
                <a:effectLst/>
                <a:hlinkClick r:id="" action="ppaction://noaction"/>
                <a:hlinkMouseOver r:id="rId4" action="ppaction://hlinkfile"/>
              </a:rPr>
              <a:t>simulation</a:t>
            </a:r>
            <a:r>
              <a:rPr lang="en-GB" sz="2800" smtClean="0">
                <a:effectLst/>
              </a:rPr>
              <a:t> which allows the user to </a:t>
            </a:r>
            <a:r>
              <a:rPr lang="en-GB" sz="2800" b="1" smtClean="0">
                <a:effectLst/>
                <a:hlinkClick r:id="" action="ppaction://noaction"/>
                <a:hlinkMouseOver r:id="rId5" action="ppaction://hlinkfile"/>
              </a:rPr>
              <a:t>interact</a:t>
            </a:r>
            <a:r>
              <a:rPr lang="en-GB" sz="2800" smtClean="0">
                <a:effectLst/>
              </a:rPr>
              <a:t> with the system. Special interfaces give the user the feel, sound and view of the virtual system. The user wears a head-mounted display through which the virtual world can be seen </a:t>
            </a:r>
            <a:r>
              <a:rPr lang="en-GB" sz="2000" smtClean="0">
                <a:effectLst/>
              </a:rPr>
              <a:t>.</a:t>
            </a:r>
          </a:p>
          <a:p>
            <a:pPr eaLnBrk="1" hangingPunct="1">
              <a:lnSpc>
                <a:spcPct val="80000"/>
              </a:lnSpc>
              <a:defRPr/>
            </a:pPr>
            <a:endParaRPr lang="en-GB" sz="2000" smtClean="0">
              <a:effectLst/>
            </a:endParaRPr>
          </a:p>
          <a:p>
            <a:pPr eaLnBrk="1" hangingPunct="1">
              <a:lnSpc>
                <a:spcPct val="80000"/>
              </a:lnSpc>
              <a:buFont typeface="Wingdings" pitchFamily="2" charset="2"/>
              <a:buNone/>
              <a:defRPr/>
            </a:pPr>
            <a:r>
              <a:rPr lang="en-GB" sz="2000" smtClean="0"/>
              <a:t>  </a:t>
            </a:r>
            <a:r>
              <a:rPr lang="en-GB" sz="2000" b="1" smtClean="0"/>
              <a:t>Examples</a:t>
            </a:r>
            <a:r>
              <a:rPr lang="en-GB" sz="2000" smtClean="0"/>
              <a:t> of the use of VR... </a:t>
            </a:r>
          </a:p>
          <a:p>
            <a:pPr eaLnBrk="1" hangingPunct="1">
              <a:lnSpc>
                <a:spcPct val="80000"/>
              </a:lnSpc>
              <a:buFont typeface="Wingdings" pitchFamily="2" charset="2"/>
              <a:buNone/>
              <a:defRPr/>
            </a:pPr>
            <a:endParaRPr lang="en-GB" sz="2000" smtClean="0"/>
          </a:p>
          <a:p>
            <a:pPr lvl="1" eaLnBrk="1" hangingPunct="1">
              <a:lnSpc>
                <a:spcPct val="80000"/>
              </a:lnSpc>
              <a:defRPr/>
            </a:pPr>
            <a:r>
              <a:rPr lang="en-GB" sz="1800" smtClean="0"/>
              <a:t>some surgical techniques can be simulated. </a:t>
            </a:r>
          </a:p>
          <a:p>
            <a:pPr lvl="1" eaLnBrk="1" hangingPunct="1">
              <a:lnSpc>
                <a:spcPct val="80000"/>
              </a:lnSpc>
              <a:defRPr/>
            </a:pPr>
            <a:r>
              <a:rPr lang="en-GB" sz="1800" smtClean="0"/>
              <a:t>military conflict situations </a:t>
            </a:r>
          </a:p>
          <a:p>
            <a:pPr lvl="1" eaLnBrk="1" hangingPunct="1">
              <a:lnSpc>
                <a:spcPct val="80000"/>
              </a:lnSpc>
              <a:defRPr/>
            </a:pPr>
            <a:r>
              <a:rPr lang="en-GB" sz="1800" smtClean="0"/>
              <a:t>architecture - walk through a building </a:t>
            </a:r>
          </a:p>
          <a:p>
            <a:pPr lvl="1" eaLnBrk="1" hangingPunct="1">
              <a:lnSpc>
                <a:spcPct val="80000"/>
              </a:lnSpc>
              <a:defRPr/>
            </a:pPr>
            <a:r>
              <a:rPr lang="en-GB" sz="1800" smtClean="0"/>
              <a:t>design work (CAD) </a:t>
            </a:r>
          </a:p>
          <a:p>
            <a:pPr lvl="1" eaLnBrk="1" hangingPunct="1">
              <a:lnSpc>
                <a:spcPct val="80000"/>
              </a:lnSpc>
              <a:defRPr/>
            </a:pPr>
            <a:r>
              <a:rPr lang="en-GB" sz="1800" smtClean="0"/>
              <a:t>games </a:t>
            </a:r>
          </a:p>
          <a:p>
            <a:pPr eaLnBrk="1" hangingPunct="1">
              <a:lnSpc>
                <a:spcPct val="80000"/>
              </a:lnSpc>
              <a:defRPr/>
            </a:pPr>
            <a:endParaRPr lang="en-GB" sz="2000" smtClean="0"/>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49891">
                                            <p:txEl>
                                              <p:pRg st="0" end="0"/>
                                            </p:txEl>
                                          </p:spTgt>
                                        </p:tgtEl>
                                        <p:attrNameLst>
                                          <p:attrName>style.visibility</p:attrName>
                                        </p:attrNameLst>
                                      </p:cBhvr>
                                      <p:to>
                                        <p:strVal val="visible"/>
                                      </p:to>
                                    </p:set>
                                    <p:anim calcmode="lin" valueType="num">
                                      <p:cBhvr additive="base">
                                        <p:cTn id="7" dur="500" fill="hold"/>
                                        <p:tgtEl>
                                          <p:spTgt spid="5498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498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49891">
                                            <p:txEl>
                                              <p:pRg st="2" end="2"/>
                                            </p:txEl>
                                          </p:spTgt>
                                        </p:tgtEl>
                                        <p:attrNameLst>
                                          <p:attrName>style.visibility</p:attrName>
                                        </p:attrNameLst>
                                      </p:cBhvr>
                                      <p:to>
                                        <p:strVal val="visible"/>
                                      </p:to>
                                    </p:set>
                                    <p:anim calcmode="lin" valueType="num">
                                      <p:cBhvr additive="base">
                                        <p:cTn id="13" dur="500" fill="hold"/>
                                        <p:tgtEl>
                                          <p:spTgt spid="549891">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49891">
                                            <p:txEl>
                                              <p:pRg st="2" end="2"/>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549891">
                                            <p:txEl>
                                              <p:pRg st="4" end="4"/>
                                            </p:txEl>
                                          </p:spTgt>
                                        </p:tgtEl>
                                        <p:attrNameLst>
                                          <p:attrName>style.visibility</p:attrName>
                                        </p:attrNameLst>
                                      </p:cBhvr>
                                      <p:to>
                                        <p:strVal val="visible"/>
                                      </p:to>
                                    </p:set>
                                    <p:anim calcmode="lin" valueType="num">
                                      <p:cBhvr additive="base">
                                        <p:cTn id="17" dur="500" fill="hold"/>
                                        <p:tgtEl>
                                          <p:spTgt spid="549891">
                                            <p:txEl>
                                              <p:pRg st="4" end="4"/>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549891">
                                            <p:txEl>
                                              <p:pRg st="4" end="4"/>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549891">
                                            <p:txEl>
                                              <p:pRg st="5" end="5"/>
                                            </p:txEl>
                                          </p:spTgt>
                                        </p:tgtEl>
                                        <p:attrNameLst>
                                          <p:attrName>style.visibility</p:attrName>
                                        </p:attrNameLst>
                                      </p:cBhvr>
                                      <p:to>
                                        <p:strVal val="visible"/>
                                      </p:to>
                                    </p:set>
                                    <p:anim calcmode="lin" valueType="num">
                                      <p:cBhvr additive="base">
                                        <p:cTn id="21" dur="500" fill="hold"/>
                                        <p:tgtEl>
                                          <p:spTgt spid="549891">
                                            <p:txEl>
                                              <p:pRg st="5" end="5"/>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549891">
                                            <p:txEl>
                                              <p:pRg st="5" end="5"/>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549891">
                                            <p:txEl>
                                              <p:pRg st="6" end="6"/>
                                            </p:txEl>
                                          </p:spTgt>
                                        </p:tgtEl>
                                        <p:attrNameLst>
                                          <p:attrName>style.visibility</p:attrName>
                                        </p:attrNameLst>
                                      </p:cBhvr>
                                      <p:to>
                                        <p:strVal val="visible"/>
                                      </p:to>
                                    </p:set>
                                    <p:anim calcmode="lin" valueType="num">
                                      <p:cBhvr additive="base">
                                        <p:cTn id="25" dur="500" fill="hold"/>
                                        <p:tgtEl>
                                          <p:spTgt spid="549891">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49891">
                                            <p:txEl>
                                              <p:pRg st="6" end="6"/>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549891">
                                            <p:txEl>
                                              <p:pRg st="7" end="7"/>
                                            </p:txEl>
                                          </p:spTgt>
                                        </p:tgtEl>
                                        <p:attrNameLst>
                                          <p:attrName>style.visibility</p:attrName>
                                        </p:attrNameLst>
                                      </p:cBhvr>
                                      <p:to>
                                        <p:strVal val="visible"/>
                                      </p:to>
                                    </p:set>
                                    <p:anim calcmode="lin" valueType="num">
                                      <p:cBhvr additive="base">
                                        <p:cTn id="29" dur="500" fill="hold"/>
                                        <p:tgtEl>
                                          <p:spTgt spid="549891">
                                            <p:txEl>
                                              <p:pRg st="7" end="7"/>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549891">
                                            <p:txEl>
                                              <p:pRg st="7" end="7"/>
                                            </p:txEl>
                                          </p:spTgt>
                                        </p:tgtEl>
                                        <p:attrNameLst>
                                          <p:attrName>ppt_y</p:attrName>
                                        </p:attrNameLst>
                                      </p:cBhvr>
                                      <p:tavLst>
                                        <p:tav tm="0">
                                          <p:val>
                                            <p:strVal val="#ppt_y"/>
                                          </p:val>
                                        </p:tav>
                                        <p:tav tm="100000">
                                          <p:val>
                                            <p:strVal val="#ppt_y"/>
                                          </p:val>
                                        </p:tav>
                                      </p:tavLst>
                                    </p:anim>
                                  </p:childTnLst>
                                </p:cTn>
                              </p:par>
                              <p:par>
                                <p:cTn id="31" presetID="2" presetClass="entr" presetSubtype="8" fill="hold" grpId="0" nodeType="withEffect">
                                  <p:stCondLst>
                                    <p:cond delay="0"/>
                                  </p:stCondLst>
                                  <p:childTnLst>
                                    <p:set>
                                      <p:cBhvr>
                                        <p:cTn id="32" dur="1" fill="hold">
                                          <p:stCondLst>
                                            <p:cond delay="0"/>
                                          </p:stCondLst>
                                        </p:cTn>
                                        <p:tgtEl>
                                          <p:spTgt spid="549891">
                                            <p:txEl>
                                              <p:pRg st="8" end="8"/>
                                            </p:txEl>
                                          </p:spTgt>
                                        </p:tgtEl>
                                        <p:attrNameLst>
                                          <p:attrName>style.visibility</p:attrName>
                                        </p:attrNameLst>
                                      </p:cBhvr>
                                      <p:to>
                                        <p:strVal val="visible"/>
                                      </p:to>
                                    </p:set>
                                    <p:anim calcmode="lin" valueType="num">
                                      <p:cBhvr additive="base">
                                        <p:cTn id="33" dur="500" fill="hold"/>
                                        <p:tgtEl>
                                          <p:spTgt spid="549891">
                                            <p:txEl>
                                              <p:pRg st="8" end="8"/>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549891">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9891"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2626" name="Rectangle 2"/>
          <p:cNvSpPr>
            <a:spLocks noGrp="1" noChangeArrowheads="1"/>
          </p:cNvSpPr>
          <p:nvPr>
            <p:ph type="title"/>
          </p:nvPr>
        </p:nvSpPr>
        <p:spPr>
          <a:xfrm>
            <a:off x="0" y="304800"/>
            <a:ext cx="8458200" cy="1143000"/>
          </a:xfrm>
        </p:spPr>
        <p:txBody>
          <a:bodyPr/>
          <a:lstStyle/>
          <a:p>
            <a:pPr algn="ctr" eaLnBrk="1" hangingPunct="1">
              <a:defRPr/>
            </a:pPr>
            <a:r>
              <a:rPr lang="en-GB" sz="3600" smtClean="0">
                <a:cs typeface="Times New Roman" pitchFamily="18" charset="0"/>
              </a:rPr>
              <a:t>Input Devices</a:t>
            </a:r>
            <a:endParaRPr lang="en-US" sz="3600" smtClean="0">
              <a:cs typeface="Times New Roman" pitchFamily="18" charset="0"/>
            </a:endParaRPr>
          </a:p>
        </p:txBody>
      </p:sp>
      <p:sp>
        <p:nvSpPr>
          <p:cNvPr id="282627" name="Rectangle 3"/>
          <p:cNvSpPr>
            <a:spLocks noGrp="1" noChangeArrowheads="1"/>
          </p:cNvSpPr>
          <p:nvPr>
            <p:ph type="body" idx="1"/>
          </p:nvPr>
        </p:nvSpPr>
        <p:spPr>
          <a:xfrm>
            <a:off x="395288" y="1844675"/>
            <a:ext cx="8748712" cy="5013325"/>
          </a:xfrm>
        </p:spPr>
        <p:txBody>
          <a:bodyPr/>
          <a:lstStyle/>
          <a:p>
            <a:pPr marL="387350" indent="-387350" eaLnBrk="1" hangingPunct="1">
              <a:lnSpc>
                <a:spcPct val="80000"/>
              </a:lnSpc>
            </a:pPr>
            <a:r>
              <a:rPr lang="en-GB" sz="2800" b="1" smtClean="0">
                <a:effectLst/>
                <a:cs typeface="Times New Roman" pitchFamily="18" charset="0"/>
              </a:rPr>
              <a:t>Mouse</a:t>
            </a:r>
            <a:r>
              <a:rPr lang="en-GB" sz="2800" smtClean="0">
                <a:effectLst/>
                <a:cs typeface="Times New Roman" pitchFamily="18" charset="0"/>
              </a:rPr>
              <a:t>, rolled on a table and a ball underneath sends details to the computer</a:t>
            </a:r>
          </a:p>
          <a:p>
            <a:pPr marL="387350" indent="-387350" eaLnBrk="1" hangingPunct="1">
              <a:lnSpc>
                <a:spcPct val="80000"/>
              </a:lnSpc>
            </a:pPr>
            <a:r>
              <a:rPr lang="en-GB" sz="2800" b="1" smtClean="0">
                <a:effectLst/>
                <a:cs typeface="Times New Roman" pitchFamily="18" charset="0"/>
              </a:rPr>
              <a:t>Tracker ball</a:t>
            </a:r>
            <a:r>
              <a:rPr lang="en-GB" sz="2800" smtClean="0">
                <a:effectLst/>
                <a:cs typeface="Times New Roman" pitchFamily="18" charset="0"/>
              </a:rPr>
              <a:t>, like an upside-down mouse, where the ball is moved by your hand</a:t>
            </a:r>
          </a:p>
          <a:p>
            <a:pPr marL="387350" indent="-387350" eaLnBrk="1" hangingPunct="1">
              <a:lnSpc>
                <a:spcPct val="80000"/>
              </a:lnSpc>
            </a:pPr>
            <a:r>
              <a:rPr lang="en-GB" sz="2800" b="1" smtClean="0">
                <a:effectLst/>
                <a:cs typeface="Times New Roman" pitchFamily="18" charset="0"/>
              </a:rPr>
              <a:t>Light pen</a:t>
            </a:r>
            <a:r>
              <a:rPr lang="en-GB" sz="2800" smtClean="0">
                <a:effectLst/>
                <a:cs typeface="Times New Roman" pitchFamily="18" charset="0"/>
              </a:rPr>
              <a:t>, often used to actually point at the screen</a:t>
            </a:r>
          </a:p>
          <a:p>
            <a:pPr marL="387350" indent="-387350" eaLnBrk="1" hangingPunct="1">
              <a:lnSpc>
                <a:spcPct val="80000"/>
              </a:lnSpc>
            </a:pPr>
            <a:r>
              <a:rPr lang="en-GB" sz="2800" b="1" smtClean="0">
                <a:effectLst/>
                <a:cs typeface="Times New Roman" pitchFamily="18" charset="0"/>
              </a:rPr>
              <a:t>Touch screen</a:t>
            </a:r>
            <a:r>
              <a:rPr lang="en-GB" sz="2800" smtClean="0">
                <a:effectLst/>
                <a:cs typeface="Times New Roman" pitchFamily="18" charset="0"/>
              </a:rPr>
              <a:t>, where you use your finger to point at points on the screen</a:t>
            </a:r>
          </a:p>
          <a:p>
            <a:pPr marL="387350" indent="-387350" eaLnBrk="1" hangingPunct="1">
              <a:lnSpc>
                <a:spcPct val="80000"/>
              </a:lnSpc>
            </a:pPr>
            <a:r>
              <a:rPr lang="en-GB" sz="2800" b="1" smtClean="0">
                <a:effectLst/>
                <a:cs typeface="Times New Roman" pitchFamily="18" charset="0"/>
              </a:rPr>
              <a:t>Touch pad</a:t>
            </a:r>
            <a:r>
              <a:rPr lang="en-GB" sz="2800" smtClean="0">
                <a:effectLst/>
                <a:cs typeface="Times New Roman" pitchFamily="18" charset="0"/>
              </a:rPr>
              <a:t>, often found on portable computers, where you just move your finger around the pad</a:t>
            </a:r>
          </a:p>
          <a:p>
            <a:pPr marL="387350" indent="-387350" eaLnBrk="1" hangingPunct="1">
              <a:lnSpc>
                <a:spcPct val="80000"/>
              </a:lnSpc>
            </a:pPr>
            <a:r>
              <a:rPr lang="en-GB" sz="2800" b="1" smtClean="0">
                <a:effectLst/>
                <a:cs typeface="Times New Roman" pitchFamily="18" charset="0"/>
              </a:rPr>
              <a:t>Joy stick</a:t>
            </a:r>
            <a:r>
              <a:rPr lang="en-GB" sz="2800" smtClean="0">
                <a:effectLst/>
                <a:cs typeface="Times New Roman" pitchFamily="18" charset="0"/>
              </a:rPr>
              <a:t>, where you hold a stick and move it around.</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2627">
                                            <p:txEl>
                                              <p:pRg st="0" end="0"/>
                                            </p:txEl>
                                          </p:spTgt>
                                        </p:tgtEl>
                                        <p:attrNameLst>
                                          <p:attrName>style.visibility</p:attrName>
                                        </p:attrNameLst>
                                      </p:cBhvr>
                                      <p:to>
                                        <p:strVal val="visible"/>
                                      </p:to>
                                    </p:set>
                                    <p:anim calcmode="lin" valueType="num">
                                      <p:cBhvr additive="base">
                                        <p:cTn id="7" dur="500" fill="hold"/>
                                        <p:tgtEl>
                                          <p:spTgt spid="2826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26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2627">
                                            <p:txEl>
                                              <p:pRg st="1" end="1"/>
                                            </p:txEl>
                                          </p:spTgt>
                                        </p:tgtEl>
                                        <p:attrNameLst>
                                          <p:attrName>style.visibility</p:attrName>
                                        </p:attrNameLst>
                                      </p:cBhvr>
                                      <p:to>
                                        <p:strVal val="visible"/>
                                      </p:to>
                                    </p:set>
                                    <p:anim calcmode="lin" valueType="num">
                                      <p:cBhvr additive="base">
                                        <p:cTn id="13" dur="500" fill="hold"/>
                                        <p:tgtEl>
                                          <p:spTgt spid="2826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26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2627">
                                            <p:txEl>
                                              <p:pRg st="2" end="2"/>
                                            </p:txEl>
                                          </p:spTgt>
                                        </p:tgtEl>
                                        <p:attrNameLst>
                                          <p:attrName>style.visibility</p:attrName>
                                        </p:attrNameLst>
                                      </p:cBhvr>
                                      <p:to>
                                        <p:strVal val="visible"/>
                                      </p:to>
                                    </p:set>
                                    <p:anim calcmode="lin" valueType="num">
                                      <p:cBhvr additive="base">
                                        <p:cTn id="19" dur="500" fill="hold"/>
                                        <p:tgtEl>
                                          <p:spTgt spid="28262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26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2627">
                                            <p:txEl>
                                              <p:pRg st="3" end="3"/>
                                            </p:txEl>
                                          </p:spTgt>
                                        </p:tgtEl>
                                        <p:attrNameLst>
                                          <p:attrName>style.visibility</p:attrName>
                                        </p:attrNameLst>
                                      </p:cBhvr>
                                      <p:to>
                                        <p:strVal val="visible"/>
                                      </p:to>
                                    </p:set>
                                    <p:anim calcmode="lin" valueType="num">
                                      <p:cBhvr additive="base">
                                        <p:cTn id="25" dur="500" fill="hold"/>
                                        <p:tgtEl>
                                          <p:spTgt spid="28262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262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82627">
                                            <p:txEl>
                                              <p:pRg st="4" end="4"/>
                                            </p:txEl>
                                          </p:spTgt>
                                        </p:tgtEl>
                                        <p:attrNameLst>
                                          <p:attrName>style.visibility</p:attrName>
                                        </p:attrNameLst>
                                      </p:cBhvr>
                                      <p:to>
                                        <p:strVal val="visible"/>
                                      </p:to>
                                    </p:set>
                                    <p:anim calcmode="lin" valueType="num">
                                      <p:cBhvr additive="base">
                                        <p:cTn id="31" dur="500" fill="hold"/>
                                        <p:tgtEl>
                                          <p:spTgt spid="28262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8262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82627">
                                            <p:txEl>
                                              <p:pRg st="5" end="5"/>
                                            </p:txEl>
                                          </p:spTgt>
                                        </p:tgtEl>
                                        <p:attrNameLst>
                                          <p:attrName>style.visibility</p:attrName>
                                        </p:attrNameLst>
                                      </p:cBhvr>
                                      <p:to>
                                        <p:strVal val="visible"/>
                                      </p:to>
                                    </p:set>
                                    <p:anim calcmode="lin" valueType="num">
                                      <p:cBhvr additive="base">
                                        <p:cTn id="37" dur="500" fill="hold"/>
                                        <p:tgtEl>
                                          <p:spTgt spid="28262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82627">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2627" grpId="0" build="p" autoUpdateAnimBg="0"/>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426" name="Rectangle 2"/>
          <p:cNvSpPr>
            <a:spLocks noGrp="1" noChangeArrowheads="1"/>
          </p:cNvSpPr>
          <p:nvPr>
            <p:ph type="title"/>
          </p:nvPr>
        </p:nvSpPr>
        <p:spPr/>
        <p:txBody>
          <a:bodyPr/>
          <a:lstStyle/>
          <a:p>
            <a:pPr eaLnBrk="1" hangingPunct="1">
              <a:defRPr/>
            </a:pPr>
            <a:r>
              <a:rPr lang="en-GB" smtClean="0"/>
              <a:t>Data Handling</a:t>
            </a:r>
          </a:p>
        </p:txBody>
      </p:sp>
      <p:sp>
        <p:nvSpPr>
          <p:cNvPr id="615427" name="Rectangle 3"/>
          <p:cNvSpPr>
            <a:spLocks noGrp="1" noChangeArrowheads="1"/>
          </p:cNvSpPr>
          <p:nvPr>
            <p:ph type="body" idx="1"/>
          </p:nvPr>
        </p:nvSpPr>
        <p:spPr/>
        <p:txBody>
          <a:bodyPr/>
          <a:lstStyle/>
          <a:p>
            <a:pPr eaLnBrk="1" hangingPunct="1">
              <a:lnSpc>
                <a:spcPct val="80000"/>
              </a:lnSpc>
              <a:defRPr/>
            </a:pPr>
            <a:r>
              <a:rPr lang="en-GB" sz="2800" smtClean="0"/>
              <a:t>When it comes to handling input data, there are three main ways of doing it :-</a:t>
            </a:r>
          </a:p>
          <a:p>
            <a:pPr eaLnBrk="1" hangingPunct="1">
              <a:lnSpc>
                <a:spcPct val="80000"/>
              </a:lnSpc>
              <a:defRPr/>
            </a:pPr>
            <a:r>
              <a:rPr lang="en-GB" sz="2800" smtClean="0"/>
              <a:t>As quick as possible - (</a:t>
            </a:r>
            <a:r>
              <a:rPr lang="en-GB" sz="2800" b="1" smtClean="0"/>
              <a:t>real-time</a:t>
            </a:r>
            <a:r>
              <a:rPr lang="en-GB" sz="2800" smtClean="0"/>
              <a:t>) as soon as an input occurs, it is processed. Short delay - (</a:t>
            </a:r>
            <a:r>
              <a:rPr lang="en-GB" sz="2800" b="1" smtClean="0"/>
              <a:t>transaction</a:t>
            </a:r>
            <a:r>
              <a:rPr lang="en-GB" sz="2800" smtClean="0"/>
              <a:t>) the processing is delayed slightly to allow the computer to do other things. At another time - (</a:t>
            </a:r>
            <a:r>
              <a:rPr lang="en-GB" sz="2800" b="1" smtClean="0"/>
              <a:t>batch</a:t>
            </a:r>
            <a:r>
              <a:rPr lang="en-GB" sz="2800" smtClean="0"/>
              <a:t>) Inputs are stored for a while then they are all processed as one 'batch'. Batch processing may mean every few minutes, hours or days. </a:t>
            </a:r>
          </a:p>
        </p:txBody>
      </p:sp>
    </p:spTree>
  </p:cSld>
  <p:clrMapOvr>
    <a:masterClrMapping/>
  </p:clrMapOvr>
  <p:transition>
    <p:zoom/>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50" name="Rectangle 2"/>
          <p:cNvSpPr>
            <a:spLocks noGrp="1" noChangeArrowheads="1"/>
          </p:cNvSpPr>
          <p:nvPr>
            <p:ph type="title"/>
          </p:nvPr>
        </p:nvSpPr>
        <p:spPr/>
        <p:txBody>
          <a:bodyPr/>
          <a:lstStyle/>
          <a:p>
            <a:pPr eaLnBrk="1" hangingPunct="1">
              <a:defRPr/>
            </a:pPr>
            <a:r>
              <a:rPr lang="en-GB" smtClean="0"/>
              <a:t>Real Time Processing</a:t>
            </a:r>
          </a:p>
        </p:txBody>
      </p:sp>
      <p:sp>
        <p:nvSpPr>
          <p:cNvPr id="616451" name="Rectangle 3"/>
          <p:cNvSpPr>
            <a:spLocks noGrp="1" noChangeArrowheads="1"/>
          </p:cNvSpPr>
          <p:nvPr>
            <p:ph type="body" idx="1"/>
          </p:nvPr>
        </p:nvSpPr>
        <p:spPr/>
        <p:txBody>
          <a:bodyPr/>
          <a:lstStyle/>
          <a:p>
            <a:pPr eaLnBrk="1" hangingPunct="1">
              <a:defRPr/>
            </a:pPr>
            <a:r>
              <a:rPr lang="en-GB" sz="2800" smtClean="0"/>
              <a:t>This approach is used when it is essential that the input request is dealt with </a:t>
            </a:r>
            <a:r>
              <a:rPr lang="en-GB" sz="2800" b="1" smtClean="0"/>
              <a:t>quickly enough</a:t>
            </a:r>
            <a:r>
              <a:rPr lang="en-GB" sz="2800" smtClean="0"/>
              <a:t> so as to be able to control an output properly. </a:t>
            </a:r>
          </a:p>
          <a:p>
            <a:pPr eaLnBrk="1" hangingPunct="1">
              <a:defRPr/>
            </a:pPr>
            <a:r>
              <a:rPr lang="en-GB" sz="2800" smtClean="0"/>
              <a:t>Examples</a:t>
            </a:r>
          </a:p>
          <a:p>
            <a:pPr lvl="1" eaLnBrk="1" hangingPunct="1">
              <a:defRPr/>
            </a:pPr>
            <a:r>
              <a:rPr lang="en-GB" sz="2400" smtClean="0"/>
              <a:t>Traffic lights </a:t>
            </a:r>
          </a:p>
          <a:p>
            <a:pPr lvl="1" eaLnBrk="1" hangingPunct="1">
              <a:defRPr/>
            </a:pPr>
            <a:r>
              <a:rPr lang="en-GB" sz="2400" smtClean="0"/>
              <a:t>Heart rate monitoring </a:t>
            </a:r>
          </a:p>
          <a:p>
            <a:pPr lvl="1" eaLnBrk="1" hangingPunct="1">
              <a:defRPr/>
            </a:pPr>
            <a:r>
              <a:rPr lang="en-GB" sz="2400" smtClean="0"/>
              <a:t>Aircraft control </a:t>
            </a:r>
          </a:p>
          <a:p>
            <a:pPr lvl="1" eaLnBrk="1" hangingPunct="1">
              <a:defRPr/>
            </a:pPr>
            <a:r>
              <a:rPr lang="en-GB" sz="2400" smtClean="0"/>
              <a:t>Computer games </a:t>
            </a:r>
          </a:p>
        </p:txBody>
      </p:sp>
    </p:spTree>
  </p:cSld>
  <p:clrMapOvr>
    <a:masterClrMapping/>
  </p:clrMapOvr>
  <p:transition>
    <p:zoom/>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474" name="Rectangle 2"/>
          <p:cNvSpPr>
            <a:spLocks noGrp="1" noChangeArrowheads="1"/>
          </p:cNvSpPr>
          <p:nvPr>
            <p:ph type="title"/>
          </p:nvPr>
        </p:nvSpPr>
        <p:spPr/>
        <p:txBody>
          <a:bodyPr/>
          <a:lstStyle/>
          <a:p>
            <a:pPr eaLnBrk="1" hangingPunct="1">
              <a:defRPr/>
            </a:pPr>
            <a:r>
              <a:rPr lang="en-GB" smtClean="0"/>
              <a:t>Transaction Processing</a:t>
            </a:r>
          </a:p>
        </p:txBody>
      </p:sp>
      <p:sp>
        <p:nvSpPr>
          <p:cNvPr id="617475" name="Rectangle 3"/>
          <p:cNvSpPr>
            <a:spLocks noGrp="1" noChangeArrowheads="1"/>
          </p:cNvSpPr>
          <p:nvPr>
            <p:ph type="body" idx="1"/>
          </p:nvPr>
        </p:nvSpPr>
        <p:spPr/>
        <p:txBody>
          <a:bodyPr/>
          <a:lstStyle/>
          <a:p>
            <a:pPr eaLnBrk="1" hangingPunct="1">
              <a:lnSpc>
                <a:spcPct val="90000"/>
              </a:lnSpc>
              <a:buFont typeface="Wingdings" pitchFamily="2" charset="2"/>
              <a:buNone/>
              <a:defRPr/>
            </a:pPr>
            <a:endParaRPr lang="en-GB" sz="2800" smtClean="0"/>
          </a:p>
          <a:p>
            <a:pPr eaLnBrk="1" hangingPunct="1">
              <a:lnSpc>
                <a:spcPct val="90000"/>
              </a:lnSpc>
              <a:defRPr/>
            </a:pPr>
            <a:r>
              <a:rPr lang="en-GB" sz="2800" smtClean="0"/>
              <a:t>Inputs are noted by the computer, but it deals with them after a short delay. It spends that delay handling other inputs and managing data movements.</a:t>
            </a:r>
          </a:p>
          <a:p>
            <a:pPr eaLnBrk="1" hangingPunct="1">
              <a:lnSpc>
                <a:spcPct val="90000"/>
              </a:lnSpc>
              <a:defRPr/>
            </a:pPr>
            <a:r>
              <a:rPr lang="en-GB" sz="2800" smtClean="0"/>
              <a:t>Examples</a:t>
            </a:r>
          </a:p>
          <a:p>
            <a:pPr lvl="1" eaLnBrk="1" hangingPunct="1">
              <a:lnSpc>
                <a:spcPct val="90000"/>
              </a:lnSpc>
              <a:defRPr/>
            </a:pPr>
            <a:r>
              <a:rPr lang="en-GB" sz="2400" smtClean="0"/>
              <a:t>Booking pop-concert tickets </a:t>
            </a:r>
          </a:p>
          <a:p>
            <a:pPr lvl="1" eaLnBrk="1" hangingPunct="1">
              <a:lnSpc>
                <a:spcPct val="90000"/>
              </a:lnSpc>
              <a:defRPr/>
            </a:pPr>
            <a:r>
              <a:rPr lang="en-GB" sz="2400" smtClean="0"/>
              <a:t>Ordering books online</a:t>
            </a:r>
          </a:p>
          <a:p>
            <a:pPr lvl="1" eaLnBrk="1" hangingPunct="1">
              <a:lnSpc>
                <a:spcPct val="90000"/>
              </a:lnSpc>
              <a:defRPr/>
            </a:pPr>
            <a:r>
              <a:rPr lang="en-GB" sz="2400" smtClean="0"/>
              <a:t>Handling bank accounts</a:t>
            </a:r>
          </a:p>
        </p:txBody>
      </p:sp>
    </p:spTree>
  </p:cSld>
  <p:clrMapOvr>
    <a:masterClrMapping/>
  </p:clrMapOvr>
  <p:transition>
    <p:zoom/>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9282" name="Rectangle 2"/>
          <p:cNvSpPr>
            <a:spLocks noGrp="1" noChangeArrowheads="1"/>
          </p:cNvSpPr>
          <p:nvPr>
            <p:ph type="title"/>
          </p:nvPr>
        </p:nvSpPr>
        <p:spPr/>
        <p:txBody>
          <a:bodyPr/>
          <a:lstStyle/>
          <a:p>
            <a:pPr eaLnBrk="1" hangingPunct="1">
              <a:defRPr/>
            </a:pPr>
            <a:r>
              <a:rPr lang="en-GB" smtClean="0"/>
              <a:t>Batch Processing</a:t>
            </a:r>
          </a:p>
        </p:txBody>
      </p:sp>
      <p:sp>
        <p:nvSpPr>
          <p:cNvPr id="609283" name="Rectangle 3"/>
          <p:cNvSpPr>
            <a:spLocks noGrp="1" noChangeArrowheads="1"/>
          </p:cNvSpPr>
          <p:nvPr>
            <p:ph type="body" idx="1"/>
          </p:nvPr>
        </p:nvSpPr>
        <p:spPr>
          <a:xfrm>
            <a:off x="1066800" y="1981200"/>
            <a:ext cx="7543800" cy="4616450"/>
          </a:xfrm>
        </p:spPr>
        <p:txBody>
          <a:bodyPr/>
          <a:lstStyle/>
          <a:p>
            <a:pPr eaLnBrk="1" hangingPunct="1">
              <a:lnSpc>
                <a:spcPct val="80000"/>
              </a:lnSpc>
              <a:defRPr/>
            </a:pPr>
            <a:r>
              <a:rPr lang="en-GB" sz="2400" smtClean="0"/>
              <a:t>It is often not desirable to deal with the inputs until a certain number have occurred or a set time has passed.  So they are stored until the system comes online to process the data in one 'batch'.</a:t>
            </a:r>
          </a:p>
          <a:p>
            <a:pPr eaLnBrk="1" hangingPunct="1">
              <a:lnSpc>
                <a:spcPct val="80000"/>
              </a:lnSpc>
              <a:defRPr/>
            </a:pPr>
            <a:r>
              <a:rPr lang="en-GB" sz="2400" smtClean="0"/>
              <a:t>Batch processing is usually </a:t>
            </a:r>
            <a:r>
              <a:rPr lang="en-GB" sz="2400" b="1" smtClean="0"/>
              <a:t>fully automatic</a:t>
            </a:r>
            <a:r>
              <a:rPr lang="en-GB" sz="2400" smtClean="0"/>
              <a:t> unlike 'real-time' or transaction processing which are </a:t>
            </a:r>
            <a:r>
              <a:rPr lang="en-GB" sz="2400" b="1" smtClean="0"/>
              <a:t>interactive</a:t>
            </a:r>
            <a:r>
              <a:rPr lang="en-GB" sz="2400" smtClean="0"/>
              <a:t>.</a:t>
            </a:r>
          </a:p>
          <a:p>
            <a:pPr eaLnBrk="1" hangingPunct="1">
              <a:lnSpc>
                <a:spcPct val="80000"/>
              </a:lnSpc>
              <a:defRPr/>
            </a:pPr>
            <a:r>
              <a:rPr lang="en-GB" sz="2400" smtClean="0"/>
              <a:t>For example</a:t>
            </a:r>
          </a:p>
          <a:p>
            <a:pPr lvl="1" eaLnBrk="1" hangingPunct="1">
              <a:lnSpc>
                <a:spcPct val="80000"/>
              </a:lnSpc>
              <a:defRPr/>
            </a:pPr>
            <a:r>
              <a:rPr lang="en-GB" sz="2000" smtClean="0"/>
              <a:t>A stock control programme may store records of every item sold in a shop that day. Then, at the end of each day it calculates what needs to be ordered.  </a:t>
            </a:r>
          </a:p>
          <a:p>
            <a:pPr lvl="1" eaLnBrk="1" hangingPunct="1">
              <a:lnSpc>
                <a:spcPct val="80000"/>
              </a:lnSpc>
              <a:defRPr/>
            </a:pPr>
            <a:r>
              <a:rPr lang="en-GB" sz="2000" smtClean="0"/>
              <a:t>An online competition stores all the entries until it is time to find the winner. </a:t>
            </a:r>
          </a:p>
          <a:p>
            <a:pPr lvl="1" eaLnBrk="1" hangingPunct="1">
              <a:lnSpc>
                <a:spcPct val="80000"/>
              </a:lnSpc>
              <a:defRPr/>
            </a:pPr>
            <a:r>
              <a:rPr lang="en-GB" sz="2000" smtClean="0"/>
              <a:t>Electricity, gas and telephone bills are usually calculated on a monthly basis. </a:t>
            </a:r>
          </a:p>
        </p:txBody>
      </p:sp>
    </p:spTree>
  </p:cSld>
  <p:clrMapOvr>
    <a:masterClrMapping/>
  </p:clrMapOvr>
  <p:transition>
    <p:zoom/>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4292" name="Rectangle 4"/>
          <p:cNvSpPr>
            <a:spLocks noGrp="1" noChangeArrowheads="1"/>
          </p:cNvSpPr>
          <p:nvPr>
            <p:ph type="title"/>
          </p:nvPr>
        </p:nvSpPr>
        <p:spPr/>
        <p:txBody>
          <a:bodyPr/>
          <a:lstStyle/>
          <a:p>
            <a:pPr eaLnBrk="1" hangingPunct="1">
              <a:defRPr/>
            </a:pPr>
            <a:r>
              <a:rPr lang="en-GB" smtClean="0"/>
              <a:t>Swipe Card  V Smart Card</a:t>
            </a:r>
          </a:p>
        </p:txBody>
      </p:sp>
      <p:sp>
        <p:nvSpPr>
          <p:cNvPr id="524293" name="Rectangle 5"/>
          <p:cNvSpPr>
            <a:spLocks noGrp="1" noChangeArrowheads="1"/>
          </p:cNvSpPr>
          <p:nvPr>
            <p:ph type="body" sz="half" idx="1"/>
          </p:nvPr>
        </p:nvSpPr>
        <p:spPr>
          <a:xfrm>
            <a:off x="0" y="1700213"/>
            <a:ext cx="4151313" cy="5157787"/>
          </a:xfrm>
        </p:spPr>
        <p:txBody>
          <a:bodyPr/>
          <a:lstStyle/>
          <a:p>
            <a:pPr eaLnBrk="1" hangingPunct="1">
              <a:lnSpc>
                <a:spcPct val="80000"/>
              </a:lnSpc>
              <a:defRPr/>
            </a:pPr>
            <a:r>
              <a:rPr lang="en-GB" sz="2500" smtClean="0"/>
              <a:t>Swipe Cards</a:t>
            </a:r>
            <a:endParaRPr lang="en-GB" sz="2500" b="1" smtClean="0"/>
          </a:p>
          <a:p>
            <a:pPr eaLnBrk="1" hangingPunct="1">
              <a:lnSpc>
                <a:spcPct val="80000"/>
              </a:lnSpc>
              <a:defRPr/>
            </a:pPr>
            <a:r>
              <a:rPr lang="en-GB" sz="2500" smtClean="0"/>
              <a:t>Cards which have a magnetic strip containing simple information such as an account number.  </a:t>
            </a:r>
          </a:p>
          <a:p>
            <a:pPr eaLnBrk="1" hangingPunct="1">
              <a:lnSpc>
                <a:spcPct val="80000"/>
              </a:lnSpc>
              <a:defRPr/>
            </a:pPr>
            <a:endParaRPr lang="en-GB" sz="2500" smtClean="0"/>
          </a:p>
          <a:p>
            <a:pPr eaLnBrk="1" hangingPunct="1">
              <a:lnSpc>
                <a:spcPct val="80000"/>
              </a:lnSpc>
              <a:defRPr/>
            </a:pPr>
            <a:r>
              <a:rPr lang="en-GB" sz="2500" smtClean="0"/>
              <a:t>Examples of swipe cards are debit cards, credit cards, store cards, door passes etc.  A recent development of the swipe card has been the Smart Card</a:t>
            </a:r>
            <a:r>
              <a:rPr lang="en-GB" sz="1800" smtClean="0"/>
              <a:t>.</a:t>
            </a:r>
          </a:p>
        </p:txBody>
      </p:sp>
      <p:sp>
        <p:nvSpPr>
          <p:cNvPr id="524294" name="Rectangle 6"/>
          <p:cNvSpPr>
            <a:spLocks noGrp="1" noChangeArrowheads="1"/>
          </p:cNvSpPr>
          <p:nvPr>
            <p:ph type="body" sz="half" idx="2"/>
          </p:nvPr>
        </p:nvSpPr>
        <p:spPr>
          <a:xfrm>
            <a:off x="4572000" y="1700213"/>
            <a:ext cx="4572000" cy="4114800"/>
          </a:xfrm>
        </p:spPr>
        <p:txBody>
          <a:bodyPr/>
          <a:lstStyle/>
          <a:p>
            <a:pPr eaLnBrk="1" hangingPunct="1">
              <a:lnSpc>
                <a:spcPct val="80000"/>
              </a:lnSpc>
              <a:defRPr/>
            </a:pPr>
            <a:r>
              <a:rPr lang="en-GB" sz="2500" smtClean="0"/>
              <a:t>Smart Cards</a:t>
            </a:r>
            <a:endParaRPr lang="en-GB" sz="2500" b="1" smtClean="0"/>
          </a:p>
          <a:p>
            <a:pPr eaLnBrk="1" hangingPunct="1">
              <a:lnSpc>
                <a:spcPct val="80000"/>
              </a:lnSpc>
              <a:defRPr/>
            </a:pPr>
            <a:r>
              <a:rPr lang="en-GB" sz="2500" smtClean="0"/>
              <a:t>A smart card looks like an ordinary credit card, but stores information on a microchip embedded in the card.</a:t>
            </a:r>
          </a:p>
          <a:p>
            <a:pPr eaLnBrk="1" hangingPunct="1">
              <a:lnSpc>
                <a:spcPct val="80000"/>
              </a:lnSpc>
              <a:defRPr/>
            </a:pPr>
            <a:endParaRPr lang="en-GB" sz="2500" smtClean="0"/>
          </a:p>
          <a:p>
            <a:pPr eaLnBrk="1" hangingPunct="1">
              <a:lnSpc>
                <a:spcPct val="80000"/>
              </a:lnSpc>
              <a:defRPr/>
            </a:pPr>
            <a:r>
              <a:rPr lang="en-GB" sz="2500" smtClean="0"/>
              <a:t>The latest  innovation is a multi-function smart card that is embedded with an all-powerful micro-chip which empowers one card to cope with the different methods we use to pay for our everyday goods and services. </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24293">
                                            <p:txEl>
                                              <p:pRg st="0" end="0"/>
                                            </p:txEl>
                                          </p:spTgt>
                                        </p:tgtEl>
                                        <p:attrNameLst>
                                          <p:attrName>style.visibility</p:attrName>
                                        </p:attrNameLst>
                                      </p:cBhvr>
                                      <p:to>
                                        <p:strVal val="visible"/>
                                      </p:to>
                                    </p:set>
                                    <p:anim calcmode="lin" valueType="num">
                                      <p:cBhvr additive="base">
                                        <p:cTn id="7" dur="500" fill="hold"/>
                                        <p:tgtEl>
                                          <p:spTgt spid="52429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2429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24293">
                                            <p:txEl>
                                              <p:pRg st="1" end="1"/>
                                            </p:txEl>
                                          </p:spTgt>
                                        </p:tgtEl>
                                        <p:attrNameLst>
                                          <p:attrName>style.visibility</p:attrName>
                                        </p:attrNameLst>
                                      </p:cBhvr>
                                      <p:to>
                                        <p:strVal val="visible"/>
                                      </p:to>
                                    </p:set>
                                    <p:anim calcmode="lin" valueType="num">
                                      <p:cBhvr additive="base">
                                        <p:cTn id="13" dur="500" fill="hold"/>
                                        <p:tgtEl>
                                          <p:spTgt spid="52429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2429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24293">
                                            <p:txEl>
                                              <p:pRg st="3" end="3"/>
                                            </p:txEl>
                                          </p:spTgt>
                                        </p:tgtEl>
                                        <p:attrNameLst>
                                          <p:attrName>style.visibility</p:attrName>
                                        </p:attrNameLst>
                                      </p:cBhvr>
                                      <p:to>
                                        <p:strVal val="visible"/>
                                      </p:to>
                                    </p:set>
                                    <p:anim calcmode="lin" valueType="num">
                                      <p:cBhvr additive="base">
                                        <p:cTn id="19" dur="500" fill="hold"/>
                                        <p:tgtEl>
                                          <p:spTgt spid="52429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2429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524294">
                                            <p:txEl>
                                              <p:pRg st="0" end="0"/>
                                            </p:txEl>
                                          </p:spTgt>
                                        </p:tgtEl>
                                        <p:attrNameLst>
                                          <p:attrName>style.visibility</p:attrName>
                                        </p:attrNameLst>
                                      </p:cBhvr>
                                      <p:to>
                                        <p:strVal val="visible"/>
                                      </p:to>
                                    </p:set>
                                    <p:anim calcmode="lin" valueType="num">
                                      <p:cBhvr additive="base">
                                        <p:cTn id="25" dur="500" fill="hold"/>
                                        <p:tgtEl>
                                          <p:spTgt spid="524294">
                                            <p:txEl>
                                              <p:pRg st="0" end="0"/>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52429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524294">
                                            <p:txEl>
                                              <p:pRg st="1" end="1"/>
                                            </p:txEl>
                                          </p:spTgt>
                                        </p:tgtEl>
                                        <p:attrNameLst>
                                          <p:attrName>style.visibility</p:attrName>
                                        </p:attrNameLst>
                                      </p:cBhvr>
                                      <p:to>
                                        <p:strVal val="visible"/>
                                      </p:to>
                                    </p:set>
                                    <p:anim calcmode="lin" valueType="num">
                                      <p:cBhvr additive="base">
                                        <p:cTn id="31" dur="500" fill="hold"/>
                                        <p:tgtEl>
                                          <p:spTgt spid="524294">
                                            <p:txEl>
                                              <p:pRg st="1" end="1"/>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52429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524294">
                                            <p:txEl>
                                              <p:pRg st="3" end="3"/>
                                            </p:txEl>
                                          </p:spTgt>
                                        </p:tgtEl>
                                        <p:attrNameLst>
                                          <p:attrName>style.visibility</p:attrName>
                                        </p:attrNameLst>
                                      </p:cBhvr>
                                      <p:to>
                                        <p:strVal val="visible"/>
                                      </p:to>
                                    </p:set>
                                    <p:anim calcmode="lin" valueType="num">
                                      <p:cBhvr additive="base">
                                        <p:cTn id="37" dur="500" fill="hold"/>
                                        <p:tgtEl>
                                          <p:spTgt spid="524294">
                                            <p:txEl>
                                              <p:pRg st="3" end="3"/>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524294">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4293" grpId="0" build="p"/>
      <p:bldP spid="524294" grpId="0" build="p"/>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306" name="Rectangle 2"/>
          <p:cNvSpPr>
            <a:spLocks noGrp="1" noChangeArrowheads="1"/>
          </p:cNvSpPr>
          <p:nvPr>
            <p:ph type="title"/>
          </p:nvPr>
        </p:nvSpPr>
        <p:spPr/>
        <p:txBody>
          <a:bodyPr/>
          <a:lstStyle/>
          <a:p>
            <a:pPr eaLnBrk="1" hangingPunct="1">
              <a:defRPr/>
            </a:pPr>
            <a:r>
              <a:rPr lang="en-GB" smtClean="0"/>
              <a:t>EPOS</a:t>
            </a:r>
          </a:p>
        </p:txBody>
      </p:sp>
      <p:sp>
        <p:nvSpPr>
          <p:cNvPr id="610307" name="Rectangle 3"/>
          <p:cNvSpPr>
            <a:spLocks noGrp="1" noChangeArrowheads="1"/>
          </p:cNvSpPr>
          <p:nvPr>
            <p:ph type="body" idx="1"/>
          </p:nvPr>
        </p:nvSpPr>
        <p:spPr/>
        <p:txBody>
          <a:bodyPr/>
          <a:lstStyle/>
          <a:p>
            <a:pPr eaLnBrk="1" hangingPunct="1">
              <a:lnSpc>
                <a:spcPct val="90000"/>
              </a:lnSpc>
              <a:defRPr/>
            </a:pPr>
            <a:r>
              <a:rPr lang="en-GB" sz="2800" b="1" smtClean="0"/>
              <a:t>EPOS</a:t>
            </a:r>
            <a:r>
              <a:rPr lang="en-GB" sz="2800" smtClean="0"/>
              <a:t> stands for Electronic Point of Sale. This is a general name for the computerised tills that you see in shops and supermarkets. </a:t>
            </a:r>
          </a:p>
          <a:p>
            <a:pPr eaLnBrk="1" hangingPunct="1">
              <a:lnSpc>
                <a:spcPct val="90000"/>
              </a:lnSpc>
              <a:defRPr/>
            </a:pPr>
            <a:endParaRPr lang="en-GB" sz="2800" b="1" smtClean="0"/>
          </a:p>
          <a:p>
            <a:pPr eaLnBrk="1" hangingPunct="1">
              <a:lnSpc>
                <a:spcPct val="90000"/>
              </a:lnSpc>
              <a:defRPr/>
            </a:pPr>
            <a:r>
              <a:rPr lang="en-GB" sz="2800" b="1" smtClean="0"/>
              <a:t>EFTPOS</a:t>
            </a:r>
            <a:r>
              <a:rPr lang="en-GB" sz="2800" smtClean="0"/>
              <a:t> stands for Electronic Funds Transfer at Point of Sale. This is where customers can pay for goods using credit or debit cards. </a:t>
            </a:r>
            <a:br>
              <a:rPr lang="en-GB" sz="2800" smtClean="0"/>
            </a:br>
            <a:endParaRPr lang="en-GB" sz="2800" smtClean="0"/>
          </a:p>
        </p:txBody>
      </p:sp>
    </p:spTree>
  </p:cSld>
  <p:clrMapOvr>
    <a:masterClrMapping/>
  </p:clrMapOvr>
  <p:transition>
    <p:zoom/>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1330" name="Rectangle 2"/>
          <p:cNvSpPr>
            <a:spLocks noGrp="1" noChangeArrowheads="1"/>
          </p:cNvSpPr>
          <p:nvPr>
            <p:ph type="title"/>
          </p:nvPr>
        </p:nvSpPr>
        <p:spPr/>
        <p:txBody>
          <a:bodyPr/>
          <a:lstStyle/>
          <a:p>
            <a:pPr eaLnBrk="1" hangingPunct="1">
              <a:defRPr/>
            </a:pPr>
            <a:r>
              <a:rPr lang="en-GB" sz="4000" smtClean="0"/>
              <a:t>How an EPOS system works: </a:t>
            </a:r>
            <a:br>
              <a:rPr lang="en-GB" sz="4000" smtClean="0"/>
            </a:br>
            <a:endParaRPr lang="en-GB" sz="4000" smtClean="0"/>
          </a:p>
        </p:txBody>
      </p:sp>
      <p:sp>
        <p:nvSpPr>
          <p:cNvPr id="611331" name="Rectangle 3"/>
          <p:cNvSpPr>
            <a:spLocks noGrp="1" noChangeArrowheads="1"/>
          </p:cNvSpPr>
          <p:nvPr>
            <p:ph type="body" idx="1"/>
          </p:nvPr>
        </p:nvSpPr>
        <p:spPr>
          <a:xfrm>
            <a:off x="971550" y="1981200"/>
            <a:ext cx="8172450" cy="4876800"/>
          </a:xfrm>
        </p:spPr>
        <p:txBody>
          <a:bodyPr/>
          <a:lstStyle/>
          <a:p>
            <a:pPr eaLnBrk="1" hangingPunct="1">
              <a:lnSpc>
                <a:spcPct val="80000"/>
              </a:lnSpc>
              <a:defRPr/>
            </a:pPr>
            <a:r>
              <a:rPr lang="en-GB" sz="2000" smtClean="0"/>
              <a:t>A product's bar code is scanned by a laser scanner on the till. </a:t>
            </a:r>
          </a:p>
          <a:p>
            <a:pPr eaLnBrk="1" hangingPunct="1">
              <a:lnSpc>
                <a:spcPct val="80000"/>
              </a:lnSpc>
              <a:defRPr/>
            </a:pPr>
            <a:endParaRPr lang="en-GB" sz="2000" smtClean="0"/>
          </a:p>
          <a:p>
            <a:pPr eaLnBrk="1" hangingPunct="1">
              <a:lnSpc>
                <a:spcPct val="80000"/>
              </a:lnSpc>
              <a:defRPr/>
            </a:pPr>
            <a:r>
              <a:rPr lang="en-GB" sz="2000" smtClean="0"/>
              <a:t>The computer system finds the current price in its database. </a:t>
            </a:r>
          </a:p>
          <a:p>
            <a:pPr eaLnBrk="1" hangingPunct="1">
              <a:lnSpc>
                <a:spcPct val="80000"/>
              </a:lnSpc>
              <a:defRPr/>
            </a:pPr>
            <a:endParaRPr lang="en-GB" sz="2000" smtClean="0"/>
          </a:p>
          <a:p>
            <a:pPr eaLnBrk="1" hangingPunct="1">
              <a:lnSpc>
                <a:spcPct val="80000"/>
              </a:lnSpc>
              <a:defRPr/>
            </a:pPr>
            <a:r>
              <a:rPr lang="en-GB" sz="2000" smtClean="0"/>
              <a:t>The price is sent back to the till which adds it to the current sale. </a:t>
            </a:r>
          </a:p>
          <a:p>
            <a:pPr eaLnBrk="1" hangingPunct="1">
              <a:lnSpc>
                <a:spcPct val="80000"/>
              </a:lnSpc>
              <a:defRPr/>
            </a:pPr>
            <a:r>
              <a:rPr lang="en-GB" sz="2000" smtClean="0"/>
              <a:t>The till prints an itemised receipt. </a:t>
            </a:r>
          </a:p>
          <a:p>
            <a:pPr eaLnBrk="1" hangingPunct="1">
              <a:lnSpc>
                <a:spcPct val="80000"/>
              </a:lnSpc>
              <a:defRPr/>
            </a:pPr>
            <a:endParaRPr lang="en-GB" sz="2000" smtClean="0"/>
          </a:p>
          <a:p>
            <a:pPr eaLnBrk="1" hangingPunct="1">
              <a:lnSpc>
                <a:spcPct val="80000"/>
              </a:lnSpc>
              <a:defRPr/>
            </a:pPr>
            <a:r>
              <a:rPr lang="en-GB" sz="2000" smtClean="0"/>
              <a:t>The computer reduces the recorded stock by one. </a:t>
            </a:r>
          </a:p>
          <a:p>
            <a:pPr eaLnBrk="1" hangingPunct="1">
              <a:lnSpc>
                <a:spcPct val="80000"/>
              </a:lnSpc>
              <a:defRPr/>
            </a:pPr>
            <a:endParaRPr lang="en-GB" sz="2000" smtClean="0"/>
          </a:p>
          <a:p>
            <a:pPr eaLnBrk="1" hangingPunct="1">
              <a:lnSpc>
                <a:spcPct val="80000"/>
              </a:lnSpc>
              <a:defRPr/>
            </a:pPr>
            <a:r>
              <a:rPr lang="en-GB" sz="2000" smtClean="0"/>
              <a:t>If an item's stock falls below a pre-set "reorder level", an order for more stock is sent to the warehouse or supplier.</a:t>
            </a:r>
          </a:p>
          <a:p>
            <a:pPr eaLnBrk="1" hangingPunct="1">
              <a:lnSpc>
                <a:spcPct val="80000"/>
              </a:lnSpc>
              <a:defRPr/>
            </a:pPr>
            <a:endParaRPr lang="en-GB" sz="2000" smtClean="0"/>
          </a:p>
          <a:p>
            <a:pPr eaLnBrk="1" hangingPunct="1">
              <a:lnSpc>
                <a:spcPct val="80000"/>
              </a:lnSpc>
              <a:defRPr/>
            </a:pPr>
            <a:r>
              <a:rPr lang="en-GB" sz="2000" smtClean="0"/>
              <a:t>EPOS systems can be linked to </a:t>
            </a:r>
            <a:r>
              <a:rPr lang="en-GB" sz="2000" b="1" smtClean="0"/>
              <a:t>loyalty card databases</a:t>
            </a:r>
            <a:r>
              <a:rPr lang="en-GB" sz="2000" smtClean="0"/>
              <a:t> or </a:t>
            </a:r>
            <a:r>
              <a:rPr lang="en-GB" sz="2000" i="1" smtClean="0"/>
              <a:t>analysis software</a:t>
            </a:r>
            <a:r>
              <a:rPr lang="en-GB" sz="2000" smtClean="0"/>
              <a:t> to help shops predict trends in sales and more effectively order items in the future.</a:t>
            </a:r>
            <a:r>
              <a:rPr lang="en-GB" sz="1400" smtClean="0"/>
              <a:t> </a:t>
            </a:r>
          </a:p>
          <a:p>
            <a:pPr eaLnBrk="1" hangingPunct="1">
              <a:lnSpc>
                <a:spcPct val="80000"/>
              </a:lnSpc>
              <a:buFont typeface="Wingdings" pitchFamily="2" charset="2"/>
              <a:buNone/>
              <a:defRPr/>
            </a:pPr>
            <a:endParaRPr lang="en-GB" sz="1400" smtClean="0"/>
          </a:p>
        </p:txBody>
      </p:sp>
    </p:spTree>
  </p:cSld>
  <p:clrMapOvr>
    <a:masterClrMapping/>
  </p:clrMapOvr>
  <p:transition>
    <p:zoom/>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8498" name="Rectangle 2"/>
          <p:cNvSpPr>
            <a:spLocks noGrp="1" noChangeArrowheads="1"/>
          </p:cNvSpPr>
          <p:nvPr>
            <p:ph type="title"/>
          </p:nvPr>
        </p:nvSpPr>
        <p:spPr/>
        <p:txBody>
          <a:bodyPr/>
          <a:lstStyle/>
          <a:p>
            <a:pPr eaLnBrk="1" hangingPunct="1">
              <a:defRPr/>
            </a:pPr>
            <a:r>
              <a:rPr lang="en-GB" smtClean="0"/>
              <a:t>On line Service for a Business</a:t>
            </a:r>
          </a:p>
        </p:txBody>
      </p:sp>
      <p:sp>
        <p:nvSpPr>
          <p:cNvPr id="618500" name="Rectangle 4"/>
          <p:cNvSpPr>
            <a:spLocks noGrp="1" noChangeArrowheads="1"/>
          </p:cNvSpPr>
          <p:nvPr>
            <p:ph type="body" sz="half" idx="1"/>
          </p:nvPr>
        </p:nvSpPr>
        <p:spPr/>
        <p:txBody>
          <a:bodyPr/>
          <a:lstStyle/>
          <a:p>
            <a:pPr eaLnBrk="1" hangingPunct="1">
              <a:lnSpc>
                <a:spcPct val="80000"/>
              </a:lnSpc>
              <a:defRPr/>
            </a:pPr>
            <a:r>
              <a:rPr lang="en-GB" sz="1800" b="1" smtClean="0"/>
              <a:t>Advantages</a:t>
            </a:r>
          </a:p>
          <a:p>
            <a:pPr eaLnBrk="1" hangingPunct="1">
              <a:lnSpc>
                <a:spcPct val="80000"/>
              </a:lnSpc>
              <a:defRPr/>
            </a:pPr>
            <a:r>
              <a:rPr lang="en-GB" sz="1800" smtClean="0"/>
              <a:t>Worldwide client access</a:t>
            </a:r>
          </a:p>
          <a:p>
            <a:pPr eaLnBrk="1" hangingPunct="1">
              <a:lnSpc>
                <a:spcPct val="80000"/>
              </a:lnSpc>
              <a:defRPr/>
            </a:pPr>
            <a:r>
              <a:rPr lang="en-GB" sz="1800" smtClean="0"/>
              <a:t>Communicate with customers immediately</a:t>
            </a:r>
          </a:p>
          <a:p>
            <a:pPr eaLnBrk="1" hangingPunct="1">
              <a:lnSpc>
                <a:spcPct val="80000"/>
              </a:lnSpc>
              <a:defRPr/>
            </a:pPr>
            <a:r>
              <a:rPr lang="en-GB" sz="1800" smtClean="0"/>
              <a:t>Advertise new products</a:t>
            </a:r>
          </a:p>
          <a:p>
            <a:pPr eaLnBrk="1" hangingPunct="1">
              <a:lnSpc>
                <a:spcPct val="80000"/>
              </a:lnSpc>
              <a:defRPr/>
            </a:pPr>
            <a:r>
              <a:rPr lang="en-GB" sz="1800" smtClean="0"/>
              <a:t>New clients can be found without the need for employing salespeople</a:t>
            </a:r>
          </a:p>
          <a:p>
            <a:pPr eaLnBrk="1" hangingPunct="1">
              <a:lnSpc>
                <a:spcPct val="80000"/>
              </a:lnSpc>
              <a:defRPr/>
            </a:pPr>
            <a:r>
              <a:rPr lang="en-GB" sz="1800" smtClean="0"/>
              <a:t>Update product information frequently</a:t>
            </a:r>
          </a:p>
          <a:p>
            <a:pPr eaLnBrk="1" hangingPunct="1">
              <a:lnSpc>
                <a:spcPct val="80000"/>
              </a:lnSpc>
              <a:defRPr/>
            </a:pPr>
            <a:r>
              <a:rPr lang="en-GB" sz="1800" smtClean="0"/>
              <a:t>Quick and cheap method of market research on customer views</a:t>
            </a:r>
          </a:p>
          <a:p>
            <a:pPr eaLnBrk="1" hangingPunct="1">
              <a:lnSpc>
                <a:spcPct val="80000"/>
              </a:lnSpc>
              <a:defRPr/>
            </a:pPr>
            <a:r>
              <a:rPr lang="en-GB" sz="1800" smtClean="0"/>
              <a:t>Assess the impact of the Internet by using a count of who visits the site</a:t>
            </a:r>
          </a:p>
        </p:txBody>
      </p:sp>
      <p:sp>
        <p:nvSpPr>
          <p:cNvPr id="618501" name="Rectangle 5"/>
          <p:cNvSpPr>
            <a:spLocks noGrp="1" noChangeArrowheads="1"/>
          </p:cNvSpPr>
          <p:nvPr>
            <p:ph type="body" sz="half" idx="2"/>
          </p:nvPr>
        </p:nvSpPr>
        <p:spPr/>
        <p:txBody>
          <a:bodyPr/>
          <a:lstStyle/>
          <a:p>
            <a:pPr eaLnBrk="1" hangingPunct="1">
              <a:lnSpc>
                <a:spcPct val="80000"/>
              </a:lnSpc>
              <a:defRPr/>
            </a:pPr>
            <a:r>
              <a:rPr lang="en-GB" sz="1800" b="1" smtClean="0"/>
              <a:t>Disadvantages</a:t>
            </a:r>
          </a:p>
          <a:p>
            <a:pPr eaLnBrk="1" hangingPunct="1">
              <a:lnSpc>
                <a:spcPct val="80000"/>
              </a:lnSpc>
              <a:defRPr/>
            </a:pPr>
            <a:r>
              <a:rPr lang="en-GB" sz="1800" smtClean="0"/>
              <a:t>Lack of human interaction between employees can lead to isolation</a:t>
            </a:r>
          </a:p>
          <a:p>
            <a:pPr eaLnBrk="1" hangingPunct="1">
              <a:lnSpc>
                <a:spcPct val="80000"/>
              </a:lnSpc>
              <a:defRPr/>
            </a:pPr>
            <a:r>
              <a:rPr lang="en-GB" sz="1800" smtClean="0"/>
              <a:t>Modern technology can be expensive to purchase and maintain for a business</a:t>
            </a:r>
          </a:p>
        </p:txBody>
      </p:sp>
    </p:spTree>
  </p:cSld>
  <p:clrMapOvr>
    <a:masterClrMapping/>
  </p:clrMapOvr>
  <p:transition>
    <p:zoom/>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9522" name="Rectangle 2"/>
          <p:cNvSpPr>
            <a:spLocks noGrp="1" noChangeArrowheads="1"/>
          </p:cNvSpPr>
          <p:nvPr>
            <p:ph type="title"/>
          </p:nvPr>
        </p:nvSpPr>
        <p:spPr/>
        <p:txBody>
          <a:bodyPr/>
          <a:lstStyle/>
          <a:p>
            <a:pPr eaLnBrk="1" hangingPunct="1">
              <a:defRPr/>
            </a:pPr>
            <a:r>
              <a:rPr lang="en-GB" smtClean="0"/>
              <a:t>Online services for a customer</a:t>
            </a:r>
          </a:p>
        </p:txBody>
      </p:sp>
      <p:sp>
        <p:nvSpPr>
          <p:cNvPr id="619524" name="Rectangle 4"/>
          <p:cNvSpPr>
            <a:spLocks noGrp="1" noChangeArrowheads="1"/>
          </p:cNvSpPr>
          <p:nvPr>
            <p:ph type="body" sz="half" idx="1"/>
          </p:nvPr>
        </p:nvSpPr>
        <p:spPr>
          <a:xfrm>
            <a:off x="1066800" y="1981200"/>
            <a:ext cx="3695700" cy="4876800"/>
          </a:xfrm>
        </p:spPr>
        <p:txBody>
          <a:bodyPr/>
          <a:lstStyle/>
          <a:p>
            <a:pPr eaLnBrk="1" hangingPunct="1">
              <a:lnSpc>
                <a:spcPct val="80000"/>
              </a:lnSpc>
              <a:defRPr/>
            </a:pPr>
            <a:r>
              <a:rPr lang="en-GB" sz="1600" b="1" smtClean="0"/>
              <a:t>Advantages</a:t>
            </a:r>
          </a:p>
          <a:p>
            <a:pPr eaLnBrk="1" hangingPunct="1">
              <a:lnSpc>
                <a:spcPct val="80000"/>
              </a:lnSpc>
              <a:defRPr/>
            </a:pPr>
            <a:r>
              <a:rPr lang="en-GB" sz="1600" smtClean="0"/>
              <a:t>Home PCs now Internet ready – cheap calls</a:t>
            </a:r>
          </a:p>
          <a:p>
            <a:pPr eaLnBrk="1" hangingPunct="1">
              <a:lnSpc>
                <a:spcPct val="80000"/>
              </a:lnSpc>
              <a:defRPr/>
            </a:pPr>
            <a:r>
              <a:rPr lang="en-GB" sz="1600" smtClean="0"/>
              <a:t>A range of product reviews can be obtained before you decide to make a purchase</a:t>
            </a:r>
          </a:p>
          <a:p>
            <a:pPr eaLnBrk="1" hangingPunct="1">
              <a:lnSpc>
                <a:spcPct val="80000"/>
              </a:lnSpc>
              <a:defRPr/>
            </a:pPr>
            <a:r>
              <a:rPr lang="en-GB" sz="1600" smtClean="0"/>
              <a:t>Goods are normally cheaper than buying on the high street – free delivery on a certain amount</a:t>
            </a:r>
          </a:p>
          <a:p>
            <a:pPr eaLnBrk="1" hangingPunct="1">
              <a:lnSpc>
                <a:spcPct val="80000"/>
              </a:lnSpc>
              <a:defRPr/>
            </a:pPr>
            <a:r>
              <a:rPr lang="en-GB" sz="1600" smtClean="0"/>
              <a:t>Goods can be bought from anywhere in the world</a:t>
            </a:r>
          </a:p>
          <a:p>
            <a:pPr eaLnBrk="1" hangingPunct="1">
              <a:lnSpc>
                <a:spcPct val="80000"/>
              </a:lnSpc>
              <a:defRPr/>
            </a:pPr>
            <a:r>
              <a:rPr lang="en-GB" sz="1600" smtClean="0"/>
              <a:t>Search engines can assist the user to precisely locate what they need</a:t>
            </a:r>
          </a:p>
          <a:p>
            <a:pPr eaLnBrk="1" hangingPunct="1">
              <a:lnSpc>
                <a:spcPct val="80000"/>
              </a:lnSpc>
              <a:defRPr/>
            </a:pPr>
            <a:r>
              <a:rPr lang="en-GB" sz="1600" smtClean="0"/>
              <a:t>Multimedia format of the Internet makes it attractive and easier for customers to use</a:t>
            </a:r>
          </a:p>
          <a:p>
            <a:pPr eaLnBrk="1" hangingPunct="1">
              <a:lnSpc>
                <a:spcPct val="80000"/>
              </a:lnSpc>
              <a:defRPr/>
            </a:pPr>
            <a:r>
              <a:rPr lang="en-GB" sz="1600" smtClean="0"/>
              <a:t>Email can be used to request more information</a:t>
            </a:r>
          </a:p>
        </p:txBody>
      </p:sp>
      <p:sp>
        <p:nvSpPr>
          <p:cNvPr id="619525" name="Rectangle 5"/>
          <p:cNvSpPr>
            <a:spLocks noGrp="1" noChangeArrowheads="1"/>
          </p:cNvSpPr>
          <p:nvPr>
            <p:ph type="body" sz="half" idx="2"/>
          </p:nvPr>
        </p:nvSpPr>
        <p:spPr/>
        <p:txBody>
          <a:bodyPr/>
          <a:lstStyle/>
          <a:p>
            <a:pPr eaLnBrk="1" hangingPunct="1">
              <a:lnSpc>
                <a:spcPct val="80000"/>
              </a:lnSpc>
              <a:defRPr/>
            </a:pPr>
            <a:r>
              <a:rPr lang="en-GB" sz="1600" b="1" smtClean="0"/>
              <a:t>Disadvantages</a:t>
            </a:r>
          </a:p>
          <a:p>
            <a:pPr eaLnBrk="1" hangingPunct="1">
              <a:lnSpc>
                <a:spcPct val="80000"/>
              </a:lnSpc>
              <a:defRPr/>
            </a:pPr>
            <a:r>
              <a:rPr lang="en-GB" sz="1600" smtClean="0"/>
              <a:t>No guarantee the information on the website is accurate or up to date</a:t>
            </a:r>
          </a:p>
          <a:p>
            <a:pPr eaLnBrk="1" hangingPunct="1">
              <a:lnSpc>
                <a:spcPct val="80000"/>
              </a:lnSpc>
              <a:defRPr/>
            </a:pPr>
            <a:r>
              <a:rPr lang="en-GB" sz="1600" smtClean="0"/>
              <a:t>Large amount of undesirable material such as pornography is readily available</a:t>
            </a:r>
          </a:p>
          <a:p>
            <a:pPr eaLnBrk="1" hangingPunct="1">
              <a:lnSpc>
                <a:spcPct val="80000"/>
              </a:lnSpc>
              <a:defRPr/>
            </a:pPr>
            <a:r>
              <a:rPr lang="en-GB" sz="1600" smtClean="0"/>
              <a:t>Large telephone bills can result if Internet is used during peak hours</a:t>
            </a:r>
          </a:p>
          <a:p>
            <a:pPr eaLnBrk="1" hangingPunct="1">
              <a:lnSpc>
                <a:spcPct val="80000"/>
              </a:lnSpc>
              <a:defRPr/>
            </a:pPr>
            <a:r>
              <a:rPr lang="en-GB" sz="1600" smtClean="0"/>
              <a:t>Excessive use of the Internet could result in a lack of interaction with others – a decline in social skills</a:t>
            </a:r>
          </a:p>
          <a:p>
            <a:pPr eaLnBrk="1" hangingPunct="1">
              <a:lnSpc>
                <a:spcPct val="80000"/>
              </a:lnSpc>
              <a:defRPr/>
            </a:pPr>
            <a:r>
              <a:rPr lang="en-GB" sz="1600" smtClean="0"/>
              <a:t>Going online runs the risk of hackers gaining access to your personal details or downloading a virus onto your hard drive</a:t>
            </a:r>
          </a:p>
          <a:p>
            <a:pPr eaLnBrk="1" hangingPunct="1">
              <a:lnSpc>
                <a:spcPct val="80000"/>
              </a:lnSpc>
              <a:defRPr/>
            </a:pPr>
            <a:r>
              <a:rPr lang="en-GB" sz="1600" smtClean="0"/>
              <a:t>Many customers are worried about credit card fraud when buying goods</a:t>
            </a:r>
          </a:p>
        </p:txBody>
      </p:sp>
    </p:spTree>
  </p:cSld>
  <p:clrMapOvr>
    <a:masterClrMapping/>
  </p:clrMapOvr>
  <p:transition>
    <p:zoom/>
  </p:transition>
</p:sld>
</file>

<file path=ppt/slides/slide9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9538" name="Rectangle 2"/>
          <p:cNvSpPr>
            <a:spLocks noGrp="1" noChangeArrowheads="1"/>
          </p:cNvSpPr>
          <p:nvPr>
            <p:ph type="title"/>
          </p:nvPr>
        </p:nvSpPr>
        <p:spPr>
          <a:xfrm>
            <a:off x="0" y="304800"/>
            <a:ext cx="9144000" cy="1431925"/>
          </a:xfrm>
        </p:spPr>
        <p:txBody>
          <a:bodyPr/>
          <a:lstStyle/>
          <a:p>
            <a:pPr algn="ctr" eaLnBrk="1" hangingPunct="1">
              <a:defRPr/>
            </a:pPr>
            <a:r>
              <a:rPr lang="en-GB" sz="3600" smtClean="0">
                <a:cs typeface="Times New Roman" pitchFamily="18" charset="0"/>
              </a:rPr>
              <a:t>The main features of a spreadsheet package</a:t>
            </a:r>
            <a:endParaRPr lang="en-US" sz="3600" smtClean="0">
              <a:cs typeface="Times New Roman" pitchFamily="18" charset="0"/>
            </a:endParaRPr>
          </a:p>
        </p:txBody>
      </p:sp>
      <p:sp>
        <p:nvSpPr>
          <p:cNvPr id="449539" name="Rectangle 3"/>
          <p:cNvSpPr>
            <a:spLocks noGrp="1" noChangeArrowheads="1"/>
          </p:cNvSpPr>
          <p:nvPr>
            <p:ph type="body" idx="1"/>
          </p:nvPr>
        </p:nvSpPr>
        <p:spPr>
          <a:xfrm>
            <a:off x="685800" y="2362200"/>
            <a:ext cx="7772400" cy="4114800"/>
          </a:xfrm>
        </p:spPr>
        <p:txBody>
          <a:bodyPr/>
          <a:lstStyle/>
          <a:p>
            <a:pPr marL="387350" indent="-387350" eaLnBrk="1" hangingPunct="1">
              <a:defRPr/>
            </a:pPr>
            <a:r>
              <a:rPr lang="en-GB" smtClean="0">
                <a:cs typeface="Times New Roman" pitchFamily="18" charset="0"/>
              </a:rPr>
              <a:t>Ability to create formulas, </a:t>
            </a:r>
          </a:p>
          <a:p>
            <a:pPr marL="387350" indent="-387350" eaLnBrk="1" hangingPunct="1">
              <a:defRPr/>
            </a:pPr>
            <a:r>
              <a:rPr lang="en-GB" smtClean="0">
                <a:cs typeface="Times New Roman" pitchFamily="18" charset="0"/>
              </a:rPr>
              <a:t>format numbers as currency, to different decimal places etc, </a:t>
            </a:r>
          </a:p>
          <a:p>
            <a:pPr marL="387350" indent="-387350" eaLnBrk="1" hangingPunct="1">
              <a:defRPr/>
            </a:pPr>
            <a:r>
              <a:rPr lang="en-GB" smtClean="0">
                <a:cs typeface="Times New Roman" pitchFamily="18" charset="0"/>
              </a:rPr>
              <a:t>create graphs, </a:t>
            </a:r>
          </a:p>
          <a:p>
            <a:pPr marL="387350" indent="-387350" eaLnBrk="1" hangingPunct="1">
              <a:defRPr/>
            </a:pPr>
            <a:r>
              <a:rPr lang="en-GB" smtClean="0">
                <a:cs typeface="Times New Roman" pitchFamily="18" charset="0"/>
              </a:rPr>
              <a:t>sort, </a:t>
            </a:r>
          </a:p>
          <a:p>
            <a:pPr marL="387350" indent="-387350" eaLnBrk="1" hangingPunct="1">
              <a:defRPr/>
            </a:pPr>
            <a:r>
              <a:rPr lang="en-GB" smtClean="0">
                <a:cs typeface="Times New Roman" pitchFamily="18" charset="0"/>
              </a:rPr>
              <a:t>lock cells, </a:t>
            </a:r>
          </a:p>
          <a:p>
            <a:pPr marL="387350" indent="-387350" eaLnBrk="1" hangingPunct="1">
              <a:defRPr/>
            </a:pPr>
            <a:r>
              <a:rPr lang="en-GB" smtClean="0">
                <a:cs typeface="Times New Roman" pitchFamily="18" charset="0"/>
              </a:rPr>
              <a:t>colour and outline cells…</a:t>
            </a:r>
            <a:r>
              <a:rPr lang="en-US" smtClean="0">
                <a:cs typeface="Times New Roman" pitchFamily="18" charset="0"/>
              </a:rPr>
              <a:t> </a:t>
            </a:r>
            <a:endParaRPr lang="en-GB" smtClean="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9539">
                                            <p:txEl>
                                              <p:pRg st="0" end="0"/>
                                            </p:txEl>
                                          </p:spTgt>
                                        </p:tgtEl>
                                        <p:attrNameLst>
                                          <p:attrName>style.visibility</p:attrName>
                                        </p:attrNameLst>
                                      </p:cBhvr>
                                      <p:to>
                                        <p:strVal val="visible"/>
                                      </p:to>
                                    </p:set>
                                    <p:anim calcmode="lin" valueType="num">
                                      <p:cBhvr additive="base">
                                        <p:cTn id="7" dur="500" fill="hold"/>
                                        <p:tgtEl>
                                          <p:spTgt spid="4495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495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49539">
                                            <p:txEl>
                                              <p:pRg st="1" end="1"/>
                                            </p:txEl>
                                          </p:spTgt>
                                        </p:tgtEl>
                                        <p:attrNameLst>
                                          <p:attrName>style.visibility</p:attrName>
                                        </p:attrNameLst>
                                      </p:cBhvr>
                                      <p:to>
                                        <p:strVal val="visible"/>
                                      </p:to>
                                    </p:set>
                                    <p:anim calcmode="lin" valueType="num">
                                      <p:cBhvr additive="base">
                                        <p:cTn id="13" dur="500" fill="hold"/>
                                        <p:tgtEl>
                                          <p:spTgt spid="4495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495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49539">
                                            <p:txEl>
                                              <p:pRg st="2" end="2"/>
                                            </p:txEl>
                                          </p:spTgt>
                                        </p:tgtEl>
                                        <p:attrNameLst>
                                          <p:attrName>style.visibility</p:attrName>
                                        </p:attrNameLst>
                                      </p:cBhvr>
                                      <p:to>
                                        <p:strVal val="visible"/>
                                      </p:to>
                                    </p:set>
                                    <p:anim calcmode="lin" valueType="num">
                                      <p:cBhvr additive="base">
                                        <p:cTn id="19" dur="500" fill="hold"/>
                                        <p:tgtEl>
                                          <p:spTgt spid="4495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495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49539">
                                            <p:txEl>
                                              <p:pRg st="3" end="3"/>
                                            </p:txEl>
                                          </p:spTgt>
                                        </p:tgtEl>
                                        <p:attrNameLst>
                                          <p:attrName>style.visibility</p:attrName>
                                        </p:attrNameLst>
                                      </p:cBhvr>
                                      <p:to>
                                        <p:strVal val="visible"/>
                                      </p:to>
                                    </p:set>
                                    <p:anim calcmode="lin" valueType="num">
                                      <p:cBhvr additive="base">
                                        <p:cTn id="25" dur="500" fill="hold"/>
                                        <p:tgtEl>
                                          <p:spTgt spid="4495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4953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49539">
                                            <p:txEl>
                                              <p:pRg st="4" end="4"/>
                                            </p:txEl>
                                          </p:spTgt>
                                        </p:tgtEl>
                                        <p:attrNameLst>
                                          <p:attrName>style.visibility</p:attrName>
                                        </p:attrNameLst>
                                      </p:cBhvr>
                                      <p:to>
                                        <p:strVal val="visible"/>
                                      </p:to>
                                    </p:set>
                                    <p:anim calcmode="lin" valueType="num">
                                      <p:cBhvr additive="base">
                                        <p:cTn id="31" dur="500" fill="hold"/>
                                        <p:tgtEl>
                                          <p:spTgt spid="44953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4953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49539">
                                            <p:txEl>
                                              <p:pRg st="5" end="5"/>
                                            </p:txEl>
                                          </p:spTgt>
                                        </p:tgtEl>
                                        <p:attrNameLst>
                                          <p:attrName>style.visibility</p:attrName>
                                        </p:attrNameLst>
                                      </p:cBhvr>
                                      <p:to>
                                        <p:strVal val="visible"/>
                                      </p:to>
                                    </p:set>
                                    <p:anim calcmode="lin" valueType="num">
                                      <p:cBhvr additive="base">
                                        <p:cTn id="37" dur="500" fill="hold"/>
                                        <p:tgtEl>
                                          <p:spTgt spid="44953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4953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9539" grpId="0" build="p" autoUpdateAnimBg="0"/>
    </p:bldLst>
  </p:timing>
</p:sld>
</file>

<file path=ppt/theme/theme1.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Shimmer</Template>
  <TotalTime>1705</TotalTime>
  <Words>7773</Words>
  <Application>Microsoft Office PowerPoint</Application>
  <PresentationFormat>On-screen Show (4:3)</PresentationFormat>
  <Paragraphs>869</Paragraphs>
  <Slides>130</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130</vt:i4>
      </vt:variant>
    </vt:vector>
  </HeadingPairs>
  <TitlesOfParts>
    <vt:vector size="139" baseType="lpstr">
      <vt:lpstr>Tahoma</vt:lpstr>
      <vt:lpstr>Arial</vt:lpstr>
      <vt:lpstr>Wingdings</vt:lpstr>
      <vt:lpstr>Calibri</vt:lpstr>
      <vt:lpstr>Times New Roman</vt:lpstr>
      <vt:lpstr>Symbol</vt:lpstr>
      <vt:lpstr>Shimmer</vt:lpstr>
      <vt:lpstr>Microsoft Clip Gallery</vt:lpstr>
      <vt:lpstr>Microsoft Word Document</vt:lpstr>
      <vt:lpstr>C2a</vt:lpstr>
      <vt:lpstr>The Basic components of a computer system?  </vt:lpstr>
      <vt:lpstr>PowerPoint Presentation</vt:lpstr>
      <vt:lpstr>What is a computer system</vt:lpstr>
      <vt:lpstr>Operating Systems</vt:lpstr>
      <vt:lpstr>RAM and ROM </vt:lpstr>
      <vt:lpstr>Cache Memory</vt:lpstr>
      <vt:lpstr>PowerPoint Presentation</vt:lpstr>
      <vt:lpstr>Input Devices</vt:lpstr>
      <vt:lpstr>OMR</vt:lpstr>
      <vt:lpstr>OCR </vt:lpstr>
      <vt:lpstr>MICR </vt:lpstr>
      <vt:lpstr>Concept Keyboards </vt:lpstr>
      <vt:lpstr>Video Digitiser</vt:lpstr>
      <vt:lpstr>Graphics Tablets</vt:lpstr>
      <vt:lpstr>MIDI </vt:lpstr>
      <vt:lpstr>Printers </vt:lpstr>
      <vt:lpstr>Plotters </vt:lpstr>
      <vt:lpstr>CD-ROMs, floppy discs and hard discs</vt:lpstr>
      <vt:lpstr>Magnetic Tape </vt:lpstr>
      <vt:lpstr>The main features of a Windows environment (GUI)?</vt:lpstr>
      <vt:lpstr>The alternative to a GUI </vt:lpstr>
      <vt:lpstr>Advantages and disadvantages of a GUI over a command line interface </vt:lpstr>
      <vt:lpstr>The main functions of an operating system </vt:lpstr>
      <vt:lpstr>C2b</vt:lpstr>
      <vt:lpstr>Information and Data</vt:lpstr>
      <vt:lpstr>Data capture form</vt:lpstr>
      <vt:lpstr>Data verification</vt:lpstr>
      <vt:lpstr>Data validation</vt:lpstr>
      <vt:lpstr>Validation Types</vt:lpstr>
      <vt:lpstr>Data Portability</vt:lpstr>
      <vt:lpstr>Data Compression</vt:lpstr>
      <vt:lpstr>Database Terms</vt:lpstr>
      <vt:lpstr>What is a database</vt:lpstr>
      <vt:lpstr>Databases allow the user to..  </vt:lpstr>
      <vt:lpstr>Different types of data</vt:lpstr>
      <vt:lpstr>Relational Databases</vt:lpstr>
      <vt:lpstr>PowerPoint Presentation</vt:lpstr>
      <vt:lpstr>Data coding</vt:lpstr>
      <vt:lpstr>The difference between coding and encryption</vt:lpstr>
      <vt:lpstr>Bitmap images </vt:lpstr>
      <vt:lpstr>Vector Images </vt:lpstr>
      <vt:lpstr>Transferring Images and Sounds</vt:lpstr>
      <vt:lpstr>C2c</vt:lpstr>
      <vt:lpstr>What is a network? </vt:lpstr>
      <vt:lpstr>PowerPoint Presentation</vt:lpstr>
      <vt:lpstr>PowerPoint Presentation</vt:lpstr>
      <vt:lpstr>Star  Network </vt:lpstr>
      <vt:lpstr>Bus network </vt:lpstr>
      <vt:lpstr>Ring Networks </vt:lpstr>
      <vt:lpstr>Advantages of networks</vt:lpstr>
      <vt:lpstr>Disadvantages of networks</vt:lpstr>
      <vt:lpstr>What is the Internet? </vt:lpstr>
      <vt:lpstr>PowerPoint Presentation</vt:lpstr>
      <vt:lpstr>PowerPoint Presentation</vt:lpstr>
      <vt:lpstr>PowerPoint Presentation</vt:lpstr>
      <vt:lpstr>PowerPoint Presentation</vt:lpstr>
      <vt:lpstr>The main features of the Internet</vt:lpstr>
      <vt:lpstr>The main advantages of the Internet</vt:lpstr>
      <vt:lpstr>The main disadvantages of the Internet</vt:lpstr>
      <vt:lpstr>What is a modem?  Why is it needed? </vt:lpstr>
      <vt:lpstr>PowerPoint Presentation</vt:lpstr>
      <vt:lpstr>Advantages of an Intranet</vt:lpstr>
      <vt:lpstr>Mobile Phone Technology</vt:lpstr>
      <vt:lpstr>Mobile Phone Technology</vt:lpstr>
      <vt:lpstr>Electronic Mail  </vt:lpstr>
      <vt:lpstr>The main advantages of e-mail over traditional forms of communication</vt:lpstr>
      <vt:lpstr>Video Conferencing</vt:lpstr>
      <vt:lpstr>Equipment needed for Video Conferencing</vt:lpstr>
      <vt:lpstr>PowerPoint Presentation</vt:lpstr>
      <vt:lpstr>PowerPoint Presentation</vt:lpstr>
      <vt:lpstr>Bandwith and Connection Types</vt:lpstr>
      <vt:lpstr>Bandwith and Connection Types</vt:lpstr>
      <vt:lpstr>Communication protocols</vt:lpstr>
      <vt:lpstr>Digital v Film Cameras </vt:lpstr>
      <vt:lpstr>Teleconferencing</vt:lpstr>
      <vt:lpstr>Teleconferencing</vt:lpstr>
      <vt:lpstr>Broadband</vt:lpstr>
      <vt:lpstr>Digital TV V Analog</vt:lpstr>
      <vt:lpstr>Digital V Analogue TV</vt:lpstr>
      <vt:lpstr>Network security</vt:lpstr>
      <vt:lpstr>Network security</vt:lpstr>
      <vt:lpstr>Data backup on a LAN</vt:lpstr>
      <vt:lpstr>Data backup on a PC</vt:lpstr>
      <vt:lpstr>C2 d</vt:lpstr>
      <vt:lpstr>ATMs</vt:lpstr>
      <vt:lpstr>What is EFT?</vt:lpstr>
      <vt:lpstr>What is an ATM?</vt:lpstr>
      <vt:lpstr>Virtual Reality</vt:lpstr>
      <vt:lpstr>Data Handling</vt:lpstr>
      <vt:lpstr>Real Time Processing</vt:lpstr>
      <vt:lpstr>Transaction Processing</vt:lpstr>
      <vt:lpstr>Batch Processing</vt:lpstr>
      <vt:lpstr>Swipe Card  V Smart Card</vt:lpstr>
      <vt:lpstr>EPOS</vt:lpstr>
      <vt:lpstr>How an EPOS system works:  </vt:lpstr>
      <vt:lpstr>On line Service for a Business</vt:lpstr>
      <vt:lpstr>Online services for a customer</vt:lpstr>
      <vt:lpstr>The main features of a spreadsheet package</vt:lpstr>
      <vt:lpstr>Computer Modelling </vt:lpstr>
      <vt:lpstr>Why computer modelling is used. </vt:lpstr>
      <vt:lpstr>Computer Control</vt:lpstr>
      <vt:lpstr>Data Logging</vt:lpstr>
      <vt:lpstr>Sensors </vt:lpstr>
      <vt:lpstr>Sensors </vt:lpstr>
      <vt:lpstr>Computer Control</vt:lpstr>
      <vt:lpstr>Analogue and Digital Data</vt:lpstr>
      <vt:lpstr>Feedback </vt:lpstr>
      <vt:lpstr>Data security</vt:lpstr>
      <vt:lpstr>Computer Aided Learning CAL </vt:lpstr>
      <vt:lpstr>C3</vt:lpstr>
      <vt:lpstr>Impact of ICT on  employment</vt:lpstr>
      <vt:lpstr>Impact of ICT on  employment</vt:lpstr>
      <vt:lpstr>Better quality products</vt:lpstr>
      <vt:lpstr>Effects of E-commerce</vt:lpstr>
      <vt:lpstr>IT in everyday life </vt:lpstr>
      <vt:lpstr>IT in everyday life </vt:lpstr>
      <vt:lpstr>How IT changed peoples lives</vt:lpstr>
      <vt:lpstr>Data Protection Act</vt:lpstr>
      <vt:lpstr>Who does it apply to?</vt:lpstr>
      <vt:lpstr>The main features of a word processing package</vt:lpstr>
      <vt:lpstr>The Computer Misuse Act</vt:lpstr>
      <vt:lpstr>Hackers</vt:lpstr>
      <vt:lpstr>Viruses  </vt:lpstr>
      <vt:lpstr>Virus Detection </vt:lpstr>
      <vt:lpstr>How Computers can affect your Health </vt:lpstr>
      <vt:lpstr>The main features of a  DTP package</vt:lpstr>
      <vt:lpstr>The main features of  a database package</vt:lpstr>
      <vt:lpstr>The main features of a graphics package </vt:lpstr>
      <vt:lpstr>CAD -   The main advantages of using CAD rather than drawing by hand</vt:lpstr>
    </vt:vector>
  </TitlesOfParts>
  <Company>Leighswood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Serial Access?</dc:title>
  <dc:creator>Kelsall</dc:creator>
  <cp:lastModifiedBy>Teacher E-Solutions</cp:lastModifiedBy>
  <cp:revision>84</cp:revision>
  <dcterms:created xsi:type="dcterms:W3CDTF">2001-04-08T22:27:54Z</dcterms:created>
  <dcterms:modified xsi:type="dcterms:W3CDTF">2019-01-18T16:42:19Z</dcterms:modified>
</cp:coreProperties>
</file>