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4" r:id="rId8"/>
    <p:sldId id="265" r:id="rId9"/>
    <p:sldId id="275" r:id="rId10"/>
    <p:sldId id="276" r:id="rId11"/>
    <p:sldId id="266" r:id="rId12"/>
    <p:sldId id="267" r:id="rId13"/>
    <p:sldId id="270" r:id="rId14"/>
    <p:sldId id="271" r:id="rId15"/>
    <p:sldId id="272" r:id="rId16"/>
    <p:sldId id="273" r:id="rId17"/>
    <p:sldId id="268" r:id="rId18"/>
    <p:sldId id="269" r:id="rId19"/>
    <p:sldId id="277" r:id="rId20"/>
    <p:sldId id="274" r:id="rId21"/>
    <p:sldId id="278" r:id="rId22"/>
    <p:sldId id="279" r:id="rId2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80FD2F0-DA3D-4431-822A-54C857E4A51E}" type="slidenum">
              <a:rPr lang="en-GB"/>
              <a:pPr>
                <a:defRPr/>
              </a:pPr>
              <a:t>‹#›</a:t>
            </a:fld>
            <a:endParaRPr lang="en-GB"/>
          </a:p>
        </p:txBody>
      </p:sp>
    </p:spTree>
    <p:extLst>
      <p:ext uri="{BB962C8B-B14F-4D97-AF65-F5344CB8AC3E}">
        <p14:creationId xmlns:p14="http://schemas.microsoft.com/office/powerpoint/2010/main" val="3998616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4B05C03-75F2-4667-ACAA-7A5630DCD311}" type="slidenum">
              <a:rPr lang="en-GB"/>
              <a:pPr>
                <a:defRPr/>
              </a:pPr>
              <a:t>‹#›</a:t>
            </a:fld>
            <a:endParaRPr lang="en-GB"/>
          </a:p>
        </p:txBody>
      </p:sp>
    </p:spTree>
    <p:extLst>
      <p:ext uri="{BB962C8B-B14F-4D97-AF65-F5344CB8AC3E}">
        <p14:creationId xmlns:p14="http://schemas.microsoft.com/office/powerpoint/2010/main" val="566490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107DC47-C0DF-45B5-A931-8AE4EB1A4870}" type="slidenum">
              <a:rPr lang="en-GB"/>
              <a:pPr>
                <a:defRPr/>
              </a:pPr>
              <a:t>‹#›</a:t>
            </a:fld>
            <a:endParaRPr lang="en-GB"/>
          </a:p>
        </p:txBody>
      </p:sp>
    </p:spTree>
    <p:extLst>
      <p:ext uri="{BB962C8B-B14F-4D97-AF65-F5344CB8AC3E}">
        <p14:creationId xmlns:p14="http://schemas.microsoft.com/office/powerpoint/2010/main" val="3012424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904A5CE-BC3B-4079-998C-4BAAEC69C549}" type="slidenum">
              <a:rPr lang="en-GB"/>
              <a:pPr>
                <a:defRPr/>
              </a:pPr>
              <a:t>‹#›</a:t>
            </a:fld>
            <a:endParaRPr lang="en-GB"/>
          </a:p>
        </p:txBody>
      </p:sp>
    </p:spTree>
    <p:extLst>
      <p:ext uri="{BB962C8B-B14F-4D97-AF65-F5344CB8AC3E}">
        <p14:creationId xmlns:p14="http://schemas.microsoft.com/office/powerpoint/2010/main" val="2285833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5CD8CA2-DAE4-4213-A08D-1B161AE68680}" type="slidenum">
              <a:rPr lang="en-GB"/>
              <a:pPr>
                <a:defRPr/>
              </a:pPr>
              <a:t>‹#›</a:t>
            </a:fld>
            <a:endParaRPr lang="en-GB"/>
          </a:p>
        </p:txBody>
      </p:sp>
    </p:spTree>
    <p:extLst>
      <p:ext uri="{BB962C8B-B14F-4D97-AF65-F5344CB8AC3E}">
        <p14:creationId xmlns:p14="http://schemas.microsoft.com/office/powerpoint/2010/main" val="2701117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7F2522-953F-49A9-8E9C-9C79F5B01230}" type="slidenum">
              <a:rPr lang="en-GB"/>
              <a:pPr>
                <a:defRPr/>
              </a:pPr>
              <a:t>‹#›</a:t>
            </a:fld>
            <a:endParaRPr lang="en-GB"/>
          </a:p>
        </p:txBody>
      </p:sp>
    </p:spTree>
    <p:extLst>
      <p:ext uri="{BB962C8B-B14F-4D97-AF65-F5344CB8AC3E}">
        <p14:creationId xmlns:p14="http://schemas.microsoft.com/office/powerpoint/2010/main" val="2600764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5C56D5C-D0A3-41C8-8550-3B1FA5E389E1}" type="slidenum">
              <a:rPr lang="en-GB"/>
              <a:pPr>
                <a:defRPr/>
              </a:pPr>
              <a:t>‹#›</a:t>
            </a:fld>
            <a:endParaRPr lang="en-GB"/>
          </a:p>
        </p:txBody>
      </p:sp>
    </p:spTree>
    <p:extLst>
      <p:ext uri="{BB962C8B-B14F-4D97-AF65-F5344CB8AC3E}">
        <p14:creationId xmlns:p14="http://schemas.microsoft.com/office/powerpoint/2010/main" val="4292884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6EF822A4-F590-4BAA-BB89-49FA0A8A5C0B}" type="slidenum">
              <a:rPr lang="en-GB"/>
              <a:pPr>
                <a:defRPr/>
              </a:pPr>
              <a:t>‹#›</a:t>
            </a:fld>
            <a:endParaRPr lang="en-GB"/>
          </a:p>
        </p:txBody>
      </p:sp>
    </p:spTree>
    <p:extLst>
      <p:ext uri="{BB962C8B-B14F-4D97-AF65-F5344CB8AC3E}">
        <p14:creationId xmlns:p14="http://schemas.microsoft.com/office/powerpoint/2010/main" val="3939125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63175F8C-BFC0-4401-A4E0-C5602F63A776}" type="slidenum">
              <a:rPr lang="en-GB"/>
              <a:pPr>
                <a:defRPr/>
              </a:pPr>
              <a:t>‹#›</a:t>
            </a:fld>
            <a:endParaRPr lang="en-GB"/>
          </a:p>
        </p:txBody>
      </p:sp>
    </p:spTree>
    <p:extLst>
      <p:ext uri="{BB962C8B-B14F-4D97-AF65-F5344CB8AC3E}">
        <p14:creationId xmlns:p14="http://schemas.microsoft.com/office/powerpoint/2010/main" val="2390103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8F17A0B-FB18-4557-B39A-CBED72858EFA}" type="slidenum">
              <a:rPr lang="en-GB"/>
              <a:pPr>
                <a:defRPr/>
              </a:pPr>
              <a:t>‹#›</a:t>
            </a:fld>
            <a:endParaRPr lang="en-GB"/>
          </a:p>
        </p:txBody>
      </p:sp>
    </p:spTree>
    <p:extLst>
      <p:ext uri="{BB962C8B-B14F-4D97-AF65-F5344CB8AC3E}">
        <p14:creationId xmlns:p14="http://schemas.microsoft.com/office/powerpoint/2010/main" val="1892640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C5BC3D0-F8AB-46E5-96D9-2C6507E302C0}" type="slidenum">
              <a:rPr lang="en-GB"/>
              <a:pPr>
                <a:defRPr/>
              </a:pPr>
              <a:t>‹#›</a:t>
            </a:fld>
            <a:endParaRPr lang="en-GB"/>
          </a:p>
        </p:txBody>
      </p:sp>
    </p:spTree>
    <p:extLst>
      <p:ext uri="{BB962C8B-B14F-4D97-AF65-F5344CB8AC3E}">
        <p14:creationId xmlns:p14="http://schemas.microsoft.com/office/powerpoint/2010/main" val="1853048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FC4F5D3-795D-4A1B-93A0-A5839A923D5F}" type="slidenum">
              <a:rPr lang="en-GB"/>
              <a:pPr>
                <a:defRPr/>
              </a:pPr>
              <a:t>‹#›</a:t>
            </a:fld>
            <a:endParaRPr lang="en-GB"/>
          </a:p>
        </p:txBody>
      </p:sp>
    </p:spTree>
    <p:extLst>
      <p:ext uri="{BB962C8B-B14F-4D97-AF65-F5344CB8AC3E}">
        <p14:creationId xmlns:p14="http://schemas.microsoft.com/office/powerpoint/2010/main" val="1487968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55B1047D-FB99-4913-8E2C-7FD56812C94C}"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16.jpeg"/><Relationship Id="rId11" Type="http://schemas.openxmlformats.org/officeDocument/2006/relationships/image" Target="../media/image21.jpeg"/><Relationship Id="rId5" Type="http://schemas.openxmlformats.org/officeDocument/2006/relationships/image" Target="../media/image15.jpeg"/><Relationship Id="rId10" Type="http://schemas.openxmlformats.org/officeDocument/2006/relationships/image" Target="../media/image20.jpeg"/><Relationship Id="rId4" Type="http://schemas.openxmlformats.org/officeDocument/2006/relationships/image" Target="../media/image14.jpeg"/><Relationship Id="rId9" Type="http://schemas.openxmlformats.org/officeDocument/2006/relationships/image" Target="../media/image19.jpeg"/></Relationships>
</file>

<file path=ppt/slides/_rels/slide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http://www.vannattabros.com/pics/newlog1.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68313" y="0"/>
            <a:ext cx="8229600" cy="1143000"/>
          </a:xfrm>
        </p:spPr>
        <p:txBody>
          <a:bodyPr/>
          <a:lstStyle/>
          <a:p>
            <a:pPr eaLnBrk="1" hangingPunct="1"/>
            <a:r>
              <a:rPr lang="en-GB" smtClean="0"/>
              <a:t>Coniferous Forest Biome</a:t>
            </a:r>
          </a:p>
        </p:txBody>
      </p:sp>
      <p:pic>
        <p:nvPicPr>
          <p:cNvPr id="2051" name="Picture 5" descr="Fore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052513"/>
            <a:ext cx="7127875" cy="475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6"/>
          <p:cNvSpPr txBox="1">
            <a:spLocks noChangeArrowheads="1"/>
          </p:cNvSpPr>
          <p:nvPr/>
        </p:nvSpPr>
        <p:spPr bwMode="auto">
          <a:xfrm>
            <a:off x="1116013" y="5949950"/>
            <a:ext cx="68405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i="1"/>
              <a:t>"The clearest way into the universe</a:t>
            </a:r>
            <a:r>
              <a:rPr lang="en-GB"/>
              <a:t/>
            </a:r>
            <a:br>
              <a:rPr lang="en-GB"/>
            </a:br>
            <a:r>
              <a:rPr lang="en-GB" b="1" i="1"/>
              <a:t>is through a forest wilderness." </a:t>
            </a:r>
            <a:r>
              <a:rPr lang="en-GB"/>
              <a:t> </a:t>
            </a:r>
            <a:r>
              <a:rPr lang="en-GB" b="1"/>
              <a:t>- John Muir</a:t>
            </a:r>
            <a:r>
              <a:rPr lang="en-GB"/>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smtClean="0"/>
          </a:p>
        </p:txBody>
      </p:sp>
      <p:sp>
        <p:nvSpPr>
          <p:cNvPr id="11267" name="Rectangle 3"/>
          <p:cNvSpPr>
            <a:spLocks noGrp="1" noChangeArrowheads="1"/>
          </p:cNvSpPr>
          <p:nvPr>
            <p:ph type="body" idx="1"/>
          </p:nvPr>
        </p:nvSpPr>
        <p:spPr/>
        <p:txBody>
          <a:bodyPr/>
          <a:lstStyle/>
          <a:p>
            <a:pPr eaLnBrk="1" hangingPunct="1"/>
            <a:endParaRPr lang="en-US" smtClean="0"/>
          </a:p>
        </p:txBody>
      </p:sp>
      <p:sp>
        <p:nvSpPr>
          <p:cNvPr id="11268" name="AutoShape 4"/>
          <p:cNvSpPr>
            <a:spLocks noChangeArrowheads="1"/>
          </p:cNvSpPr>
          <p:nvPr/>
        </p:nvSpPr>
        <p:spPr bwMode="auto">
          <a:xfrm>
            <a:off x="2916238" y="1268413"/>
            <a:ext cx="3313112" cy="3600450"/>
          </a:xfrm>
          <a:prstGeom prst="cloudCallout">
            <a:avLst>
              <a:gd name="adj1" fmla="val -82343"/>
              <a:gd name="adj2" fmla="val 60537"/>
            </a:avLst>
          </a:prstGeom>
          <a:solidFill>
            <a:schemeClr val="accent1"/>
          </a:solidFill>
          <a:ln w="9525">
            <a:solidFill>
              <a:schemeClr val="tx1"/>
            </a:solidFill>
            <a:round/>
            <a:headEnd/>
            <a:tailEnd/>
          </a:ln>
        </p:spPr>
        <p:txBody>
          <a:bodyPr/>
          <a:lstStyle/>
          <a:p>
            <a:pPr algn="ctr"/>
            <a:r>
              <a:rPr lang="en-GB" sz="3200"/>
              <a:t>What do you think are the threats to the forest?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sz="4000" b="1" u="sng" smtClean="0"/>
              <a:t>Threats to the Coniferous Forests</a:t>
            </a:r>
            <a:r>
              <a:rPr lang="en-GB" sz="4000" smtClean="0"/>
              <a:t/>
            </a:r>
            <a:br>
              <a:rPr lang="en-GB" sz="4000" smtClean="0"/>
            </a:br>
            <a:endParaRPr lang="en-GB" sz="4000" smtClean="0"/>
          </a:p>
        </p:txBody>
      </p:sp>
      <p:sp>
        <p:nvSpPr>
          <p:cNvPr id="16387" name="Rectangle 3"/>
          <p:cNvSpPr>
            <a:spLocks noGrp="1" noChangeArrowheads="1"/>
          </p:cNvSpPr>
          <p:nvPr>
            <p:ph type="body" idx="1"/>
          </p:nvPr>
        </p:nvSpPr>
        <p:spPr>
          <a:xfrm>
            <a:off x="0" y="1600200"/>
            <a:ext cx="6084888" cy="4525963"/>
          </a:xfrm>
        </p:spPr>
        <p:txBody>
          <a:bodyPr/>
          <a:lstStyle/>
          <a:p>
            <a:pPr eaLnBrk="1" hangingPunct="1">
              <a:lnSpc>
                <a:spcPct val="90000"/>
              </a:lnSpc>
            </a:pPr>
            <a:r>
              <a:rPr lang="en-GB" sz="2400" smtClean="0"/>
              <a:t>L</a:t>
            </a:r>
            <a:r>
              <a:rPr lang="en-GB" sz="2400" b="1" smtClean="0"/>
              <a:t>ogging is the biggest threat to the Coniferous forest! </a:t>
            </a:r>
          </a:p>
          <a:p>
            <a:pPr eaLnBrk="1" hangingPunct="1">
              <a:lnSpc>
                <a:spcPct val="90000"/>
              </a:lnSpc>
            </a:pPr>
            <a:r>
              <a:rPr lang="en-GB" sz="2400" b="1" smtClean="0"/>
              <a:t>Trees are replanted after logging but only of one species of tree which then leads to monocultures and there is no biodiversity. </a:t>
            </a:r>
          </a:p>
          <a:p>
            <a:pPr eaLnBrk="1" hangingPunct="1">
              <a:lnSpc>
                <a:spcPct val="90000"/>
              </a:lnSpc>
            </a:pPr>
            <a:r>
              <a:rPr lang="en-GB" sz="2400" b="1" smtClean="0"/>
              <a:t>Deforestation leads to soil erosion and destroys wildlife habitats.</a:t>
            </a:r>
          </a:p>
          <a:p>
            <a:pPr eaLnBrk="1" hangingPunct="1">
              <a:lnSpc>
                <a:spcPct val="90000"/>
              </a:lnSpc>
            </a:pPr>
            <a:r>
              <a:rPr lang="en-GB" sz="2400" b="1" smtClean="0"/>
              <a:t>Land is being cleared for ski slopes, landfills, housing, new roads, etc.</a:t>
            </a:r>
            <a:r>
              <a:rPr lang="en-GB" sz="2400" smtClean="0"/>
              <a:t> </a:t>
            </a:r>
          </a:p>
        </p:txBody>
      </p:sp>
      <p:pic>
        <p:nvPicPr>
          <p:cNvPr id="12292" name="Picture 5" descr="Skilif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888" y="1844675"/>
            <a:ext cx="2757487" cy="379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en-US" smtClean="0"/>
          </a:p>
        </p:txBody>
      </p:sp>
      <p:sp>
        <p:nvSpPr>
          <p:cNvPr id="13315" name="Rectangle 3"/>
          <p:cNvSpPr>
            <a:spLocks noGrp="1" noChangeArrowheads="1"/>
          </p:cNvSpPr>
          <p:nvPr>
            <p:ph type="body" idx="1"/>
          </p:nvPr>
        </p:nvSpPr>
        <p:spPr/>
        <p:txBody>
          <a:bodyPr/>
          <a:lstStyle/>
          <a:p>
            <a:pPr eaLnBrk="1" hangingPunct="1">
              <a:lnSpc>
                <a:spcPct val="90000"/>
              </a:lnSpc>
              <a:buFontTx/>
              <a:buNone/>
            </a:pPr>
            <a:r>
              <a:rPr lang="en-GB" sz="6600" b="1" smtClean="0"/>
              <a:t>In Canada, one acre</a:t>
            </a:r>
          </a:p>
          <a:p>
            <a:pPr algn="ctr" eaLnBrk="1" hangingPunct="1">
              <a:lnSpc>
                <a:spcPct val="90000"/>
              </a:lnSpc>
              <a:buFontTx/>
              <a:buNone/>
            </a:pPr>
            <a:r>
              <a:rPr lang="en-GB" sz="6600" b="1" smtClean="0"/>
              <a:t>of forest is cut every 12.9 seconds!</a:t>
            </a:r>
            <a:r>
              <a:rPr lang="en-GB" sz="6600" smtClean="0"/>
              <a:t/>
            </a:r>
            <a:br>
              <a:rPr lang="en-GB" sz="6600" smtClean="0"/>
            </a:br>
            <a:r>
              <a:rPr lang="en-GB"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endParaRPr lang="en-US" smtClean="0"/>
          </a:p>
        </p:txBody>
      </p:sp>
      <p:sp>
        <p:nvSpPr>
          <p:cNvPr id="14339" name="Rectangle 3"/>
          <p:cNvSpPr>
            <a:spLocks noGrp="1" noChangeArrowheads="1"/>
          </p:cNvSpPr>
          <p:nvPr>
            <p:ph type="body" idx="1"/>
          </p:nvPr>
        </p:nvSpPr>
        <p:spPr>
          <a:xfrm>
            <a:off x="457200" y="1600200"/>
            <a:ext cx="4402138" cy="4525963"/>
          </a:xfrm>
        </p:spPr>
        <p:txBody>
          <a:bodyPr/>
          <a:lstStyle/>
          <a:p>
            <a:pPr eaLnBrk="1" hangingPunct="1">
              <a:buFontTx/>
              <a:buNone/>
            </a:pPr>
            <a:r>
              <a:rPr lang="en-GB" b="1" smtClean="0"/>
              <a:t>	</a:t>
            </a:r>
            <a:r>
              <a:rPr lang="en-GB" sz="2400" b="1" smtClean="0"/>
              <a:t>Mining operations are a threat to the Coniferous forests because of the chemicals used in mining and the silt released by mining.</a:t>
            </a:r>
            <a:r>
              <a:rPr lang="en-GB" smtClean="0"/>
              <a:t> </a:t>
            </a:r>
          </a:p>
        </p:txBody>
      </p:sp>
      <p:pic>
        <p:nvPicPr>
          <p:cNvPr id="14340" name="Picture 5" descr="Co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5600" y="1628775"/>
            <a:ext cx="3241675" cy="488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en-US" smtClean="0"/>
          </a:p>
        </p:txBody>
      </p:sp>
      <p:sp>
        <p:nvSpPr>
          <p:cNvPr id="15363" name="Rectangle 3"/>
          <p:cNvSpPr>
            <a:spLocks noGrp="1" noChangeArrowheads="1"/>
          </p:cNvSpPr>
          <p:nvPr>
            <p:ph type="body" idx="1"/>
          </p:nvPr>
        </p:nvSpPr>
        <p:spPr>
          <a:xfrm>
            <a:off x="323850" y="1600200"/>
            <a:ext cx="4752975" cy="4781550"/>
          </a:xfrm>
        </p:spPr>
        <p:txBody>
          <a:bodyPr/>
          <a:lstStyle/>
          <a:p>
            <a:pPr eaLnBrk="1" hangingPunct="1">
              <a:lnSpc>
                <a:spcPct val="80000"/>
              </a:lnSpc>
              <a:buFontTx/>
              <a:buNone/>
            </a:pPr>
            <a:r>
              <a:rPr lang="en-GB" sz="2000" b="1" smtClean="0"/>
              <a:t>	</a:t>
            </a:r>
            <a:r>
              <a:rPr lang="en-GB" sz="2400" b="1" smtClean="0"/>
              <a:t>Road construction destroys the forest and also acts as a barrier to wildlife. Roads isolate populations of species from feeding grounds, natural migration routes and limits breeding between larger groups (therefore limiting the gene pool).</a:t>
            </a:r>
            <a:endParaRPr lang="en-GB" sz="2400" smtClean="0"/>
          </a:p>
        </p:txBody>
      </p:sp>
      <p:pic>
        <p:nvPicPr>
          <p:cNvPr id="15364" name="Picture 5" descr="Empty Ro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625" y="1773238"/>
            <a:ext cx="2913063" cy="437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en-US" smtClean="0"/>
          </a:p>
        </p:txBody>
      </p:sp>
      <p:sp>
        <p:nvSpPr>
          <p:cNvPr id="16387" name="Rectangle 3"/>
          <p:cNvSpPr>
            <a:spLocks noGrp="1" noChangeArrowheads="1"/>
          </p:cNvSpPr>
          <p:nvPr>
            <p:ph type="body" idx="1"/>
          </p:nvPr>
        </p:nvSpPr>
        <p:spPr>
          <a:xfrm>
            <a:off x="0" y="1600200"/>
            <a:ext cx="4932363" cy="4924425"/>
          </a:xfrm>
        </p:spPr>
        <p:txBody>
          <a:bodyPr/>
          <a:lstStyle/>
          <a:p>
            <a:pPr eaLnBrk="1" hangingPunct="1">
              <a:lnSpc>
                <a:spcPct val="90000"/>
              </a:lnSpc>
              <a:buFontTx/>
              <a:buNone/>
            </a:pPr>
            <a:r>
              <a:rPr lang="en-GB" sz="2400" b="1" smtClean="0"/>
              <a:t>	As the Earth's population continues to increase and people continue to move out of the city and into the suburbs, more and more forests will be lost to urbanization.</a:t>
            </a:r>
            <a:r>
              <a:rPr lang="en-GB" sz="2400" smtClean="0"/>
              <a:t> </a:t>
            </a:r>
          </a:p>
        </p:txBody>
      </p:sp>
      <p:pic>
        <p:nvPicPr>
          <p:cNvPr id="16388" name="Picture 5" descr="House Buil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638" y="3021013"/>
            <a:ext cx="4491037"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en-US" smtClean="0"/>
          </a:p>
        </p:txBody>
      </p:sp>
      <p:sp>
        <p:nvSpPr>
          <p:cNvPr id="17411" name="Rectangle 3"/>
          <p:cNvSpPr>
            <a:spLocks noGrp="1" noChangeArrowheads="1"/>
          </p:cNvSpPr>
          <p:nvPr>
            <p:ph type="body" idx="1"/>
          </p:nvPr>
        </p:nvSpPr>
        <p:spPr/>
        <p:txBody>
          <a:bodyPr/>
          <a:lstStyle/>
          <a:p>
            <a:pPr eaLnBrk="1" hangingPunct="1">
              <a:buFontTx/>
              <a:buNone/>
            </a:pPr>
            <a:r>
              <a:rPr lang="en-GB" sz="2400" b="1" smtClean="0"/>
              <a:t>	The possibility of extensive oil exploration, drilling, and piping looms like a dark cloud on the Coniferous forests' horizon.</a:t>
            </a:r>
            <a:r>
              <a:rPr lang="en-GB" sz="2400" smtClean="0"/>
              <a:t> </a:t>
            </a:r>
          </a:p>
        </p:txBody>
      </p:sp>
      <p:pic>
        <p:nvPicPr>
          <p:cNvPr id="17412" name="Picture 5" descr="Oil Drilling in Alas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3644900"/>
            <a:ext cx="4897438" cy="283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n-US" smtClean="0"/>
          </a:p>
        </p:txBody>
      </p:sp>
      <p:sp>
        <p:nvSpPr>
          <p:cNvPr id="18435" name="Rectangle 3"/>
          <p:cNvSpPr>
            <a:spLocks noGrp="1" noChangeArrowheads="1"/>
          </p:cNvSpPr>
          <p:nvPr>
            <p:ph type="body" idx="1"/>
          </p:nvPr>
        </p:nvSpPr>
        <p:spPr/>
        <p:txBody>
          <a:bodyPr/>
          <a:lstStyle/>
          <a:p>
            <a:pPr eaLnBrk="1" hangingPunct="1">
              <a:lnSpc>
                <a:spcPct val="90000"/>
              </a:lnSpc>
            </a:pPr>
            <a:r>
              <a:rPr lang="en-GB" sz="2800" b="1" smtClean="0"/>
              <a:t>Since the mid-1800s, about 320 billion tons of carbon have been pumped into the atmosphere from the burning of fossil fuels.</a:t>
            </a:r>
          </a:p>
          <a:p>
            <a:pPr eaLnBrk="1" hangingPunct="1">
              <a:lnSpc>
                <a:spcPct val="90000"/>
              </a:lnSpc>
            </a:pPr>
            <a:r>
              <a:rPr lang="en-GB" sz="2800" b="1" smtClean="0"/>
              <a:t>The destruction of the world's forests, increases the concentrations of carbon dioxide in the atmosphere by about 25 percent. </a:t>
            </a:r>
          </a:p>
          <a:p>
            <a:pPr eaLnBrk="1" hangingPunct="1">
              <a:lnSpc>
                <a:spcPct val="90000"/>
              </a:lnSpc>
            </a:pPr>
            <a:r>
              <a:rPr lang="en-GB" sz="2800" b="1" smtClean="0"/>
              <a:t>It is estimated that a doubling of CO2 in the atmosphere will increase the Earth's temperature by about 3 degrees Celcius by the end of the next century.</a:t>
            </a:r>
            <a:endParaRPr lang="en-GB"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checkerboard(across)">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checkerboard(across)">
                                      <p:cBhvr>
                                        <p:cTn id="12" dur="500"/>
                                        <p:tgtEl>
                                          <p:spTgt spid="18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checkerboard(across)">
                                      <p:cBhvr>
                                        <p:cTn id="17" dur="5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b="1" smtClean="0"/>
              <a:t>Acid Rain</a:t>
            </a:r>
          </a:p>
        </p:txBody>
      </p:sp>
      <p:sp>
        <p:nvSpPr>
          <p:cNvPr id="19459" name="Rectangle 3"/>
          <p:cNvSpPr>
            <a:spLocks noGrp="1" noChangeArrowheads="1"/>
          </p:cNvSpPr>
          <p:nvPr>
            <p:ph type="body" idx="1"/>
          </p:nvPr>
        </p:nvSpPr>
        <p:spPr>
          <a:xfrm>
            <a:off x="457200" y="1600200"/>
            <a:ext cx="4330700" cy="4525963"/>
          </a:xfrm>
        </p:spPr>
        <p:txBody>
          <a:bodyPr/>
          <a:lstStyle/>
          <a:p>
            <a:pPr eaLnBrk="1" hangingPunct="1">
              <a:lnSpc>
                <a:spcPct val="80000"/>
              </a:lnSpc>
              <a:buFontTx/>
              <a:buNone/>
            </a:pPr>
            <a:r>
              <a:rPr lang="en-GB" sz="2800" b="1" smtClean="0"/>
              <a:t>	Over the years, the rain in many areas of the world has become more acid. </a:t>
            </a:r>
          </a:p>
          <a:p>
            <a:pPr eaLnBrk="1" hangingPunct="1">
              <a:lnSpc>
                <a:spcPct val="80000"/>
              </a:lnSpc>
              <a:buFontTx/>
              <a:buNone/>
            </a:pPr>
            <a:r>
              <a:rPr lang="en-GB" sz="2800" b="1" smtClean="0"/>
              <a:t>	These pollutants come from coal burning, power plants and other factories. The trees die and stand like grey skeletons against the sky due to acid rain.</a:t>
            </a:r>
            <a:r>
              <a:rPr lang="en-GB" sz="2800" smtClean="0"/>
              <a:t> </a:t>
            </a:r>
          </a:p>
        </p:txBody>
      </p:sp>
      <p:pic>
        <p:nvPicPr>
          <p:cNvPr id="19460" name="Picture 5" descr="Acid Ra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2420938"/>
            <a:ext cx="3744913"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endParaRPr lang="en-US" smtClean="0"/>
          </a:p>
        </p:txBody>
      </p:sp>
      <p:sp>
        <p:nvSpPr>
          <p:cNvPr id="20483" name="Rectangle 3"/>
          <p:cNvSpPr>
            <a:spLocks noGrp="1" noChangeArrowheads="1"/>
          </p:cNvSpPr>
          <p:nvPr>
            <p:ph type="body" idx="1"/>
          </p:nvPr>
        </p:nvSpPr>
        <p:spPr/>
        <p:txBody>
          <a:bodyPr/>
          <a:lstStyle/>
          <a:p>
            <a:pPr eaLnBrk="1" hangingPunct="1"/>
            <a:endParaRPr lang="en-US" smtClean="0"/>
          </a:p>
        </p:txBody>
      </p:sp>
      <p:sp>
        <p:nvSpPr>
          <p:cNvPr id="20484" name="AutoShape 4"/>
          <p:cNvSpPr>
            <a:spLocks noChangeArrowheads="1"/>
          </p:cNvSpPr>
          <p:nvPr/>
        </p:nvSpPr>
        <p:spPr bwMode="auto">
          <a:xfrm>
            <a:off x="2700338" y="2060575"/>
            <a:ext cx="4319587" cy="3024188"/>
          </a:xfrm>
          <a:prstGeom prst="cloudCallout">
            <a:avLst>
              <a:gd name="adj1" fmla="val -73042"/>
              <a:gd name="adj2" fmla="val 74880"/>
            </a:avLst>
          </a:prstGeom>
          <a:solidFill>
            <a:schemeClr val="accent1"/>
          </a:solidFill>
          <a:ln w="9525">
            <a:solidFill>
              <a:schemeClr val="tx1"/>
            </a:solidFill>
            <a:round/>
            <a:headEnd/>
            <a:tailEnd/>
          </a:ln>
        </p:spPr>
        <p:txBody>
          <a:bodyPr/>
          <a:lstStyle/>
          <a:p>
            <a:pPr algn="ctr"/>
            <a:r>
              <a:rPr lang="en-GB" sz="3200"/>
              <a:t>What can </a:t>
            </a:r>
            <a:r>
              <a:rPr lang="en-GB" sz="3200" b="1"/>
              <a:t>you</a:t>
            </a:r>
            <a:r>
              <a:rPr lang="en-GB" sz="3200"/>
              <a:t> do to help protect the forests?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title"/>
          </p:nvPr>
        </p:nvSpPr>
        <p:spPr>
          <a:xfrm>
            <a:off x="323850" y="0"/>
            <a:ext cx="8229600" cy="1138238"/>
          </a:xfrm>
        </p:spPr>
        <p:txBody>
          <a:bodyPr/>
          <a:lstStyle/>
          <a:p>
            <a:pPr eaLnBrk="1" hangingPunct="1"/>
            <a:r>
              <a:rPr lang="en-GB" smtClean="0"/>
              <a:t>Location</a:t>
            </a:r>
          </a:p>
        </p:txBody>
      </p:sp>
      <p:sp>
        <p:nvSpPr>
          <p:cNvPr id="3075" name="Rectangle 3"/>
          <p:cNvSpPr>
            <a:spLocks noGrp="1" noChangeArrowheads="1"/>
          </p:cNvSpPr>
          <p:nvPr>
            <p:ph type="body" sz="half" idx="1"/>
          </p:nvPr>
        </p:nvSpPr>
        <p:spPr>
          <a:xfrm>
            <a:off x="323850" y="1052513"/>
            <a:ext cx="7488238" cy="5805487"/>
          </a:xfrm>
        </p:spPr>
        <p:txBody>
          <a:bodyPr/>
          <a:lstStyle/>
          <a:p>
            <a:pPr eaLnBrk="1" hangingPunct="1">
              <a:lnSpc>
                <a:spcPct val="90000"/>
              </a:lnSpc>
            </a:pPr>
            <a:r>
              <a:rPr lang="en-GB" sz="2000" smtClean="0"/>
              <a:t>The coniferous forest biome is south of the Arctic tundra. It stretches from Alaska straight across North America to the Atlantic Ocean and across Eurasia. </a:t>
            </a:r>
          </a:p>
          <a:p>
            <a:pPr eaLnBrk="1" hangingPunct="1">
              <a:lnSpc>
                <a:spcPct val="90000"/>
              </a:lnSpc>
            </a:pPr>
            <a:r>
              <a:rPr lang="en-GB" sz="2000" smtClean="0"/>
              <a:t>The largest stretch of coniferous forest in the world, circling the earth in the Northern Hemisphere, is called the “taiga.” </a:t>
            </a:r>
          </a:p>
          <a:p>
            <a:pPr eaLnBrk="1" hangingPunct="1">
              <a:lnSpc>
                <a:spcPct val="90000"/>
              </a:lnSpc>
            </a:pPr>
            <a:r>
              <a:rPr lang="en-GB" sz="2000" smtClean="0"/>
              <a:t>It supplies the bulk of the world's commercial softwood timber, which is used to make paper.</a:t>
            </a:r>
          </a:p>
        </p:txBody>
      </p:sp>
      <p:sp>
        <p:nvSpPr>
          <p:cNvPr id="3076" name="Rectangle 7"/>
          <p:cNvSpPr>
            <a:spLocks noGrp="1" noChangeArrowheads="1"/>
          </p:cNvSpPr>
          <p:nvPr>
            <p:ph sz="half" idx="2"/>
          </p:nvPr>
        </p:nvSpPr>
        <p:spPr/>
        <p:txBody>
          <a:bodyPr/>
          <a:lstStyle/>
          <a:p>
            <a:pPr eaLnBrk="1" hangingPunct="1"/>
            <a:endParaRPr lang="en-US" sz="2800" smtClean="0"/>
          </a:p>
        </p:txBody>
      </p:sp>
      <p:pic>
        <p:nvPicPr>
          <p:cNvPr id="3077" name="Picture 5" descr="Location of Coniferous Fores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3175000"/>
            <a:ext cx="5905500" cy="355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blinds(horizontal)">
                                      <p:cBhvr>
                                        <p:cTn id="7" dur="1000"/>
                                        <p:tgtEl>
                                          <p:spTgt spid="30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blinds(horizontal)">
                                      <p:cBhvr>
                                        <p:cTn id="12" dur="1000"/>
                                        <p:tgtEl>
                                          <p:spTgt spid="30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blinds(horizontal)">
                                      <p:cBhvr>
                                        <p:cTn id="17" dur="1000"/>
                                        <p:tgtEl>
                                          <p:spTgt spid="3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171450"/>
            <a:ext cx="8229600" cy="1143000"/>
          </a:xfrm>
        </p:spPr>
        <p:txBody>
          <a:bodyPr/>
          <a:lstStyle/>
          <a:p>
            <a:pPr eaLnBrk="1" hangingPunct="1"/>
            <a:r>
              <a:rPr lang="en-GB" b="1" u="sng" smtClean="0"/>
              <a:t>Things You Can Do To Help</a:t>
            </a:r>
          </a:p>
        </p:txBody>
      </p:sp>
      <p:sp>
        <p:nvSpPr>
          <p:cNvPr id="24579" name="Rectangle 3"/>
          <p:cNvSpPr>
            <a:spLocks noGrp="1" noChangeArrowheads="1"/>
          </p:cNvSpPr>
          <p:nvPr>
            <p:ph type="body" idx="1"/>
          </p:nvPr>
        </p:nvSpPr>
        <p:spPr>
          <a:xfrm>
            <a:off x="0" y="692150"/>
            <a:ext cx="8686800" cy="6408738"/>
          </a:xfrm>
        </p:spPr>
        <p:txBody>
          <a:bodyPr/>
          <a:lstStyle/>
          <a:p>
            <a:pPr eaLnBrk="1" hangingPunct="1">
              <a:lnSpc>
                <a:spcPct val="90000"/>
              </a:lnSpc>
              <a:buFontTx/>
              <a:buNone/>
            </a:pPr>
            <a:r>
              <a:rPr lang="en-GB" sz="2400" u="sng" smtClean="0"/>
              <a:t/>
            </a:r>
            <a:br>
              <a:rPr lang="en-GB" sz="2400" u="sng" smtClean="0"/>
            </a:br>
            <a:r>
              <a:rPr lang="en-GB" sz="2400" smtClean="0"/>
              <a:t/>
            </a:r>
            <a:br>
              <a:rPr lang="en-GB" sz="2400" smtClean="0"/>
            </a:br>
            <a:r>
              <a:rPr lang="en-GB" sz="2400" b="1" smtClean="0"/>
              <a:t>1. Logging should be banned in all Coniferous forests and replaced with eco-forestry methods, including selective logging, which preserve biodiversity. People who live in the worst areas afected can vote for those candidates who will support this. </a:t>
            </a:r>
            <a:r>
              <a:rPr lang="en-GB" sz="2400" smtClean="0"/>
              <a:t> </a:t>
            </a:r>
          </a:p>
          <a:p>
            <a:pPr eaLnBrk="1" hangingPunct="1">
              <a:lnSpc>
                <a:spcPct val="90000"/>
              </a:lnSpc>
              <a:buFontTx/>
              <a:buNone/>
            </a:pPr>
            <a:r>
              <a:rPr lang="en-GB" sz="2400" b="1" smtClean="0"/>
              <a:t>	2. Decrease the use of fossil fuels. Fossil fuels are used in home heating systems. Try doing the following to cut down on your consumption:</a:t>
            </a:r>
            <a:r>
              <a:rPr lang="en-GB" sz="2400" smtClean="0"/>
              <a:t> </a:t>
            </a:r>
          </a:p>
          <a:p>
            <a:pPr eaLnBrk="1" hangingPunct="1">
              <a:lnSpc>
                <a:spcPct val="90000"/>
              </a:lnSpc>
              <a:buFontTx/>
              <a:buNone/>
            </a:pPr>
            <a:r>
              <a:rPr lang="en-GB" sz="2400" b="1" smtClean="0"/>
              <a:t>	turn your thermostat down on your heater so you are not using so much energy.</a:t>
            </a:r>
            <a:r>
              <a:rPr lang="en-GB" sz="2400" smtClean="0"/>
              <a:t> </a:t>
            </a:r>
          </a:p>
          <a:p>
            <a:pPr eaLnBrk="1" hangingPunct="1">
              <a:lnSpc>
                <a:spcPct val="90000"/>
              </a:lnSpc>
              <a:buFontTx/>
              <a:buNone/>
            </a:pPr>
            <a:r>
              <a:rPr lang="en-GB" sz="2400" b="1" smtClean="0"/>
              <a:t>	If you feel cold, put on a sweater or change into warmer clothes. Do no turn up the thermostat!</a:t>
            </a:r>
            <a:r>
              <a:rPr lang="en-GB" sz="2400" smtClean="0"/>
              <a:t> </a:t>
            </a:r>
          </a:p>
          <a:p>
            <a:pPr eaLnBrk="1" hangingPunct="1">
              <a:lnSpc>
                <a:spcPct val="90000"/>
              </a:lnSpc>
              <a:buFontTx/>
              <a:buNone/>
            </a:pPr>
            <a:r>
              <a:rPr lang="en-GB" sz="2400" b="1" smtClean="0"/>
              <a:t>	3. Use public transport more so that plans to start large-scale road building projects are cancelled.</a:t>
            </a:r>
            <a:r>
              <a:rPr lang="en-GB" sz="2400" smtClean="0"/>
              <a:t> </a:t>
            </a:r>
          </a:p>
          <a:p>
            <a:pPr eaLnBrk="1" hangingPunct="1">
              <a:lnSpc>
                <a:spcPct val="90000"/>
              </a:lnSpc>
              <a:buFontTx/>
              <a:buNone/>
            </a:pPr>
            <a:r>
              <a:rPr lang="en-GB" sz="2400" b="1" smtClean="0"/>
              <a:t>	</a:t>
            </a:r>
            <a:endParaRPr lang="en-GB"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additive="base">
                                        <p:cTn id="31"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4579">
                                            <p:txEl>
                                              <p:pRg st="5" end="5"/>
                                            </p:txEl>
                                          </p:spTgt>
                                        </p:tgtEl>
                                        <p:attrNameLst>
                                          <p:attrName>style.visibility</p:attrName>
                                        </p:attrNameLst>
                                      </p:cBhvr>
                                      <p:to>
                                        <p:strVal val="visible"/>
                                      </p:to>
                                    </p:set>
                                    <p:anim calcmode="lin" valueType="num">
                                      <p:cBhvr additive="base">
                                        <p:cTn id="37" dur="5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45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4294967295"/>
          </p:nvPr>
        </p:nvSpPr>
        <p:spPr>
          <a:xfrm>
            <a:off x="0" y="260350"/>
            <a:ext cx="8964613" cy="6597650"/>
          </a:xfrm>
        </p:spPr>
        <p:txBody>
          <a:bodyPr/>
          <a:lstStyle/>
          <a:p>
            <a:pPr eaLnBrk="1" hangingPunct="1">
              <a:lnSpc>
                <a:spcPct val="80000"/>
              </a:lnSpc>
              <a:buFontTx/>
              <a:buNone/>
            </a:pPr>
            <a:r>
              <a:rPr lang="en-GB" sz="2400" b="1" smtClean="0"/>
              <a:t>	4. Help lessen the demand for paper products and you lessen the need for logging the Coniferous forests. Try doing the following:</a:t>
            </a:r>
            <a:endParaRPr lang="en-GB" sz="2400" smtClean="0"/>
          </a:p>
          <a:p>
            <a:pPr eaLnBrk="1" hangingPunct="1">
              <a:lnSpc>
                <a:spcPct val="80000"/>
              </a:lnSpc>
              <a:buFontTx/>
              <a:buNone/>
            </a:pPr>
            <a:r>
              <a:rPr lang="en-GB" sz="2400" b="1" smtClean="0"/>
              <a:t>	Reuse brown paper bags. Use them to line rubbish bins!</a:t>
            </a:r>
            <a:r>
              <a:rPr lang="en-GB" sz="2400" smtClean="0"/>
              <a:t> </a:t>
            </a:r>
          </a:p>
          <a:p>
            <a:pPr eaLnBrk="1" hangingPunct="1">
              <a:lnSpc>
                <a:spcPct val="80000"/>
              </a:lnSpc>
              <a:buFontTx/>
              <a:buNone/>
            </a:pPr>
            <a:r>
              <a:rPr lang="en-GB" sz="2400" b="1" smtClean="0"/>
              <a:t>	Recycle newspapers! Every Sunday, more than 500,000 trees are used to produce 88% of newspapers that are never recycled! Better yet, discontinue home delivery and read the news online!</a:t>
            </a:r>
            <a:r>
              <a:rPr lang="en-GB" sz="2400" smtClean="0"/>
              <a:t> </a:t>
            </a:r>
          </a:p>
          <a:p>
            <a:pPr eaLnBrk="1" hangingPunct="1">
              <a:lnSpc>
                <a:spcPct val="80000"/>
              </a:lnSpc>
              <a:buFontTx/>
              <a:buNone/>
            </a:pPr>
            <a:r>
              <a:rPr lang="en-GB" sz="2400" b="1" smtClean="0"/>
              <a:t>	Send e-cards instead of paper cards to everyone you know who has Internet access!</a:t>
            </a:r>
            <a:r>
              <a:rPr lang="en-GB" sz="2400" smtClean="0"/>
              <a:t> </a:t>
            </a:r>
          </a:p>
          <a:p>
            <a:pPr eaLnBrk="1" hangingPunct="1">
              <a:lnSpc>
                <a:spcPct val="80000"/>
              </a:lnSpc>
              <a:buFontTx/>
              <a:buNone/>
            </a:pPr>
            <a:r>
              <a:rPr lang="en-GB" sz="2400" b="1" smtClean="0"/>
              <a:t>	5. Exhaust from cars is a major source of acid rain. Drive your car less! Ask for a lift from a neighbour so you share a lift or ride the bus!</a:t>
            </a:r>
            <a:r>
              <a:rPr lang="en-GB" sz="2400" smtClean="0"/>
              <a:t>  </a:t>
            </a:r>
            <a:endParaRPr lang="en-GB" sz="2400" b="1" smtClean="0"/>
          </a:p>
          <a:p>
            <a:pPr eaLnBrk="1" hangingPunct="1">
              <a:lnSpc>
                <a:spcPct val="80000"/>
              </a:lnSpc>
              <a:buFontTx/>
              <a:buNone/>
            </a:pPr>
            <a:r>
              <a:rPr lang="en-GB" sz="2400" b="1" smtClean="0"/>
              <a:t>	6. With global warming, summers are getting hotter and dryer. The dry conditions are highly conducive to forest fires. Those forest fires that start as a result of a naturally occurring event (lightning, spontaneous combustion, etc.) can be beneficial. Manmade fires are not. Be careful when camping. Drown all campfires, stir them and drown again. Never throw cigarettes out of car windows!</a:t>
            </a:r>
            <a:r>
              <a:rPr lang="en-GB" sz="2400" smtClean="0"/>
              <a:t>  </a:t>
            </a:r>
          </a:p>
          <a:p>
            <a:pPr eaLnBrk="1" hangingPunct="1">
              <a:lnSpc>
                <a:spcPct val="80000"/>
              </a:lnSpc>
            </a:pPr>
            <a:endParaRPr lang="en-GB"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5">
                                            <p:txEl>
                                              <p:pRg st="3" end="3"/>
                                            </p:txEl>
                                          </p:spTgt>
                                        </p:tgtEl>
                                        <p:attrNameLst>
                                          <p:attrName>style.visibility</p:attrName>
                                        </p:attrNameLst>
                                      </p:cBhvr>
                                      <p:to>
                                        <p:strVal val="visible"/>
                                      </p:to>
                                    </p:set>
                                    <p:anim calcmode="lin" valueType="num">
                                      <p:cBhvr additive="base">
                                        <p:cTn id="25" dur="500" fill="hold"/>
                                        <p:tgtEl>
                                          <p:spTgt spid="286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6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8675">
                                            <p:txEl>
                                              <p:pRg st="4" end="4"/>
                                            </p:txEl>
                                          </p:spTgt>
                                        </p:tgtEl>
                                        <p:attrNameLst>
                                          <p:attrName>style.visibility</p:attrName>
                                        </p:attrNameLst>
                                      </p:cBhvr>
                                      <p:to>
                                        <p:strVal val="visible"/>
                                      </p:to>
                                    </p:set>
                                    <p:anim calcmode="lin" valueType="num">
                                      <p:cBhvr additive="base">
                                        <p:cTn id="31" dur="500" fill="hold"/>
                                        <p:tgtEl>
                                          <p:spTgt spid="286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86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8675">
                                            <p:txEl>
                                              <p:pRg st="5" end="5"/>
                                            </p:txEl>
                                          </p:spTgt>
                                        </p:tgtEl>
                                        <p:attrNameLst>
                                          <p:attrName>style.visibility</p:attrName>
                                        </p:attrNameLst>
                                      </p:cBhvr>
                                      <p:to>
                                        <p:strVal val="visible"/>
                                      </p:to>
                                    </p:set>
                                    <p:anim calcmode="lin" valueType="num">
                                      <p:cBhvr additive="base">
                                        <p:cTn id="37" dur="500" fill="hold"/>
                                        <p:tgtEl>
                                          <p:spTgt spid="2867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867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endParaRPr lang="en-US" smtClean="0"/>
          </a:p>
        </p:txBody>
      </p:sp>
      <p:sp>
        <p:nvSpPr>
          <p:cNvPr id="29699" name="Rectangle 3"/>
          <p:cNvSpPr>
            <a:spLocks noGrp="1" noChangeArrowheads="1"/>
          </p:cNvSpPr>
          <p:nvPr>
            <p:ph type="body" idx="1"/>
          </p:nvPr>
        </p:nvSpPr>
        <p:spPr>
          <a:xfrm>
            <a:off x="250825" y="260350"/>
            <a:ext cx="8435975" cy="6597650"/>
          </a:xfrm>
        </p:spPr>
        <p:txBody>
          <a:bodyPr/>
          <a:lstStyle/>
          <a:p>
            <a:pPr eaLnBrk="1" hangingPunct="1">
              <a:lnSpc>
                <a:spcPct val="80000"/>
              </a:lnSpc>
              <a:buFontTx/>
              <a:buNone/>
            </a:pPr>
            <a:r>
              <a:rPr lang="en-GB" sz="2400" b="1" smtClean="0"/>
              <a:t>7. Reduce your use of wood products. Begin doing the following and be sure to start today!</a:t>
            </a:r>
            <a:r>
              <a:rPr lang="en-GB" sz="2400" smtClean="0"/>
              <a:t> </a:t>
            </a:r>
          </a:p>
          <a:p>
            <a:pPr eaLnBrk="1" hangingPunct="1">
              <a:lnSpc>
                <a:spcPct val="80000"/>
              </a:lnSpc>
              <a:buFontTx/>
              <a:buNone/>
            </a:pPr>
            <a:r>
              <a:rPr lang="en-GB" sz="2400" b="1" smtClean="0"/>
              <a:t>	Instead of buying new furniture, recover or refinish what you have, or buy used furniture and recover or refinish it.</a:t>
            </a:r>
            <a:r>
              <a:rPr lang="en-GB" sz="2400" smtClean="0"/>
              <a:t> </a:t>
            </a:r>
          </a:p>
          <a:p>
            <a:pPr eaLnBrk="1" hangingPunct="1">
              <a:lnSpc>
                <a:spcPct val="80000"/>
              </a:lnSpc>
              <a:buFontTx/>
              <a:buNone/>
            </a:pPr>
            <a:r>
              <a:rPr lang="en-GB" sz="2400" b="1" smtClean="0"/>
              <a:t>	Never buy wood cut from old growth forests! Look for the FSC (Forest Stewardship Council) label. It signifies that the wood came from trees grown in well-managed, independently certified forests!</a:t>
            </a:r>
            <a:r>
              <a:rPr lang="en-GB" sz="2400" smtClean="0"/>
              <a:t> </a:t>
            </a:r>
          </a:p>
          <a:p>
            <a:pPr eaLnBrk="1" hangingPunct="1">
              <a:lnSpc>
                <a:spcPct val="80000"/>
              </a:lnSpc>
              <a:buFontTx/>
              <a:buNone/>
            </a:pPr>
            <a:r>
              <a:rPr lang="en-GB" sz="2400" b="1" smtClean="0"/>
              <a:t>8. Make it your business to know about any proposed drilling, mining, or logging operations for Coniferous forest areas - read newspapers, search the web, watch television programs, attend town meetings. If everyone, worldwide, takes responsibility for their own area, these destructive operations can be held in check! </a:t>
            </a:r>
            <a:r>
              <a:rPr lang="en-GB" sz="2400" smtClean="0"/>
              <a:t>  </a:t>
            </a:r>
          </a:p>
          <a:p>
            <a:pPr eaLnBrk="1" hangingPunct="1">
              <a:lnSpc>
                <a:spcPct val="80000"/>
              </a:lnSpc>
              <a:buFontTx/>
              <a:buNone/>
            </a:pPr>
            <a:r>
              <a:rPr lang="en-GB" sz="2400" b="1" smtClean="0"/>
              <a:t>9. Instead of moving to the suburbs to build a new home, look for an already built home in town and consider remodeling it. This will save wildlife habitat and the wildlife that lives there.</a:t>
            </a:r>
          </a:p>
          <a:p>
            <a:pPr eaLnBrk="1" hangingPunct="1">
              <a:lnSpc>
                <a:spcPct val="80000"/>
              </a:lnSpc>
            </a:pPr>
            <a:endParaRPr lang="en-GB"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699">
                                            <p:txEl>
                                              <p:pRg st="3" end="3"/>
                                            </p:txEl>
                                          </p:spTgt>
                                        </p:tgtEl>
                                        <p:attrNameLst>
                                          <p:attrName>style.visibility</p:attrName>
                                        </p:attrNameLst>
                                      </p:cBhvr>
                                      <p:to>
                                        <p:strVal val="visible"/>
                                      </p:to>
                                    </p:set>
                                    <p:anim calcmode="lin" valueType="num">
                                      <p:cBhvr additive="base">
                                        <p:cTn id="25" dur="5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6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9699">
                                            <p:txEl>
                                              <p:pRg st="4" end="4"/>
                                            </p:txEl>
                                          </p:spTgt>
                                        </p:tgtEl>
                                        <p:attrNameLst>
                                          <p:attrName>style.visibility</p:attrName>
                                        </p:attrNameLst>
                                      </p:cBhvr>
                                      <p:to>
                                        <p:strVal val="visible"/>
                                      </p:to>
                                    </p:set>
                                    <p:anim calcmode="lin" valueType="num">
                                      <p:cBhvr additive="base">
                                        <p:cTn id="31" dur="500" fill="hold"/>
                                        <p:tgtEl>
                                          <p:spTgt spid="296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6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8229600" cy="1143000"/>
          </a:xfrm>
        </p:spPr>
        <p:txBody>
          <a:bodyPr/>
          <a:lstStyle/>
          <a:p>
            <a:pPr eaLnBrk="1" hangingPunct="1"/>
            <a:r>
              <a:rPr lang="en-GB" smtClean="0"/>
              <a:t>Climate</a:t>
            </a:r>
          </a:p>
        </p:txBody>
      </p:sp>
      <p:sp>
        <p:nvSpPr>
          <p:cNvPr id="7171" name="Rectangle 3"/>
          <p:cNvSpPr>
            <a:spLocks noGrp="1" noChangeArrowheads="1"/>
          </p:cNvSpPr>
          <p:nvPr>
            <p:ph type="body" idx="1"/>
          </p:nvPr>
        </p:nvSpPr>
        <p:spPr>
          <a:xfrm>
            <a:off x="0" y="1052513"/>
            <a:ext cx="4211638" cy="5400675"/>
          </a:xfrm>
        </p:spPr>
        <p:txBody>
          <a:bodyPr/>
          <a:lstStyle/>
          <a:p>
            <a:pPr eaLnBrk="1" hangingPunct="1">
              <a:lnSpc>
                <a:spcPct val="80000"/>
              </a:lnSpc>
            </a:pPr>
            <a:r>
              <a:rPr lang="en-GB" sz="2800" smtClean="0"/>
              <a:t>Long cold winters (average temperature  -15oC) with extreme temps (-30oC).</a:t>
            </a:r>
          </a:p>
          <a:p>
            <a:pPr eaLnBrk="1" hangingPunct="1">
              <a:lnSpc>
                <a:spcPct val="80000"/>
              </a:lnSpc>
            </a:pPr>
            <a:r>
              <a:rPr lang="en-GB" sz="2800" smtClean="0"/>
              <a:t>Short summers with long days – short growing season (3 months).</a:t>
            </a:r>
          </a:p>
          <a:p>
            <a:pPr eaLnBrk="1" hangingPunct="1">
              <a:lnSpc>
                <a:spcPct val="80000"/>
              </a:lnSpc>
            </a:pPr>
            <a:r>
              <a:rPr lang="en-GB" sz="2800" smtClean="0"/>
              <a:t>Low precipitation (500mm) cold air unable to hold much water vapour. Winter snowfall melts only in spring.</a:t>
            </a:r>
          </a:p>
        </p:txBody>
      </p:sp>
      <p:pic>
        <p:nvPicPr>
          <p:cNvPr id="4100" name="Picture 5" descr="Evergreens in wi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7900" y="2133600"/>
            <a:ext cx="4086225" cy="290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additive="base">
                                        <p:cTn id="13"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additive="base">
                                        <p:cTn id="19"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0"/>
            <a:ext cx="8229600" cy="1143000"/>
          </a:xfrm>
        </p:spPr>
        <p:txBody>
          <a:bodyPr/>
          <a:lstStyle/>
          <a:p>
            <a:pPr eaLnBrk="1" hangingPunct="1"/>
            <a:r>
              <a:rPr lang="en-GB" smtClean="0"/>
              <a:t>Tree Adaptation</a:t>
            </a:r>
          </a:p>
        </p:txBody>
      </p:sp>
      <p:sp>
        <p:nvSpPr>
          <p:cNvPr id="8195" name="Rectangle 3"/>
          <p:cNvSpPr>
            <a:spLocks noGrp="1" noChangeArrowheads="1"/>
          </p:cNvSpPr>
          <p:nvPr>
            <p:ph type="body" idx="1"/>
          </p:nvPr>
        </p:nvSpPr>
        <p:spPr>
          <a:xfrm>
            <a:off x="250825" y="1052513"/>
            <a:ext cx="3889375" cy="5616575"/>
          </a:xfrm>
        </p:spPr>
        <p:txBody>
          <a:bodyPr/>
          <a:lstStyle/>
          <a:p>
            <a:pPr eaLnBrk="1" hangingPunct="1"/>
            <a:r>
              <a:rPr lang="en-GB" sz="2400" b="1" smtClean="0"/>
              <a:t>Coniferous forests often cover mountainsides. </a:t>
            </a:r>
          </a:p>
          <a:p>
            <a:pPr eaLnBrk="1" hangingPunct="1"/>
            <a:r>
              <a:rPr lang="en-GB" sz="2400" b="1" smtClean="0"/>
              <a:t>Trees are tall and narrow, so snow will slide off the branches without breaking them. </a:t>
            </a:r>
          </a:p>
          <a:p>
            <a:pPr eaLnBrk="1" hangingPunct="1"/>
            <a:r>
              <a:rPr lang="en-GB" sz="2400" b="1" smtClean="0"/>
              <a:t>The trees grow close together for protection from the wind. </a:t>
            </a:r>
          </a:p>
          <a:p>
            <a:pPr eaLnBrk="1" hangingPunct="1"/>
            <a:r>
              <a:rPr lang="en-GB" sz="2400" b="1" smtClean="0"/>
              <a:t>They also have thick bark, which resists damage from low-heat summer fires.</a:t>
            </a:r>
            <a:r>
              <a:rPr lang="en-GB" sz="2400" smtClean="0"/>
              <a:t> </a:t>
            </a:r>
          </a:p>
        </p:txBody>
      </p:sp>
      <p:pic>
        <p:nvPicPr>
          <p:cNvPr id="5124" name="Picture 5" descr="Coniferous Fore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538" y="1700213"/>
            <a:ext cx="449262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ox(in)">
                                      <p:cBhvr>
                                        <p:cTn id="7" dur="500"/>
                                        <p:tgtEl>
                                          <p:spTgt spid="8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box(in)">
                                      <p:cBhvr>
                                        <p:cTn id="12" dur="500"/>
                                        <p:tgtEl>
                                          <p:spTgt spid="81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box(in)">
                                      <p:cBhvr>
                                        <p:cTn id="17" dur="500"/>
                                        <p:tgtEl>
                                          <p:spTgt spid="81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box(in)">
                                      <p:cBhvr>
                                        <p:cTn id="22" dur="500"/>
                                        <p:tgtEl>
                                          <p:spTgt spid="81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395288" y="0"/>
            <a:ext cx="8229600" cy="1143000"/>
          </a:xfrm>
        </p:spPr>
        <p:txBody>
          <a:bodyPr/>
          <a:lstStyle/>
          <a:p>
            <a:pPr eaLnBrk="1" hangingPunct="1"/>
            <a:r>
              <a:rPr lang="en-GB" smtClean="0"/>
              <a:t>Tree adaptation</a:t>
            </a:r>
          </a:p>
        </p:txBody>
      </p:sp>
      <p:sp>
        <p:nvSpPr>
          <p:cNvPr id="9219" name="Rectangle 3"/>
          <p:cNvSpPr>
            <a:spLocks noGrp="1" noChangeArrowheads="1"/>
          </p:cNvSpPr>
          <p:nvPr>
            <p:ph type="body" sz="half" idx="1"/>
          </p:nvPr>
        </p:nvSpPr>
        <p:spPr>
          <a:xfrm>
            <a:off x="179388" y="908050"/>
            <a:ext cx="4608512" cy="5949950"/>
          </a:xfrm>
        </p:spPr>
        <p:txBody>
          <a:bodyPr/>
          <a:lstStyle/>
          <a:p>
            <a:pPr eaLnBrk="1" hangingPunct="1">
              <a:lnSpc>
                <a:spcPct val="90000"/>
              </a:lnSpc>
            </a:pPr>
            <a:r>
              <a:rPr lang="en-GB" sz="2000" b="1" smtClean="0"/>
              <a:t>Trees that produce their seeds in cones, such as pine or fir trees, dominate the Coniferous forest. </a:t>
            </a:r>
          </a:p>
          <a:p>
            <a:pPr eaLnBrk="1" hangingPunct="1">
              <a:lnSpc>
                <a:spcPct val="90000"/>
              </a:lnSpc>
            </a:pPr>
            <a:r>
              <a:rPr lang="en-GB" sz="2000" b="1" smtClean="0"/>
              <a:t>These trees often have shallow roots that spread out widely to take advantage of the moisture in the upper levels of the ground, which only thaws occasionally. </a:t>
            </a:r>
          </a:p>
          <a:p>
            <a:pPr eaLnBrk="1" hangingPunct="1">
              <a:lnSpc>
                <a:spcPct val="90000"/>
              </a:lnSpc>
            </a:pPr>
            <a:r>
              <a:rPr lang="en-GB" sz="2000" b="1" smtClean="0"/>
              <a:t>They are also shallow because of the poor soil and rocky conditions. </a:t>
            </a:r>
            <a:r>
              <a:rPr lang="en-GB" sz="2000" smtClean="0"/>
              <a:t>   </a:t>
            </a:r>
          </a:p>
          <a:p>
            <a:pPr eaLnBrk="1" hangingPunct="1">
              <a:lnSpc>
                <a:spcPct val="90000"/>
              </a:lnSpc>
            </a:pPr>
            <a:r>
              <a:rPr lang="en-GB" sz="2000" b="1" smtClean="0"/>
              <a:t>Trees have pine needles instead of broad leaves. They are an important adaptation due to the climate. Pine needles contain very little sap, so freezing is not much of a problem. </a:t>
            </a:r>
          </a:p>
          <a:p>
            <a:pPr eaLnBrk="1" hangingPunct="1">
              <a:lnSpc>
                <a:spcPct val="90000"/>
              </a:lnSpc>
            </a:pPr>
            <a:r>
              <a:rPr lang="en-GB" sz="2000" b="1" smtClean="0"/>
              <a:t>Being dark in colour they absorb what little light falls on their surfaces.</a:t>
            </a:r>
          </a:p>
        </p:txBody>
      </p:sp>
      <p:sp>
        <p:nvSpPr>
          <p:cNvPr id="6148" name="Rectangle 5"/>
          <p:cNvSpPr>
            <a:spLocks noGrp="1" noChangeArrowheads="1"/>
          </p:cNvSpPr>
          <p:nvPr>
            <p:ph sz="half" idx="2"/>
          </p:nvPr>
        </p:nvSpPr>
        <p:spPr/>
        <p:txBody>
          <a:bodyPr/>
          <a:lstStyle/>
          <a:p>
            <a:pPr eaLnBrk="1" hangingPunct="1">
              <a:lnSpc>
                <a:spcPct val="90000"/>
              </a:lnSpc>
            </a:pPr>
            <a:endParaRPr lang="en-US" sz="2000" smtClean="0"/>
          </a:p>
        </p:txBody>
      </p:sp>
      <p:pic>
        <p:nvPicPr>
          <p:cNvPr id="6149" name="Picture 7" descr="Need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2420938"/>
            <a:ext cx="3889375"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barn(inHorizontal)">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barn(inHorizontal)">
                                      <p:cBhvr>
                                        <p:cTn id="12" dur="500"/>
                                        <p:tgtEl>
                                          <p:spTgt spid="9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barn(inHorizontal)">
                                      <p:cBhvr>
                                        <p:cTn id="17" dur="500"/>
                                        <p:tgtEl>
                                          <p:spTgt spid="92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9219">
                                            <p:txEl>
                                              <p:pRg st="3" end="3"/>
                                            </p:txEl>
                                          </p:spTgt>
                                        </p:tgtEl>
                                        <p:attrNameLst>
                                          <p:attrName>style.visibility</p:attrName>
                                        </p:attrNameLst>
                                      </p:cBhvr>
                                      <p:to>
                                        <p:strVal val="visible"/>
                                      </p:to>
                                    </p:set>
                                    <p:animEffect transition="in" filter="barn(inHorizontal)">
                                      <p:cBhvr>
                                        <p:cTn id="22" dur="500"/>
                                        <p:tgtEl>
                                          <p:spTgt spid="921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9219">
                                            <p:txEl>
                                              <p:pRg st="4" end="4"/>
                                            </p:txEl>
                                          </p:spTgt>
                                        </p:tgtEl>
                                        <p:attrNameLst>
                                          <p:attrName>style.visibility</p:attrName>
                                        </p:attrNameLst>
                                      </p:cBhvr>
                                      <p:to>
                                        <p:strVal val="visible"/>
                                      </p:to>
                                    </p:set>
                                    <p:animEffect transition="in" filter="barn(inHorizontal)">
                                      <p:cBhvr>
                                        <p:cTn id="27"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Balsam T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825" y="3644900"/>
            <a:ext cx="2398713"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15" descr="Columbine Flow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25" y="260350"/>
            <a:ext cx="2381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17" descr="Fer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836613"/>
            <a:ext cx="3024187" cy="200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9" descr="Mushroo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549275"/>
            <a:ext cx="238125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21" descr="Firewe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7763" y="4508500"/>
            <a:ext cx="2670175"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23" descr="Giant Redwood Tree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9475" y="3500438"/>
            <a:ext cx="2381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en-US" smtClean="0"/>
          </a:p>
        </p:txBody>
      </p:sp>
      <p:sp>
        <p:nvSpPr>
          <p:cNvPr id="8195" name="Rectangle 3"/>
          <p:cNvSpPr>
            <a:spLocks noGrp="1" noChangeArrowheads="1"/>
          </p:cNvSpPr>
          <p:nvPr>
            <p:ph type="body" idx="1"/>
          </p:nvPr>
        </p:nvSpPr>
        <p:spPr/>
        <p:txBody>
          <a:bodyPr/>
          <a:lstStyle/>
          <a:p>
            <a:pPr eaLnBrk="1" hangingPunct="1"/>
            <a:endParaRPr lang="en-US" smtClean="0"/>
          </a:p>
        </p:txBody>
      </p:sp>
      <p:pic>
        <p:nvPicPr>
          <p:cNvPr id="8196" name="Picture 5" descr="Bald Eag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88913"/>
            <a:ext cx="23812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descr="Kermode Be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2349500"/>
            <a:ext cx="2066925"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9" descr="Eastern Milk Snak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688" y="2565400"/>
            <a:ext cx="2381250"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1" descr="Moos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16688" y="260350"/>
            <a:ext cx="2381250"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13" descr="Rocky Mountain Big Horn Sheep"/>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3438" y="1989138"/>
            <a:ext cx="1733550" cy="1303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15" descr="Gyrfalco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4438" y="2852738"/>
            <a:ext cx="1876425"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17" descr="Monarch Butterfly"/>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260350"/>
            <a:ext cx="2238375" cy="142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9" descr="Tassel-eared Squirrel"/>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16688" y="4868863"/>
            <a:ext cx="23812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21" descr="Reeve's Muntjac"/>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9388" y="5013325"/>
            <a:ext cx="238125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23" descr="Siberian Tige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19475" y="4652963"/>
            <a:ext cx="2238375"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mtClean="0"/>
              <a:t>Human Use</a:t>
            </a:r>
          </a:p>
        </p:txBody>
      </p:sp>
      <p:sp>
        <p:nvSpPr>
          <p:cNvPr id="15363" name="Rectangle 3"/>
          <p:cNvSpPr>
            <a:spLocks noGrp="1" noChangeArrowheads="1"/>
          </p:cNvSpPr>
          <p:nvPr>
            <p:ph type="body" idx="1"/>
          </p:nvPr>
        </p:nvSpPr>
        <p:spPr>
          <a:xfrm>
            <a:off x="457200" y="1600200"/>
            <a:ext cx="5194300" cy="4525963"/>
          </a:xfrm>
        </p:spPr>
        <p:txBody>
          <a:bodyPr/>
          <a:lstStyle/>
          <a:p>
            <a:pPr eaLnBrk="1" hangingPunct="1">
              <a:lnSpc>
                <a:spcPct val="90000"/>
              </a:lnSpc>
            </a:pPr>
            <a:r>
              <a:rPr lang="en-GB" sz="2800" smtClean="0"/>
              <a:t>The forests are very productive because of large biomass.</a:t>
            </a:r>
          </a:p>
          <a:p>
            <a:pPr eaLnBrk="1" hangingPunct="1">
              <a:lnSpc>
                <a:spcPct val="90000"/>
              </a:lnSpc>
            </a:pPr>
            <a:r>
              <a:rPr lang="en-GB" sz="2800" smtClean="0"/>
              <a:t>Most forests are commercially managed.</a:t>
            </a:r>
          </a:p>
          <a:p>
            <a:pPr eaLnBrk="1" hangingPunct="1">
              <a:lnSpc>
                <a:spcPct val="90000"/>
              </a:lnSpc>
            </a:pPr>
            <a:r>
              <a:rPr lang="en-GB" sz="2800" smtClean="0"/>
              <a:t>Tall straight trunks provide excellent softwood planks for the building industry.</a:t>
            </a:r>
          </a:p>
          <a:p>
            <a:pPr eaLnBrk="1" hangingPunct="1">
              <a:lnSpc>
                <a:spcPct val="90000"/>
              </a:lnSpc>
            </a:pPr>
            <a:r>
              <a:rPr lang="en-GB" sz="2800" smtClean="0"/>
              <a:t>Softwood provides wood pulp for the paper industry.</a:t>
            </a:r>
          </a:p>
        </p:txBody>
      </p:sp>
      <p:pic>
        <p:nvPicPr>
          <p:cNvPr id="9220" name="Picture 5" descr="newlog1a.jpg - 9.0 K">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2349500"/>
            <a:ext cx="3348038"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amond(in)">
                                      <p:cBhvr>
                                        <p:cTn id="7" dur="20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diamond(in)">
                                      <p:cBhvr>
                                        <p:cTn id="12" dur="2000"/>
                                        <p:tgtEl>
                                          <p:spTgt spid="153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diamond(in)">
                                      <p:cBhvr>
                                        <p:cTn id="17" dur="2000"/>
                                        <p:tgtEl>
                                          <p:spTgt spid="153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diamond(in)">
                                      <p:cBhvr>
                                        <p:cTn id="22" dur="2000"/>
                                        <p:tgtEl>
                                          <p:spTgt spid="15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b="1" smtClean="0"/>
              <a:t>Recap Questions</a:t>
            </a:r>
          </a:p>
        </p:txBody>
      </p:sp>
      <p:sp>
        <p:nvSpPr>
          <p:cNvPr id="25603" name="Rectangle 3"/>
          <p:cNvSpPr>
            <a:spLocks noGrp="1" noChangeArrowheads="1"/>
          </p:cNvSpPr>
          <p:nvPr>
            <p:ph type="body" idx="1"/>
          </p:nvPr>
        </p:nvSpPr>
        <p:spPr/>
        <p:txBody>
          <a:bodyPr/>
          <a:lstStyle/>
          <a:p>
            <a:pPr marL="609600" indent="-609600" eaLnBrk="1" hangingPunct="1">
              <a:buFontTx/>
              <a:buAutoNum type="arabicPeriod"/>
            </a:pPr>
            <a:r>
              <a:rPr lang="en-GB" sz="2800" smtClean="0"/>
              <a:t>Where can the coniferous forest biome be found?</a:t>
            </a:r>
          </a:p>
          <a:p>
            <a:pPr marL="609600" indent="-609600" eaLnBrk="1" hangingPunct="1">
              <a:buFontTx/>
              <a:buAutoNum type="arabicPeriod"/>
            </a:pPr>
            <a:r>
              <a:rPr lang="en-GB" sz="2800" smtClean="0"/>
              <a:t>What is the coldest temperature in the winter?</a:t>
            </a:r>
          </a:p>
          <a:p>
            <a:pPr marL="609600" indent="-609600" eaLnBrk="1" hangingPunct="1">
              <a:buFontTx/>
              <a:buAutoNum type="arabicPeriod"/>
            </a:pPr>
            <a:r>
              <a:rPr lang="en-GB" sz="2800" smtClean="0"/>
              <a:t>What is meant by </a:t>
            </a:r>
            <a:r>
              <a:rPr lang="en-GB" sz="2800" b="1" smtClean="0"/>
              <a:t>the growing season</a:t>
            </a:r>
            <a:r>
              <a:rPr lang="en-GB" sz="2800" smtClean="0"/>
              <a:t>?</a:t>
            </a:r>
          </a:p>
          <a:p>
            <a:pPr marL="609600" indent="-609600" eaLnBrk="1" hangingPunct="1">
              <a:buFontTx/>
              <a:buAutoNum type="arabicPeriod"/>
            </a:pPr>
            <a:r>
              <a:rPr lang="en-GB" sz="2800" smtClean="0"/>
              <a:t>How do you think bears are adapted to living in this biome?</a:t>
            </a:r>
          </a:p>
          <a:p>
            <a:pPr marL="609600" indent="-609600" eaLnBrk="1" hangingPunct="1">
              <a:buFontTx/>
              <a:buAutoNum type="arabicPeriod"/>
            </a:pPr>
            <a:r>
              <a:rPr lang="en-GB" sz="2800" smtClean="0"/>
              <a:t>How are trees adapted to the cold climate? Look at the “trees of the cold forest climate” sheet and complete the activities.</a:t>
            </a:r>
          </a:p>
          <a:p>
            <a:pPr marL="609600" indent="-609600" eaLnBrk="1" hangingPunct="1">
              <a:buFontTx/>
              <a:buNone/>
            </a:pPr>
            <a:endParaRPr lang="en-GB" sz="2800" smtClean="0"/>
          </a:p>
          <a:p>
            <a:pPr marL="609600" indent="-609600" eaLnBrk="1" hangingPunct="1">
              <a:buFontTx/>
              <a:buAutoNum type="arabicPeriod"/>
            </a:pPr>
            <a:endParaRPr lang="en-GB"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p:cTn id="7" dur="2000" fill="hold"/>
                                        <p:tgtEl>
                                          <p:spTgt spid="25603">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25603">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2560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5603">
                                            <p:txEl>
                                              <p:pRg st="1" end="1"/>
                                            </p:txEl>
                                          </p:spTgt>
                                        </p:tgtEl>
                                        <p:attrNameLst>
                                          <p:attrName>style.visibility</p:attrName>
                                        </p:attrNameLst>
                                      </p:cBhvr>
                                      <p:to>
                                        <p:strVal val="visible"/>
                                      </p:to>
                                    </p:set>
                                    <p:anim calcmode="lin" valueType="num">
                                      <p:cBhvr>
                                        <p:cTn id="14" dur="2000" fill="hold"/>
                                        <p:tgtEl>
                                          <p:spTgt spid="25603">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25603">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2560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5603">
                                            <p:txEl>
                                              <p:pRg st="2" end="2"/>
                                            </p:txEl>
                                          </p:spTgt>
                                        </p:tgtEl>
                                        <p:attrNameLst>
                                          <p:attrName>style.visibility</p:attrName>
                                        </p:attrNameLst>
                                      </p:cBhvr>
                                      <p:to>
                                        <p:strVal val="visible"/>
                                      </p:to>
                                    </p:set>
                                    <p:anim calcmode="lin" valueType="num">
                                      <p:cBhvr>
                                        <p:cTn id="21" dur="2000" fill="hold"/>
                                        <p:tgtEl>
                                          <p:spTgt spid="25603">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25603">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2560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25603">
                                            <p:txEl>
                                              <p:pRg st="3" end="3"/>
                                            </p:txEl>
                                          </p:spTgt>
                                        </p:tgtEl>
                                        <p:attrNameLst>
                                          <p:attrName>style.visibility</p:attrName>
                                        </p:attrNameLst>
                                      </p:cBhvr>
                                      <p:to>
                                        <p:strVal val="visible"/>
                                      </p:to>
                                    </p:set>
                                    <p:anim calcmode="lin" valueType="num">
                                      <p:cBhvr>
                                        <p:cTn id="28" dur="2000" fill="hold"/>
                                        <p:tgtEl>
                                          <p:spTgt spid="25603">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25603">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2560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5603">
                                            <p:txEl>
                                              <p:pRg st="4" end="4"/>
                                            </p:txEl>
                                          </p:spTgt>
                                        </p:tgtEl>
                                        <p:attrNameLst>
                                          <p:attrName>style.visibility</p:attrName>
                                        </p:attrNameLst>
                                      </p:cBhvr>
                                      <p:to>
                                        <p:strVal val="visible"/>
                                      </p:to>
                                    </p:set>
                                    <p:anim calcmode="lin" valueType="num">
                                      <p:cBhvr>
                                        <p:cTn id="35" dur="2000" fill="hold"/>
                                        <p:tgtEl>
                                          <p:spTgt spid="25603">
                                            <p:txEl>
                                              <p:pRg st="4" end="4"/>
                                            </p:txEl>
                                          </p:spTgt>
                                        </p:tgtEl>
                                        <p:attrNameLst>
                                          <p:attrName>ppt_w</p:attrName>
                                        </p:attrNameLst>
                                      </p:cBhvr>
                                      <p:tavLst>
                                        <p:tav tm="0">
                                          <p:val>
                                            <p:strVal val="#ppt_w*0.70"/>
                                          </p:val>
                                        </p:tav>
                                        <p:tav tm="100000">
                                          <p:val>
                                            <p:strVal val="#ppt_w"/>
                                          </p:val>
                                        </p:tav>
                                      </p:tavLst>
                                    </p:anim>
                                    <p:anim calcmode="lin" valueType="num">
                                      <p:cBhvr>
                                        <p:cTn id="36" dur="2000" fill="hold"/>
                                        <p:tgtEl>
                                          <p:spTgt spid="25603">
                                            <p:txEl>
                                              <p:pRg st="4" end="4"/>
                                            </p:txEl>
                                          </p:spTgt>
                                        </p:tgtEl>
                                        <p:attrNameLst>
                                          <p:attrName>ppt_h</p:attrName>
                                        </p:attrNameLst>
                                      </p:cBhvr>
                                      <p:tavLst>
                                        <p:tav tm="0">
                                          <p:val>
                                            <p:strVal val="#ppt_h"/>
                                          </p:val>
                                        </p:tav>
                                        <p:tav tm="100000">
                                          <p:val>
                                            <p:strVal val="#ppt_h"/>
                                          </p:val>
                                        </p:tav>
                                      </p:tavLst>
                                    </p:anim>
                                    <p:animEffect transition="in" filter="fade">
                                      <p:cBhvr>
                                        <p:cTn id="37" dur="20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380</TotalTime>
  <Words>550</Words>
  <Application>Microsoft Office PowerPoint</Application>
  <PresentationFormat>On-screen Show (4:3)</PresentationFormat>
  <Paragraphs>69</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Default Design</vt:lpstr>
      <vt:lpstr>Coniferous Forest Biome</vt:lpstr>
      <vt:lpstr>Location</vt:lpstr>
      <vt:lpstr>Climate</vt:lpstr>
      <vt:lpstr>Tree Adaptation</vt:lpstr>
      <vt:lpstr>Tree adaptation</vt:lpstr>
      <vt:lpstr>PowerPoint Presentation</vt:lpstr>
      <vt:lpstr>PowerPoint Presentation</vt:lpstr>
      <vt:lpstr>Human Use</vt:lpstr>
      <vt:lpstr>Recap Questions</vt:lpstr>
      <vt:lpstr>PowerPoint Presentation</vt:lpstr>
      <vt:lpstr>Threats to the Coniferous Forests </vt:lpstr>
      <vt:lpstr>PowerPoint Presentation</vt:lpstr>
      <vt:lpstr>PowerPoint Presentation</vt:lpstr>
      <vt:lpstr>PowerPoint Presentation</vt:lpstr>
      <vt:lpstr>PowerPoint Presentation</vt:lpstr>
      <vt:lpstr>PowerPoint Presentation</vt:lpstr>
      <vt:lpstr>PowerPoint Presentation</vt:lpstr>
      <vt:lpstr>Acid Rain</vt:lpstr>
      <vt:lpstr>PowerPoint Presentation</vt:lpstr>
      <vt:lpstr>Things You Can Do To Help</vt:lpstr>
      <vt:lpstr>PowerPoint Presentation</vt:lpstr>
      <vt:lpstr>PowerPoint Presentation</vt:lpstr>
    </vt:vector>
  </TitlesOfParts>
  <Company>HCC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Coniferous Forest Biome</dc:title>
  <dc:creator>Alex Prior</dc:creator>
  <cp:lastModifiedBy>Teacher E-Solutions</cp:lastModifiedBy>
  <cp:revision>8</cp:revision>
  <dcterms:created xsi:type="dcterms:W3CDTF">2006-03-15T09:03:54Z</dcterms:created>
  <dcterms:modified xsi:type="dcterms:W3CDTF">2019-01-18T16:55:44Z</dcterms:modified>
</cp:coreProperties>
</file>