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activeX/activeX1.xml" ContentType="application/vnd.ms-office.activeX+xml"/>
  <Override PartName="/ppt/activeX/activeX1.bin" ContentType="application/vnd.ms-office.activeX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activeX/activeX2.xml" ContentType="application/vnd.ms-office.activeX+xml"/>
  <Override PartName="/ppt/activeX/activeX2.bin" ContentType="application/vnd.ms-office.activeX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activeX/activeX3.xml" ContentType="application/vnd.ms-office.activeX+xml"/>
  <Override PartName="/ppt/activeX/activeX3.bin" ContentType="application/vnd.ms-office.activeX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activeX/activeX4.xml" ContentType="application/vnd.ms-office.activeX+xml"/>
  <Override PartName="/ppt/activeX/activeX4.bin" ContentType="application/vnd.ms-office.activeX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  <p:sldMasterId id="2147483650" r:id="rId2"/>
  </p:sldMasterIdLst>
  <p:notesMasterIdLst>
    <p:notesMasterId r:id="rId13"/>
  </p:notesMasterIdLst>
  <p:sldIdLst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620"/>
    <p:restoredTop sz="94660"/>
  </p:normalViewPr>
  <p:slideViewPr>
    <p:cSldViewPr>
      <p:cViewPr varScale="1">
        <p:scale>
          <a:sx n="98" d="100"/>
          <a:sy n="98" d="100"/>
        </p:scale>
        <p:origin x="-216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viewProps" Target="viewProp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presProps" Target="presProps.xml"/></Relationships>
</file>

<file path=ppt/activeX/_rels/activeX1.xml.rels><?xml version="1.0" encoding="UTF-8" standalone="yes"?>
<Relationships xmlns="http://schemas.openxmlformats.org/package/2006/relationships"><Relationship Id="rId1" Type="http://schemas.microsoft.com/office/2006/relationships/activeXControlBinary" Target="activeX1.bin"/></Relationships>
</file>

<file path=ppt/activeX/_rels/activeX2.xml.rels><?xml version="1.0" encoding="UTF-8" standalone="yes"?>
<Relationships xmlns="http://schemas.openxmlformats.org/package/2006/relationships"><Relationship Id="rId1" Type="http://schemas.microsoft.com/office/2006/relationships/activeXControlBinary" Target="activeX2.bin"/></Relationships>
</file>

<file path=ppt/activeX/_rels/activeX3.xml.rels><?xml version="1.0" encoding="UTF-8" standalone="yes"?>
<Relationships xmlns="http://schemas.openxmlformats.org/package/2006/relationships"><Relationship Id="rId1" Type="http://schemas.microsoft.com/office/2006/relationships/activeXControlBinary" Target="activeX3.bin"/></Relationships>
</file>

<file path=ppt/activeX/_rels/activeX4.xml.rels><?xml version="1.0" encoding="UTF-8" standalone="yes"?>
<Relationships xmlns="http://schemas.openxmlformats.org/package/2006/relationships"><Relationship Id="rId1" Type="http://schemas.microsoft.com/office/2006/relationships/activeXControlBinary" Target="activeX4.bin"/></Relationships>
</file>

<file path=ppt/activeX/activeX1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2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3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activeX/activeX4.xml><?xml version="1.0" encoding="utf-8"?>
<ax:ocx xmlns:ax="http://schemas.microsoft.com/office/2006/activeX" xmlns:r="http://schemas.openxmlformats.org/officeDocument/2006/relationships" ax:classid="{D27CDB6E-AE6D-11CF-96B8-444553540000}" ax:persistence="persistStorage" r:id="rId1"/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png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png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3316" name="Rectangle 4"/>
          <p:cNvSpPr>
            <a:spLocks noRo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9C9282B8-4548-439C-AD2C-A87FE517D2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2569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CE5D5DD-B110-4FB8-9AD6-84C80D110825}" type="slidenum">
              <a:rPr lang="en-US" smtClean="0"/>
              <a:pPr eaLnBrk="1" hangingPunct="1"/>
              <a:t>1</a:t>
            </a:fld>
            <a:endParaRPr lang="en-US" smtClean="0"/>
          </a:p>
        </p:txBody>
      </p:sp>
      <p:sp>
        <p:nvSpPr>
          <p:cNvPr id="1433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4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 </a:t>
            </a:r>
            <a:r>
              <a:rPr lang="en-GB" smtClean="0">
                <a:latin typeface="Arial" pitchFamily="34" charset="0"/>
              </a:rPr>
              <a:t>©2007 JupiterImages Corporation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85DAB1D-9539-4BAD-81A1-9AE91CD2DC65}" type="slidenum">
              <a:rPr lang="en-US" smtClean="0"/>
              <a:pPr eaLnBrk="1" hangingPunct="1"/>
              <a:t>3</a:t>
            </a:fld>
            <a:endParaRPr lang="en-US" smtClean="0"/>
          </a:p>
        </p:txBody>
      </p:sp>
      <p:sp>
        <p:nvSpPr>
          <p:cNvPr id="1536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536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B8EAB56-572C-4372-B51E-E90EAEA82C07}" type="slidenum">
              <a:rPr lang="en-US" smtClean="0"/>
              <a:pPr eaLnBrk="1" hangingPunct="1"/>
              <a:t>4</a:t>
            </a:fld>
            <a:endParaRPr lang="en-US" smtClean="0"/>
          </a:p>
        </p:txBody>
      </p:sp>
      <p:sp>
        <p:nvSpPr>
          <p:cNvPr id="1638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</a:t>
            </a:r>
            <a:r>
              <a:rPr lang="en-GB" smtClean="0">
                <a:latin typeface="Arial" pitchFamily="34" charset="0"/>
              </a:rPr>
              <a:t> ©2007 JupiterImages Corporation</a:t>
            </a:r>
            <a:endParaRPr lang="en-US" smtClean="0">
              <a:latin typeface="Arial" pitchFamily="34" charset="0"/>
            </a:endParaRPr>
          </a:p>
          <a:p>
            <a:pPr eaLnBrk="1" hangingPunct="1"/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BA58B4F4-B792-4B17-9650-749F7EBA07E1}" type="slidenum">
              <a:rPr lang="en-US" smtClean="0"/>
              <a:pPr eaLnBrk="1" hangingPunct="1"/>
              <a:t>5</a:t>
            </a:fld>
            <a:endParaRPr lang="en-US" smtClean="0"/>
          </a:p>
        </p:txBody>
      </p:sp>
      <p:sp>
        <p:nvSpPr>
          <p:cNvPr id="1741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74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marL="228600" indent="-228600"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0042DFB1-F2D7-44DD-9C04-C1752B6D6604}" type="slidenum">
              <a:rPr lang="en-US" smtClean="0"/>
              <a:pPr eaLnBrk="1" hangingPunct="1"/>
              <a:t>6</a:t>
            </a:fld>
            <a:endParaRPr lang="en-US" smtClean="0"/>
          </a:p>
        </p:txBody>
      </p:sp>
      <p:sp>
        <p:nvSpPr>
          <p:cNvPr id="18435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credit:</a:t>
            </a:r>
            <a:r>
              <a:rPr lang="en-GB" smtClean="0">
                <a:latin typeface="Arial" pitchFamily="34" charset="0"/>
              </a:rPr>
              <a:t> ©2007 stockxchange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86D270B6-9A98-4412-A6F0-65F715AE8A2C}" type="slidenum">
              <a:rPr lang="en-US" smtClean="0"/>
              <a:pPr eaLnBrk="1" hangingPunct="1"/>
              <a:t>7</a:t>
            </a:fld>
            <a:endParaRPr lang="en-US" smtClean="0"/>
          </a:p>
        </p:txBody>
      </p:sp>
      <p:sp>
        <p:nvSpPr>
          <p:cNvPr id="19459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9460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291A98B3-B8F1-4D0C-93D4-C05F2E1CDBC7}" type="slidenum">
              <a:rPr lang="en-US" smtClean="0"/>
              <a:pPr eaLnBrk="1" hangingPunct="1"/>
              <a:t>8</a:t>
            </a:fld>
            <a:endParaRPr lang="en-US" smtClean="0"/>
          </a:p>
        </p:txBody>
      </p:sp>
      <p:sp>
        <p:nvSpPr>
          <p:cNvPr id="20483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4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r>
              <a:rPr lang="en-GB" b="1" smtClean="0">
                <a:latin typeface="Arial" pitchFamily="34" charset="0"/>
              </a:rPr>
              <a:t>Photo credits:</a:t>
            </a:r>
            <a:r>
              <a:rPr lang="en-GB" smtClean="0">
                <a:latin typeface="Arial" pitchFamily="34" charset="0"/>
              </a:rPr>
              <a:t> ©2007 stockxchange</a:t>
            </a:r>
            <a:endParaRPr 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DBFDA4B4-2EE8-4C9D-8A12-A3C83E52F3C7}" type="slidenum">
              <a:rPr lang="en-US" smtClean="0"/>
              <a:pPr eaLnBrk="1" hangingPunct="1"/>
              <a:t>9</a:t>
            </a:fld>
            <a:endParaRPr lang="en-US" smtClean="0"/>
          </a:p>
        </p:txBody>
      </p:sp>
      <p:sp>
        <p:nvSpPr>
          <p:cNvPr id="21507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1508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7C360C22-7C64-4D1F-833B-2F05DF8D36A0}" type="slidenum">
              <a:rPr lang="en-US" smtClean="0"/>
              <a:pPr eaLnBrk="1" hangingPunct="1"/>
              <a:t>10</a:t>
            </a:fld>
            <a:endParaRPr lang="en-US" smtClean="0"/>
          </a:p>
        </p:txBody>
      </p:sp>
      <p:sp>
        <p:nvSpPr>
          <p:cNvPr id="22531" name="Rectangle 2"/>
          <p:cNvSpPr>
            <a:spLocks noRo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/>
            <a:endParaRPr lang="en-GB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342758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43937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34150" y="71438"/>
            <a:ext cx="2152650" cy="60547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438" y="71438"/>
            <a:ext cx="6310312" cy="60547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775486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65317700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01919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8912276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722567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127769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56611935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6924394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73137952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514992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70460693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49243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813326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677223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73858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114779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45490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6312159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9642856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5692564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vmlDrawing" Target="../drawings/vmlDrawing1.vml"/><Relationship Id="rId18" Type="http://schemas.openxmlformats.org/officeDocument/2006/relationships/image" Target="../media/image7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17" Type="http://schemas.openxmlformats.org/officeDocument/2006/relationships/image" Target="../media/image4.w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1.bin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6.png"/><Relationship Id="rId10" Type="http://schemas.openxmlformats.org/officeDocument/2006/relationships/slideLayout" Target="../slideLayouts/slideLayout21.xml"/><Relationship Id="rId19" Type="http://schemas.openxmlformats.org/officeDocument/2006/relationships/image" Target="../media/image8.png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5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KS4_GEOGRAPHY_p3"/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61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14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71438" y="71438"/>
            <a:ext cx="5653087" cy="549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23556" name="Text Box 4"/>
          <p:cNvSpPr txBox="1">
            <a:spLocks noChangeArrowheads="1"/>
          </p:cNvSpPr>
          <p:nvPr userDrawn="1"/>
        </p:nvSpPr>
        <p:spPr bwMode="auto">
          <a:xfrm>
            <a:off x="6372225" y="66690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2008</a:t>
            </a:r>
          </a:p>
        </p:txBody>
      </p:sp>
      <p:sp>
        <p:nvSpPr>
          <p:cNvPr id="23557" name="Text Box 5"/>
          <p:cNvSpPr txBox="1">
            <a:spLocks noChangeArrowheads="1"/>
          </p:cNvSpPr>
          <p:nvPr userDrawn="1"/>
        </p:nvSpPr>
        <p:spPr bwMode="auto">
          <a:xfrm>
            <a:off x="854075" y="6654800"/>
            <a:ext cx="1116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B1305BEC-311B-4A95-85A9-CE926A54F4BC}" type="slidenum">
              <a:rPr lang="en-GB" sz="1000">
                <a:solidFill>
                  <a:srgbClr val="5B0091"/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</a:rPr>
              <a:t> of 10</a:t>
            </a:r>
          </a:p>
        </p:txBody>
      </p:sp>
      <p:pic>
        <p:nvPicPr>
          <p:cNvPr id="6150" name="Picture 6" descr="back_btn_colour">
            <a:hlinkClick r:id="" action="ppaction://hlinkshowjump?jump=previousslide"/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6097588"/>
            <a:ext cx="638175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51" name="Picture 7" descr="forward_arrow_grey">
            <a:hlinkClick r:id="" action="ppaction://hlinkshowjump?jump=nextslide"/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094413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58" r:id="rId8"/>
    <p:sldLayoutId id="2147483659" r:id="rId9"/>
    <p:sldLayoutId id="2147483660" r:id="rId10"/>
    <p:sldLayoutId id="2147483661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800" b="1">
          <a:solidFill>
            <a:srgbClr val="5B009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2" descr="19179538[1]"/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038" y="44450"/>
            <a:ext cx="8101012" cy="5353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9" name="Picture 14" descr="Inversion"/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1026" name="Object 4"/>
          <p:cNvGraphicFramePr>
            <a:graphicFrameLocks noChangeAspect="1"/>
          </p:cNvGraphicFramePr>
          <p:nvPr userDrawn="1"/>
        </p:nvGraphicFramePr>
        <p:xfrm>
          <a:off x="179388" y="188913"/>
          <a:ext cx="492125" cy="666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8" name="Flash Document" r:id="rId16" imgW="491400" imgH="666720" progId="Flash.Movie">
                  <p:embed/>
                </p:oleObj>
              </mc:Choice>
              <mc:Fallback>
                <p:oleObj name="Flash Document" r:id="rId16" imgW="491400" imgH="666720" progId="Flash.Movie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188913"/>
                        <a:ext cx="492125" cy="666750"/>
                      </a:xfrm>
                      <a:prstGeom prst="rect">
                        <a:avLst/>
                      </a:prstGeom>
                      <a:solidFill>
                        <a:schemeClr val="tx2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 algn="ctr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030" name="Picture 5" descr="notes"/>
          <p:cNvPicPr>
            <a:picLocks noChangeAspect="1" noChangeArrowheads="1"/>
          </p:cNvPicPr>
          <p:nvPr userDrawn="1"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6675" y="5876925"/>
            <a:ext cx="360363" cy="31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1" name="Picture 6" descr="flash"/>
          <p:cNvPicPr>
            <a:picLocks noChangeAspect="1" noChangeArrowheads="1"/>
          </p:cNvPicPr>
          <p:nvPr userDrawn="1"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6488" y="5859463"/>
            <a:ext cx="298450" cy="327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3" name="Text Box 7"/>
          <p:cNvSpPr txBox="1">
            <a:spLocks noChangeArrowheads="1"/>
          </p:cNvSpPr>
          <p:nvPr userDrawn="1"/>
        </p:nvSpPr>
        <p:spPr bwMode="auto">
          <a:xfrm>
            <a:off x="5581650" y="5870575"/>
            <a:ext cx="3455988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010066"/>
                </a:solidFill>
                <a:latin typeface="Arial" charset="0"/>
                <a:cs typeface="Arial" charset="0"/>
              </a:rPr>
              <a:t>Teacher’s notes included in the Notes Page.</a:t>
            </a:r>
            <a:endParaRPr lang="en-US" sz="1200" b="1">
              <a:solidFill>
                <a:srgbClr val="010066"/>
              </a:solidFill>
              <a:latin typeface="Arial" charset="0"/>
              <a:cs typeface="Arial" charset="0"/>
            </a:endParaRPr>
          </a:p>
        </p:txBody>
      </p:sp>
      <p:sp>
        <p:nvSpPr>
          <p:cNvPr id="24584" name="Text Box 8"/>
          <p:cNvSpPr txBox="1">
            <a:spLocks noChangeArrowheads="1"/>
          </p:cNvSpPr>
          <p:nvPr userDrawn="1"/>
        </p:nvSpPr>
        <p:spPr bwMode="auto">
          <a:xfrm>
            <a:off x="1260475" y="5870575"/>
            <a:ext cx="3889375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GB" sz="1200" b="1">
                <a:solidFill>
                  <a:srgbClr val="010066"/>
                </a:solidFill>
                <a:latin typeface="Arial" charset="0"/>
                <a:cs typeface="Arial" charset="0"/>
              </a:rPr>
              <a:t>Flash activity. These activities are not editable.</a:t>
            </a:r>
            <a:endParaRPr lang="en-US" sz="1200" b="1">
              <a:solidFill>
                <a:srgbClr val="010066"/>
              </a:solidFill>
              <a:latin typeface="Arial" charset="0"/>
              <a:cs typeface="Arial" charset="0"/>
            </a:endParaRPr>
          </a:p>
        </p:txBody>
      </p:sp>
      <p:sp>
        <p:nvSpPr>
          <p:cNvPr id="24585" name="Text Box 9"/>
          <p:cNvSpPr txBox="1">
            <a:spLocks noChangeArrowheads="1"/>
          </p:cNvSpPr>
          <p:nvPr userDrawn="1"/>
        </p:nvSpPr>
        <p:spPr bwMode="auto">
          <a:xfrm>
            <a:off x="930275" y="5516563"/>
            <a:ext cx="1049338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400" b="1">
                <a:solidFill>
                  <a:srgbClr val="010066"/>
                </a:solidFill>
                <a:latin typeface="Arial" charset="0"/>
                <a:cs typeface="Arial" charset="0"/>
              </a:rPr>
              <a:t>Icons key:</a:t>
            </a:r>
          </a:p>
        </p:txBody>
      </p:sp>
      <p:sp>
        <p:nvSpPr>
          <p:cNvPr id="24586" name="Rectangle 10"/>
          <p:cNvSpPr>
            <a:spLocks noChangeArrowheads="1"/>
          </p:cNvSpPr>
          <p:nvPr userDrawn="1"/>
        </p:nvSpPr>
        <p:spPr bwMode="auto">
          <a:xfrm>
            <a:off x="3924300" y="5538788"/>
            <a:ext cx="5133975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defRPr/>
            </a:pPr>
            <a:r>
              <a:rPr lang="en-GB" sz="1200" b="1">
                <a:solidFill>
                  <a:srgbClr val="010066"/>
                </a:solidFill>
                <a:latin typeface="Arial" charset="0"/>
                <a:cs typeface="Arial" charset="0"/>
              </a:rPr>
              <a:t>For more detailed instructions, see the </a:t>
            </a:r>
            <a:r>
              <a:rPr lang="en-GB" sz="1200" b="1" i="1">
                <a:solidFill>
                  <a:srgbClr val="010066"/>
                </a:solidFill>
                <a:latin typeface="Arial" charset="0"/>
                <a:cs typeface="Arial" charset="0"/>
              </a:rPr>
              <a:t>Getting Started</a:t>
            </a:r>
            <a:r>
              <a:rPr lang="en-GB" sz="1200" b="1">
                <a:solidFill>
                  <a:srgbClr val="010066"/>
                </a:solidFill>
                <a:latin typeface="Arial" charset="0"/>
                <a:cs typeface="Arial" charset="0"/>
              </a:rPr>
              <a:t> presentation.</a:t>
            </a:r>
          </a:p>
        </p:txBody>
      </p:sp>
      <p:sp>
        <p:nvSpPr>
          <p:cNvPr id="24587" name="Text Box 11"/>
          <p:cNvSpPr txBox="1">
            <a:spLocks noChangeArrowheads="1"/>
          </p:cNvSpPr>
          <p:nvPr userDrawn="1"/>
        </p:nvSpPr>
        <p:spPr bwMode="auto">
          <a:xfrm>
            <a:off x="6372225" y="6669088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 eaLnBrk="0" hangingPunct="0">
              <a:defRPr/>
            </a:pPr>
            <a:r>
              <a:rPr lang="en-GB" sz="1000">
                <a:solidFill>
                  <a:srgbClr val="5B0091"/>
                </a:solidFill>
                <a:latin typeface="Arial" charset="0"/>
                <a:cs typeface="Arial" charset="0"/>
              </a:rPr>
              <a:t>© Boardworks Ltd 2008</a:t>
            </a:r>
          </a:p>
        </p:txBody>
      </p:sp>
      <p:sp>
        <p:nvSpPr>
          <p:cNvPr id="24588" name="Text Box 12"/>
          <p:cNvSpPr txBox="1">
            <a:spLocks noChangeArrowheads="1"/>
          </p:cNvSpPr>
          <p:nvPr userDrawn="1"/>
        </p:nvSpPr>
        <p:spPr bwMode="auto">
          <a:xfrm>
            <a:off x="854075" y="6654800"/>
            <a:ext cx="1116013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fld id="{32DD15DB-4710-4CA8-B925-13B3BD6B13B2}" type="slidenum">
              <a:rPr lang="en-GB" sz="1000">
                <a:solidFill>
                  <a:srgbClr val="5B0091"/>
                </a:solidFill>
                <a:latin typeface="Arial" charset="0"/>
              </a:rPr>
              <a:pPr>
                <a:spcBef>
                  <a:spcPct val="50000"/>
                </a:spcBef>
                <a:defRPr/>
              </a:pPr>
              <a:t>‹#›</a:t>
            </a:fld>
            <a:r>
              <a:rPr lang="en-GB" sz="1000">
                <a:solidFill>
                  <a:srgbClr val="5B0091"/>
                </a:solidFill>
                <a:latin typeface="Arial" charset="0"/>
              </a:rPr>
              <a:t> of 10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7" Type="http://schemas.openxmlformats.org/officeDocument/2006/relationships/image" Target="../media/image15.png"/><Relationship Id="rId2" Type="http://schemas.openxmlformats.org/officeDocument/2006/relationships/control" Target="../activeX/activeX1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14.png"/><Relationship Id="rId5" Type="http://schemas.openxmlformats.org/officeDocument/2006/relationships/image" Target="../media/image11.png"/><Relationship Id="rId4" Type="http://schemas.openxmlformats.org/officeDocument/2006/relationships/notesSlide" Target="../notesSlides/notesSlid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6.jpeg"/><Relationship Id="rId4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18.png"/><Relationship Id="rId2" Type="http://schemas.openxmlformats.org/officeDocument/2006/relationships/control" Target="../activeX/activeX2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9.jpeg"/><Relationship Id="rId4" Type="http://schemas.openxmlformats.org/officeDocument/2006/relationships/image" Target="../media/image11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1.png"/><Relationship Id="rId2" Type="http://schemas.openxmlformats.org/officeDocument/2006/relationships/control" Target="../activeX/activeX3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.pn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7" Type="http://schemas.openxmlformats.org/officeDocument/2006/relationships/image" Target="../media/image25.png"/><Relationship Id="rId2" Type="http://schemas.openxmlformats.org/officeDocument/2006/relationships/control" Target="../activeX/activeX4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11.png"/><Relationship Id="rId5" Type="http://schemas.openxmlformats.org/officeDocument/2006/relationships/image" Target="../media/image14.png"/><Relationship Id="rId4" Type="http://schemas.openxmlformats.org/officeDocument/2006/relationships/notesSlide" Target="../notesSlides/notesSlide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2679700"/>
            <a:ext cx="7772400" cy="14700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b="1" smtClean="0"/>
              <a:t>Introduction to Multimedia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771650" y="3476625"/>
            <a:ext cx="6400800" cy="6731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GB" sz="3600" b="1" smtClean="0"/>
              <a:t>Communicating Information</a:t>
            </a:r>
            <a:endParaRPr lang="en-GB" smtClean="0"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358775" y="898525"/>
            <a:ext cx="8135938" cy="465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266700" indent="-2667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30000"/>
              </a:spcBef>
              <a:buSzPct val="65000"/>
              <a:buFontTx/>
              <a:buBlip>
                <a:blip r:embed="rId3"/>
              </a:buBlip>
            </a:pPr>
            <a:r>
              <a:rPr lang="en-GB" sz="2400" b="1">
                <a:solidFill>
                  <a:srgbClr val="FF6600"/>
                </a:solidFill>
              </a:rPr>
              <a:t>Multimedia</a:t>
            </a:r>
            <a:r>
              <a:rPr lang="en-GB" sz="2400">
                <a:solidFill>
                  <a:srgbClr val="010066"/>
                </a:solidFill>
              </a:rPr>
              <a:t> is a combination of text, graphics, sound, animation and video.</a:t>
            </a:r>
          </a:p>
          <a:p>
            <a:pPr eaLnBrk="1" hangingPunct="1">
              <a:spcBef>
                <a:spcPct val="3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It can be used to </a:t>
            </a:r>
            <a:r>
              <a:rPr lang="en-GB" sz="2400" b="1">
                <a:solidFill>
                  <a:srgbClr val="FF6600"/>
                </a:solidFill>
              </a:rPr>
              <a:t>explain</a:t>
            </a:r>
            <a:r>
              <a:rPr lang="en-GB" sz="2400">
                <a:solidFill>
                  <a:srgbClr val="010066"/>
                </a:solidFill>
              </a:rPr>
              <a:t> things and make them more </a:t>
            </a:r>
            <a:r>
              <a:rPr lang="en-GB" sz="2400" b="1">
                <a:solidFill>
                  <a:srgbClr val="FF6600"/>
                </a:solidFill>
              </a:rPr>
              <a:t>interesting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  <a:p>
            <a:pPr eaLnBrk="1" hangingPunct="1">
              <a:spcBef>
                <a:spcPct val="3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It can help people with different </a:t>
            </a:r>
            <a:r>
              <a:rPr lang="en-GB" sz="2400" b="1">
                <a:solidFill>
                  <a:srgbClr val="FF6600"/>
                </a:solidFill>
              </a:rPr>
              <a:t>learning styles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  <a:p>
            <a:pPr eaLnBrk="1" hangingPunct="1">
              <a:spcBef>
                <a:spcPct val="3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Multimedia can be </a:t>
            </a:r>
            <a:r>
              <a:rPr lang="en-GB" sz="2400" b="1">
                <a:solidFill>
                  <a:srgbClr val="FF6600"/>
                </a:solidFill>
              </a:rPr>
              <a:t>captured</a:t>
            </a:r>
            <a:r>
              <a:rPr lang="en-GB" sz="2400">
                <a:solidFill>
                  <a:srgbClr val="010066"/>
                </a:solidFill>
              </a:rPr>
              <a:t> using a number of different </a:t>
            </a:r>
            <a:r>
              <a:rPr lang="en-GB" sz="2400" b="1">
                <a:solidFill>
                  <a:srgbClr val="FF6600"/>
                </a:solidFill>
              </a:rPr>
              <a:t>devices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  <a:p>
            <a:pPr eaLnBrk="1" hangingPunct="1">
              <a:spcBef>
                <a:spcPct val="3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Media files can be large, so </a:t>
            </a:r>
            <a:r>
              <a:rPr lang="en-GB" sz="2400" b="1">
                <a:solidFill>
                  <a:srgbClr val="FF6600"/>
                </a:solidFill>
              </a:rPr>
              <a:t>storage </a:t>
            </a:r>
            <a:r>
              <a:rPr lang="en-GB" sz="2400">
                <a:solidFill>
                  <a:srgbClr val="010066"/>
                </a:solidFill>
              </a:rPr>
              <a:t>needs careful thought.</a:t>
            </a:r>
          </a:p>
          <a:p>
            <a:pPr eaLnBrk="1" hangingPunct="1">
              <a:spcBef>
                <a:spcPct val="3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New playing devices have made multimedia more </a:t>
            </a:r>
            <a:r>
              <a:rPr lang="en-GB" sz="2400" b="1">
                <a:solidFill>
                  <a:srgbClr val="FF6600"/>
                </a:solidFill>
              </a:rPr>
              <a:t>portable</a:t>
            </a:r>
            <a:r>
              <a:rPr lang="en-GB" sz="2400">
                <a:solidFill>
                  <a:srgbClr val="010066"/>
                </a:solidFill>
              </a:rPr>
              <a:t>.</a:t>
            </a: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12291" name="Rectangle 3"/>
          <p:cNvSpPr>
            <a:spLocks noChangeArrowheads="1"/>
          </p:cNvSpPr>
          <p:nvPr/>
        </p:nvSpPr>
        <p:spPr bwMode="auto">
          <a:xfrm>
            <a:off x="8172450" y="5754688"/>
            <a:ext cx="914400" cy="914400"/>
          </a:xfrm>
          <a:prstGeom prst="rect">
            <a:avLst/>
          </a:prstGeom>
          <a:solidFill>
            <a:srgbClr val="FFFFFF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Summary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150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150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150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150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2150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objectives</a:t>
            </a:r>
          </a:p>
        </p:txBody>
      </p:sp>
      <p:pic>
        <p:nvPicPr>
          <p:cNvPr id="8195" name="Picture 3" descr="ks3learningobjectiv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 descr="forward_arrow_grey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5813" y="6092825"/>
            <a:ext cx="630237" cy="574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9" name="Picture 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198" name="Text Box 6"/>
          <p:cNvSpPr txBox="1">
            <a:spLocks noChangeArrowheads="1"/>
          </p:cNvSpPr>
          <p:nvPr/>
        </p:nvSpPr>
        <p:spPr bwMode="auto">
          <a:xfrm>
            <a:off x="854075" y="6653213"/>
            <a:ext cx="1116013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fld id="{6A3CB1FD-286B-4F36-B6EE-B3583915599F}" type="slidenum">
              <a:rPr lang="en-GB" sz="1000">
                <a:solidFill>
                  <a:srgbClr val="5B0091"/>
                </a:solidFill>
              </a:rPr>
              <a:pPr eaLnBrk="1" hangingPunct="1"/>
              <a:t>2</a:t>
            </a:fld>
            <a:r>
              <a:rPr lang="en-GB" sz="1000">
                <a:solidFill>
                  <a:srgbClr val="5B0091"/>
                </a:solidFill>
              </a:rPr>
              <a:t> of 10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8199" name="Text Box 7"/>
          <p:cNvSpPr txBox="1">
            <a:spLocks noChangeArrowheads="1"/>
          </p:cNvSpPr>
          <p:nvPr/>
        </p:nvSpPr>
        <p:spPr bwMode="auto">
          <a:xfrm>
            <a:off x="6372225" y="6621463"/>
            <a:ext cx="2133600" cy="244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 eaLnBrk="1" hangingPunct="1"/>
            <a:r>
              <a:rPr lang="en-GB" sz="1000">
                <a:solidFill>
                  <a:srgbClr val="5B0091"/>
                </a:solidFill>
              </a:rPr>
              <a:t>© Boardworks Ltd 2008</a:t>
            </a:r>
            <a:endParaRPr lang="en-US" sz="2400">
              <a:solidFill>
                <a:schemeClr val="accent2"/>
              </a:solidFill>
            </a:endParaRPr>
          </a:p>
        </p:txBody>
      </p:sp>
      <p:sp>
        <p:nvSpPr>
          <p:cNvPr id="6152" name="Rectangle 8"/>
          <p:cNvSpPr>
            <a:spLocks noChangeArrowheads="1"/>
          </p:cNvSpPr>
          <p:nvPr/>
        </p:nvSpPr>
        <p:spPr bwMode="auto">
          <a:xfrm>
            <a:off x="1619250" y="2159000"/>
            <a:ext cx="6408738" cy="2574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/>
          <a:p>
            <a:pPr marL="363538" indent="-363538">
              <a:spcBef>
                <a:spcPct val="40000"/>
              </a:spcBef>
              <a:buSzPct val="65000"/>
              <a:buFontTx/>
              <a:buBlip>
                <a:blip r:embed="rId5"/>
              </a:buBlip>
            </a:pPr>
            <a:r>
              <a:rPr lang="en-GB" sz="2400">
                <a:solidFill>
                  <a:srgbClr val="010066"/>
                </a:solidFill>
              </a:rPr>
              <a:t>Discover how </a:t>
            </a:r>
            <a:r>
              <a:rPr lang="en-GB" sz="2400" b="1">
                <a:solidFill>
                  <a:srgbClr val="FF6600"/>
                </a:solidFill>
              </a:rPr>
              <a:t>multimedia</a:t>
            </a:r>
            <a:r>
              <a:rPr lang="en-GB" sz="2400">
                <a:solidFill>
                  <a:srgbClr val="010066"/>
                </a:solidFill>
              </a:rPr>
              <a:t> can make learning more </a:t>
            </a:r>
            <a:r>
              <a:rPr lang="en-GB" sz="2400" b="1">
                <a:solidFill>
                  <a:srgbClr val="FF6600"/>
                </a:solidFill>
              </a:rPr>
              <a:t>interactive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  <a:p>
            <a:pPr marL="363538" indent="-363538">
              <a:spcBef>
                <a:spcPct val="40000"/>
              </a:spcBef>
              <a:buSzPct val="65000"/>
              <a:buFontTx/>
              <a:buBlip>
                <a:blip r:embed="rId5"/>
              </a:buBlip>
            </a:pPr>
            <a:r>
              <a:rPr lang="en-GB" sz="2400">
                <a:solidFill>
                  <a:srgbClr val="010066"/>
                </a:solidFill>
              </a:rPr>
              <a:t>Know about the different types of multimedia and their associated devices.</a:t>
            </a:r>
          </a:p>
          <a:p>
            <a:pPr marL="363538" indent="-363538">
              <a:spcBef>
                <a:spcPct val="40000"/>
              </a:spcBef>
              <a:buSzPct val="65000"/>
              <a:buFontTx/>
              <a:buBlip>
                <a:blip r:embed="rId5"/>
              </a:buBlip>
            </a:pPr>
            <a:r>
              <a:rPr lang="en-GB" sz="2400">
                <a:solidFill>
                  <a:srgbClr val="010066"/>
                </a:solidFill>
              </a:rPr>
              <a:t>Understand how new devices have made multimedia more </a:t>
            </a:r>
            <a:r>
              <a:rPr lang="en-GB" sz="2400" b="1">
                <a:solidFill>
                  <a:srgbClr val="FF6600"/>
                </a:solidFill>
              </a:rPr>
              <a:t>accessible</a:t>
            </a:r>
            <a:r>
              <a:rPr lang="en-GB" sz="2400">
                <a:solidFill>
                  <a:srgbClr val="010066"/>
                </a:solidFill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15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15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1" name="Picture 2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2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use a computer?</a:t>
            </a:r>
          </a:p>
        </p:txBody>
      </p:sp>
      <p:pic>
        <p:nvPicPr>
          <p:cNvPr id="2053" name="Picture 4" descr="flash_icon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2050" name="ShockwaveFlash1" r:id="rId2" imgW="8458933" imgH="5155913"/>
        </mc:Choice>
        <mc:Fallback>
          <p:control name="ShockwaveFlash1" r:id="rId2" imgW="8458933" imgH="515591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865188"/>
                  <a:ext cx="8458200" cy="5156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AutoShape 2"/>
          <p:cNvSpPr>
            <a:spLocks noChangeArrowheads="1"/>
          </p:cNvSpPr>
          <p:nvPr/>
        </p:nvSpPr>
        <p:spPr bwMode="auto">
          <a:xfrm>
            <a:off x="1258888" y="5876925"/>
            <a:ext cx="6553200" cy="719138"/>
          </a:xfrm>
          <a:prstGeom prst="flowChartAlternateProcess">
            <a:avLst/>
          </a:prstGeom>
          <a:solidFill>
            <a:srgbClr val="FFFFCC"/>
          </a:solidFill>
          <a:ln w="38100">
            <a:solidFill>
              <a:srgbClr val="FF66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n-US"/>
          </a:p>
        </p:txBody>
      </p:sp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58775" y="898525"/>
            <a:ext cx="8785225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When you learn, you are trying to understand and remember a lot of information.</a:t>
            </a:r>
          </a:p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Multimedia allows you to receive the information in different ways to make learning easier.</a:t>
            </a:r>
          </a:p>
        </p:txBody>
      </p:sp>
      <p:pic>
        <p:nvPicPr>
          <p:cNvPr id="9220" name="Picture 4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1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to learn</a:t>
            </a:r>
          </a:p>
        </p:txBody>
      </p:sp>
      <p:sp>
        <p:nvSpPr>
          <p:cNvPr id="9222" name="Text Box 6"/>
          <p:cNvSpPr txBox="1">
            <a:spLocks noChangeArrowheads="1"/>
          </p:cNvSpPr>
          <p:nvPr/>
        </p:nvSpPr>
        <p:spPr bwMode="auto">
          <a:xfrm>
            <a:off x="358775" y="2655888"/>
            <a:ext cx="6300788" cy="2940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Some people learn </a:t>
            </a:r>
            <a:r>
              <a:rPr lang="en-GB" sz="2400" b="1">
                <a:solidFill>
                  <a:srgbClr val="FF6600"/>
                </a:solidFill>
              </a:rPr>
              <a:t>visually </a:t>
            </a:r>
            <a:r>
              <a:rPr lang="en-GB" sz="2400">
                <a:solidFill>
                  <a:srgbClr val="010066"/>
                </a:solidFill>
              </a:rPr>
              <a:t>– they like to </a:t>
            </a:r>
            <a:r>
              <a:rPr lang="en-GB" sz="2400" b="1">
                <a:solidFill>
                  <a:srgbClr val="FF6600"/>
                </a:solidFill>
              </a:rPr>
              <a:t>see </a:t>
            </a:r>
            <a:r>
              <a:rPr lang="en-GB" sz="2400">
                <a:solidFill>
                  <a:srgbClr val="010066"/>
                </a:solidFill>
              </a:rPr>
              <a:t>things like charts and pictures.</a:t>
            </a:r>
          </a:p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Some people are </a:t>
            </a:r>
            <a:r>
              <a:rPr lang="en-GB" sz="2400" b="1">
                <a:solidFill>
                  <a:srgbClr val="FF6600"/>
                </a:solidFill>
              </a:rPr>
              <a:t>auditory </a:t>
            </a:r>
            <a:r>
              <a:rPr lang="en-GB" sz="2400">
                <a:solidFill>
                  <a:srgbClr val="010066"/>
                </a:solidFill>
              </a:rPr>
              <a:t>learners – they like to </a:t>
            </a:r>
            <a:r>
              <a:rPr lang="en-GB" sz="2400" b="1">
                <a:solidFill>
                  <a:srgbClr val="FF6600"/>
                </a:solidFill>
              </a:rPr>
              <a:t>hear </a:t>
            </a:r>
            <a:r>
              <a:rPr lang="en-GB" sz="2400">
                <a:solidFill>
                  <a:srgbClr val="010066"/>
                </a:solidFill>
              </a:rPr>
              <a:t>things like speech and sounds.</a:t>
            </a:r>
          </a:p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Some people are </a:t>
            </a:r>
            <a:r>
              <a:rPr lang="en-GB" sz="2400" b="1">
                <a:solidFill>
                  <a:srgbClr val="FF6600"/>
                </a:solidFill>
              </a:rPr>
              <a:t>kinaesthetic </a:t>
            </a:r>
            <a:r>
              <a:rPr lang="en-GB" sz="2400">
                <a:solidFill>
                  <a:srgbClr val="010066"/>
                </a:solidFill>
              </a:rPr>
              <a:t>learners – they like to </a:t>
            </a:r>
            <a:r>
              <a:rPr lang="en-GB" sz="2400" b="1">
                <a:solidFill>
                  <a:srgbClr val="FF6600"/>
                </a:solidFill>
              </a:rPr>
              <a:t>do </a:t>
            </a:r>
            <a:r>
              <a:rPr lang="en-GB" sz="2400">
                <a:solidFill>
                  <a:srgbClr val="010066"/>
                </a:solidFill>
              </a:rPr>
              <a:t>things like flash activities.</a:t>
            </a:r>
          </a:p>
        </p:txBody>
      </p:sp>
      <p:sp>
        <p:nvSpPr>
          <p:cNvPr id="9223" name="Text Box 7"/>
          <p:cNvSpPr txBox="1">
            <a:spLocks noChangeArrowheads="1"/>
          </p:cNvSpPr>
          <p:nvPr/>
        </p:nvSpPr>
        <p:spPr bwMode="auto">
          <a:xfrm>
            <a:off x="1331913" y="5995988"/>
            <a:ext cx="648017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ctr" eaLnBrk="1" hangingPunct="1"/>
            <a:r>
              <a:rPr lang="en-GB" sz="2400">
                <a:solidFill>
                  <a:srgbClr val="010066"/>
                </a:solidFill>
              </a:rPr>
              <a:t>Multimedia can help students learn effectively.</a:t>
            </a:r>
            <a:endParaRPr lang="en-US" sz="2400">
              <a:solidFill>
                <a:schemeClr val="accent2"/>
              </a:solidFill>
            </a:endParaRPr>
          </a:p>
        </p:txBody>
      </p:sp>
      <p:pic>
        <p:nvPicPr>
          <p:cNvPr id="9224" name="Picture 8" descr="30323822[1]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02425" y="2276475"/>
            <a:ext cx="2154238" cy="3240088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21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2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922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92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18" grpId="0" animBg="1"/>
      <p:bldP spid="9219" grpId="0" build="p" autoUpdateAnimBg="0"/>
      <p:bldP spid="922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Text Box 2"/>
          <p:cNvSpPr txBox="1">
            <a:spLocks noChangeArrowheads="1"/>
          </p:cNvSpPr>
          <p:nvPr/>
        </p:nvSpPr>
        <p:spPr bwMode="auto">
          <a:xfrm>
            <a:off x="71438" y="71438"/>
            <a:ext cx="2628900" cy="519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GB" sz="2800" b="1">
                <a:solidFill>
                  <a:srgbClr val="5B0091"/>
                </a:solidFill>
              </a:rPr>
              <a:t>Let’s interact</a:t>
            </a:r>
          </a:p>
        </p:txBody>
      </p:sp>
      <p:pic>
        <p:nvPicPr>
          <p:cNvPr id="3076" name="Picture 3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7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Let’s interact</a:t>
            </a:r>
          </a:p>
        </p:txBody>
      </p:sp>
      <p:pic>
        <p:nvPicPr>
          <p:cNvPr id="3078" name="Picture 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3074" name="ShockwaveFlash2" r:id="rId2" imgW="8458933" imgH="5155913"/>
        </mc:Choice>
        <mc:Fallback>
          <p:control name="ShockwaveFlash2" r:id="rId2" imgW="8458933" imgH="5155913">
            <p:pic>
              <p:nvPicPr>
                <p:cNvPr id="0" name="ShockwaveFlash2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865188"/>
                  <a:ext cx="8458200" cy="5156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ext Box 2"/>
          <p:cNvSpPr txBox="1">
            <a:spLocks noChangeArrowheads="1"/>
          </p:cNvSpPr>
          <p:nvPr/>
        </p:nvSpPr>
        <p:spPr bwMode="auto">
          <a:xfrm>
            <a:off x="6804025" y="23495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358775" y="1944688"/>
            <a:ext cx="4860925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Text is easy to carry around, you do not need complicated technology to read it.</a:t>
            </a:r>
          </a:p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You control the reading speed.</a:t>
            </a:r>
          </a:p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Text is quite easy to produce.</a:t>
            </a:r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Why are we still reading?</a:t>
            </a:r>
          </a:p>
        </p:txBody>
      </p:sp>
      <p:pic>
        <p:nvPicPr>
          <p:cNvPr id="13317" name="Picture 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358775" y="4221163"/>
            <a:ext cx="8316913" cy="1698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Text is still a very good way to explain things and is easy to go back and revise from.</a:t>
            </a:r>
          </a:p>
          <a:p>
            <a:pPr eaLnBrk="1" hangingPunct="1">
              <a:spcBef>
                <a:spcPct val="4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Text files don’t take up much memory and are quick to download.</a:t>
            </a:r>
            <a:endParaRPr lang="en-US" sz="2400">
              <a:solidFill>
                <a:srgbClr val="010066"/>
              </a:solidFill>
            </a:endParaRPr>
          </a:p>
        </p:txBody>
      </p:sp>
      <p:pic>
        <p:nvPicPr>
          <p:cNvPr id="13319" name="Picture 7" descr="bookpile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825" y="1316038"/>
            <a:ext cx="4032250" cy="27606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8" name="Text Box 8"/>
          <p:cNvSpPr txBox="1">
            <a:spLocks noChangeArrowheads="1"/>
          </p:cNvSpPr>
          <p:nvPr/>
        </p:nvSpPr>
        <p:spPr bwMode="auto">
          <a:xfrm>
            <a:off x="358775" y="927100"/>
            <a:ext cx="8245475" cy="822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6"/>
                </a:solidFill>
              </a:rPr>
              <a:t>If multimedia files are so good, why is there still so much text about?</a:t>
            </a:r>
            <a:endParaRPr lang="en-US" sz="2400">
              <a:solidFill>
                <a:srgbClr val="010066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3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331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331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9" name="Text Box 2"/>
          <p:cNvSpPr txBox="1">
            <a:spLocks noChangeArrowheads="1"/>
          </p:cNvSpPr>
          <p:nvPr/>
        </p:nvSpPr>
        <p:spPr bwMode="auto">
          <a:xfrm>
            <a:off x="6804025" y="23495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4100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The properties of multimedia</a:t>
            </a:r>
          </a:p>
        </p:txBody>
      </p:sp>
      <p:pic>
        <p:nvPicPr>
          <p:cNvPr id="4101" name="Picture 4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02" name="Picture 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4098" name="ShockwaveFlash1" r:id="rId2" imgW="8458933" imgH="5155913"/>
        </mc:Choice>
        <mc:Fallback>
          <p:control name="ShockwaveFlash1" r:id="rId2" imgW="8458933" imgH="515591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865188"/>
                  <a:ext cx="8458200" cy="5156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6804025" y="23495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358775" y="2276475"/>
            <a:ext cx="6084888" cy="3597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marL="363538" indent="-363538"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sz="2400" b="1">
                <a:solidFill>
                  <a:srgbClr val="FF6600"/>
                </a:solidFill>
              </a:rPr>
              <a:t>MP3</a:t>
            </a:r>
            <a:r>
              <a:rPr lang="en-GB" sz="2400">
                <a:solidFill>
                  <a:srgbClr val="010066"/>
                </a:solidFill>
              </a:rPr>
              <a:t> players can carry hundreds of songs in a device the size of your thumb.</a:t>
            </a:r>
          </a:p>
          <a:p>
            <a:pPr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sz="2400" b="1">
                <a:solidFill>
                  <a:srgbClr val="FF6600"/>
                </a:solidFill>
              </a:rPr>
              <a:t>MP4</a:t>
            </a:r>
            <a:r>
              <a:rPr lang="en-GB" sz="2400">
                <a:solidFill>
                  <a:srgbClr val="010066"/>
                </a:solidFill>
              </a:rPr>
              <a:t> players can stream video from the Internet.</a:t>
            </a:r>
          </a:p>
          <a:p>
            <a:pPr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sz="2400" b="1">
                <a:solidFill>
                  <a:srgbClr val="FF6600"/>
                </a:solidFill>
              </a:rPr>
              <a:t>Portable DVD players</a:t>
            </a:r>
            <a:r>
              <a:rPr lang="en-GB" sz="2400">
                <a:solidFill>
                  <a:srgbClr val="010066"/>
                </a:solidFill>
              </a:rPr>
              <a:t> mean you can watch movies anywhere.</a:t>
            </a:r>
          </a:p>
          <a:p>
            <a:pPr eaLnBrk="1" hangingPunct="1">
              <a:spcBef>
                <a:spcPct val="20000"/>
              </a:spcBef>
              <a:buSzPct val="65000"/>
              <a:buFontTx/>
              <a:buBlip>
                <a:blip r:embed="rId3"/>
              </a:buBlip>
            </a:pPr>
            <a:r>
              <a:rPr lang="en-GB" sz="2400">
                <a:solidFill>
                  <a:srgbClr val="010066"/>
                </a:solidFill>
              </a:rPr>
              <a:t>You can download your favourite programme as a </a:t>
            </a:r>
            <a:r>
              <a:rPr lang="en-GB" sz="2400" b="1">
                <a:solidFill>
                  <a:srgbClr val="FF6600"/>
                </a:solidFill>
              </a:rPr>
              <a:t>podcast</a:t>
            </a:r>
            <a:r>
              <a:rPr lang="en-GB" sz="2400">
                <a:solidFill>
                  <a:srgbClr val="010066"/>
                </a:solidFill>
              </a:rPr>
              <a:t> and listen on the way to school.</a:t>
            </a:r>
          </a:p>
        </p:txBody>
      </p:sp>
      <p:sp>
        <p:nvSpPr>
          <p:cNvPr id="11268" name="Text Box 4"/>
          <p:cNvSpPr txBox="1">
            <a:spLocks noChangeArrowheads="1"/>
          </p:cNvSpPr>
          <p:nvPr/>
        </p:nvSpPr>
        <p:spPr bwMode="auto">
          <a:xfrm>
            <a:off x="358775" y="898525"/>
            <a:ext cx="6300788" cy="1187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/>
            <a:r>
              <a:rPr lang="en-GB" sz="2400">
                <a:solidFill>
                  <a:srgbClr val="010066"/>
                </a:solidFill>
              </a:rPr>
              <a:t>Until recently, the only practical way you could use multimedia was at home on a TV or computer. How things have changed.</a:t>
            </a:r>
            <a:endParaRPr lang="en-US" sz="2400">
              <a:solidFill>
                <a:srgbClr val="010066"/>
              </a:solidFill>
            </a:endParaRPr>
          </a:p>
        </p:txBody>
      </p:sp>
      <p:sp>
        <p:nvSpPr>
          <p:cNvPr id="11269" name="Rectangle 5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Multimedia on the move</a:t>
            </a:r>
          </a:p>
        </p:txBody>
      </p:sp>
      <p:pic>
        <p:nvPicPr>
          <p:cNvPr id="17414" name="Picture 6" descr="ipod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688" y="1268413"/>
            <a:ext cx="1990725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5" name="Picture 7" descr="DVD Player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3663" y="4133850"/>
            <a:ext cx="2138362" cy="1668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6" name="Picture 8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74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4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174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74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74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74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build="p" autoUpdateAnimBg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3" name="Text Box 2"/>
          <p:cNvSpPr txBox="1">
            <a:spLocks noChangeArrowheads="1"/>
          </p:cNvSpPr>
          <p:nvPr/>
        </p:nvSpPr>
        <p:spPr bwMode="auto">
          <a:xfrm>
            <a:off x="6804025" y="2349500"/>
            <a:ext cx="1152525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GB" sz="2400">
              <a:solidFill>
                <a:schemeClr val="accent2"/>
              </a:solidFill>
            </a:endParaRPr>
          </a:p>
        </p:txBody>
      </p:sp>
      <p:sp>
        <p:nvSpPr>
          <p:cNvPr id="5124" name="Rectangle 3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Saving multimedia files</a:t>
            </a:r>
          </a:p>
        </p:txBody>
      </p:sp>
      <p:pic>
        <p:nvPicPr>
          <p:cNvPr id="5125" name="Picture 4" descr="flash_icon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70763" y="44450"/>
            <a:ext cx="5143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9461" name="Picture 5" descr="next_btn_colour">
            <a:hlinkClick r:id="" action="ppaction://hlinkshowjump?jump=nextslide"/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07400" y="6092825"/>
            <a:ext cx="628650" cy="571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controls>
      <mc:AlternateContent xmlns:mc="http://schemas.openxmlformats.org/markup-compatibility/2006">
        <mc:Choice xmlns:v="urn:schemas-microsoft-com:vml" Requires="v">
          <p:control spid="5122" name="ShockwaveFlash1" r:id="rId2" imgW="8458933" imgH="5155913"/>
        </mc:Choice>
        <mc:Fallback>
          <p:control name="ShockwaveFlash1" r:id="rId2" imgW="8458933" imgH="5155913">
            <p:pic>
              <p:nvPicPr>
                <p:cNvPr id="0" name="ShockwaveFlash1"/>
                <p:cNvPicPr preferRelativeResize="0">
                  <a:picLocks noChangeArrowheads="1" noChangeShapeType="1"/>
                </p:cNvPicPr>
                <p:nvPr/>
              </p:nvPicPr>
              <p:blipFill>
                <a:blip r:embed="rId7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p:blipFill>
              <p:spPr bwMode="auto">
                <a:xfrm>
                  <a:off x="381000" y="865188"/>
                  <a:ext cx="8458200" cy="5156200"/>
                </a:xfrm>
                <a:prstGeom prst="rect">
                  <a:avLst/>
                </a:prstGeom>
                <a:noFill/>
                <a:ln w="9525">
                  <a:miter lim="800000"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</p:pic>
          </p:control>
        </mc:Fallback>
      </mc:AlternateContent>
    </p:controls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1_Custom Design">
  <a:themeElements>
    <a:clrScheme name="1_Custom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ustom Design 13">
        <a:dk1>
          <a:srgbClr val="000000"/>
        </a:dk1>
        <a:lt1>
          <a:srgbClr val="FFFFFF"/>
        </a:lt1>
        <a:dk2>
          <a:srgbClr val="5B009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0_Custom Design">
  <a:themeElements>
    <a:clrScheme name="10_Custom Design 13">
      <a:dk1>
        <a:srgbClr val="000000"/>
      </a:dk1>
      <a:lt1>
        <a:srgbClr val="FFFFFF"/>
      </a:lt1>
      <a:dk2>
        <a:srgbClr val="5B0091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0_Custom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0_Custom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Custom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Custom Design 13">
        <a:dk1>
          <a:srgbClr val="000000"/>
        </a:dk1>
        <a:lt1>
          <a:srgbClr val="FFFFFF"/>
        </a:lt1>
        <a:dk2>
          <a:srgbClr val="5B0091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69</TotalTime>
  <Words>419</Words>
  <Application>Microsoft Office PowerPoint</Application>
  <PresentationFormat>On-screen Show (4:3)</PresentationFormat>
  <Paragraphs>53</Paragraphs>
  <Slides>10</Slides>
  <Notes>9</Notes>
  <HiddenSlides>0</HiddenSlides>
  <MMClips>0</MMClips>
  <ScaleCrop>false</ScaleCrop>
  <HeadingPairs>
    <vt:vector size="8" baseType="variant">
      <vt:variant>
        <vt:lpstr>Fonts Used</vt:lpstr>
      </vt:variant>
      <vt:variant>
        <vt:i4>1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4" baseType="lpstr">
      <vt:lpstr>Arial</vt:lpstr>
      <vt:lpstr>1_Custom Design</vt:lpstr>
      <vt:lpstr>10_Custom Design</vt:lpstr>
      <vt:lpstr>Flash Document</vt:lpstr>
      <vt:lpstr>Introduction to Multimedia</vt:lpstr>
      <vt:lpstr>Learning objectives</vt:lpstr>
      <vt:lpstr>Why use a computer?</vt:lpstr>
      <vt:lpstr>Learning to learn</vt:lpstr>
      <vt:lpstr>Let’s interact</vt:lpstr>
      <vt:lpstr>Why are we still reading?</vt:lpstr>
      <vt:lpstr>The properties of multimedia</vt:lpstr>
      <vt:lpstr>Multimedia on the move</vt:lpstr>
      <vt:lpstr>Saving multimedia files</vt:lpstr>
      <vt:lpstr>Summary</vt:lpstr>
    </vt:vector>
  </TitlesOfParts>
  <Company>Boardworks Ltd.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Multimedia</dc:title>
  <dc:subject>Boardworks KS3 ICT</dc:subject>
  <dc:creator>Boardworks Ltd.</dc:creator>
  <cp:lastModifiedBy>Teacher E-Solutions</cp:lastModifiedBy>
  <cp:revision>12</cp:revision>
  <dcterms:created xsi:type="dcterms:W3CDTF">2007-10-09T15:27:17Z</dcterms:created>
  <dcterms:modified xsi:type="dcterms:W3CDTF">2019-01-18T16:42:26Z</dcterms:modified>
</cp:coreProperties>
</file>