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ctiveX/activeX1.xml" ContentType="application/vnd.ms-office.activeX+xml"/>
  <Override PartName="/ppt/activeX/activeX1.bin" ContentType="application/vnd.ms-office.activeX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ctiveX/activeX2.xml" ContentType="application/vnd.ms-office.activeX+xml"/>
  <Override PartName="/ppt/activeX/activeX2.bin" ContentType="application/vnd.ms-office.activeX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ctiveX/activeX3.xml" ContentType="application/vnd.ms-office.activeX+xml"/>
  <Override PartName="/ppt/activeX/activeX3.bin" ContentType="application/vnd.ms-office.activeX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activeX/activeX4.xml" ContentType="application/vnd.ms-office.activeX+xml"/>
  <Override PartName="/ppt/activeX/activeX4.bin" ContentType="application/vnd.ms-office.activeX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0" r:id="rId2"/>
  </p:sldMasterIdLst>
  <p:notesMasterIdLst>
    <p:notesMasterId r:id="rId13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21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9C9282B8-4548-439C-AD2C-A87FE517D2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2569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CE5D5DD-B110-4FB8-9AD6-84C80D110825}" type="slidenum">
              <a:rPr lang="en-US" smtClean="0"/>
              <a:pPr eaLnBrk="1" hangingPunct="1"/>
              <a:t>1</a:t>
            </a:fld>
            <a:endParaRPr lang="en-US" smtClean="0"/>
          </a:p>
        </p:txBody>
      </p:sp>
      <p:sp>
        <p:nvSpPr>
          <p:cNvPr id="143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b="1" smtClean="0">
                <a:latin typeface="Arial" pitchFamily="34" charset="0"/>
              </a:rPr>
              <a:t>Photo credit: </a:t>
            </a:r>
            <a:r>
              <a:rPr lang="en-GB" smtClean="0">
                <a:latin typeface="Arial" pitchFamily="34" charset="0"/>
              </a:rPr>
              <a:t>©2007 JupiterImages Corporation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85DAB1D-9539-4BAD-81A1-9AE91CD2DC65}" type="slidenum">
              <a:rPr lang="en-US" smtClean="0"/>
              <a:pPr eaLnBrk="1" hangingPunct="1"/>
              <a:t>3</a:t>
            </a:fld>
            <a:endParaRPr lang="en-US" smtClean="0"/>
          </a:p>
        </p:txBody>
      </p:sp>
      <p:sp>
        <p:nvSpPr>
          <p:cNvPr id="153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B8EAB56-572C-4372-B51E-E90EAEA82C07}" type="slidenum">
              <a:rPr lang="en-US" smtClean="0"/>
              <a:pPr eaLnBrk="1" hangingPunct="1"/>
              <a:t>4</a:t>
            </a:fld>
            <a:endParaRPr lang="en-US" smtClean="0"/>
          </a:p>
        </p:txBody>
      </p:sp>
      <p:sp>
        <p:nvSpPr>
          <p:cNvPr id="163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b="1" smtClean="0">
                <a:latin typeface="Arial" pitchFamily="34" charset="0"/>
              </a:rPr>
              <a:t>Photo credit:</a:t>
            </a:r>
            <a:r>
              <a:rPr lang="en-GB" smtClean="0">
                <a:latin typeface="Arial" pitchFamily="34" charset="0"/>
              </a:rPr>
              <a:t> ©2007 JupiterImages Corporation</a:t>
            </a:r>
            <a:endParaRPr lang="en-US" smtClean="0">
              <a:latin typeface="Arial" pitchFamily="34" charset="0"/>
            </a:endParaRPr>
          </a:p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A58B4F4-B792-4B17-9650-749F7EBA07E1}" type="slidenum">
              <a:rPr lang="en-US" smtClean="0"/>
              <a:pPr eaLnBrk="1" hangingPunct="1"/>
              <a:t>5</a:t>
            </a:fld>
            <a:endParaRPr lang="en-US" smtClean="0"/>
          </a:p>
        </p:txBody>
      </p:sp>
      <p:sp>
        <p:nvSpPr>
          <p:cNvPr id="174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042DFB1-F2D7-44DD-9C04-C1752B6D6604}" type="slidenum">
              <a:rPr lang="en-US" smtClean="0"/>
              <a:pPr eaLnBrk="1" hangingPunct="1"/>
              <a:t>6</a:t>
            </a:fld>
            <a:endParaRPr lang="en-US" smtClean="0"/>
          </a:p>
        </p:txBody>
      </p:sp>
      <p:sp>
        <p:nvSpPr>
          <p:cNvPr id="184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b="1" smtClean="0">
                <a:latin typeface="Arial" pitchFamily="34" charset="0"/>
              </a:rPr>
              <a:t>Photo credit:</a:t>
            </a:r>
            <a:r>
              <a:rPr lang="en-GB" smtClean="0">
                <a:latin typeface="Arial" pitchFamily="34" charset="0"/>
              </a:rPr>
              <a:t> ©2007 stockxchange</a:t>
            </a:r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6D270B6-9A98-4412-A6F0-65F715AE8A2C}" type="slidenum">
              <a:rPr lang="en-US" smtClean="0"/>
              <a:pPr eaLnBrk="1" hangingPunct="1"/>
              <a:t>7</a:t>
            </a:fld>
            <a:endParaRPr lang="en-US" smtClean="0"/>
          </a:p>
        </p:txBody>
      </p:sp>
      <p:sp>
        <p:nvSpPr>
          <p:cNvPr id="194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91A98B3-B8F1-4D0C-93D4-C05F2E1CDBC7}" type="slidenum">
              <a:rPr lang="en-US" smtClean="0"/>
              <a:pPr eaLnBrk="1" hangingPunct="1"/>
              <a:t>8</a:t>
            </a:fld>
            <a:endParaRPr lang="en-US" smtClean="0"/>
          </a:p>
        </p:txBody>
      </p:sp>
      <p:sp>
        <p:nvSpPr>
          <p:cNvPr id="204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b="1" smtClean="0">
                <a:latin typeface="Arial" pitchFamily="34" charset="0"/>
              </a:rPr>
              <a:t>Photo credits:</a:t>
            </a:r>
            <a:r>
              <a:rPr lang="en-GB" smtClean="0">
                <a:latin typeface="Arial" pitchFamily="34" charset="0"/>
              </a:rPr>
              <a:t> ©2007 stockxchange</a:t>
            </a:r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BFDA4B4-2EE8-4C9D-8A12-A3C83E52F3C7}" type="slidenum">
              <a:rPr lang="en-US" smtClean="0"/>
              <a:pPr eaLnBrk="1" hangingPunct="1"/>
              <a:t>9</a:t>
            </a:fld>
            <a:endParaRPr lang="en-US" smtClean="0"/>
          </a:p>
        </p:txBody>
      </p:sp>
      <p:sp>
        <p:nvSpPr>
          <p:cNvPr id="215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C360C22-7C64-4D1F-833B-2F05DF8D36A0}" type="slidenum">
              <a:rPr lang="en-US" smtClean="0"/>
              <a:pPr eaLnBrk="1" hangingPunct="1"/>
              <a:t>10</a:t>
            </a:fld>
            <a:endParaRPr lang="en-US" smtClean="0"/>
          </a:p>
        </p:txBody>
      </p:sp>
      <p:sp>
        <p:nvSpPr>
          <p:cNvPr id="225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427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393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71438"/>
            <a:ext cx="2152650" cy="60547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438" y="71438"/>
            <a:ext cx="6310312" cy="6054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7548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3177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1919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91227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2256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2776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6119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24394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31379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1499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04606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4924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133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77223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738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14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549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1215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6428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69256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vmlDrawing" Target="../drawings/vmlDrawing1.vml"/><Relationship Id="rId18" Type="http://schemas.openxmlformats.org/officeDocument/2006/relationships/image" Target="../media/image7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4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1.bin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6.png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8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5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KS4_GEOGRAPHY_p3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71438" y="71438"/>
            <a:ext cx="5653087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3556" name="Text Box 4"/>
          <p:cNvSpPr txBox="1">
            <a:spLocks noChangeArrowheads="1"/>
          </p:cNvSpPr>
          <p:nvPr userDrawn="1"/>
        </p:nvSpPr>
        <p:spPr bwMode="auto">
          <a:xfrm>
            <a:off x="6372225" y="6669088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GB" sz="1000">
                <a:solidFill>
                  <a:srgbClr val="5B0091"/>
                </a:solidFill>
                <a:latin typeface="Arial" charset="0"/>
                <a:cs typeface="Arial" charset="0"/>
              </a:rPr>
              <a:t>© Boardworks Ltd 2008</a:t>
            </a:r>
          </a:p>
        </p:txBody>
      </p:sp>
      <p:sp>
        <p:nvSpPr>
          <p:cNvPr id="23557" name="Text Box 5"/>
          <p:cNvSpPr txBox="1">
            <a:spLocks noChangeArrowheads="1"/>
          </p:cNvSpPr>
          <p:nvPr userDrawn="1"/>
        </p:nvSpPr>
        <p:spPr bwMode="auto">
          <a:xfrm>
            <a:off x="854075" y="6654800"/>
            <a:ext cx="111601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fld id="{B1305BEC-311B-4A95-85A9-CE926A54F4BC}" type="slidenum">
              <a:rPr lang="en-GB" sz="1000">
                <a:solidFill>
                  <a:srgbClr val="5B0091"/>
                </a:solidFill>
                <a:latin typeface="Arial" charset="0"/>
              </a:rPr>
              <a:pPr>
                <a:spcBef>
                  <a:spcPct val="50000"/>
                </a:spcBef>
                <a:defRPr/>
              </a:pPr>
              <a:t>‹#›</a:t>
            </a:fld>
            <a:r>
              <a:rPr lang="en-GB" sz="1000">
                <a:solidFill>
                  <a:srgbClr val="5B0091"/>
                </a:solidFill>
                <a:latin typeface="Arial" charset="0"/>
              </a:rPr>
              <a:t> of 10</a:t>
            </a:r>
          </a:p>
        </p:txBody>
      </p:sp>
      <p:pic>
        <p:nvPicPr>
          <p:cNvPr id="6150" name="Picture 6" descr="back_btn_colour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097588"/>
            <a:ext cx="63817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 descr="forward_arrow_grey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5813" y="6094413"/>
            <a:ext cx="630237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5B009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5B009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5B009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5B009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5B009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5B009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5B009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5B009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5B009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2" descr="19179538[1]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038" y="44450"/>
            <a:ext cx="8101012" cy="535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14" descr="Inversion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26" name="Object 4"/>
          <p:cNvGraphicFramePr>
            <a:graphicFrameLocks noChangeAspect="1"/>
          </p:cNvGraphicFramePr>
          <p:nvPr userDrawn="1"/>
        </p:nvGraphicFramePr>
        <p:xfrm>
          <a:off x="179388" y="188913"/>
          <a:ext cx="492125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Flash Document" r:id="rId16" imgW="491400" imgH="666720" progId="Flash.Movie">
                  <p:embed/>
                </p:oleObj>
              </mc:Choice>
              <mc:Fallback>
                <p:oleObj name="Flash Document" r:id="rId16" imgW="491400" imgH="666720" progId="Flash.Movi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188913"/>
                        <a:ext cx="492125" cy="666750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0" name="Picture 5" descr="notes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6675" y="5876925"/>
            <a:ext cx="360363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6" descr="flash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488" y="5859463"/>
            <a:ext cx="298450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3" name="Text Box 7"/>
          <p:cNvSpPr txBox="1">
            <a:spLocks noChangeArrowheads="1"/>
          </p:cNvSpPr>
          <p:nvPr userDrawn="1"/>
        </p:nvSpPr>
        <p:spPr bwMode="auto">
          <a:xfrm>
            <a:off x="5581650" y="5870575"/>
            <a:ext cx="345598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1200" b="1">
                <a:solidFill>
                  <a:srgbClr val="010066"/>
                </a:solidFill>
                <a:latin typeface="Arial" charset="0"/>
                <a:cs typeface="Arial" charset="0"/>
              </a:rPr>
              <a:t>Teacher’s notes included in the Notes Page.</a:t>
            </a:r>
            <a:endParaRPr lang="en-US" sz="1200" b="1">
              <a:solidFill>
                <a:srgbClr val="010066"/>
              </a:solidFill>
              <a:latin typeface="Arial" charset="0"/>
              <a:cs typeface="Arial" charset="0"/>
            </a:endParaRPr>
          </a:p>
        </p:txBody>
      </p:sp>
      <p:sp>
        <p:nvSpPr>
          <p:cNvPr id="24584" name="Text Box 8"/>
          <p:cNvSpPr txBox="1">
            <a:spLocks noChangeArrowheads="1"/>
          </p:cNvSpPr>
          <p:nvPr userDrawn="1"/>
        </p:nvSpPr>
        <p:spPr bwMode="auto">
          <a:xfrm>
            <a:off x="1260475" y="5870575"/>
            <a:ext cx="38893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1200" b="1">
                <a:solidFill>
                  <a:srgbClr val="010066"/>
                </a:solidFill>
                <a:latin typeface="Arial" charset="0"/>
                <a:cs typeface="Arial" charset="0"/>
              </a:rPr>
              <a:t>Flash activity. These activities are not editable.</a:t>
            </a:r>
            <a:endParaRPr lang="en-US" sz="1200" b="1">
              <a:solidFill>
                <a:srgbClr val="010066"/>
              </a:solidFill>
              <a:latin typeface="Arial" charset="0"/>
              <a:cs typeface="Arial" charset="0"/>
            </a:endParaRPr>
          </a:p>
        </p:txBody>
      </p:sp>
      <p:sp>
        <p:nvSpPr>
          <p:cNvPr id="24585" name="Text Box 9"/>
          <p:cNvSpPr txBox="1">
            <a:spLocks noChangeArrowheads="1"/>
          </p:cNvSpPr>
          <p:nvPr userDrawn="1"/>
        </p:nvSpPr>
        <p:spPr bwMode="auto">
          <a:xfrm>
            <a:off x="930275" y="5516563"/>
            <a:ext cx="10493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b="1">
                <a:solidFill>
                  <a:srgbClr val="010066"/>
                </a:solidFill>
                <a:latin typeface="Arial" charset="0"/>
                <a:cs typeface="Arial" charset="0"/>
              </a:rPr>
              <a:t>Icons key:</a:t>
            </a:r>
          </a:p>
        </p:txBody>
      </p:sp>
      <p:sp>
        <p:nvSpPr>
          <p:cNvPr id="24586" name="Rectangle 10"/>
          <p:cNvSpPr>
            <a:spLocks noChangeArrowheads="1"/>
          </p:cNvSpPr>
          <p:nvPr userDrawn="1"/>
        </p:nvSpPr>
        <p:spPr bwMode="auto">
          <a:xfrm>
            <a:off x="3924300" y="5538788"/>
            <a:ext cx="51339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200" b="1">
                <a:solidFill>
                  <a:srgbClr val="010066"/>
                </a:solidFill>
                <a:latin typeface="Arial" charset="0"/>
                <a:cs typeface="Arial" charset="0"/>
              </a:rPr>
              <a:t>For more detailed instructions, see the </a:t>
            </a:r>
            <a:r>
              <a:rPr lang="en-GB" sz="1200" b="1" i="1">
                <a:solidFill>
                  <a:srgbClr val="010066"/>
                </a:solidFill>
                <a:latin typeface="Arial" charset="0"/>
                <a:cs typeface="Arial" charset="0"/>
              </a:rPr>
              <a:t>Getting Started</a:t>
            </a:r>
            <a:r>
              <a:rPr lang="en-GB" sz="1200" b="1">
                <a:solidFill>
                  <a:srgbClr val="010066"/>
                </a:solidFill>
                <a:latin typeface="Arial" charset="0"/>
                <a:cs typeface="Arial" charset="0"/>
              </a:rPr>
              <a:t> presentation.</a:t>
            </a:r>
          </a:p>
        </p:txBody>
      </p:sp>
      <p:sp>
        <p:nvSpPr>
          <p:cNvPr id="24587" name="Text Box 11"/>
          <p:cNvSpPr txBox="1">
            <a:spLocks noChangeArrowheads="1"/>
          </p:cNvSpPr>
          <p:nvPr userDrawn="1"/>
        </p:nvSpPr>
        <p:spPr bwMode="auto">
          <a:xfrm>
            <a:off x="6372225" y="6669088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GB" sz="1000">
                <a:solidFill>
                  <a:srgbClr val="5B0091"/>
                </a:solidFill>
                <a:latin typeface="Arial" charset="0"/>
                <a:cs typeface="Arial" charset="0"/>
              </a:rPr>
              <a:t>© Boardworks Ltd 2008</a:t>
            </a:r>
          </a:p>
        </p:txBody>
      </p:sp>
      <p:sp>
        <p:nvSpPr>
          <p:cNvPr id="24588" name="Text Box 12"/>
          <p:cNvSpPr txBox="1">
            <a:spLocks noChangeArrowheads="1"/>
          </p:cNvSpPr>
          <p:nvPr userDrawn="1"/>
        </p:nvSpPr>
        <p:spPr bwMode="auto">
          <a:xfrm>
            <a:off x="854075" y="6654800"/>
            <a:ext cx="111601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fld id="{32DD15DB-4710-4CA8-B925-13B3BD6B13B2}" type="slidenum">
              <a:rPr lang="en-GB" sz="1000">
                <a:solidFill>
                  <a:srgbClr val="5B0091"/>
                </a:solidFill>
                <a:latin typeface="Arial" charset="0"/>
              </a:rPr>
              <a:pPr>
                <a:spcBef>
                  <a:spcPct val="50000"/>
                </a:spcBef>
                <a:defRPr/>
              </a:pPr>
              <a:t>‹#›</a:t>
            </a:fld>
            <a:r>
              <a:rPr lang="en-GB" sz="1000">
                <a:solidFill>
                  <a:srgbClr val="5B0091"/>
                </a:solidFill>
                <a:latin typeface="Arial" charset="0"/>
              </a:rPr>
              <a:t> of 10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png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4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8.png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1.png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1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5.png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1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1042988" y="2679700"/>
            <a:ext cx="7772400" cy="1470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b="1" smtClean="0"/>
              <a:t>Introduction to Multimedia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771650" y="3476625"/>
            <a:ext cx="6400800" cy="673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sz="3600" b="1" smtClean="0"/>
              <a:t>Communicating Information</a:t>
            </a:r>
            <a:endParaRPr lang="en-GB" smtClean="0"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358775" y="898525"/>
            <a:ext cx="8135938" cy="465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30000"/>
              </a:spcBef>
              <a:buSzPct val="65000"/>
              <a:buFontTx/>
              <a:buBlip>
                <a:blip r:embed="rId3"/>
              </a:buBlip>
            </a:pPr>
            <a:r>
              <a:rPr lang="en-GB" sz="2400" b="1">
                <a:solidFill>
                  <a:srgbClr val="FF6600"/>
                </a:solidFill>
              </a:rPr>
              <a:t>Multimedia</a:t>
            </a:r>
            <a:r>
              <a:rPr lang="en-GB" sz="2400">
                <a:solidFill>
                  <a:srgbClr val="010066"/>
                </a:solidFill>
              </a:rPr>
              <a:t> is a combination of text, graphics, sound, animation and video.</a:t>
            </a:r>
          </a:p>
          <a:p>
            <a:pPr eaLnBrk="1" hangingPunct="1">
              <a:spcBef>
                <a:spcPct val="30000"/>
              </a:spcBef>
              <a:buSzPct val="65000"/>
              <a:buFontTx/>
              <a:buBlip>
                <a:blip r:embed="rId3"/>
              </a:buBlip>
            </a:pPr>
            <a:r>
              <a:rPr lang="en-GB" sz="2400">
                <a:solidFill>
                  <a:srgbClr val="010066"/>
                </a:solidFill>
              </a:rPr>
              <a:t>It can be used to </a:t>
            </a:r>
            <a:r>
              <a:rPr lang="en-GB" sz="2400" b="1">
                <a:solidFill>
                  <a:srgbClr val="FF6600"/>
                </a:solidFill>
              </a:rPr>
              <a:t>explain</a:t>
            </a:r>
            <a:r>
              <a:rPr lang="en-GB" sz="2400">
                <a:solidFill>
                  <a:srgbClr val="010066"/>
                </a:solidFill>
              </a:rPr>
              <a:t> things and make them more </a:t>
            </a:r>
            <a:r>
              <a:rPr lang="en-GB" sz="2400" b="1">
                <a:solidFill>
                  <a:srgbClr val="FF6600"/>
                </a:solidFill>
              </a:rPr>
              <a:t>interesting</a:t>
            </a:r>
            <a:r>
              <a:rPr lang="en-GB" sz="2400">
                <a:solidFill>
                  <a:srgbClr val="010066"/>
                </a:solidFill>
              </a:rPr>
              <a:t>.</a:t>
            </a:r>
          </a:p>
          <a:p>
            <a:pPr eaLnBrk="1" hangingPunct="1">
              <a:spcBef>
                <a:spcPct val="30000"/>
              </a:spcBef>
              <a:buSzPct val="65000"/>
              <a:buFontTx/>
              <a:buBlip>
                <a:blip r:embed="rId3"/>
              </a:buBlip>
            </a:pPr>
            <a:r>
              <a:rPr lang="en-GB" sz="2400">
                <a:solidFill>
                  <a:srgbClr val="010066"/>
                </a:solidFill>
              </a:rPr>
              <a:t>It can help people with different </a:t>
            </a:r>
            <a:r>
              <a:rPr lang="en-GB" sz="2400" b="1">
                <a:solidFill>
                  <a:srgbClr val="FF6600"/>
                </a:solidFill>
              </a:rPr>
              <a:t>learning styles</a:t>
            </a:r>
            <a:r>
              <a:rPr lang="en-GB" sz="2400">
                <a:solidFill>
                  <a:srgbClr val="010066"/>
                </a:solidFill>
              </a:rPr>
              <a:t>.</a:t>
            </a:r>
          </a:p>
          <a:p>
            <a:pPr eaLnBrk="1" hangingPunct="1">
              <a:spcBef>
                <a:spcPct val="30000"/>
              </a:spcBef>
              <a:buSzPct val="65000"/>
              <a:buFontTx/>
              <a:buBlip>
                <a:blip r:embed="rId3"/>
              </a:buBlip>
            </a:pPr>
            <a:r>
              <a:rPr lang="en-GB" sz="2400">
                <a:solidFill>
                  <a:srgbClr val="010066"/>
                </a:solidFill>
              </a:rPr>
              <a:t>Multimedia can be </a:t>
            </a:r>
            <a:r>
              <a:rPr lang="en-GB" sz="2400" b="1">
                <a:solidFill>
                  <a:srgbClr val="FF6600"/>
                </a:solidFill>
              </a:rPr>
              <a:t>captured</a:t>
            </a:r>
            <a:r>
              <a:rPr lang="en-GB" sz="2400">
                <a:solidFill>
                  <a:srgbClr val="010066"/>
                </a:solidFill>
              </a:rPr>
              <a:t> using a number of different </a:t>
            </a:r>
            <a:r>
              <a:rPr lang="en-GB" sz="2400" b="1">
                <a:solidFill>
                  <a:srgbClr val="FF6600"/>
                </a:solidFill>
              </a:rPr>
              <a:t>devices</a:t>
            </a:r>
            <a:r>
              <a:rPr lang="en-GB" sz="2400">
                <a:solidFill>
                  <a:srgbClr val="010066"/>
                </a:solidFill>
              </a:rPr>
              <a:t>.</a:t>
            </a:r>
          </a:p>
          <a:p>
            <a:pPr eaLnBrk="1" hangingPunct="1">
              <a:spcBef>
                <a:spcPct val="30000"/>
              </a:spcBef>
              <a:buSzPct val="65000"/>
              <a:buFontTx/>
              <a:buBlip>
                <a:blip r:embed="rId3"/>
              </a:buBlip>
            </a:pPr>
            <a:r>
              <a:rPr lang="en-GB" sz="2400">
                <a:solidFill>
                  <a:srgbClr val="010066"/>
                </a:solidFill>
              </a:rPr>
              <a:t>Media files can be large, so </a:t>
            </a:r>
            <a:r>
              <a:rPr lang="en-GB" sz="2400" b="1">
                <a:solidFill>
                  <a:srgbClr val="FF6600"/>
                </a:solidFill>
              </a:rPr>
              <a:t>storage </a:t>
            </a:r>
            <a:r>
              <a:rPr lang="en-GB" sz="2400">
                <a:solidFill>
                  <a:srgbClr val="010066"/>
                </a:solidFill>
              </a:rPr>
              <a:t>needs careful thought.</a:t>
            </a:r>
          </a:p>
          <a:p>
            <a:pPr eaLnBrk="1" hangingPunct="1">
              <a:spcBef>
                <a:spcPct val="30000"/>
              </a:spcBef>
              <a:buSzPct val="65000"/>
              <a:buFontTx/>
              <a:buBlip>
                <a:blip r:embed="rId3"/>
              </a:buBlip>
            </a:pPr>
            <a:r>
              <a:rPr lang="en-GB" sz="2400">
                <a:solidFill>
                  <a:srgbClr val="010066"/>
                </a:solidFill>
              </a:rPr>
              <a:t>New playing devices have made multimedia more </a:t>
            </a:r>
            <a:r>
              <a:rPr lang="en-GB" sz="2400" b="1">
                <a:solidFill>
                  <a:srgbClr val="FF6600"/>
                </a:solidFill>
              </a:rPr>
              <a:t>portable</a:t>
            </a:r>
            <a:r>
              <a:rPr lang="en-GB" sz="2400">
                <a:solidFill>
                  <a:srgbClr val="010066"/>
                </a:solidFill>
              </a:rPr>
              <a:t>.</a:t>
            </a:r>
            <a:endParaRPr lang="en-GB" sz="2400">
              <a:solidFill>
                <a:schemeClr val="accent2"/>
              </a:solidFill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8172450" y="5754688"/>
            <a:ext cx="914400" cy="914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Summary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5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5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5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5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Learning objectives</a:t>
            </a:r>
          </a:p>
        </p:txBody>
      </p:sp>
      <p:pic>
        <p:nvPicPr>
          <p:cNvPr id="8195" name="Picture 3" descr="ks3learningobjectiv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 descr="forward_arrow_grey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5813" y="6092825"/>
            <a:ext cx="630237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 descr="next_btn_colour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6092825"/>
            <a:ext cx="62865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854075" y="6653213"/>
            <a:ext cx="111601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A3CB1FD-286B-4F36-B6EE-B3583915599F}" type="slidenum">
              <a:rPr lang="en-GB" sz="1000">
                <a:solidFill>
                  <a:srgbClr val="5B0091"/>
                </a:solidFill>
              </a:rPr>
              <a:pPr eaLnBrk="1" hangingPunct="1"/>
              <a:t>2</a:t>
            </a:fld>
            <a:r>
              <a:rPr lang="en-GB" sz="1000">
                <a:solidFill>
                  <a:srgbClr val="5B0091"/>
                </a:solidFill>
              </a:rPr>
              <a:t> of 10</a:t>
            </a:r>
            <a:endParaRPr lang="en-US" sz="2400">
              <a:solidFill>
                <a:schemeClr val="accent2"/>
              </a:solidFill>
            </a:endParaRP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6372225" y="6621463"/>
            <a:ext cx="2133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r>
              <a:rPr lang="en-GB" sz="1000">
                <a:solidFill>
                  <a:srgbClr val="5B0091"/>
                </a:solidFill>
              </a:rPr>
              <a:t>© Boardworks Ltd 2008</a:t>
            </a:r>
            <a:endParaRPr lang="en-US" sz="2400">
              <a:solidFill>
                <a:schemeClr val="accent2"/>
              </a:solidFill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1619250" y="2159000"/>
            <a:ext cx="6408738" cy="257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63538" indent="-363538">
              <a:spcBef>
                <a:spcPct val="40000"/>
              </a:spcBef>
              <a:buSzPct val="65000"/>
              <a:buFontTx/>
              <a:buBlip>
                <a:blip r:embed="rId5"/>
              </a:buBlip>
            </a:pPr>
            <a:r>
              <a:rPr lang="en-GB" sz="2400">
                <a:solidFill>
                  <a:srgbClr val="010066"/>
                </a:solidFill>
              </a:rPr>
              <a:t>Discover how </a:t>
            </a:r>
            <a:r>
              <a:rPr lang="en-GB" sz="2400" b="1">
                <a:solidFill>
                  <a:srgbClr val="FF6600"/>
                </a:solidFill>
              </a:rPr>
              <a:t>multimedia</a:t>
            </a:r>
            <a:r>
              <a:rPr lang="en-GB" sz="2400">
                <a:solidFill>
                  <a:srgbClr val="010066"/>
                </a:solidFill>
              </a:rPr>
              <a:t> can make learning more </a:t>
            </a:r>
            <a:r>
              <a:rPr lang="en-GB" sz="2400" b="1">
                <a:solidFill>
                  <a:srgbClr val="FF6600"/>
                </a:solidFill>
              </a:rPr>
              <a:t>interactive</a:t>
            </a:r>
            <a:r>
              <a:rPr lang="en-GB" sz="2400">
                <a:solidFill>
                  <a:srgbClr val="010066"/>
                </a:solidFill>
              </a:rPr>
              <a:t>.</a:t>
            </a:r>
          </a:p>
          <a:p>
            <a:pPr marL="363538" indent="-363538">
              <a:spcBef>
                <a:spcPct val="40000"/>
              </a:spcBef>
              <a:buSzPct val="65000"/>
              <a:buFontTx/>
              <a:buBlip>
                <a:blip r:embed="rId5"/>
              </a:buBlip>
            </a:pPr>
            <a:r>
              <a:rPr lang="en-GB" sz="2400">
                <a:solidFill>
                  <a:srgbClr val="010066"/>
                </a:solidFill>
              </a:rPr>
              <a:t>Know about the different types of multimedia and their associated devices.</a:t>
            </a:r>
          </a:p>
          <a:p>
            <a:pPr marL="363538" indent="-363538">
              <a:spcBef>
                <a:spcPct val="40000"/>
              </a:spcBef>
              <a:buSzPct val="65000"/>
              <a:buFontTx/>
              <a:buBlip>
                <a:blip r:embed="rId5"/>
              </a:buBlip>
            </a:pPr>
            <a:r>
              <a:rPr lang="en-GB" sz="2400">
                <a:solidFill>
                  <a:srgbClr val="010066"/>
                </a:solidFill>
              </a:rPr>
              <a:t>Understand how new devices have made multimedia more </a:t>
            </a:r>
            <a:r>
              <a:rPr lang="en-GB" sz="2400" b="1">
                <a:solidFill>
                  <a:srgbClr val="FF6600"/>
                </a:solidFill>
              </a:rPr>
              <a:t>accessible</a:t>
            </a:r>
            <a:r>
              <a:rPr lang="en-GB" sz="2400">
                <a:solidFill>
                  <a:srgbClr val="010066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2" descr="next_btn_colour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6092825"/>
            <a:ext cx="62865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Why use a computer?</a:t>
            </a:r>
          </a:p>
        </p:txBody>
      </p:sp>
      <p:pic>
        <p:nvPicPr>
          <p:cNvPr id="2053" name="Picture 4" descr="flash_ico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0763" y="44450"/>
            <a:ext cx="51435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ontrols>
      <mc:AlternateContent xmlns:mc="http://schemas.openxmlformats.org/markup-compatibility/2006">
        <mc:Choice xmlns:v="urn:schemas-microsoft-com:vml" Requires="v">
          <p:control spid="2050" name="ShockwaveFlash1" r:id="rId2" imgW="8458933" imgH="5155913"/>
        </mc:Choice>
        <mc:Fallback>
          <p:control name="ShockwaveFlash1" r:id="rId2" imgW="8458933" imgH="5155913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1000" y="865188"/>
                  <a:ext cx="8458200" cy="51562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ChangeArrowheads="1"/>
          </p:cNvSpPr>
          <p:nvPr/>
        </p:nvSpPr>
        <p:spPr bwMode="auto">
          <a:xfrm>
            <a:off x="1258888" y="5876925"/>
            <a:ext cx="6553200" cy="719138"/>
          </a:xfrm>
          <a:prstGeom prst="flowChartAlternateProcess">
            <a:avLst/>
          </a:prstGeom>
          <a:solidFill>
            <a:srgbClr val="FFFFCC"/>
          </a:solidFill>
          <a:ln w="38100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358775" y="898525"/>
            <a:ext cx="8785225" cy="169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3538" indent="-3635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40000"/>
              </a:spcBef>
              <a:buSzPct val="65000"/>
              <a:buFontTx/>
              <a:buBlip>
                <a:blip r:embed="rId3"/>
              </a:buBlip>
            </a:pPr>
            <a:r>
              <a:rPr lang="en-GB" sz="2400">
                <a:solidFill>
                  <a:srgbClr val="010066"/>
                </a:solidFill>
              </a:rPr>
              <a:t>When you learn, you are trying to understand and remember a lot of information.</a:t>
            </a:r>
          </a:p>
          <a:p>
            <a:pPr eaLnBrk="1" hangingPunct="1">
              <a:spcBef>
                <a:spcPct val="40000"/>
              </a:spcBef>
              <a:buSzPct val="65000"/>
              <a:buFontTx/>
              <a:buBlip>
                <a:blip r:embed="rId3"/>
              </a:buBlip>
            </a:pPr>
            <a:r>
              <a:rPr lang="en-GB" sz="2400">
                <a:solidFill>
                  <a:srgbClr val="010066"/>
                </a:solidFill>
              </a:rPr>
              <a:t>Multimedia allows you to receive the information in different ways to make learning easier.</a:t>
            </a:r>
          </a:p>
        </p:txBody>
      </p:sp>
      <p:pic>
        <p:nvPicPr>
          <p:cNvPr id="9220" name="Picture 4" descr="next_btn_colour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6092825"/>
            <a:ext cx="62865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Rectangle 5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Learning to learn</a:t>
            </a: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358775" y="2655888"/>
            <a:ext cx="6300788" cy="294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3538" indent="-3635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40000"/>
              </a:spcBef>
              <a:buSzPct val="65000"/>
              <a:buFontTx/>
              <a:buBlip>
                <a:blip r:embed="rId3"/>
              </a:buBlip>
            </a:pPr>
            <a:r>
              <a:rPr lang="en-GB" sz="2400">
                <a:solidFill>
                  <a:srgbClr val="010066"/>
                </a:solidFill>
              </a:rPr>
              <a:t>Some people learn </a:t>
            </a:r>
            <a:r>
              <a:rPr lang="en-GB" sz="2400" b="1">
                <a:solidFill>
                  <a:srgbClr val="FF6600"/>
                </a:solidFill>
              </a:rPr>
              <a:t>visually </a:t>
            </a:r>
            <a:r>
              <a:rPr lang="en-GB" sz="2400">
                <a:solidFill>
                  <a:srgbClr val="010066"/>
                </a:solidFill>
              </a:rPr>
              <a:t>– they like to </a:t>
            </a:r>
            <a:r>
              <a:rPr lang="en-GB" sz="2400" b="1">
                <a:solidFill>
                  <a:srgbClr val="FF6600"/>
                </a:solidFill>
              </a:rPr>
              <a:t>see </a:t>
            </a:r>
            <a:r>
              <a:rPr lang="en-GB" sz="2400">
                <a:solidFill>
                  <a:srgbClr val="010066"/>
                </a:solidFill>
              </a:rPr>
              <a:t>things like charts and pictures.</a:t>
            </a:r>
          </a:p>
          <a:p>
            <a:pPr eaLnBrk="1" hangingPunct="1">
              <a:spcBef>
                <a:spcPct val="40000"/>
              </a:spcBef>
              <a:buSzPct val="65000"/>
              <a:buFontTx/>
              <a:buBlip>
                <a:blip r:embed="rId3"/>
              </a:buBlip>
            </a:pPr>
            <a:r>
              <a:rPr lang="en-GB" sz="2400">
                <a:solidFill>
                  <a:srgbClr val="010066"/>
                </a:solidFill>
              </a:rPr>
              <a:t>Some people are </a:t>
            </a:r>
            <a:r>
              <a:rPr lang="en-GB" sz="2400" b="1">
                <a:solidFill>
                  <a:srgbClr val="FF6600"/>
                </a:solidFill>
              </a:rPr>
              <a:t>auditory </a:t>
            </a:r>
            <a:r>
              <a:rPr lang="en-GB" sz="2400">
                <a:solidFill>
                  <a:srgbClr val="010066"/>
                </a:solidFill>
              </a:rPr>
              <a:t>learners – they like to </a:t>
            </a:r>
            <a:r>
              <a:rPr lang="en-GB" sz="2400" b="1">
                <a:solidFill>
                  <a:srgbClr val="FF6600"/>
                </a:solidFill>
              </a:rPr>
              <a:t>hear </a:t>
            </a:r>
            <a:r>
              <a:rPr lang="en-GB" sz="2400">
                <a:solidFill>
                  <a:srgbClr val="010066"/>
                </a:solidFill>
              </a:rPr>
              <a:t>things like speech and sounds.</a:t>
            </a:r>
          </a:p>
          <a:p>
            <a:pPr eaLnBrk="1" hangingPunct="1">
              <a:spcBef>
                <a:spcPct val="40000"/>
              </a:spcBef>
              <a:buSzPct val="65000"/>
              <a:buFontTx/>
              <a:buBlip>
                <a:blip r:embed="rId3"/>
              </a:buBlip>
            </a:pPr>
            <a:r>
              <a:rPr lang="en-GB" sz="2400">
                <a:solidFill>
                  <a:srgbClr val="010066"/>
                </a:solidFill>
              </a:rPr>
              <a:t>Some people are </a:t>
            </a:r>
            <a:r>
              <a:rPr lang="en-GB" sz="2400" b="1">
                <a:solidFill>
                  <a:srgbClr val="FF6600"/>
                </a:solidFill>
              </a:rPr>
              <a:t>kinaesthetic </a:t>
            </a:r>
            <a:r>
              <a:rPr lang="en-GB" sz="2400">
                <a:solidFill>
                  <a:srgbClr val="010066"/>
                </a:solidFill>
              </a:rPr>
              <a:t>learners – they like to </a:t>
            </a:r>
            <a:r>
              <a:rPr lang="en-GB" sz="2400" b="1">
                <a:solidFill>
                  <a:srgbClr val="FF6600"/>
                </a:solidFill>
              </a:rPr>
              <a:t>do </a:t>
            </a:r>
            <a:r>
              <a:rPr lang="en-GB" sz="2400">
                <a:solidFill>
                  <a:srgbClr val="010066"/>
                </a:solidFill>
              </a:rPr>
              <a:t>things like flash activities.</a:t>
            </a: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1331913" y="5995988"/>
            <a:ext cx="6480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GB" sz="2400">
                <a:solidFill>
                  <a:srgbClr val="010066"/>
                </a:solidFill>
              </a:rPr>
              <a:t>Multimedia can help students learn effectively.</a:t>
            </a:r>
            <a:endParaRPr lang="en-US" sz="2400">
              <a:solidFill>
                <a:schemeClr val="accent2"/>
              </a:solidFill>
            </a:endParaRPr>
          </a:p>
        </p:txBody>
      </p:sp>
      <p:pic>
        <p:nvPicPr>
          <p:cNvPr id="9224" name="Picture 8" descr="30323822[1]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2425" y="2276475"/>
            <a:ext cx="2154238" cy="3240088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2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2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nimBg="1"/>
      <p:bldP spid="9219" grpId="0" build="p" autoUpdateAnimBg="0"/>
      <p:bldP spid="92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2"/>
          <p:cNvSpPr txBox="1">
            <a:spLocks noChangeArrowheads="1"/>
          </p:cNvSpPr>
          <p:nvPr/>
        </p:nvSpPr>
        <p:spPr bwMode="auto">
          <a:xfrm>
            <a:off x="71438" y="71438"/>
            <a:ext cx="26289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5B0091"/>
                </a:solidFill>
              </a:rPr>
              <a:t>Let’s interact</a:t>
            </a:r>
          </a:p>
        </p:txBody>
      </p:sp>
      <p:pic>
        <p:nvPicPr>
          <p:cNvPr id="3076" name="Picture 3" descr="flash_ic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0763" y="44450"/>
            <a:ext cx="51435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Let’s interact</a:t>
            </a:r>
          </a:p>
        </p:txBody>
      </p:sp>
      <p:pic>
        <p:nvPicPr>
          <p:cNvPr id="3078" name="Picture 5" descr="next_btn_colour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6092825"/>
            <a:ext cx="62865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ontrols>
      <mc:AlternateContent xmlns:mc="http://schemas.openxmlformats.org/markup-compatibility/2006">
        <mc:Choice xmlns:v="urn:schemas-microsoft-com:vml" Requires="v">
          <p:control spid="3074" name="ShockwaveFlash2" r:id="rId2" imgW="8458933" imgH="5155913"/>
        </mc:Choice>
        <mc:Fallback>
          <p:control name="ShockwaveFlash2" r:id="rId2" imgW="8458933" imgH="5155913">
            <p:pic>
              <p:nvPicPr>
                <p:cNvPr id="0" name="ShockwaveFlash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1000" y="865188"/>
                  <a:ext cx="8458200" cy="51562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6804025" y="2349500"/>
            <a:ext cx="1152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 sz="2400">
              <a:solidFill>
                <a:schemeClr val="accent2"/>
              </a:solidFill>
            </a:endParaRP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358775" y="1944688"/>
            <a:ext cx="4860925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3538" indent="-3635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40000"/>
              </a:spcBef>
              <a:buSzPct val="65000"/>
              <a:buFontTx/>
              <a:buBlip>
                <a:blip r:embed="rId3"/>
              </a:buBlip>
            </a:pPr>
            <a:r>
              <a:rPr lang="en-GB" sz="2400">
                <a:solidFill>
                  <a:srgbClr val="010066"/>
                </a:solidFill>
              </a:rPr>
              <a:t>Text is easy to carry around, you do not need complicated technology to read it.</a:t>
            </a:r>
          </a:p>
          <a:p>
            <a:pPr eaLnBrk="1" hangingPunct="1">
              <a:spcBef>
                <a:spcPct val="40000"/>
              </a:spcBef>
              <a:buSzPct val="65000"/>
              <a:buFontTx/>
              <a:buBlip>
                <a:blip r:embed="rId3"/>
              </a:buBlip>
            </a:pPr>
            <a:r>
              <a:rPr lang="en-GB" sz="2400">
                <a:solidFill>
                  <a:srgbClr val="010066"/>
                </a:solidFill>
              </a:rPr>
              <a:t>You control the reading speed.</a:t>
            </a:r>
          </a:p>
          <a:p>
            <a:pPr eaLnBrk="1" hangingPunct="1">
              <a:spcBef>
                <a:spcPct val="40000"/>
              </a:spcBef>
              <a:buSzPct val="65000"/>
              <a:buFontTx/>
              <a:buBlip>
                <a:blip r:embed="rId3"/>
              </a:buBlip>
            </a:pPr>
            <a:r>
              <a:rPr lang="en-GB" sz="2400">
                <a:solidFill>
                  <a:srgbClr val="010066"/>
                </a:solidFill>
              </a:rPr>
              <a:t>Text is quite easy to produce.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Why are we still reading?</a:t>
            </a:r>
          </a:p>
        </p:txBody>
      </p:sp>
      <p:pic>
        <p:nvPicPr>
          <p:cNvPr id="13317" name="Picture 5" descr="next_btn_colour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6092825"/>
            <a:ext cx="62865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358775" y="4221163"/>
            <a:ext cx="8316913" cy="169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3538" indent="-3635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40000"/>
              </a:spcBef>
              <a:buSzPct val="65000"/>
              <a:buFontTx/>
              <a:buBlip>
                <a:blip r:embed="rId3"/>
              </a:buBlip>
            </a:pPr>
            <a:r>
              <a:rPr lang="en-GB" sz="2400">
                <a:solidFill>
                  <a:srgbClr val="010066"/>
                </a:solidFill>
              </a:rPr>
              <a:t>Text is still a very good way to explain things and is easy to go back and revise from.</a:t>
            </a:r>
          </a:p>
          <a:p>
            <a:pPr eaLnBrk="1" hangingPunct="1">
              <a:spcBef>
                <a:spcPct val="40000"/>
              </a:spcBef>
              <a:buSzPct val="65000"/>
              <a:buFontTx/>
              <a:buBlip>
                <a:blip r:embed="rId3"/>
              </a:buBlip>
            </a:pPr>
            <a:r>
              <a:rPr lang="en-GB" sz="2400">
                <a:solidFill>
                  <a:srgbClr val="010066"/>
                </a:solidFill>
              </a:rPr>
              <a:t>Text files don’t take up much memory and are quick to download.</a:t>
            </a:r>
            <a:endParaRPr lang="en-US" sz="2400">
              <a:solidFill>
                <a:srgbClr val="010066"/>
              </a:solidFill>
            </a:endParaRPr>
          </a:p>
        </p:txBody>
      </p:sp>
      <p:pic>
        <p:nvPicPr>
          <p:cNvPr id="13319" name="Picture 7" descr="bookpil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1316038"/>
            <a:ext cx="4032250" cy="276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358775" y="927100"/>
            <a:ext cx="82454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010066"/>
                </a:solidFill>
              </a:rPr>
              <a:t>If multimedia files are so good, why is there still so much text about?</a:t>
            </a:r>
            <a:endParaRPr lang="en-US" sz="2400">
              <a:solidFill>
                <a:srgbClr val="01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3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2"/>
          <p:cNvSpPr txBox="1">
            <a:spLocks noChangeArrowheads="1"/>
          </p:cNvSpPr>
          <p:nvPr/>
        </p:nvSpPr>
        <p:spPr bwMode="auto">
          <a:xfrm>
            <a:off x="6804025" y="2349500"/>
            <a:ext cx="1152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 sz="2400">
              <a:solidFill>
                <a:schemeClr val="accent2"/>
              </a:solidFill>
            </a:endParaRP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The properties of multimedia</a:t>
            </a:r>
          </a:p>
        </p:txBody>
      </p:sp>
      <p:pic>
        <p:nvPicPr>
          <p:cNvPr id="4101" name="Picture 4" descr="flash_ic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0763" y="44450"/>
            <a:ext cx="51435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5" descr="next_btn_colour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6092825"/>
            <a:ext cx="62865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ontrols>
      <mc:AlternateContent xmlns:mc="http://schemas.openxmlformats.org/markup-compatibility/2006">
        <mc:Choice xmlns:v="urn:schemas-microsoft-com:vml" Requires="v">
          <p:control spid="4098" name="ShockwaveFlash1" r:id="rId2" imgW="8458933" imgH="5155913"/>
        </mc:Choice>
        <mc:Fallback>
          <p:control name="ShockwaveFlash1" r:id="rId2" imgW="8458933" imgH="5155913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1000" y="865188"/>
                  <a:ext cx="8458200" cy="51562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6804025" y="2349500"/>
            <a:ext cx="1152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 sz="2400">
              <a:solidFill>
                <a:schemeClr val="accent2"/>
              </a:solidFill>
            </a:endParaRP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358775" y="2276475"/>
            <a:ext cx="6084888" cy="359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3538" indent="-3635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SzPct val="65000"/>
              <a:buFontTx/>
              <a:buBlip>
                <a:blip r:embed="rId3"/>
              </a:buBlip>
            </a:pPr>
            <a:r>
              <a:rPr lang="en-GB" sz="2400" b="1">
                <a:solidFill>
                  <a:srgbClr val="FF6600"/>
                </a:solidFill>
              </a:rPr>
              <a:t>MP3</a:t>
            </a:r>
            <a:r>
              <a:rPr lang="en-GB" sz="2400">
                <a:solidFill>
                  <a:srgbClr val="010066"/>
                </a:solidFill>
              </a:rPr>
              <a:t> players can carry hundreds of songs in a device the size of your thumb.</a:t>
            </a:r>
          </a:p>
          <a:p>
            <a:pPr eaLnBrk="1" hangingPunct="1">
              <a:spcBef>
                <a:spcPct val="20000"/>
              </a:spcBef>
              <a:buSzPct val="65000"/>
              <a:buFontTx/>
              <a:buBlip>
                <a:blip r:embed="rId3"/>
              </a:buBlip>
            </a:pPr>
            <a:r>
              <a:rPr lang="en-GB" sz="2400" b="1">
                <a:solidFill>
                  <a:srgbClr val="FF6600"/>
                </a:solidFill>
              </a:rPr>
              <a:t>MP4</a:t>
            </a:r>
            <a:r>
              <a:rPr lang="en-GB" sz="2400">
                <a:solidFill>
                  <a:srgbClr val="010066"/>
                </a:solidFill>
              </a:rPr>
              <a:t> players can stream video from the Internet.</a:t>
            </a:r>
          </a:p>
          <a:p>
            <a:pPr eaLnBrk="1" hangingPunct="1">
              <a:spcBef>
                <a:spcPct val="20000"/>
              </a:spcBef>
              <a:buSzPct val="65000"/>
              <a:buFontTx/>
              <a:buBlip>
                <a:blip r:embed="rId3"/>
              </a:buBlip>
            </a:pPr>
            <a:r>
              <a:rPr lang="en-GB" sz="2400" b="1">
                <a:solidFill>
                  <a:srgbClr val="FF6600"/>
                </a:solidFill>
              </a:rPr>
              <a:t>Portable DVD players</a:t>
            </a:r>
            <a:r>
              <a:rPr lang="en-GB" sz="2400">
                <a:solidFill>
                  <a:srgbClr val="010066"/>
                </a:solidFill>
              </a:rPr>
              <a:t> mean you can watch movies anywhere.</a:t>
            </a:r>
          </a:p>
          <a:p>
            <a:pPr eaLnBrk="1" hangingPunct="1">
              <a:spcBef>
                <a:spcPct val="20000"/>
              </a:spcBef>
              <a:buSzPct val="65000"/>
              <a:buFontTx/>
              <a:buBlip>
                <a:blip r:embed="rId3"/>
              </a:buBlip>
            </a:pPr>
            <a:r>
              <a:rPr lang="en-GB" sz="2400">
                <a:solidFill>
                  <a:srgbClr val="010066"/>
                </a:solidFill>
              </a:rPr>
              <a:t>You can download your favourite programme as a </a:t>
            </a:r>
            <a:r>
              <a:rPr lang="en-GB" sz="2400" b="1">
                <a:solidFill>
                  <a:srgbClr val="FF6600"/>
                </a:solidFill>
              </a:rPr>
              <a:t>podcast</a:t>
            </a:r>
            <a:r>
              <a:rPr lang="en-GB" sz="2400">
                <a:solidFill>
                  <a:srgbClr val="010066"/>
                </a:solidFill>
              </a:rPr>
              <a:t> and listen on the way to school.</a:t>
            </a: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358775" y="898525"/>
            <a:ext cx="6300788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010066"/>
                </a:solidFill>
              </a:rPr>
              <a:t>Until recently, the only practical way you could use multimedia was at home on a TV or computer. How things have changed.</a:t>
            </a:r>
            <a:endParaRPr lang="en-US" sz="2400">
              <a:solidFill>
                <a:srgbClr val="010066"/>
              </a:solidFill>
            </a:endParaRPr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Multimedia on the move</a:t>
            </a:r>
          </a:p>
        </p:txBody>
      </p:sp>
      <p:pic>
        <p:nvPicPr>
          <p:cNvPr id="17414" name="Picture 6" descr="ipod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1268413"/>
            <a:ext cx="1990725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7" descr="DVD Play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4133850"/>
            <a:ext cx="2138362" cy="166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Picture 8" descr="next_btn_colour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6092825"/>
            <a:ext cx="62865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2"/>
          <p:cNvSpPr txBox="1">
            <a:spLocks noChangeArrowheads="1"/>
          </p:cNvSpPr>
          <p:nvPr/>
        </p:nvSpPr>
        <p:spPr bwMode="auto">
          <a:xfrm>
            <a:off x="6804025" y="2349500"/>
            <a:ext cx="1152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 sz="2400">
              <a:solidFill>
                <a:schemeClr val="accent2"/>
              </a:solidFill>
            </a:endParaRP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Saving multimedia files</a:t>
            </a:r>
          </a:p>
        </p:txBody>
      </p:sp>
      <p:pic>
        <p:nvPicPr>
          <p:cNvPr id="5125" name="Picture 4" descr="flash_ic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0763" y="44450"/>
            <a:ext cx="51435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5" descr="next_btn_colour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6092825"/>
            <a:ext cx="62865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ontrols>
      <mc:AlternateContent xmlns:mc="http://schemas.openxmlformats.org/markup-compatibility/2006">
        <mc:Choice xmlns:v="urn:schemas-microsoft-com:vml" Requires="v">
          <p:control spid="5122" name="ShockwaveFlash1" r:id="rId2" imgW="8458933" imgH="5155913"/>
        </mc:Choice>
        <mc:Fallback>
          <p:control name="ShockwaveFlash1" r:id="rId2" imgW="8458933" imgH="5155913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1000" y="865188"/>
                  <a:ext cx="8458200" cy="51562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3">
        <a:dk1>
          <a:srgbClr val="000000"/>
        </a:dk1>
        <a:lt1>
          <a:srgbClr val="FFFFFF"/>
        </a:lt1>
        <a:dk2>
          <a:srgbClr val="5B0091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0_Custom Design">
  <a:themeElements>
    <a:clrScheme name="10_Custom Design 13">
      <a:dk1>
        <a:srgbClr val="000000"/>
      </a:dk1>
      <a:lt1>
        <a:srgbClr val="FFFFFF"/>
      </a:lt1>
      <a:dk2>
        <a:srgbClr val="5B0091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0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0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Custom Design 13">
        <a:dk1>
          <a:srgbClr val="000000"/>
        </a:dk1>
        <a:lt1>
          <a:srgbClr val="FFFFFF"/>
        </a:lt1>
        <a:dk2>
          <a:srgbClr val="5B0091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419</Words>
  <Application>Microsoft Office PowerPoint</Application>
  <PresentationFormat>On-screen Show (4:3)</PresentationFormat>
  <Paragraphs>53</Paragraphs>
  <Slides>10</Slides>
  <Notes>9</Notes>
  <HiddenSlides>0</HiddenSlides>
  <MMClips>0</MMClips>
  <ScaleCrop>false</ScaleCrop>
  <HeadingPairs>
    <vt:vector size="8" baseType="variant">
      <vt:variant>
        <vt:lpstr>Fonts Used</vt:lpstr>
      </vt:variant>
      <vt:variant>
        <vt:i4>1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1_Custom Design</vt:lpstr>
      <vt:lpstr>10_Custom Design</vt:lpstr>
      <vt:lpstr>Flash Document</vt:lpstr>
      <vt:lpstr>Introduction to Multimedia</vt:lpstr>
      <vt:lpstr>Learning objectives</vt:lpstr>
      <vt:lpstr>Why use a computer?</vt:lpstr>
      <vt:lpstr>Learning to learn</vt:lpstr>
      <vt:lpstr>Let’s interact</vt:lpstr>
      <vt:lpstr>Why are we still reading?</vt:lpstr>
      <vt:lpstr>The properties of multimedia</vt:lpstr>
      <vt:lpstr>Multimedia on the move</vt:lpstr>
      <vt:lpstr>Saving multimedia files</vt:lpstr>
      <vt:lpstr>Summary</vt:lpstr>
    </vt:vector>
  </TitlesOfParts>
  <Company>Boardworks Ltd.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Multimedia</dc:title>
  <dc:subject>Boardworks KS3 ICT</dc:subject>
  <dc:creator>Boardworks Ltd.</dc:creator>
  <cp:lastModifiedBy>Teacher E-Solutions</cp:lastModifiedBy>
  <cp:revision>12</cp:revision>
  <dcterms:created xsi:type="dcterms:W3CDTF">2007-10-09T15:27:17Z</dcterms:created>
  <dcterms:modified xsi:type="dcterms:W3CDTF">2019-01-18T16:42:26Z</dcterms:modified>
</cp:coreProperties>
</file>