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7"/>
  </p:notesMasterIdLst>
  <p:sldIdLst>
    <p:sldId id="301" r:id="rId2"/>
    <p:sldId id="273" r:id="rId3"/>
    <p:sldId id="323" r:id="rId4"/>
    <p:sldId id="274" r:id="rId5"/>
    <p:sldId id="337" r:id="rId6"/>
    <p:sldId id="338" r:id="rId7"/>
    <p:sldId id="339" r:id="rId8"/>
    <p:sldId id="340" r:id="rId9"/>
    <p:sldId id="276" r:id="rId10"/>
    <p:sldId id="341" r:id="rId11"/>
    <p:sldId id="389" r:id="rId12"/>
    <p:sldId id="277" r:id="rId13"/>
    <p:sldId id="390" r:id="rId14"/>
    <p:sldId id="279" r:id="rId15"/>
    <p:sldId id="280" r:id="rId16"/>
    <p:sldId id="351" r:id="rId17"/>
    <p:sldId id="349" r:id="rId18"/>
    <p:sldId id="343" r:id="rId19"/>
    <p:sldId id="352" r:id="rId20"/>
    <p:sldId id="354" r:id="rId21"/>
    <p:sldId id="355" r:id="rId22"/>
    <p:sldId id="344" r:id="rId23"/>
    <p:sldId id="303" r:id="rId24"/>
    <p:sldId id="353" r:id="rId25"/>
    <p:sldId id="342" r:id="rId26"/>
    <p:sldId id="345" r:id="rId27"/>
    <p:sldId id="346" r:id="rId28"/>
    <p:sldId id="347" r:id="rId29"/>
    <p:sldId id="348" r:id="rId30"/>
    <p:sldId id="281" r:id="rId31"/>
    <p:sldId id="35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282" r:id="rId41"/>
    <p:sldId id="380" r:id="rId42"/>
    <p:sldId id="283" r:id="rId43"/>
    <p:sldId id="358" r:id="rId44"/>
    <p:sldId id="379" r:id="rId45"/>
    <p:sldId id="359" r:id="rId46"/>
    <p:sldId id="361" r:id="rId47"/>
    <p:sldId id="363" r:id="rId48"/>
    <p:sldId id="362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285" r:id="rId59"/>
    <p:sldId id="293" r:id="rId60"/>
    <p:sldId id="373" r:id="rId61"/>
    <p:sldId id="294" r:id="rId62"/>
    <p:sldId id="374" r:id="rId63"/>
    <p:sldId id="375" r:id="rId64"/>
    <p:sldId id="376" r:id="rId65"/>
    <p:sldId id="295" r:id="rId66"/>
    <p:sldId id="356" r:id="rId67"/>
    <p:sldId id="296" r:id="rId68"/>
    <p:sldId id="297" r:id="rId69"/>
    <p:sldId id="304" r:id="rId70"/>
    <p:sldId id="357" r:id="rId71"/>
    <p:sldId id="292" r:id="rId72"/>
    <p:sldId id="305" r:id="rId73"/>
    <p:sldId id="377" r:id="rId74"/>
    <p:sldId id="378" r:id="rId75"/>
    <p:sldId id="298" r:id="rId7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0D8A46-90CD-47EE-9C7D-1A8D80277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09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550863"/>
            <a:ext cx="8237537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" y="2754313"/>
            <a:ext cx="5697538" cy="6080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2100" y="6196013"/>
            <a:ext cx="190500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6375" y="6196013"/>
            <a:ext cx="3981450" cy="458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938" y="6196013"/>
            <a:ext cx="1676400" cy="458787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FFE6DC2-B58F-4046-809F-4451FE1CD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84555-12C4-433A-9B53-B8C2CEC93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138113"/>
            <a:ext cx="2195512" cy="5921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800" y="138113"/>
            <a:ext cx="6437313" cy="592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72F3A-3C48-40AF-BF28-3F72EF5E4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B2BA3-0FCE-4587-BE09-BF8A81E9D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3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02DCC-A35C-4756-80E9-101C8DEF8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97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38113"/>
            <a:ext cx="7343775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7800" y="1652588"/>
            <a:ext cx="8785225" cy="44069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A5E70-13E7-455E-A09F-F1353A265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5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62BC1-A81B-4BFE-80D8-184FB9198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3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E8284-CE4C-4EC7-92DF-D62923F55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9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652588"/>
            <a:ext cx="4316413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2588"/>
            <a:ext cx="4316412" cy="440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65BD3-0FF2-49D6-BD90-1B35FE411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EFB4B-E3D4-4C3C-A324-41EFCE0DA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7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7C40B-55FA-4B23-9150-BDE22753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141F7-8779-43D7-B75D-20FA29A04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0A519-02B6-4567-AB19-BD074EBDF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3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B03A2-ECFA-491F-8D1E-D148831C1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8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" y="138113"/>
            <a:ext cx="73437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652588"/>
            <a:ext cx="87852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9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248400"/>
            <a:ext cx="289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2214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65BE9C2-1A91-4919-BFDB-751D6913F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graded%20streams.mpg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waterfalls.m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glacier%20big%20video.wmv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gi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waves,%20currents,%20landforms.wmv" TargetMode="Externa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aia - large rotating eart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EXTERNAL LANDFORM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w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06BAF8D-EFD6-41ED-A85A-31B00CF6872B}" type="slidenum">
              <a:rPr lang="en-US" sz="1300" smtClean="0"/>
              <a:pPr/>
              <a:t>10</a:t>
            </a:fld>
            <a:endParaRPr lang="en-US" sz="13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7550150" cy="846137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663300"/>
                </a:solidFill>
              </a:rPr>
              <a:t>Agents of Erosion and Deposition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724400" cy="5638800"/>
          </a:xfrm>
        </p:spPr>
        <p:txBody>
          <a:bodyPr/>
          <a:lstStyle/>
          <a:p>
            <a:r>
              <a:rPr lang="en-US" sz="3300" b="1" smtClean="0">
                <a:solidFill>
                  <a:srgbClr val="FF0000"/>
                </a:solidFill>
              </a:rPr>
              <a:t>Running Water</a:t>
            </a:r>
          </a:p>
          <a:p>
            <a:pPr lvl="1"/>
            <a:r>
              <a:rPr lang="en-US" sz="2600" smtClean="0"/>
              <a:t>Stream Landscapes</a:t>
            </a:r>
          </a:p>
          <a:p>
            <a:pPr lvl="2"/>
            <a:r>
              <a:rPr lang="en-US" sz="2000" smtClean="0"/>
              <a:t>in Humid Areas</a:t>
            </a:r>
          </a:p>
          <a:p>
            <a:pPr lvl="2"/>
            <a:r>
              <a:rPr lang="en-US" sz="2000" smtClean="0"/>
              <a:t>in Arid Areas</a:t>
            </a:r>
          </a:p>
          <a:p>
            <a:r>
              <a:rPr lang="en-US" sz="3300" smtClean="0"/>
              <a:t>Groundwater</a:t>
            </a:r>
          </a:p>
          <a:p>
            <a:r>
              <a:rPr lang="en-US" sz="3300" smtClean="0"/>
              <a:t>Glaciers</a:t>
            </a:r>
          </a:p>
          <a:p>
            <a:r>
              <a:rPr lang="en-US" sz="3300" smtClean="0"/>
              <a:t>Waves and Currents</a:t>
            </a:r>
          </a:p>
          <a:p>
            <a:r>
              <a:rPr lang="en-US" sz="3300" smtClean="0"/>
              <a:t>Wind</a:t>
            </a:r>
          </a:p>
          <a:p>
            <a:r>
              <a:rPr lang="en-US" sz="3300" smtClean="0"/>
              <a:t>Gravity</a:t>
            </a:r>
          </a:p>
        </p:txBody>
      </p:sp>
      <p:pic>
        <p:nvPicPr>
          <p:cNvPr id="13317" name="Picture 4" descr="WATRWRLD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752600"/>
            <a:ext cx="3808413" cy="3195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4876800" y="5029200"/>
            <a:ext cx="3810000" cy="138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Tahoma" pitchFamily="34" charset="0"/>
              </a:rPr>
              <a:t>We live on a </a:t>
            </a:r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water world</a:t>
            </a:r>
            <a:r>
              <a:rPr lang="en-US" sz="2800">
                <a:latin typeface="Tahoma" pitchFamily="34" charset="0"/>
              </a:rPr>
              <a:t> where water is a very active force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6551613" y="3505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70%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65DD134-46E8-46A4-9775-B013A8CE3F74}" type="slidenum">
              <a:rPr lang="en-US" sz="1300" smtClean="0"/>
              <a:pPr/>
              <a:t>11</a:t>
            </a:fld>
            <a:endParaRPr lang="en-US" sz="13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7550150" cy="846137"/>
          </a:xfrm>
        </p:spPr>
        <p:txBody>
          <a:bodyPr/>
          <a:lstStyle/>
          <a:p>
            <a:r>
              <a:rPr lang="en-US" smtClean="0"/>
              <a:t>Humans Are the #1 Earth Movers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1262063"/>
          <a:ext cx="7434263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hart" r:id="rId3" imgW="6648450" imgH="4895901" progId="Excel.Chart.8">
                  <p:embed/>
                </p:oleObj>
              </mc:Choice>
              <mc:Fallback>
                <p:oleObj name="Chart" r:id="rId3" imgW="6648450" imgH="4895901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62063"/>
                        <a:ext cx="7434263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7683500" y="1752600"/>
            <a:ext cx="1460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Source: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Discover 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Magazine,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October 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2004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3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575"/>
            <a:ext cx="908685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754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rgbClr val="FF3300"/>
                </a:solidFill>
              </a:rPr>
              <a:t>Remember the damaged houses in Black Jack, Missouri in the 1970s?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903D8BA-66B3-4503-92D8-9FFF493F482E}" type="slidenum">
              <a:rPr lang="en-US" sz="1300" smtClean="0"/>
              <a:pPr/>
              <a:t>13</a:t>
            </a:fld>
            <a:endParaRPr lang="en-US" sz="13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Soil Creep at Missouri Bottoms</a:t>
            </a:r>
          </a:p>
        </p:txBody>
      </p:sp>
      <p:pic>
        <p:nvPicPr>
          <p:cNvPr id="15364" name="Picture 3" descr="DSCN0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6973888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F33304F-3901-4503-9BD9-91E240B916FC}" type="slidenum">
              <a:rPr lang="en-US" sz="1300" smtClean="0"/>
              <a:pPr/>
              <a:t>14</a:t>
            </a:fld>
            <a:endParaRPr lang="en-US" sz="13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343775" cy="676275"/>
          </a:xfrm>
        </p:spPr>
        <p:txBody>
          <a:bodyPr/>
          <a:lstStyle/>
          <a:p>
            <a:pPr algn="ctr"/>
            <a:r>
              <a:rPr lang="en-US" smtClean="0"/>
              <a:t>Stream Drainage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419600" cy="5791200"/>
          </a:xfrm>
        </p:spPr>
        <p:txBody>
          <a:bodyPr/>
          <a:lstStyle/>
          <a:p>
            <a:r>
              <a:rPr lang="en-US" smtClean="0"/>
              <a:t>2 sources </a:t>
            </a:r>
          </a:p>
          <a:p>
            <a:pPr lvl="1"/>
            <a:r>
              <a:rPr lang="en-US" smtClean="0"/>
              <a:t>Ground water </a:t>
            </a:r>
          </a:p>
          <a:p>
            <a:pPr lvl="1"/>
            <a:r>
              <a:rPr lang="en-US" smtClean="0"/>
              <a:t>Overland flow</a:t>
            </a:r>
          </a:p>
          <a:p>
            <a:r>
              <a:rPr lang="en-US" smtClean="0"/>
              <a:t>Drainage basin</a:t>
            </a:r>
          </a:p>
          <a:p>
            <a:r>
              <a:rPr lang="en-US" smtClean="0"/>
              <a:t>Discharge</a:t>
            </a:r>
          </a:p>
          <a:p>
            <a:pPr lvl="1"/>
            <a:r>
              <a:rPr lang="en-US" smtClean="0"/>
              <a:t>Volume of water </a:t>
            </a:r>
          </a:p>
          <a:p>
            <a:pPr lvl="1">
              <a:buFontTx/>
              <a:buNone/>
            </a:pPr>
            <a:r>
              <a:rPr lang="en-US" smtClean="0"/>
              <a:t>    carried per unit time </a:t>
            </a:r>
          </a:p>
          <a:p>
            <a:r>
              <a:rPr lang="en-US" smtClean="0"/>
              <a:t>Sediment transport </a:t>
            </a:r>
          </a:p>
          <a:p>
            <a:pPr lvl="1"/>
            <a:r>
              <a:rPr lang="en-US" smtClean="0"/>
              <a:t> Movement of material</a:t>
            </a:r>
          </a:p>
          <a:p>
            <a:pPr lvl="1"/>
            <a:r>
              <a:rPr lang="en-US" smtClean="0"/>
              <a:t>l  Deposition</a:t>
            </a:r>
          </a:p>
        </p:txBody>
      </p:sp>
      <p:pic>
        <p:nvPicPr>
          <p:cNvPr id="16389" name="Picture 4" descr="03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7244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3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F1792C8-D09D-42AF-BE4A-752B61757C98}" type="slidenum">
              <a:rPr lang="en-US" sz="1300" smtClean="0"/>
              <a:pPr/>
              <a:t>16</a:t>
            </a:fld>
            <a:endParaRPr lang="en-US" sz="13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smtClean="0">
                <a:solidFill>
                  <a:srgbClr val="663300"/>
                </a:solidFill>
              </a:rPr>
              <a:t>Side-cutting by streams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1676400"/>
            <a:ext cx="4038600" cy="5181600"/>
          </a:xfrm>
        </p:spPr>
        <p:txBody>
          <a:bodyPr/>
          <a:lstStyle/>
          <a:p>
            <a:r>
              <a:rPr lang="en-US" smtClean="0"/>
              <a:t>As the grade becomes less steep (as one approaches the mouth of the stream), side-cutting action becomes more active than down-cutting and the valley widens and the stream meanders.</a:t>
            </a:r>
          </a:p>
        </p:txBody>
      </p:sp>
      <p:pic>
        <p:nvPicPr>
          <p:cNvPr id="18437" name="Picture 4" descr="meandering river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066800"/>
            <a:ext cx="4676775" cy="54864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8E80D17-DDE1-496E-A712-5193381C4D2C}" type="slidenum">
              <a:rPr lang="en-US" sz="1300" smtClean="0"/>
              <a:pPr/>
              <a:t>17</a:t>
            </a:fld>
            <a:endParaRPr lang="en-US" sz="13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43800" cy="1295400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663300"/>
                </a:solidFill>
              </a:rPr>
              <a:t>Running Water: Erosion and Deposition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0" y="1752600"/>
            <a:ext cx="3429000" cy="5105400"/>
          </a:xfrm>
        </p:spPr>
        <p:txBody>
          <a:bodyPr/>
          <a:lstStyle/>
          <a:p>
            <a:r>
              <a:rPr lang="en-US" smtClean="0"/>
              <a:t>Weathering breaks rock down into smaller pieces which can then be carried away by moving water with sufficient speed and volume.</a:t>
            </a:r>
          </a:p>
        </p:txBody>
      </p:sp>
      <p:pic>
        <p:nvPicPr>
          <p:cNvPr id="19461" name="Picture 4" descr="initial and sequential landform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5054600" cy="51816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71F16CE-1BA6-475B-9628-388F9766F14A}" type="slidenum">
              <a:rPr lang="en-US" sz="1300" smtClean="0"/>
              <a:pPr/>
              <a:t>18</a:t>
            </a:fld>
            <a:endParaRPr lang="en-US" sz="13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8113"/>
            <a:ext cx="7550150" cy="846137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rgbClr val="663300"/>
                </a:solidFill>
              </a:rPr>
              <a:t>Erosion and stream (valley) formation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10200"/>
            <a:ext cx="9144000" cy="1295400"/>
          </a:xfrm>
        </p:spPr>
        <p:txBody>
          <a:bodyPr/>
          <a:lstStyle/>
          <a:p>
            <a:r>
              <a:rPr lang="en-US" sz="2500" smtClean="0"/>
              <a:t>Where the slope is steep, the down-cutting action is greatest</a:t>
            </a:r>
          </a:p>
          <a:p>
            <a:r>
              <a:rPr lang="en-US" sz="2500" smtClean="0"/>
              <a:t>Where the slope is slight, the side-cutting action is greatest.</a:t>
            </a:r>
          </a:p>
        </p:txBody>
      </p:sp>
      <p:pic>
        <p:nvPicPr>
          <p:cNvPr id="20485" name="Picture 4" descr="erosion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85913"/>
            <a:ext cx="7086600" cy="3865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0E8C3E0-72EA-4FA7-BF13-1A8D0E3CC1FE}" type="slidenum">
              <a:rPr lang="en-US" sz="1300" smtClean="0"/>
              <a:pPr/>
              <a:t>19</a:t>
            </a:fld>
            <a:endParaRPr lang="en-US" sz="13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343775" cy="563562"/>
          </a:xfrm>
        </p:spPr>
        <p:txBody>
          <a:bodyPr/>
          <a:lstStyle/>
          <a:p>
            <a:r>
              <a:rPr lang="en-US" smtClean="0">
                <a:solidFill>
                  <a:srgbClr val="663300"/>
                </a:solidFill>
              </a:rPr>
              <a:t>Stages of Stream Development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29200"/>
            <a:ext cx="91440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 smtClean="0"/>
              <a:t>Youthful – V-shaped – relatively straight course</a:t>
            </a:r>
          </a:p>
          <a:p>
            <a:pPr>
              <a:lnSpc>
                <a:spcPct val="80000"/>
              </a:lnSpc>
            </a:pPr>
            <a:r>
              <a:rPr lang="en-US" sz="2500" smtClean="0"/>
              <a:t>Mature – U-shaped – moderate meandering &amp; possible braiding</a:t>
            </a:r>
          </a:p>
          <a:p>
            <a:pPr>
              <a:lnSpc>
                <a:spcPct val="80000"/>
              </a:lnSpc>
            </a:pPr>
            <a:r>
              <a:rPr lang="en-US" sz="2500" smtClean="0"/>
              <a:t>Old Age – wide floodplain – meandering stream and ox-bow lakes</a:t>
            </a:r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0" y="1524000"/>
            <a:ext cx="8458200" cy="3454400"/>
            <a:chOff x="0" y="576"/>
            <a:chExt cx="5760" cy="2320"/>
          </a:xfrm>
        </p:grpSpPr>
        <p:pic>
          <p:nvPicPr>
            <p:cNvPr id="21510" name="Picture 5" descr="stream profi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"/>
              <a:ext cx="5760" cy="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6" descr="meander channel point e-f near mout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680"/>
              <a:ext cx="1536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7" descr="braidedchannel mid stream c-d floodplain format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440"/>
              <a:ext cx="1429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8" descr="straight channel a-b near headwater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576"/>
              <a:ext cx="1226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36BB91-E3EC-40E9-B530-4905BD2FDA3A}" type="slidenum">
              <a:rPr lang="en-US" sz="1300" smtClean="0"/>
              <a:pPr/>
              <a:t>2</a:t>
            </a:fld>
            <a:endParaRPr lang="en-US" sz="13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Rocks &amp; Landforms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715000"/>
          </a:xfrm>
        </p:spPr>
        <p:txBody>
          <a:bodyPr/>
          <a:lstStyle/>
          <a:p>
            <a:r>
              <a:rPr lang="en-US" sz="3300" smtClean="0"/>
              <a:t>3 influences</a:t>
            </a:r>
          </a:p>
          <a:p>
            <a:pPr lvl="1"/>
            <a:r>
              <a:rPr lang="en-US" sz="2900" smtClean="0"/>
              <a:t>Crust movement = Landform creation (endogenic)</a:t>
            </a:r>
          </a:p>
          <a:p>
            <a:pPr lvl="1"/>
            <a:r>
              <a:rPr lang="en-US" sz="2900" smtClean="0"/>
              <a:t>Rock movement</a:t>
            </a:r>
          </a:p>
          <a:p>
            <a:pPr lvl="2"/>
            <a:r>
              <a:rPr lang="en-US" sz="2600" smtClean="0"/>
              <a:t>Reactions to crustal stresses</a:t>
            </a:r>
          </a:p>
          <a:p>
            <a:pPr lvl="2"/>
            <a:r>
              <a:rPr lang="en-US" sz="2600" smtClean="0"/>
              <a:t>Weak (greatly affected by weathering &amp; erosion)</a:t>
            </a:r>
          </a:p>
          <a:p>
            <a:pPr lvl="2"/>
            <a:r>
              <a:rPr lang="en-US" sz="2600" smtClean="0"/>
              <a:t>Strong (less affected by weathering &amp; erosion)</a:t>
            </a:r>
          </a:p>
          <a:p>
            <a:pPr lvl="1"/>
            <a:r>
              <a:rPr lang="en-US" sz="2900" smtClean="0"/>
              <a:t>Mineral composition of rocks affects soils</a:t>
            </a:r>
          </a:p>
          <a:p>
            <a:pPr lvl="2"/>
            <a:r>
              <a:rPr lang="en-US" sz="2600" smtClean="0"/>
              <a:t>Also affects the degree to which it can be weathered and the type of weathering to which it is most susceptible.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21445D-E448-4830-B10D-80626EB74C90}" type="slidenum">
              <a:rPr lang="en-US" sz="1300" smtClean="0"/>
              <a:pPr/>
              <a:t>20</a:t>
            </a:fld>
            <a:endParaRPr lang="en-US" sz="13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838200"/>
          </a:xfrm>
        </p:spPr>
        <p:txBody>
          <a:bodyPr/>
          <a:lstStyle/>
          <a:p>
            <a:r>
              <a:rPr lang="en-US" b="0" smtClean="0">
                <a:solidFill>
                  <a:srgbClr val="663300"/>
                </a:solidFill>
              </a:rPr>
              <a:t>Stream Action in Humid Areas</a:t>
            </a:r>
          </a:p>
        </p:txBody>
      </p:sp>
      <p:grpSp>
        <p:nvGrpSpPr>
          <p:cNvPr id="22532" name="Group 3"/>
          <p:cNvGrpSpPr>
            <a:grpSpLocks/>
          </p:cNvGrpSpPr>
          <p:nvPr/>
        </p:nvGrpSpPr>
        <p:grpSpPr bwMode="auto">
          <a:xfrm>
            <a:off x="0" y="1524000"/>
            <a:ext cx="8229600" cy="5368925"/>
            <a:chOff x="0" y="611"/>
            <a:chExt cx="4896" cy="3790"/>
          </a:xfrm>
        </p:grpSpPr>
        <p:pic>
          <p:nvPicPr>
            <p:cNvPr id="22533" name="Picture 4" descr="cycle of land-mass denud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"/>
              <a:ext cx="4896" cy="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4" name="Rectangle 5"/>
            <p:cNvSpPr>
              <a:spLocks noChangeArrowheads="1"/>
            </p:cNvSpPr>
            <p:nvPr/>
          </p:nvSpPr>
          <p:spPr bwMode="auto">
            <a:xfrm>
              <a:off x="0" y="3648"/>
              <a:ext cx="2761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kumimoji="1" lang="en-US" sz="3200" b="1">
                  <a:solidFill>
                    <a:srgbClr val="FF3300"/>
                  </a:solidFill>
                </a:rPr>
                <a:t>Cycle of Landmass Denudation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3A2A11F-17B6-40D0-8337-C23143CB70DE}" type="slidenum">
              <a:rPr lang="en-US" sz="1300" smtClean="0"/>
              <a:pPr/>
              <a:t>21</a:t>
            </a:fld>
            <a:endParaRPr lang="en-US" sz="13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00" cy="1295400"/>
          </a:xfrm>
        </p:spPr>
        <p:txBody>
          <a:bodyPr/>
          <a:lstStyle/>
          <a:p>
            <a:r>
              <a:rPr lang="en-US" sz="3200" smtClean="0">
                <a:solidFill>
                  <a:srgbClr val="663300"/>
                </a:solidFill>
              </a:rPr>
              <a:t>Stream Action in Arid Areas – less rounded and more angular landforms</a:t>
            </a:r>
          </a:p>
        </p:txBody>
      </p:sp>
      <p:pic>
        <p:nvPicPr>
          <p:cNvPr id="23556" name="Picture 3" descr="erosional development of horizontal str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676400"/>
            <a:ext cx="41036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5410200" y="2286000"/>
            <a:ext cx="3505200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Tahoma" pitchFamily="34" charset="0"/>
              </a:rPr>
              <a:t>Moving water is the major erosional and depositional force even in desert areas!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4412C68-5F44-4537-80D2-7402506C1D07}" type="slidenum">
              <a:rPr lang="en-US" sz="1300" smtClean="0"/>
              <a:pPr/>
              <a:t>22</a:t>
            </a:fld>
            <a:endParaRPr lang="en-US" sz="13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Stream Gradation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8305800" cy="1295400"/>
          </a:xfrm>
        </p:spPr>
        <p:txBody>
          <a:bodyPr/>
          <a:lstStyle/>
          <a:p>
            <a:r>
              <a:rPr lang="en-US" sz="2500" smtClean="0"/>
              <a:t>Exogenic forces operate to reduce all earth land features to sea level. Click the picture below to see the video</a:t>
            </a:r>
          </a:p>
        </p:txBody>
      </p:sp>
      <p:pic>
        <p:nvPicPr>
          <p:cNvPr id="24581" name="Picture 4" descr="alluvial plai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6623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3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02725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9736E6F-C968-467D-836F-5F041258CE42}" type="slidenum">
              <a:rPr lang="en-US" sz="1300" smtClean="0"/>
              <a:pPr/>
              <a:t>24</a:t>
            </a:fld>
            <a:endParaRPr lang="en-US" sz="13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Waterfalls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785225" cy="1014412"/>
          </a:xfrm>
        </p:spPr>
        <p:txBody>
          <a:bodyPr/>
          <a:lstStyle/>
          <a:p>
            <a:r>
              <a:rPr lang="en-US" smtClean="0"/>
              <a:t>Click on the picture below to see the video</a:t>
            </a:r>
          </a:p>
        </p:txBody>
      </p:sp>
      <p:pic>
        <p:nvPicPr>
          <p:cNvPr id="26629" name="Picture 4" descr="chasm falls - colorado rocky mts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371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5F2847-F677-46D1-82EF-8E59F0868450}" type="slidenum">
              <a:rPr lang="en-US" sz="1300" smtClean="0"/>
              <a:pPr/>
              <a:t>25</a:t>
            </a:fld>
            <a:endParaRPr lang="en-US" sz="13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smtClean="0">
                <a:solidFill>
                  <a:srgbClr val="663300"/>
                </a:solidFill>
              </a:rPr>
              <a:t>KARST TOPOGRAPHY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62000" y="1752600"/>
            <a:ext cx="49530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500"/>
              <a:t>This involves the combination of chemical weathering and moving water to create a very unique kind of topography found where there are deep layers of limestone.</a:t>
            </a:r>
          </a:p>
        </p:txBody>
      </p:sp>
      <p:pic>
        <p:nvPicPr>
          <p:cNvPr id="27653" name="Picture 4" descr="karst &amp; c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33900"/>
            <a:ext cx="6472238" cy="232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5" descr="kar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43138"/>
            <a:ext cx="3429000" cy="2238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53CDFF7-6DBC-4D5C-9730-AA143082A524}" type="slidenum">
              <a:rPr lang="en-US" sz="1300" smtClean="0"/>
              <a:pPr/>
              <a:t>26</a:t>
            </a:fld>
            <a:endParaRPr lang="en-US" sz="130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343775" cy="676275"/>
          </a:xfrm>
        </p:spPr>
        <p:txBody>
          <a:bodyPr/>
          <a:lstStyle/>
          <a:p>
            <a:pPr algn="ctr"/>
            <a:r>
              <a:rPr lang="en-US" sz="3200" b="0" smtClean="0"/>
              <a:t>Karst Topography Development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083300"/>
            <a:ext cx="8382000" cy="774700"/>
          </a:xfrm>
        </p:spPr>
        <p:txBody>
          <a:bodyPr/>
          <a:lstStyle/>
          <a:p>
            <a:r>
              <a:rPr lang="en-US" smtClean="0"/>
              <a:t>St. Louis, MO, is located in a karst area.</a:t>
            </a:r>
          </a:p>
        </p:txBody>
      </p:sp>
      <p:pic>
        <p:nvPicPr>
          <p:cNvPr id="28677" name="Picture 4" descr="karst development series (english)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8267700" cy="4287838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EFC30E8-6831-4725-976D-79532760343C}" type="slidenum">
              <a:rPr lang="en-US" sz="1300" smtClean="0"/>
              <a:pPr/>
              <a:t>27</a:t>
            </a:fld>
            <a:endParaRPr lang="en-US" sz="130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343775" cy="676275"/>
          </a:xfrm>
        </p:spPr>
        <p:txBody>
          <a:bodyPr/>
          <a:lstStyle/>
          <a:p>
            <a:r>
              <a:rPr lang="en-US" b="0" smtClean="0">
                <a:solidFill>
                  <a:srgbClr val="663300"/>
                </a:solidFill>
              </a:rPr>
              <a:t>Diagram of Karst Features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867400"/>
            <a:ext cx="8458200" cy="990600"/>
          </a:xfrm>
        </p:spPr>
        <p:txBody>
          <a:bodyPr/>
          <a:lstStyle/>
          <a:p>
            <a:r>
              <a:rPr lang="en-US" sz="2500" smtClean="0"/>
              <a:t>When large caverns collapse, large depressions are formed</a:t>
            </a:r>
          </a:p>
        </p:txBody>
      </p:sp>
      <p:pic>
        <p:nvPicPr>
          <p:cNvPr id="29701" name="Picture 4" descr="KarstFeature diagram (great)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97025"/>
            <a:ext cx="8458200" cy="4383088"/>
          </a:xfr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06E383-B323-47E7-96CA-DA01618AE70F}" type="slidenum">
              <a:rPr lang="en-US" sz="1300" smtClean="0"/>
              <a:pPr/>
              <a:t>28</a:t>
            </a:fld>
            <a:endParaRPr lang="en-US" sz="13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352800"/>
            <a:ext cx="3810000" cy="762000"/>
          </a:xfrm>
          <a:noFill/>
        </p:spPr>
        <p:txBody>
          <a:bodyPr/>
          <a:lstStyle/>
          <a:p>
            <a:r>
              <a:rPr lang="en-US" b="0" smtClean="0"/>
              <a:t>Karst Features</a:t>
            </a:r>
          </a:p>
        </p:txBody>
      </p:sp>
      <p:pic>
        <p:nvPicPr>
          <p:cNvPr id="30724" name="Picture 3" descr="karst_hole into cave be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8875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karst at Malham 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87900"/>
            <a:ext cx="28956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 descr="karst springs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8450"/>
            <a:ext cx="51816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 descr="karst-aerial sinkholes Illino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3962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 descr="Karst viet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0"/>
            <a:ext cx="32575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7467600" y="5715000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Tahoma" pitchFamily="34" charset="0"/>
              </a:rPr>
              <a:t>UK</a:t>
            </a:r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6232525" y="4148138"/>
            <a:ext cx="1458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Tahoma" pitchFamily="34" charset="0"/>
              </a:rPr>
              <a:t>Vietnam</a:t>
            </a:r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2041525" y="871538"/>
            <a:ext cx="124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Tahoma" pitchFamily="34" charset="0"/>
              </a:rPr>
              <a:t>Illinois</a:t>
            </a:r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0" y="838200"/>
            <a:ext cx="150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Sinkhole</a:t>
            </a:r>
          </a:p>
        </p:txBody>
      </p:sp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0" y="6400800"/>
            <a:ext cx="1338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  <a:latin typeface="Tahoma" pitchFamily="34" charset="0"/>
              </a:rPr>
              <a:t>Springs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062E5E4-01B9-426C-949C-9C98B3A01821}" type="slidenum">
              <a:rPr lang="en-US" sz="1300" smtClean="0"/>
              <a:pPr/>
              <a:t>29</a:t>
            </a:fld>
            <a:endParaRPr lang="en-US" sz="130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smtClean="0">
                <a:solidFill>
                  <a:srgbClr val="663300"/>
                </a:solidFill>
              </a:rPr>
              <a:t>Karst Regions</a:t>
            </a:r>
          </a:p>
        </p:txBody>
      </p:sp>
      <p:pic>
        <p:nvPicPr>
          <p:cNvPr id="31748" name="Picture 3" descr="Karst regions world map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8305800" cy="5257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D1C95C-B4DF-4F0D-B099-115867022482}" type="slidenum">
              <a:rPr lang="en-US" sz="1300" smtClean="0"/>
              <a:pPr/>
              <a:t>3</a:t>
            </a:fld>
            <a:endParaRPr lang="en-US" sz="13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Exogenic Forces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839200" cy="5562600"/>
          </a:xfrm>
        </p:spPr>
        <p:txBody>
          <a:bodyPr/>
          <a:lstStyle/>
          <a:p>
            <a:r>
              <a:rPr lang="en-US" sz="3300" smtClean="0"/>
              <a:t>Weathering</a:t>
            </a:r>
          </a:p>
          <a:p>
            <a:r>
              <a:rPr lang="en-US" sz="3300" smtClean="0"/>
              <a:t>Erosion – reaction to the force of gravity overcoming inertia</a:t>
            </a:r>
          </a:p>
          <a:p>
            <a:pPr lvl="1"/>
            <a:r>
              <a:rPr lang="en-US" sz="2900" smtClean="0"/>
              <a:t>Mass wasting</a:t>
            </a:r>
          </a:p>
          <a:p>
            <a:pPr lvl="1"/>
            <a:r>
              <a:rPr lang="en-US" sz="2900" smtClean="0"/>
              <a:t>Moving water</a:t>
            </a:r>
          </a:p>
          <a:p>
            <a:pPr lvl="1"/>
            <a:r>
              <a:rPr lang="en-US" sz="2900" smtClean="0"/>
              <a:t>Moving air</a:t>
            </a:r>
          </a:p>
          <a:p>
            <a:pPr lvl="1"/>
            <a:r>
              <a:rPr lang="en-US" sz="2900" smtClean="0"/>
              <a:t>Moving ice (glaciers)</a:t>
            </a:r>
          </a:p>
          <a:p>
            <a:r>
              <a:rPr lang="en-US" sz="3300" smtClean="0"/>
              <a:t>Deposition – the flip side of erosion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A6B838-2EDA-434E-85B5-349DC2761C14}" type="slidenum">
              <a:rPr lang="en-US" sz="1300" smtClean="0"/>
              <a:pPr/>
              <a:t>30</a:t>
            </a:fld>
            <a:endParaRPr lang="en-US" sz="130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Erosion from Human Activity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839200" cy="5029200"/>
          </a:xfrm>
        </p:spPr>
        <p:txBody>
          <a:bodyPr/>
          <a:lstStyle/>
          <a:p>
            <a:r>
              <a:rPr lang="en-US" smtClean="0"/>
              <a:t>Faster than that which occurs geologically</a:t>
            </a:r>
          </a:p>
          <a:p>
            <a:pPr lvl="1"/>
            <a:r>
              <a:rPr lang="en-US" smtClean="0"/>
              <a:t>Accelerates natural processes</a:t>
            </a:r>
          </a:p>
          <a:p>
            <a:r>
              <a:rPr lang="en-US" smtClean="0"/>
              <a:t>Sharply increase amount of sediment in streams</a:t>
            </a:r>
          </a:p>
          <a:p>
            <a:pPr lvl="1"/>
            <a:r>
              <a:rPr lang="en-US" smtClean="0"/>
              <a:t>Increasing the possibility of and extent of flooding.</a:t>
            </a:r>
          </a:p>
          <a:p>
            <a:r>
              <a:rPr lang="en-US" smtClean="0"/>
              <a:t>Major contributors include:</a:t>
            </a:r>
          </a:p>
          <a:p>
            <a:pPr lvl="1"/>
            <a:r>
              <a:rPr lang="en-US" smtClean="0"/>
              <a:t>Deforestation – clear-cutting in particular</a:t>
            </a:r>
          </a:p>
          <a:p>
            <a:pPr lvl="1"/>
            <a:r>
              <a:rPr lang="en-US" smtClean="0"/>
              <a:t>Agricultural development</a:t>
            </a:r>
          </a:p>
          <a:p>
            <a:pPr lvl="1"/>
            <a:r>
              <a:rPr lang="en-US" smtClean="0"/>
              <a:t>Urban development – particularly choosing land not well suited for development, i.e., floodplains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942BD5-1D78-498E-AE02-0A419E6855B2}" type="slidenum">
              <a:rPr lang="en-US" sz="1300" smtClean="0"/>
              <a:pPr/>
              <a:t>31</a:t>
            </a:fld>
            <a:endParaRPr lang="en-US" sz="1300" smtClean="0"/>
          </a:p>
        </p:txBody>
      </p:sp>
      <p:pic>
        <p:nvPicPr>
          <p:cNvPr id="33795" name="Picture 2" descr="erosion - 6 signs of ero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17650"/>
            <a:ext cx="54864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erosion homes in danger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138"/>
            <a:ext cx="365760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00" cy="838200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rgbClr val="0000FF"/>
                </a:solidFill>
              </a:rPr>
              <a:t>Human-enhanced erosion by water</a:t>
            </a:r>
          </a:p>
        </p:txBody>
      </p:sp>
      <p:pic>
        <p:nvPicPr>
          <p:cNvPr id="33798" name="Picture 5" descr="erosion by storm sur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5413"/>
            <a:ext cx="365760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685800" y="3505200"/>
            <a:ext cx="226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Homes in danger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0" y="6400800"/>
            <a:ext cx="330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Sea surges undercut hotel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5355BE9-EA57-4B23-A19A-1222D70CDAE4}" type="slidenum">
              <a:rPr lang="en-US" sz="1300" smtClean="0"/>
              <a:pPr/>
              <a:t>32</a:t>
            </a:fld>
            <a:endParaRPr lang="en-US" sz="13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0000FF"/>
                </a:solidFill>
              </a:rPr>
              <a:t>Movement of Water in Soil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562600"/>
            <a:ext cx="8458200" cy="990600"/>
          </a:xfrm>
        </p:spPr>
        <p:txBody>
          <a:bodyPr/>
          <a:lstStyle/>
          <a:p>
            <a:r>
              <a:rPr lang="en-US" smtClean="0"/>
              <a:t>This is a major part of the hydrologic cycle.</a:t>
            </a:r>
          </a:p>
        </p:txBody>
      </p:sp>
      <p:pic>
        <p:nvPicPr>
          <p:cNvPr id="34821" name="Picture 4" descr="movement of water in soi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374015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AD9A9DB-803F-4047-81E4-2A86CF95CC1F}" type="slidenum">
              <a:rPr lang="en-US" sz="1300" smtClean="0"/>
              <a:pPr/>
              <a:t>33</a:t>
            </a:fld>
            <a:endParaRPr lang="en-US" sz="13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5410200" cy="1524000"/>
          </a:xfrm>
        </p:spPr>
        <p:txBody>
          <a:bodyPr/>
          <a:lstStyle/>
          <a:p>
            <a:pPr algn="ctr"/>
            <a:r>
              <a:rPr lang="en-US" b="0" smtClean="0">
                <a:solidFill>
                  <a:srgbClr val="663300"/>
                </a:solidFill>
              </a:rPr>
              <a:t>Using Water Table Water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876800"/>
            <a:ext cx="8534400" cy="1981200"/>
          </a:xfrm>
        </p:spPr>
        <p:txBody>
          <a:bodyPr/>
          <a:lstStyle/>
          <a:p>
            <a:r>
              <a:rPr lang="en-US" smtClean="0"/>
              <a:t>The Water table reflects the surface somewhat</a:t>
            </a:r>
          </a:p>
          <a:p>
            <a:r>
              <a:rPr lang="en-US" smtClean="0"/>
              <a:t>Water drawn from the water table is the major source for life in some areas.</a:t>
            </a:r>
          </a:p>
        </p:txBody>
      </p:sp>
      <p:pic>
        <p:nvPicPr>
          <p:cNvPr id="35845" name="Picture 4" descr="watertable reflects surface top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6172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 descr="well_ani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3" y="990600"/>
            <a:ext cx="300513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D782D0A-5466-4CB2-B6AA-487550E4AA5E}" type="slidenum">
              <a:rPr lang="en-US" sz="1300" smtClean="0"/>
              <a:pPr/>
              <a:t>34</a:t>
            </a:fld>
            <a:endParaRPr lang="en-US" sz="13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343775" cy="676275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800000"/>
                </a:solidFill>
              </a:rPr>
              <a:t>Soil and </a:t>
            </a:r>
            <a:r>
              <a:rPr lang="en-US" sz="4000" smtClean="0">
                <a:solidFill>
                  <a:srgbClr val="0000FF"/>
                </a:solidFill>
              </a:rPr>
              <a:t>ground water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4953000"/>
            <a:ext cx="83820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smtClean="0"/>
              <a:t>More porous soil (right) allows more water to percolate down into the soil &amp; move slowly move toward streams, raising them gradually</a:t>
            </a:r>
          </a:p>
          <a:p>
            <a:pPr>
              <a:lnSpc>
                <a:spcPct val="90000"/>
              </a:lnSpc>
            </a:pPr>
            <a:r>
              <a:rPr lang="en-US" sz="2100" smtClean="0"/>
              <a:t>Less porous soil (left) allows more water to run off and raise stream levels more quickly</a:t>
            </a:r>
          </a:p>
        </p:txBody>
      </p:sp>
      <p:pic>
        <p:nvPicPr>
          <p:cNvPr id="36869" name="Picture 4" descr="soil permeability affects runoff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085850"/>
            <a:ext cx="6553200" cy="3905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FCC3B3-3231-4066-AB2C-2C59EC9B5D4E}" type="slidenum">
              <a:rPr lang="en-US" sz="1300" smtClean="0"/>
              <a:pPr/>
              <a:t>35</a:t>
            </a:fld>
            <a:endParaRPr lang="en-US" sz="13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>
                <a:solidFill>
                  <a:srgbClr val="800000"/>
                </a:solidFill>
              </a:rPr>
              <a:t>Vegetative cover encourages water absorption by soil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5588" y="2057400"/>
            <a:ext cx="3808412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smtClean="0"/>
              <a:t>Vegetation temporarily holds &amp; water releases it slowly so it can be more easily absorbed by the soil.</a:t>
            </a:r>
          </a:p>
          <a:p>
            <a:pPr>
              <a:lnSpc>
                <a:spcPct val="90000"/>
              </a:lnSpc>
            </a:pPr>
            <a:r>
              <a:rPr lang="en-US" sz="2500" smtClean="0"/>
              <a:t>Where vegetation is absent, water may fall faster then bare earth can absorb it and run downhill to streams causing floods</a:t>
            </a:r>
          </a:p>
        </p:txBody>
      </p:sp>
      <p:pic>
        <p:nvPicPr>
          <p:cNvPr id="37893" name="Picture 4" descr="vegetation affects runoff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90700"/>
            <a:ext cx="5334000" cy="506730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4C2477-8B07-47A8-ACD2-077301884990}" type="slidenum">
              <a:rPr lang="en-US" sz="1300" smtClean="0"/>
              <a:pPr/>
              <a:t>36</a:t>
            </a:fld>
            <a:endParaRPr lang="en-US" sz="13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solidFill>
                  <a:srgbClr val="800000"/>
                </a:solidFill>
              </a:rPr>
              <a:t>Groundwater Use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57800"/>
            <a:ext cx="91440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When the rate of withdrawing groundwater exceeds the rate of recharging, the water table drops. Wet years with flooding = high water table &amp; drought years – low water table</a:t>
            </a:r>
          </a:p>
        </p:txBody>
      </p:sp>
      <p:pic>
        <p:nvPicPr>
          <p:cNvPr id="38917" name="Picture 4" descr="ground water_tab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 descr="groundwater anim_cone of depression"/>
          <p:cNvPicPr>
            <a:picLocks noChangeAspect="1" noChangeArrowheads="1" noCrop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55626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685800" y="1447800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Recharging</a:t>
            </a:r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3733800" y="1600200"/>
            <a:ext cx="179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Withdrawing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91027C0-EF8B-4101-A20A-98A67563A954}" type="slidenum">
              <a:rPr lang="en-US" sz="1300" smtClean="0"/>
              <a:pPr/>
              <a:t>37</a:t>
            </a:fld>
            <a:endParaRPr lang="en-US" sz="13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343775" cy="676275"/>
          </a:xfrm>
        </p:spPr>
        <p:txBody>
          <a:bodyPr/>
          <a:lstStyle/>
          <a:p>
            <a:pPr algn="ctr"/>
            <a:r>
              <a:rPr lang="en-US" b="0" smtClean="0">
                <a:solidFill>
                  <a:srgbClr val="800000"/>
                </a:solidFill>
              </a:rPr>
              <a:t>Artesian systems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400"/>
            <a:ext cx="9144000" cy="1371600"/>
          </a:xfrm>
        </p:spPr>
        <p:txBody>
          <a:bodyPr/>
          <a:lstStyle/>
          <a:p>
            <a:r>
              <a:rPr lang="en-US" sz="2500" smtClean="0"/>
              <a:t>Aquiclude (impermeable rock layer) above and beneath the aquifer holds or “traps” the water under pressure.</a:t>
            </a:r>
          </a:p>
          <a:p>
            <a:r>
              <a:rPr lang="en-US" sz="2500" smtClean="0"/>
              <a:t>Often used to irrigate crops in arid areas.</a:t>
            </a:r>
          </a:p>
        </p:txBody>
      </p:sp>
      <p:pic>
        <p:nvPicPr>
          <p:cNvPr id="39941" name="Picture 4" descr="anim_artesian aqu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038"/>
            <a:ext cx="563880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5638800" y="1524000"/>
            <a:ext cx="3505200" cy="3944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ahoma" pitchFamily="34" charset="0"/>
              </a:rPr>
              <a:t>When water is withdrawn at a rate greater than the recharge rate, the aquifer is gradually emptied – it will take nature much longer to recharge it than humans to drain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7AE569-9792-4BD5-A29D-07399E6C5B62}" type="slidenum">
              <a:rPr lang="en-US" sz="1300" smtClean="0"/>
              <a:pPr/>
              <a:t>38</a:t>
            </a:fld>
            <a:endParaRPr lang="en-US" sz="130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343775" cy="620712"/>
          </a:xfrm>
        </p:spPr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Flooding can cause big changes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86400"/>
            <a:ext cx="84582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smtClean="0"/>
              <a:t>THEY CALL IT A FLOOPLAIN BECAUSE FLOODING IS A NATURAL OCCURANCE – IT IS THE “RELEASE VALVE” OF THE DRAINAGE BASIN</a:t>
            </a:r>
          </a:p>
        </p:txBody>
      </p:sp>
      <p:pic>
        <p:nvPicPr>
          <p:cNvPr id="40965" name="Picture 4" descr="floodplain Mississippi, Missouri, Illinois 19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092325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5" descr="flash flood northern Ariz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092325"/>
            <a:ext cx="46482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0" y="1600200"/>
            <a:ext cx="8326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        1993 N. Mississippi Basin       Flashflood in northern Arizona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B887D17-3958-44E2-8F5E-DF0E0DE5D44E}" type="slidenum">
              <a:rPr lang="en-US" sz="1300" smtClean="0"/>
              <a:pPr/>
              <a:t>39</a:t>
            </a:fld>
            <a:endParaRPr lang="en-US" sz="130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5181600" cy="914400"/>
          </a:xfrm>
        </p:spPr>
        <p:txBody>
          <a:bodyPr/>
          <a:lstStyle/>
          <a:p>
            <a:pPr algn="ctr"/>
            <a:r>
              <a:rPr lang="en-US" sz="4400" smtClean="0">
                <a:solidFill>
                  <a:srgbClr val="0000FF"/>
                </a:solidFill>
              </a:rPr>
              <a:t>FLOODPLAINS</a:t>
            </a:r>
          </a:p>
        </p:txBody>
      </p:sp>
      <p:pic>
        <p:nvPicPr>
          <p:cNvPr id="41988" name="Picture 3" descr="FLOODPL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7912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FLOODPL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48006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5562600" y="144780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900"/>
              <a:t>Floodplains are not appropriate places for intensive, expensive developments.</a:t>
            </a:r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381000" y="3657600"/>
            <a:ext cx="36576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Tahoma" pitchFamily="34" charset="0"/>
              </a:rPr>
              <a:t>Appropriate uses of floodplains include farming, wildlife preserves, parks, recreation areas for camping boating, etc.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24F01A4-2261-40FA-B445-2477BD72AACA}" type="slidenum">
              <a:rPr lang="en-US" sz="1300" smtClean="0"/>
              <a:pPr/>
              <a:t>4</a:t>
            </a:fld>
            <a:endParaRPr lang="en-US" sz="13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Weathering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sz="3300" smtClean="0"/>
              <a:t>Process of breaking rock into pieces</a:t>
            </a:r>
          </a:p>
          <a:p>
            <a:r>
              <a:rPr lang="en-US" sz="3300" smtClean="0"/>
              <a:t>First step in formation of soil</a:t>
            </a:r>
          </a:p>
          <a:p>
            <a:pPr lvl="1"/>
            <a:r>
              <a:rPr lang="en-US" sz="2900" smtClean="0"/>
              <a:t>Chemical weathering,</a:t>
            </a:r>
          </a:p>
          <a:p>
            <a:pPr lvl="2"/>
            <a:r>
              <a:rPr lang="en-US" sz="2600" smtClean="0"/>
              <a:t>Process of breaking down rock by:</a:t>
            </a:r>
          </a:p>
          <a:p>
            <a:pPr lvl="3"/>
            <a:r>
              <a:rPr lang="en-US" sz="2000" smtClean="0"/>
              <a:t>Exposure to air and water</a:t>
            </a:r>
          </a:p>
          <a:p>
            <a:pPr lvl="3"/>
            <a:r>
              <a:rPr lang="en-US" sz="2000" smtClean="0"/>
              <a:t>Acids released by decaying vegetation</a:t>
            </a:r>
          </a:p>
          <a:p>
            <a:pPr lvl="3"/>
            <a:r>
              <a:rPr lang="en-US" sz="2000" smtClean="0"/>
              <a:t>Oxidation</a:t>
            </a:r>
          </a:p>
          <a:p>
            <a:pPr lvl="3"/>
            <a:r>
              <a:rPr lang="en-US" sz="2000" smtClean="0"/>
              <a:t>Leaching</a:t>
            </a:r>
          </a:p>
          <a:p>
            <a:pPr lvl="3"/>
            <a:r>
              <a:rPr lang="en-US" sz="2000" smtClean="0"/>
              <a:t>Decomposition of calcium carbonate</a:t>
            </a:r>
          </a:p>
          <a:p>
            <a:pPr lvl="1"/>
            <a:r>
              <a:rPr lang="en-US" sz="2900" smtClean="0"/>
              <a:t>Mechanical weathering </a:t>
            </a:r>
          </a:p>
          <a:p>
            <a:pPr lvl="2"/>
            <a:r>
              <a:rPr lang="en-US" sz="2600" smtClean="0"/>
              <a:t>Process of rocks breaking down by physical force</a:t>
            </a:r>
          </a:p>
          <a:p>
            <a:pPr lvl="2"/>
            <a:endParaRPr lang="en-US" sz="260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10B8FC-31D2-446D-A9A6-ECD5D348B4FC}" type="slidenum">
              <a:rPr lang="en-US" sz="1300" smtClean="0"/>
              <a:pPr/>
              <a:t>40</a:t>
            </a:fld>
            <a:endParaRPr lang="en-US" sz="13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Ice, Wind &amp; Waves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7391400" cy="5410200"/>
          </a:xfrm>
        </p:spPr>
        <p:txBody>
          <a:bodyPr/>
          <a:lstStyle/>
          <a:p>
            <a:r>
              <a:rPr lang="en-US" smtClean="0"/>
              <a:t>Glaciers – currently not very active</a:t>
            </a:r>
          </a:p>
          <a:p>
            <a:r>
              <a:rPr lang="en-US" smtClean="0"/>
              <a:t>Wind causes erosion wherever soil is bare</a:t>
            </a:r>
          </a:p>
          <a:p>
            <a:pPr lvl="1"/>
            <a:r>
              <a:rPr lang="en-US" sz="2600" smtClean="0"/>
              <a:t>Deserts</a:t>
            </a:r>
          </a:p>
          <a:p>
            <a:pPr lvl="1"/>
            <a:r>
              <a:rPr lang="en-US" sz="2600" smtClean="0"/>
              <a:t>Farmlands</a:t>
            </a:r>
          </a:p>
          <a:p>
            <a:pPr lvl="1"/>
            <a:r>
              <a:rPr lang="en-US" sz="2600" smtClean="0"/>
              <a:t>Coastal areas</a:t>
            </a:r>
          </a:p>
          <a:p>
            <a:r>
              <a:rPr lang="en-US" smtClean="0"/>
              <a:t>Coastal areas </a:t>
            </a:r>
          </a:p>
          <a:p>
            <a:pPr lvl="1"/>
            <a:r>
              <a:rPr lang="en-US" sz="2600" smtClean="0"/>
              <a:t>Active areas of erosion </a:t>
            </a:r>
          </a:p>
          <a:p>
            <a:pPr lvl="1"/>
            <a:r>
              <a:rPr lang="en-US" sz="2600" smtClean="0"/>
              <a:t>Pounding waves and surf</a:t>
            </a:r>
          </a:p>
          <a:p>
            <a:pPr lvl="1"/>
            <a:r>
              <a:rPr lang="en-US" sz="2600" smtClean="0"/>
              <a:t>Land lost or gained </a:t>
            </a:r>
          </a:p>
        </p:txBody>
      </p:sp>
      <p:pic>
        <p:nvPicPr>
          <p:cNvPr id="43013" name="Picture 4" descr="Dunes0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798888"/>
            <a:ext cx="3649663" cy="2779712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FB392E7-7865-4CA5-894F-B3E565B59ADF}" type="slidenum">
              <a:rPr lang="en-US" sz="1300" smtClean="0"/>
              <a:pPr/>
              <a:t>41</a:t>
            </a:fld>
            <a:endParaRPr lang="en-US" sz="130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96200" cy="1524000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663300"/>
                </a:solidFill>
              </a:rPr>
              <a:t>MOVING ICE: GLACIAL ACTION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2454275"/>
            <a:ext cx="8966200" cy="2422525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45720" rIns="91440" bIns="45720"/>
          <a:lstStyle/>
          <a:p>
            <a:pPr marL="0" indent="0">
              <a:buFontTx/>
              <a:buNone/>
            </a:pPr>
            <a:r>
              <a:rPr lang="en-US" smtClean="0"/>
              <a:t>Glaciers are melting back more than they are advancing today.  When glaciers advance, erosion is the major action; however, when they melt back, deposition is the major action.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278350C-E164-4F50-8AE0-7288DD29F70C}" type="slidenum">
              <a:rPr lang="en-US" sz="1300" smtClean="0"/>
              <a:pPr/>
              <a:t>42</a:t>
            </a:fld>
            <a:endParaRPr lang="en-US" sz="130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Alpine Glaciers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300" smtClean="0"/>
              <a:t>Rivers of ice flowing from colder to warmer regions</a:t>
            </a:r>
          </a:p>
          <a:p>
            <a:r>
              <a:rPr lang="en-US" sz="3300" smtClean="0"/>
              <a:t>Act like conveyor belts picking up sediment and dropping it in depositional areas</a:t>
            </a:r>
          </a:p>
          <a:p>
            <a:pPr lvl="1"/>
            <a:r>
              <a:rPr lang="en-US" sz="2900" smtClean="0"/>
              <a:t>Moraines</a:t>
            </a:r>
          </a:p>
          <a:p>
            <a:pPr lvl="2"/>
            <a:r>
              <a:rPr lang="en-US" sz="2600" smtClean="0"/>
              <a:t>Terminal moraines</a:t>
            </a:r>
          </a:p>
          <a:p>
            <a:pPr lvl="2"/>
            <a:r>
              <a:rPr lang="en-US" sz="2600" smtClean="0"/>
              <a:t>Lateral moraines</a:t>
            </a:r>
          </a:p>
          <a:p>
            <a:pPr lvl="2"/>
            <a:r>
              <a:rPr lang="en-US" sz="2600" smtClean="0"/>
              <a:t>Medial moraines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C54743F-2667-467E-A80B-EC2917046907}" type="slidenum">
              <a:rPr lang="en-US" sz="1300" smtClean="0"/>
              <a:pPr/>
              <a:t>43</a:t>
            </a:fld>
            <a:endParaRPr lang="en-US" sz="13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663300"/>
                </a:solidFill>
              </a:rPr>
              <a:t>Two Primary Categories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Alpine or valley glaciers</a:t>
            </a:r>
            <a:r>
              <a:rPr lang="en-US" smtClean="0"/>
              <a:t> – in the last 100 years, these have been greatly reduced in number and size due to melting back.</a:t>
            </a:r>
          </a:p>
          <a:p>
            <a:r>
              <a:rPr lang="en-US" b="1" smtClean="0">
                <a:solidFill>
                  <a:srgbClr val="FF0000"/>
                </a:solidFill>
              </a:rPr>
              <a:t>Continental glaciers</a:t>
            </a:r>
            <a:r>
              <a:rPr lang="en-US" smtClean="0"/>
              <a:t> – those that cover large expanses of land – Antarctica and Greenland are the last two remaining areas of this type.  There is evidence that both are thinning and shrinking.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91FE809-8D04-4A29-9678-DEC2C91DC5C3}" type="slidenum">
              <a:rPr lang="en-US" sz="1300" smtClean="0"/>
              <a:pPr/>
              <a:t>44</a:t>
            </a:fld>
            <a:endParaRPr lang="en-US" sz="130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smtClean="0">
                <a:solidFill>
                  <a:srgbClr val="0000FF"/>
                </a:solidFill>
                <a:latin typeface="SnowtopCaps" pitchFamily="2" charset="0"/>
              </a:rPr>
              <a:t>Glacier Terms: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b="1" smtClean="0"/>
              <a:t>Fjord (fiord):</a:t>
            </a:r>
            <a:r>
              <a:rPr lang="en-US" sz="2500" smtClean="0"/>
              <a:t> As tidewater glaciers retreat, the steep-sided valleys fill in with sea water.</a:t>
            </a:r>
          </a:p>
          <a:p>
            <a:pPr>
              <a:lnSpc>
                <a:spcPct val="90000"/>
              </a:lnSpc>
            </a:pPr>
            <a:r>
              <a:rPr lang="en-US" sz="2500" b="1" smtClean="0"/>
              <a:t>Calving:</a:t>
            </a:r>
            <a:r>
              <a:rPr lang="en-US" sz="2500" smtClean="0"/>
              <a:t> Tidewater glacier sheds icebergs off its face into the sea -- sections as large as huge buildings.</a:t>
            </a:r>
          </a:p>
          <a:p>
            <a:pPr>
              <a:lnSpc>
                <a:spcPct val="90000"/>
              </a:lnSpc>
            </a:pPr>
            <a:r>
              <a:rPr lang="en-US" sz="2500" b="1" smtClean="0"/>
              <a:t>Moraines:</a:t>
            </a:r>
            <a:r>
              <a:rPr lang="en-US" sz="2500" smtClean="0"/>
              <a:t>The accumulation of eroded rock that a glacier picks up and drops as it recedes. This can be seen at the face of a glacier (</a:t>
            </a:r>
            <a:r>
              <a:rPr lang="en-US" sz="2500" b="1" smtClean="0">
                <a:solidFill>
                  <a:srgbClr val="FF0000"/>
                </a:solidFill>
              </a:rPr>
              <a:t>end moraine</a:t>
            </a:r>
            <a:r>
              <a:rPr lang="en-US" sz="2500" smtClean="0"/>
              <a:t>), the side of a glacier (</a:t>
            </a:r>
            <a:r>
              <a:rPr lang="en-US" sz="2500" b="1" smtClean="0">
                <a:solidFill>
                  <a:srgbClr val="FF0000"/>
                </a:solidFill>
              </a:rPr>
              <a:t>lateral moraine</a:t>
            </a:r>
            <a:r>
              <a:rPr lang="en-US" sz="2500" smtClean="0"/>
              <a:t>) or at the glacier's farthest point of advance (</a:t>
            </a:r>
            <a:r>
              <a:rPr lang="en-US" sz="2500" b="1" smtClean="0">
                <a:solidFill>
                  <a:srgbClr val="FF0000"/>
                </a:solidFill>
              </a:rPr>
              <a:t>terminal moraine</a:t>
            </a:r>
            <a:r>
              <a:rPr lang="en-US" sz="2500" smtClean="0"/>
              <a:t>). Underwater moraine shoals can decrease the depth of a fjord from hundreds of feet to less than ten feet over very little distance.</a:t>
            </a:r>
          </a:p>
          <a:p>
            <a:pPr>
              <a:lnSpc>
                <a:spcPct val="90000"/>
              </a:lnSpc>
            </a:pPr>
            <a:r>
              <a:rPr lang="en-US" sz="2500" b="1" smtClean="0"/>
              <a:t>Terminus:</a:t>
            </a:r>
            <a:r>
              <a:rPr lang="en-US" sz="2500" smtClean="0"/>
              <a:t>The front or termination of a glacier. The beginning of a glacier is called </a:t>
            </a:r>
            <a:r>
              <a:rPr lang="en-US" sz="2500" b="1" smtClean="0">
                <a:solidFill>
                  <a:srgbClr val="FF0000"/>
                </a:solidFill>
              </a:rPr>
              <a:t>its head</a:t>
            </a:r>
            <a:r>
              <a:rPr lang="en-US" sz="2500" smtClean="0"/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5A28140-28EC-4E51-9E39-9DC4CD42150D}" type="slidenum">
              <a:rPr lang="en-US" sz="1300" smtClean="0"/>
              <a:pPr/>
              <a:t>45</a:t>
            </a:fld>
            <a:endParaRPr lang="en-US" sz="130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Glaciers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652588"/>
            <a:ext cx="8785225" cy="938212"/>
          </a:xfrm>
        </p:spPr>
        <p:txBody>
          <a:bodyPr/>
          <a:lstStyle/>
          <a:p>
            <a:r>
              <a:rPr lang="en-US" smtClean="0"/>
              <a:t>Click on the picture to see the video</a:t>
            </a:r>
          </a:p>
        </p:txBody>
      </p:sp>
      <p:pic>
        <p:nvPicPr>
          <p:cNvPr id="48133" name="Picture 4" descr="arete Matterhorn_larg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3A51DD-8475-496C-B619-913FBF7820BC}" type="slidenum">
              <a:rPr lang="en-US" sz="1300" smtClean="0"/>
              <a:pPr/>
              <a:t>46</a:t>
            </a:fld>
            <a:endParaRPr lang="en-US" sz="13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Valley Glaciers (Alpine) Merging</a:t>
            </a:r>
          </a:p>
        </p:txBody>
      </p:sp>
      <p:pic>
        <p:nvPicPr>
          <p:cNvPr id="49156" name="Picture 3" descr="glacier diagram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03313"/>
            <a:ext cx="7620000" cy="5754687"/>
          </a:xfrm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CF47C27-7C88-4D6E-9044-AA6EF63C7840}" type="slidenum">
              <a:rPr lang="en-US" sz="1300" smtClean="0"/>
              <a:pPr/>
              <a:t>47</a:t>
            </a:fld>
            <a:endParaRPr lang="en-US" sz="130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Mountains before glaciation</a:t>
            </a:r>
          </a:p>
        </p:txBody>
      </p:sp>
      <p:grpSp>
        <p:nvGrpSpPr>
          <p:cNvPr id="50180" name="Group 3"/>
          <p:cNvGrpSpPr>
            <a:grpSpLocks/>
          </p:cNvGrpSpPr>
          <p:nvPr/>
        </p:nvGrpSpPr>
        <p:grpSpPr bwMode="auto">
          <a:xfrm>
            <a:off x="0" y="1600200"/>
            <a:ext cx="9144000" cy="5257800"/>
            <a:chOff x="2016" y="528"/>
            <a:chExt cx="3744" cy="1950"/>
          </a:xfrm>
        </p:grpSpPr>
        <p:pic>
          <p:nvPicPr>
            <p:cNvPr id="50181" name="Picture 4" descr="mountain glaciation -- pre glaci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528"/>
              <a:ext cx="3744" cy="19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82" name="Rectangle 5"/>
            <p:cNvSpPr>
              <a:spLocks noChangeArrowheads="1"/>
            </p:cNvSpPr>
            <p:nvPr/>
          </p:nvSpPr>
          <p:spPr bwMode="auto">
            <a:xfrm>
              <a:off x="4608" y="2155"/>
              <a:ext cx="488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Before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4058485-9C52-4B68-A685-8E4CBC8A491B}" type="slidenum">
              <a:rPr lang="en-US" sz="1300" smtClean="0"/>
              <a:pPr/>
              <a:t>48</a:t>
            </a:fld>
            <a:endParaRPr lang="en-US" sz="13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Mountains after glaciation</a:t>
            </a:r>
          </a:p>
        </p:txBody>
      </p:sp>
      <p:grpSp>
        <p:nvGrpSpPr>
          <p:cNvPr id="51204" name="Group 3"/>
          <p:cNvGrpSpPr>
            <a:grpSpLocks/>
          </p:cNvGrpSpPr>
          <p:nvPr/>
        </p:nvGrpSpPr>
        <p:grpSpPr bwMode="auto">
          <a:xfrm>
            <a:off x="0" y="1600200"/>
            <a:ext cx="9144000" cy="5257800"/>
            <a:chOff x="0" y="2449"/>
            <a:chExt cx="3504" cy="1871"/>
          </a:xfrm>
        </p:grpSpPr>
        <p:pic>
          <p:nvPicPr>
            <p:cNvPr id="51205" name="Picture 4" descr="mountain glaciation -- active glaci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49"/>
              <a:ext cx="3504" cy="187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206" name="Group 5"/>
            <p:cNvGrpSpPr>
              <a:grpSpLocks/>
            </p:cNvGrpSpPr>
            <p:nvPr/>
          </p:nvGrpSpPr>
          <p:grpSpPr bwMode="auto">
            <a:xfrm>
              <a:off x="950" y="2519"/>
              <a:ext cx="2321" cy="1675"/>
              <a:chOff x="950" y="2519"/>
              <a:chExt cx="2321" cy="1675"/>
            </a:xfrm>
          </p:grpSpPr>
          <p:sp>
            <p:nvSpPr>
              <p:cNvPr id="51207" name="Rectangle 6"/>
              <p:cNvSpPr>
                <a:spLocks noChangeArrowheads="1"/>
              </p:cNvSpPr>
              <p:nvPr/>
            </p:nvSpPr>
            <p:spPr bwMode="auto">
              <a:xfrm>
                <a:off x="2400" y="4032"/>
                <a:ext cx="363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b="1">
                    <a:solidFill>
                      <a:srgbClr val="FF3300"/>
                    </a:solidFill>
                    <a:latin typeface="Tahoma" pitchFamily="34" charset="0"/>
                  </a:rPr>
                  <a:t>After</a:t>
                </a:r>
              </a:p>
            </p:txBody>
          </p:sp>
          <p:sp>
            <p:nvSpPr>
              <p:cNvPr id="51208" name="Text Box 7"/>
              <p:cNvSpPr txBox="1">
                <a:spLocks noChangeArrowheads="1"/>
              </p:cNvSpPr>
              <p:nvPr/>
            </p:nvSpPr>
            <p:spPr bwMode="auto">
              <a:xfrm>
                <a:off x="950" y="2519"/>
                <a:ext cx="19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Times New Roman" pitchFamily="18" charset="0"/>
                  </a:rPr>
                  <a:t>Horn</a:t>
                </a:r>
              </a:p>
            </p:txBody>
          </p:sp>
          <p:sp>
            <p:nvSpPr>
              <p:cNvPr id="51209" name="Line 8"/>
              <p:cNvSpPr>
                <a:spLocks noChangeShapeType="1"/>
              </p:cNvSpPr>
              <p:nvPr/>
            </p:nvSpPr>
            <p:spPr bwMode="auto">
              <a:xfrm flipV="1">
                <a:off x="1296" y="2544"/>
                <a:ext cx="33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10" name="Text Box 9"/>
              <p:cNvSpPr txBox="1">
                <a:spLocks noChangeArrowheads="1"/>
              </p:cNvSpPr>
              <p:nvPr/>
            </p:nvSpPr>
            <p:spPr bwMode="auto">
              <a:xfrm>
                <a:off x="2592" y="3648"/>
                <a:ext cx="679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rgbClr val="FF0000"/>
                    </a:solidFill>
                    <a:latin typeface="Times New Roman" pitchFamily="18" charset="0"/>
                  </a:rPr>
                  <a:t>Bridal veil fall</a:t>
                </a:r>
              </a:p>
            </p:txBody>
          </p:sp>
          <p:sp>
            <p:nvSpPr>
              <p:cNvPr id="51211" name="Line 10"/>
              <p:cNvSpPr>
                <a:spLocks noChangeShapeType="1"/>
              </p:cNvSpPr>
              <p:nvPr/>
            </p:nvSpPr>
            <p:spPr bwMode="auto">
              <a:xfrm flipH="1">
                <a:off x="1824" y="3744"/>
                <a:ext cx="768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212" name="Text Box 11"/>
              <p:cNvSpPr txBox="1">
                <a:spLocks noChangeArrowheads="1"/>
              </p:cNvSpPr>
              <p:nvPr/>
            </p:nvSpPr>
            <p:spPr bwMode="auto">
              <a:xfrm>
                <a:off x="2294" y="2519"/>
                <a:ext cx="484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Times New Roman" pitchFamily="18" charset="0"/>
                  </a:rPr>
                  <a:t>Pater noster lakes</a:t>
                </a:r>
              </a:p>
            </p:txBody>
          </p:sp>
          <p:sp>
            <p:nvSpPr>
              <p:cNvPr id="51213" name="Line 12"/>
              <p:cNvSpPr>
                <a:spLocks noChangeShapeType="1"/>
              </p:cNvSpPr>
              <p:nvPr/>
            </p:nvSpPr>
            <p:spPr bwMode="auto">
              <a:xfrm flipH="1">
                <a:off x="2064" y="2640"/>
                <a:ext cx="240" cy="24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8ECE0B6-FD71-4211-AF2D-B1C677C9EBCA}" type="slidenum">
              <a:rPr lang="en-US" sz="1300" smtClean="0"/>
              <a:pPr/>
              <a:t>49</a:t>
            </a:fld>
            <a:endParaRPr lang="en-US" sz="130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343775" cy="733425"/>
          </a:xfrm>
        </p:spPr>
        <p:txBody>
          <a:bodyPr/>
          <a:lstStyle/>
          <a:p>
            <a:pPr algn="ctr"/>
            <a:r>
              <a:rPr lang="en-US" smtClean="0"/>
              <a:t>Glacial Valleys &amp; Fjords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867400"/>
            <a:ext cx="8305800" cy="990600"/>
          </a:xfrm>
        </p:spPr>
        <p:txBody>
          <a:bodyPr/>
          <a:lstStyle/>
          <a:p>
            <a:r>
              <a:rPr lang="en-US" sz="2500" smtClean="0"/>
              <a:t>Fiords form when rising sea levels fill the bottom of coastal glacial valleys after melt back occurs.</a:t>
            </a:r>
          </a:p>
        </p:txBody>
      </p:sp>
      <p:pic>
        <p:nvPicPr>
          <p:cNvPr id="52229" name="Picture 4" descr="glacial valley development &amp; fjord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33475"/>
            <a:ext cx="7467600" cy="483235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56DD838-F172-40EB-871E-9AF4A06B9366}" type="slidenum">
              <a:rPr lang="en-US" sz="1300" smtClean="0"/>
              <a:pPr/>
              <a:t>5</a:t>
            </a:fld>
            <a:endParaRPr lang="en-US" sz="13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solidFill>
                  <a:srgbClr val="663300"/>
                </a:solidFill>
              </a:rPr>
              <a:t>Weathering and Climate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257800"/>
            <a:ext cx="8458200" cy="1600200"/>
          </a:xfrm>
        </p:spPr>
        <p:txBody>
          <a:bodyPr/>
          <a:lstStyle/>
          <a:p>
            <a:r>
              <a:rPr lang="en-US" smtClean="0"/>
              <a:t>The combinations of temperature and precipitation affect the speed and extent of weathering.</a:t>
            </a:r>
          </a:p>
        </p:txBody>
      </p:sp>
      <p:pic>
        <p:nvPicPr>
          <p:cNvPr id="8197" name="Picture 4" descr="precip &amp; temp and weathering of rock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05000"/>
            <a:ext cx="8458200" cy="3300413"/>
          </a:xfr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FB93672-FB7A-4B50-9EA5-2DA8AEAAB444}" type="slidenum">
              <a:rPr lang="en-US" sz="1300" smtClean="0"/>
              <a:pPr/>
              <a:t>50</a:t>
            </a:fld>
            <a:endParaRPr lang="en-US" sz="130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b="0" smtClean="0">
                <a:solidFill>
                  <a:srgbClr val="663300"/>
                </a:solidFill>
              </a:rPr>
              <a:t>Coastal Glaciers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1981200" cy="2438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Icebergs present a hazard to shipping lanes</a:t>
            </a:r>
          </a:p>
        </p:txBody>
      </p:sp>
      <p:grpSp>
        <p:nvGrpSpPr>
          <p:cNvPr id="53253" name="Group 4"/>
          <p:cNvGrpSpPr>
            <a:grpSpLocks/>
          </p:cNvGrpSpPr>
          <p:nvPr/>
        </p:nvGrpSpPr>
        <p:grpSpPr bwMode="auto">
          <a:xfrm>
            <a:off x="609600" y="1420813"/>
            <a:ext cx="8534400" cy="5424487"/>
            <a:chOff x="384" y="895"/>
            <a:chExt cx="5376" cy="3417"/>
          </a:xfrm>
        </p:grpSpPr>
        <p:pic>
          <p:nvPicPr>
            <p:cNvPr id="53254" name="Picture 5" descr="mountain glacie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895"/>
              <a:ext cx="3984" cy="3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5" name="Text Box 6"/>
            <p:cNvSpPr txBox="1">
              <a:spLocks noChangeArrowheads="1"/>
            </p:cNvSpPr>
            <p:nvPr/>
          </p:nvSpPr>
          <p:spPr bwMode="auto">
            <a:xfrm>
              <a:off x="384" y="2872"/>
              <a:ext cx="1104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</a:rPr>
                <a:t>Calving</a:t>
              </a:r>
            </a:p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</a:rPr>
                <a:t>Small fiord</a:t>
              </a:r>
            </a:p>
            <a:p>
              <a:pPr>
                <a:spcBef>
                  <a:spcPct val="50000"/>
                </a:spcBef>
              </a:pPr>
              <a:endParaRPr lang="en-US" sz="2400">
                <a:solidFill>
                  <a:srgbClr val="FF3300"/>
                </a:solidFill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</a:rPr>
                <a:t>Icebergs</a:t>
              </a:r>
            </a:p>
          </p:txBody>
        </p:sp>
        <p:sp>
          <p:nvSpPr>
            <p:cNvPr id="53256" name="Line 7"/>
            <p:cNvSpPr>
              <a:spLocks noChangeShapeType="1"/>
            </p:cNvSpPr>
            <p:nvPr/>
          </p:nvSpPr>
          <p:spPr bwMode="auto">
            <a:xfrm>
              <a:off x="1104" y="2976"/>
              <a:ext cx="2976" cy="4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7" name="Line 8"/>
            <p:cNvSpPr>
              <a:spLocks noChangeShapeType="1"/>
            </p:cNvSpPr>
            <p:nvPr/>
          </p:nvSpPr>
          <p:spPr bwMode="auto">
            <a:xfrm flipV="1">
              <a:off x="3456" y="3600"/>
              <a:ext cx="480" cy="48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Line 9"/>
            <p:cNvSpPr>
              <a:spLocks noChangeShapeType="1"/>
            </p:cNvSpPr>
            <p:nvPr/>
          </p:nvSpPr>
          <p:spPr bwMode="auto">
            <a:xfrm flipH="1">
              <a:off x="1152" y="4080"/>
              <a:ext cx="23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59" name="Line 10"/>
            <p:cNvSpPr>
              <a:spLocks noChangeShapeType="1"/>
            </p:cNvSpPr>
            <p:nvPr/>
          </p:nvSpPr>
          <p:spPr bwMode="auto">
            <a:xfrm>
              <a:off x="1344" y="3360"/>
              <a:ext cx="1968" cy="38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2C25BCE-3894-4624-9ACC-884E09430ECD}" type="slidenum">
              <a:rPr lang="en-US" sz="1300" smtClean="0"/>
              <a:pPr/>
              <a:t>51</a:t>
            </a:fld>
            <a:endParaRPr lang="en-US" sz="13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838200"/>
          </a:xfrm>
        </p:spPr>
        <p:txBody>
          <a:bodyPr/>
          <a:lstStyle/>
          <a:p>
            <a:pPr algn="ctr"/>
            <a:r>
              <a:rPr lang="en-US" smtClean="0"/>
              <a:t>Some Glacial Landforms</a:t>
            </a:r>
          </a:p>
        </p:txBody>
      </p:sp>
      <p:pic>
        <p:nvPicPr>
          <p:cNvPr id="54276" name="Picture 3" descr="es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6037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 descr="esk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41775"/>
            <a:ext cx="42291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 descr="kett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2672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F36759-91B6-40F3-A4CD-572F6539F497}" type="slidenum">
              <a:rPr lang="en-US" sz="1300" smtClean="0"/>
              <a:pPr/>
              <a:t>52</a:t>
            </a:fld>
            <a:endParaRPr lang="en-US" sz="13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 algn="ctr"/>
            <a:r>
              <a:rPr lang="en-US" smtClean="0"/>
              <a:t>Drumlins &amp; Kames</a:t>
            </a:r>
          </a:p>
        </p:txBody>
      </p:sp>
      <p:pic>
        <p:nvPicPr>
          <p:cNvPr id="55300" name="Picture 3" descr="druml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224463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4" descr="drumlin 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886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drumlin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44958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glacial deposit - k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98950"/>
            <a:ext cx="38862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A895AEF-AD33-4227-A1A4-C77F08042E56}" type="slidenum">
              <a:rPr lang="en-US" sz="1300" smtClean="0"/>
              <a:pPr/>
              <a:t>53</a:t>
            </a:fld>
            <a:endParaRPr lang="en-US" sz="130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5410200" cy="1219200"/>
          </a:xfrm>
        </p:spPr>
        <p:txBody>
          <a:bodyPr/>
          <a:lstStyle/>
          <a:p>
            <a:r>
              <a:rPr lang="en-US" smtClean="0"/>
              <a:t>Continental Glaciation</a:t>
            </a:r>
          </a:p>
        </p:txBody>
      </p:sp>
      <p:pic>
        <p:nvPicPr>
          <p:cNvPr id="56324" name="Picture 3" descr="glaciation North america &amp; bering land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676400"/>
            <a:ext cx="4140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4" descr="antarctic glacial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41910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loop glacial retreat Wisconsin glaci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0"/>
            <a:ext cx="28829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CCFD26-8870-4A61-9050-080B486D6984}" type="slidenum">
              <a:rPr lang="en-US" sz="1300" smtClean="0"/>
              <a:pPr/>
              <a:t>54</a:t>
            </a:fld>
            <a:endParaRPr lang="en-US" sz="130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solidFill>
                  <a:srgbClr val="663300"/>
                </a:solidFill>
              </a:rPr>
              <a:t>4 Advances in North America</a:t>
            </a:r>
          </a:p>
        </p:txBody>
      </p:sp>
      <p:pic>
        <p:nvPicPr>
          <p:cNvPr id="57348" name="Picture 3" descr="four glacial advances in North Americ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60525"/>
            <a:ext cx="6923088" cy="5197475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2FD56D4-43D6-4EBA-A92C-3A530441BB53}" type="slidenum">
              <a:rPr lang="en-US" sz="1300" smtClean="0"/>
              <a:pPr/>
              <a:t>55</a:t>
            </a:fld>
            <a:endParaRPr lang="en-US" sz="130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Glacier Facts #1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smtClean="0">
                <a:cs typeface="Times New Roman" pitchFamily="18" charset="0"/>
              </a:rPr>
              <a:t>Presently, 10% of land area is covered with glaciers.</a:t>
            </a:r>
          </a:p>
          <a:p>
            <a:pPr>
              <a:lnSpc>
                <a:spcPct val="90000"/>
              </a:lnSpc>
            </a:pPr>
            <a:r>
              <a:rPr lang="en-US" sz="2500" smtClean="0">
                <a:cs typeface="Times New Roman" pitchFamily="18" charset="0"/>
              </a:rPr>
              <a:t>Glaciers store about 75% of the world's freshwater.</a:t>
            </a:r>
          </a:p>
          <a:p>
            <a:pPr>
              <a:lnSpc>
                <a:spcPct val="90000"/>
              </a:lnSpc>
            </a:pPr>
            <a:r>
              <a:rPr lang="en-US" sz="2500" smtClean="0">
                <a:cs typeface="Times New Roman" pitchFamily="18" charset="0"/>
              </a:rPr>
              <a:t>Glacierized areas cover over 15,000,000 square kilometers.</a:t>
            </a:r>
          </a:p>
          <a:p>
            <a:pPr>
              <a:lnSpc>
                <a:spcPct val="90000"/>
              </a:lnSpc>
            </a:pPr>
            <a:r>
              <a:rPr lang="en-US" sz="2500" smtClean="0">
                <a:cs typeface="Times New Roman" pitchFamily="18" charset="0"/>
              </a:rPr>
              <a:t>Antarctic ice is over 4,200 meters thick in some areas.</a:t>
            </a:r>
          </a:p>
          <a:p>
            <a:pPr>
              <a:lnSpc>
                <a:spcPct val="90000"/>
              </a:lnSpc>
            </a:pPr>
            <a:r>
              <a:rPr lang="en-US" sz="2500" smtClean="0">
                <a:cs typeface="Times New Roman" pitchFamily="18" charset="0"/>
              </a:rPr>
              <a:t>In the United States, glaciers cover over 75,000 square kilometers, with most of the glaciers located in Alaska.</a:t>
            </a:r>
          </a:p>
          <a:p>
            <a:pPr>
              <a:lnSpc>
                <a:spcPct val="90000"/>
              </a:lnSpc>
            </a:pPr>
            <a:r>
              <a:rPr lang="en-US" sz="2500" smtClean="0">
                <a:cs typeface="Times New Roman" pitchFamily="18" charset="0"/>
              </a:rPr>
              <a:t>During the last Ice Age, glaciers covered 32% of the total land area.</a:t>
            </a:r>
          </a:p>
          <a:p>
            <a:pPr>
              <a:lnSpc>
                <a:spcPct val="90000"/>
              </a:lnSpc>
            </a:pPr>
            <a:r>
              <a:rPr lang="en-US" sz="2500" smtClean="0">
                <a:cs typeface="Times New Roman" pitchFamily="18" charset="0"/>
              </a:rPr>
              <a:t>If all land ice melted, sea level would rise approximately 70 meters worldwide.</a:t>
            </a:r>
          </a:p>
          <a:p>
            <a:pPr>
              <a:lnSpc>
                <a:spcPct val="90000"/>
              </a:lnSpc>
            </a:pPr>
            <a:r>
              <a:rPr lang="en-US" sz="2500" smtClean="0">
                <a:cs typeface="Times New Roman" pitchFamily="18" charset="0"/>
              </a:rPr>
              <a:t>Glacier ice crystals can grow to be as large as baseballs.</a:t>
            </a:r>
            <a:endParaRPr lang="en-US" sz="250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F44E49A-0D88-4897-BAEE-C1C81E9D791C}" type="slidenum">
              <a:rPr lang="en-US" sz="1300" smtClean="0"/>
              <a:pPr/>
              <a:t>56</a:t>
            </a:fld>
            <a:endParaRPr lang="en-US" sz="1300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Glacier Facts #2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smtClean="0">
                <a:cs typeface="Times New Roman" pitchFamily="18" charset="0"/>
              </a:rPr>
              <a:t>The land underneath parts of the West Antarctic Ice Sheet may be up to 2.5 kilometers below sea level, due to the weight of the ice.</a:t>
            </a:r>
          </a:p>
          <a:p>
            <a:pPr>
              <a:lnSpc>
                <a:spcPct val="90000"/>
              </a:lnSpc>
            </a:pPr>
            <a:r>
              <a:rPr lang="en-US" sz="2500" smtClean="0">
                <a:cs typeface="Times New Roman" pitchFamily="18" charset="0"/>
              </a:rPr>
              <a:t>North America's longest glacier is the Bering Glacier in Alaska, measuring 204 kilometers long.</a:t>
            </a:r>
          </a:p>
          <a:p>
            <a:pPr>
              <a:lnSpc>
                <a:spcPct val="90000"/>
              </a:lnSpc>
            </a:pPr>
            <a:r>
              <a:rPr lang="en-US" sz="2500" smtClean="0">
                <a:cs typeface="Times New Roman" pitchFamily="18" charset="0"/>
              </a:rPr>
              <a:t> The Malaspina Glacier in Alaska is the world's largest piedmont glacier, covering over 8,000 square kilometers and measuring over 193 kilometers across at its widest point.</a:t>
            </a:r>
          </a:p>
          <a:p>
            <a:pPr>
              <a:lnSpc>
                <a:spcPct val="90000"/>
              </a:lnSpc>
            </a:pPr>
            <a:r>
              <a:rPr lang="en-US" sz="2500" smtClean="0">
                <a:cs typeface="Times New Roman" pitchFamily="18" charset="0"/>
              </a:rPr>
              <a:t>Glacial ice often appears blue because ice absorbs all other colors and reflects blue.</a:t>
            </a:r>
          </a:p>
          <a:p>
            <a:pPr>
              <a:lnSpc>
                <a:spcPct val="90000"/>
              </a:lnSpc>
            </a:pPr>
            <a:r>
              <a:rPr lang="en-US" sz="2500" smtClean="0">
                <a:cs typeface="Times New Roman" pitchFamily="18" charset="0"/>
              </a:rPr>
              <a:t> Kutiah Glacier in Pakistan holds the record for the fastest glacial surge. In 1953, it raced more than 12 km in three months, averaging 112 meters per day</a:t>
            </a:r>
            <a:endParaRPr lang="en-US" sz="250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BA11EF5-9A0B-4E65-8D14-A8DE910FE150}" type="slidenum">
              <a:rPr lang="en-US" sz="1300" smtClean="0"/>
              <a:pPr/>
              <a:t>57</a:t>
            </a:fld>
            <a:endParaRPr lang="en-US" sz="1300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solidFill>
                  <a:srgbClr val="663300"/>
                </a:solidFill>
              </a:rPr>
              <a:t>Glacier Facts #3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In Washington state alone, glaciers provide 470 billion gallons of water each summer.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Antarctic ice shelves may calve icebergs that are over 80 kilometers long.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Almost 90% of an iceberg is below water--only about 10% shows above water.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The Antarctic ice sheet has been in existence for at least 40 million years.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Times New Roman" pitchFamily="18" charset="0"/>
              </a:rPr>
              <a:t>From the 17th century to the late 19th century, the world experienced a "Little Ice Age," when temperatures were consistently cool enough for significant glacier advances.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03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5FF35AE-8B75-4CB7-A01D-68041743DB02}" type="slidenum">
              <a:rPr lang="en-US" sz="1300" smtClean="0"/>
              <a:pPr/>
              <a:t>59</a:t>
            </a:fld>
            <a:endParaRPr lang="en-US" sz="1300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343775" cy="733425"/>
          </a:xfrm>
        </p:spPr>
        <p:txBody>
          <a:bodyPr/>
          <a:lstStyle/>
          <a:p>
            <a:pPr algn="ctr"/>
            <a:r>
              <a:rPr lang="en-US" smtClean="0"/>
              <a:t>Impact of Past Glaciations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715000"/>
          </a:xfrm>
        </p:spPr>
        <p:txBody>
          <a:bodyPr/>
          <a:lstStyle/>
          <a:p>
            <a:r>
              <a:rPr lang="en-US" sz="3300" smtClean="0"/>
              <a:t>Soils</a:t>
            </a:r>
          </a:p>
          <a:p>
            <a:pPr lvl="1"/>
            <a:r>
              <a:rPr lang="en-US" sz="2900" smtClean="0"/>
              <a:t>Advance and retreat of glaciers leave behind highly fertile soil</a:t>
            </a:r>
          </a:p>
          <a:p>
            <a:r>
              <a:rPr lang="en-US" sz="3300" smtClean="0"/>
              <a:t>Water supply</a:t>
            </a:r>
          </a:p>
          <a:p>
            <a:pPr lvl="1"/>
            <a:r>
              <a:rPr lang="en-US" sz="2900" smtClean="0"/>
              <a:t>Retreating glaciers left sand and gravel deposits yielding large supplies of ground water</a:t>
            </a:r>
          </a:p>
          <a:p>
            <a:r>
              <a:rPr lang="en-US" sz="3300" smtClean="0"/>
              <a:t>Transportation routes</a:t>
            </a:r>
          </a:p>
          <a:p>
            <a:pPr lvl="1"/>
            <a:r>
              <a:rPr lang="en-US" sz="2900" smtClean="0"/>
              <a:t>Water transport is heavily influenced by glacial melt water channels left behind by receding glaciers</a:t>
            </a:r>
          </a:p>
          <a:p>
            <a:pPr lvl="2"/>
            <a:r>
              <a:rPr lang="en-US" sz="2600" smtClean="0"/>
              <a:t>Check Ohio &amp; Missouri River courses!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ACEAC43-05BF-459B-ACF2-08570DAED21F}" type="slidenum">
              <a:rPr lang="en-US" sz="1300" smtClean="0"/>
              <a:pPr/>
              <a:t>6</a:t>
            </a:fld>
            <a:endParaRPr lang="en-US" sz="13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343775" cy="508000"/>
          </a:xfrm>
        </p:spPr>
        <p:txBody>
          <a:bodyPr/>
          <a:lstStyle/>
          <a:p>
            <a:pPr algn="ctr"/>
            <a:r>
              <a:rPr lang="en-US" sz="3200" b="0" smtClean="0">
                <a:solidFill>
                  <a:srgbClr val="663300"/>
                </a:solidFill>
              </a:rPr>
              <a:t>Mechanical Weathering: Ice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876800"/>
            <a:ext cx="8458200" cy="1981200"/>
          </a:xfrm>
        </p:spPr>
        <p:txBody>
          <a:bodyPr/>
          <a:lstStyle/>
          <a:p>
            <a:r>
              <a:rPr lang="en-US" sz="2500" smtClean="0"/>
              <a:t>Ice contracts as the temperature drops to a point around 4ºF – below that temperature, it begins to expand</a:t>
            </a:r>
          </a:p>
          <a:p>
            <a:r>
              <a:rPr lang="en-US" sz="2500" smtClean="0"/>
              <a:t>This is the same process that prepares streets for potholes in the winter.</a:t>
            </a:r>
          </a:p>
        </p:txBody>
      </p:sp>
      <p:pic>
        <p:nvPicPr>
          <p:cNvPr id="9221" name="Picture 4" descr="mechanical weathering of ic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8458200" cy="3121025"/>
          </a:xfr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334D9AC-5D8C-4C3C-A5DE-ABD01926666A}" type="slidenum">
              <a:rPr lang="en-US" sz="1300" smtClean="0"/>
              <a:pPr/>
              <a:t>60</a:t>
            </a:fld>
            <a:endParaRPr lang="en-US" sz="1300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343775" cy="620712"/>
          </a:xfrm>
        </p:spPr>
        <p:txBody>
          <a:bodyPr/>
          <a:lstStyle/>
          <a:p>
            <a:pPr algn="ctr"/>
            <a:r>
              <a:rPr lang="en-US" b="0" smtClean="0">
                <a:solidFill>
                  <a:srgbClr val="663300"/>
                </a:solidFill>
              </a:rPr>
              <a:t>WIND ACTION</a:t>
            </a: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3581400" y="3886200"/>
            <a:ext cx="4724400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900"/>
              <a:t>Wind is most active in arid regions, but </a:t>
            </a:r>
            <a:r>
              <a:rPr lang="en-US" sz="2900" b="1">
                <a:solidFill>
                  <a:srgbClr val="FF0000"/>
                </a:solidFill>
              </a:rPr>
              <a:t>never as important as water</a:t>
            </a:r>
            <a:r>
              <a:rPr lang="en-US" sz="2900"/>
              <a:t> in altering the earth surface and creating landforms</a:t>
            </a:r>
          </a:p>
        </p:txBody>
      </p:sp>
      <p:pic>
        <p:nvPicPr>
          <p:cNvPr id="63493" name="Picture 4" descr="Windy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2743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5" descr="wind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0386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7BE5788-4320-4A05-9043-549AA5CD345F}" type="slidenum">
              <a:rPr lang="en-US" sz="1300" smtClean="0"/>
              <a:pPr/>
              <a:t>61</a:t>
            </a:fld>
            <a:endParaRPr lang="en-US" sz="1300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Wind on Landforms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300" smtClean="0"/>
              <a:t>Significant shaper of landforms in dry regions and regions not well covered by vegetation</a:t>
            </a:r>
          </a:p>
          <a:p>
            <a:pPr>
              <a:buFontTx/>
              <a:buNone/>
            </a:pPr>
            <a:endParaRPr lang="en-US" sz="3300" smtClean="0"/>
          </a:p>
          <a:p>
            <a:r>
              <a:rPr lang="en-US" sz="3300" smtClean="0"/>
              <a:t>Carries great quantity of fine grained sediment such as sand and loess</a:t>
            </a:r>
          </a:p>
          <a:p>
            <a:endParaRPr lang="en-US" sz="3300" smtClean="0"/>
          </a:p>
          <a:p>
            <a:pPr lvl="1">
              <a:buFontTx/>
              <a:buNone/>
            </a:pPr>
            <a:endParaRPr lang="en-US" sz="2900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8FDD2A-D415-4F3F-84E3-834F66E72ED3}" type="slidenum">
              <a:rPr lang="en-US" sz="1300" smtClean="0"/>
              <a:pPr/>
              <a:t>62</a:t>
            </a:fld>
            <a:endParaRPr lang="en-US" sz="1300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smtClean="0">
                <a:solidFill>
                  <a:srgbClr val="663300"/>
                </a:solidFill>
              </a:rPr>
              <a:t>Wind Speed	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5334000" cy="5562600"/>
          </a:xfrm>
        </p:spPr>
        <p:txBody>
          <a:bodyPr/>
          <a:lstStyle/>
          <a:p>
            <a:r>
              <a:rPr lang="en-US" sz="3300" smtClean="0"/>
              <a:t>As the wind speed increases, larger particles can be carried by the wind (erosion)</a:t>
            </a:r>
            <a:br>
              <a:rPr lang="en-US" sz="3300" smtClean="0"/>
            </a:br>
            <a:endParaRPr lang="en-US" sz="3300" smtClean="0"/>
          </a:p>
          <a:p>
            <a:r>
              <a:rPr lang="en-US" sz="3300" smtClean="0"/>
              <a:t>As the wind speed decreases, larger particles begin to settle to the surface first (deposition)</a:t>
            </a:r>
          </a:p>
        </p:txBody>
      </p:sp>
      <p:pic>
        <p:nvPicPr>
          <p:cNvPr id="65541" name="Picture 4" descr="windy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828800"/>
            <a:ext cx="3238500" cy="3314700"/>
          </a:xfr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D62A751-D99B-403C-9CAB-142DD93D5188}" type="slidenum">
              <a:rPr lang="en-US" sz="1300" smtClean="0"/>
              <a:pPr/>
              <a:t>63</a:t>
            </a:fld>
            <a:endParaRPr lang="en-US" sz="1300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343775" cy="733425"/>
          </a:xfrm>
        </p:spPr>
        <p:txBody>
          <a:bodyPr/>
          <a:lstStyle/>
          <a:p>
            <a:r>
              <a:rPr lang="en-US" b="0" smtClean="0">
                <a:solidFill>
                  <a:srgbClr val="663300"/>
                </a:solidFill>
              </a:rPr>
              <a:t>Arid Landscapes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1752600"/>
            <a:ext cx="5029200" cy="5105400"/>
          </a:xfrm>
        </p:spPr>
        <p:txBody>
          <a:bodyPr/>
          <a:lstStyle/>
          <a:p>
            <a:r>
              <a:rPr lang="en-US" sz="3700" smtClean="0"/>
              <a:t>Erosion and deposition by wind helped create this landscape, BUT moving </a:t>
            </a:r>
            <a:r>
              <a:rPr lang="en-US" sz="3700" b="1" smtClean="0">
                <a:solidFill>
                  <a:srgbClr val="FF0000"/>
                </a:solidFill>
              </a:rPr>
              <a:t>water</a:t>
            </a:r>
            <a:r>
              <a:rPr lang="en-US" sz="3700" smtClean="0"/>
              <a:t> was the more active shaping force here.</a:t>
            </a:r>
          </a:p>
        </p:txBody>
      </p:sp>
      <p:pic>
        <p:nvPicPr>
          <p:cNvPr id="66565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3427413" cy="5181600"/>
          </a:xfr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7BA6FD2-EE34-412B-BF15-773AC10CC9F7}" type="slidenum">
              <a:rPr lang="en-US" sz="1300" smtClean="0"/>
              <a:pPr/>
              <a:t>64</a:t>
            </a:fld>
            <a:endParaRPr lang="en-US" sz="1300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663300"/>
                </a:solidFill>
              </a:rPr>
              <a:t>Land shaping water in the desert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29400" y="1676400"/>
            <a:ext cx="2514600" cy="5181600"/>
          </a:xfrm>
        </p:spPr>
        <p:txBody>
          <a:bodyPr/>
          <a:lstStyle/>
          <a:p>
            <a:r>
              <a:rPr lang="en-US" sz="3300" smtClean="0"/>
              <a:t>Water carved this canyon and wind and mass wasting assisted.</a:t>
            </a:r>
          </a:p>
        </p:txBody>
      </p:sp>
      <p:pic>
        <p:nvPicPr>
          <p:cNvPr id="67589" name="Picture 4" descr="desert landforms &amp; water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6629400" cy="5581650"/>
          </a:xfr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561369-9F93-4064-BF75-DD5D1EAAA1CA}" type="slidenum">
              <a:rPr lang="en-US" sz="1300" smtClean="0"/>
              <a:pPr/>
              <a:t>65</a:t>
            </a:fld>
            <a:endParaRPr lang="en-US" sz="1300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Coastal Erosion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371600"/>
            <a:ext cx="8785225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Waves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Form of energy traveling horizontally along the boundary between water and air</a:t>
            </a:r>
          </a:p>
          <a:p>
            <a:pPr>
              <a:lnSpc>
                <a:spcPct val="90000"/>
              </a:lnSpc>
            </a:pPr>
            <a:r>
              <a:rPr lang="en-US" smtClean="0"/>
              <a:t>Longshore currents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Currents traveling parallel to the shore, caused by repeated breaking of waves. Capable of carrying enormous amounts of sediment</a:t>
            </a:r>
          </a:p>
          <a:p>
            <a:pPr>
              <a:lnSpc>
                <a:spcPct val="90000"/>
              </a:lnSpc>
            </a:pPr>
            <a:r>
              <a:rPr lang="en-US" smtClean="0"/>
              <a:t>Sea-level change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Continuing to rise as seawater volume increases from glacial melting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Causes increased erosion as waves break closer to shore 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0D45D10-3C0E-4144-8CF5-716F8D9F6173}" type="slidenum">
              <a:rPr lang="en-US" sz="1300" smtClean="0"/>
              <a:pPr/>
              <a:t>66</a:t>
            </a:fld>
            <a:endParaRPr lang="en-US" sz="1300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solidFill>
                  <a:srgbClr val="663300"/>
                </a:solidFill>
              </a:rPr>
              <a:t>Oceans, Waves, &amp; Gradation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72200" y="1676400"/>
            <a:ext cx="2971800" cy="5181600"/>
          </a:xfrm>
        </p:spPr>
        <p:txBody>
          <a:bodyPr/>
          <a:lstStyle/>
          <a:p>
            <a:r>
              <a:rPr lang="en-US" sz="3700" smtClean="0"/>
              <a:t>Wave action erodes and builds the coastal margins of islands and continents</a:t>
            </a:r>
          </a:p>
        </p:txBody>
      </p:sp>
      <p:pic>
        <p:nvPicPr>
          <p:cNvPr id="69637" name="Picture 4" descr="erosion and cliff slide into sea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00200"/>
            <a:ext cx="5715000" cy="5080000"/>
          </a:xfr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03_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03_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03_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8CB83D8-FD94-455B-8E75-E32EE1A0730E}" type="slidenum">
              <a:rPr lang="en-US" sz="1300" smtClean="0"/>
              <a:pPr/>
              <a:t>7</a:t>
            </a:fld>
            <a:endParaRPr lang="en-US" sz="13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solidFill>
                  <a:srgbClr val="663300"/>
                </a:solidFill>
              </a:rPr>
              <a:t>Freezing &amp; Thawing at Work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791200"/>
            <a:ext cx="8305800" cy="1066800"/>
          </a:xfrm>
        </p:spPr>
        <p:txBody>
          <a:bodyPr/>
          <a:lstStyle/>
          <a:p>
            <a:r>
              <a:rPr lang="en-US" sz="2500" smtClean="0"/>
              <a:t>frost shattered granite bedrock in Manitoba, Canada – similar occurrences in Siberia.</a:t>
            </a:r>
          </a:p>
        </p:txBody>
      </p:sp>
      <p:pic>
        <p:nvPicPr>
          <p:cNvPr id="10245" name="Picture 4" descr="frost-shattered granite bedrock Manitoba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676400"/>
            <a:ext cx="6019800" cy="4117975"/>
          </a:xfr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51873E6-CE83-481F-BACF-0AC980EE9A2F}" type="slidenum">
              <a:rPr lang="en-US" sz="1300" smtClean="0"/>
              <a:pPr/>
              <a:t>70</a:t>
            </a:fld>
            <a:endParaRPr lang="en-US" sz="1300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solidFill>
                  <a:srgbClr val="663300"/>
                </a:solidFill>
              </a:rPr>
              <a:t>Dynamic Waves and Currents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8081963" cy="1219200"/>
          </a:xfrm>
        </p:spPr>
        <p:txBody>
          <a:bodyPr/>
          <a:lstStyle/>
          <a:p>
            <a:r>
              <a:rPr lang="en-US" sz="2500" smtClean="0"/>
              <a:t>The shoreline is constantly changing – click on the picture below to see the video</a:t>
            </a:r>
          </a:p>
        </p:txBody>
      </p:sp>
      <p:pic>
        <p:nvPicPr>
          <p:cNvPr id="73733" name="Picture 4" descr="wave power - coastal erosion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4953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3293850-551A-4AE8-AC45-B8D48432992C}" type="slidenum">
              <a:rPr lang="en-US" sz="1300" smtClean="0"/>
              <a:pPr/>
              <a:t>71</a:t>
            </a:fld>
            <a:endParaRPr lang="en-US" sz="1300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Rates of Landform Change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smtClean="0"/>
              <a:t>Horizontal movement</a:t>
            </a:r>
          </a:p>
          <a:p>
            <a:pPr>
              <a:buFontTx/>
              <a:buNone/>
            </a:pPr>
            <a:endParaRPr lang="en-US" sz="3700" smtClean="0"/>
          </a:p>
          <a:p>
            <a:r>
              <a:rPr lang="en-US" sz="3700" smtClean="0"/>
              <a:t>Vertical movement</a:t>
            </a:r>
          </a:p>
          <a:p>
            <a:endParaRPr lang="en-US" sz="3700" smtClean="0"/>
          </a:p>
          <a:p>
            <a:r>
              <a:rPr lang="en-US" sz="3700" smtClean="0"/>
              <a:t>Human activity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03_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663"/>
            <a:ext cx="9144000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41DFBA6-A2B9-4813-AB50-C25D4A41D172}" type="slidenum">
              <a:rPr lang="en-US" sz="1300" smtClean="0"/>
              <a:pPr/>
              <a:t>73</a:t>
            </a:fld>
            <a:endParaRPr lang="en-US" sz="1300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8113"/>
            <a:ext cx="7343775" cy="676275"/>
          </a:xfrm>
        </p:spPr>
        <p:txBody>
          <a:bodyPr/>
          <a:lstStyle/>
          <a:p>
            <a:pPr algn="ctr"/>
            <a:r>
              <a:rPr lang="en-US" smtClean="0"/>
              <a:t>Landform Regions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371600"/>
            <a:ext cx="3505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300" smtClean="0"/>
              <a:t>Plains</a:t>
            </a:r>
          </a:p>
          <a:p>
            <a:pPr>
              <a:lnSpc>
                <a:spcPct val="90000"/>
              </a:lnSpc>
            </a:pPr>
            <a:r>
              <a:rPr lang="en-US" sz="3300" smtClean="0"/>
              <a:t>Hills and Low Tablelands</a:t>
            </a:r>
          </a:p>
          <a:p>
            <a:pPr>
              <a:lnSpc>
                <a:spcPct val="90000"/>
              </a:lnSpc>
            </a:pPr>
            <a:r>
              <a:rPr lang="en-US" sz="3300" smtClean="0"/>
              <a:t>High Tablelands</a:t>
            </a:r>
          </a:p>
          <a:p>
            <a:pPr>
              <a:lnSpc>
                <a:spcPct val="90000"/>
              </a:lnSpc>
            </a:pPr>
            <a:r>
              <a:rPr lang="en-US" sz="3300" smtClean="0"/>
              <a:t>Mountains</a:t>
            </a:r>
          </a:p>
          <a:p>
            <a:pPr>
              <a:lnSpc>
                <a:spcPct val="90000"/>
              </a:lnSpc>
            </a:pPr>
            <a:r>
              <a:rPr lang="en-US" sz="3300" smtClean="0"/>
              <a:t>Widely Spaced Mountains</a:t>
            </a:r>
          </a:p>
          <a:p>
            <a:pPr>
              <a:lnSpc>
                <a:spcPct val="90000"/>
              </a:lnSpc>
            </a:pPr>
            <a:r>
              <a:rPr lang="en-US" sz="3300" smtClean="0"/>
              <a:t>Basins or Depressions</a:t>
            </a:r>
          </a:p>
        </p:txBody>
      </p:sp>
      <p:pic>
        <p:nvPicPr>
          <p:cNvPr id="76805" name="Picture 4" descr="landforms logo_image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5486400" cy="5307013"/>
          </a:xfr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24A314-9929-4FD3-B8CF-82A9647FAEAE}" type="slidenum">
              <a:rPr lang="en-US" sz="1300" smtClean="0"/>
              <a:pPr/>
              <a:t>74</a:t>
            </a:fld>
            <a:endParaRPr lang="en-US" sz="1300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ctr"/>
            <a:r>
              <a:rPr lang="en-US" smtClean="0"/>
              <a:t>Major Landform Types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429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500" b="1" smtClean="0">
                <a:solidFill>
                  <a:srgbClr val="FF3300"/>
                </a:solidFill>
              </a:rPr>
              <a:t>Plains:</a:t>
            </a:r>
            <a:r>
              <a:rPr lang="en-US" sz="2500" smtClean="0"/>
              <a:t>  level to gently rolling land at a low elevation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500" b="1" smtClean="0">
                <a:solidFill>
                  <a:srgbClr val="FF3300"/>
                </a:solidFill>
              </a:rPr>
              <a:t>Plateaus:</a:t>
            </a:r>
            <a:r>
              <a:rPr lang="en-US" sz="2500" smtClean="0"/>
              <a:t>  level to gently rolling land at a higher elevation and often with a sharp drop-off or scarp </a:t>
            </a:r>
            <a:r>
              <a:rPr lang="en-US" sz="2500" smtClean="0">
                <a:solidFill>
                  <a:srgbClr val="0000FF"/>
                </a:solidFill>
              </a:rPr>
              <a:t>(escarpment)</a:t>
            </a:r>
            <a:r>
              <a:rPr lang="en-US" sz="2500" smtClean="0"/>
              <a:t> on at least one side.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500" b="1" smtClean="0">
                <a:solidFill>
                  <a:srgbClr val="FF3300"/>
                </a:solidFill>
              </a:rPr>
              <a:t>Hills:</a:t>
            </a:r>
            <a:r>
              <a:rPr lang="en-US" sz="2500" smtClean="0"/>
              <a:t>  rounded landforms with little level land and at moderate elevations (1,000 to 5,000 ft.)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2500" b="1" smtClean="0">
                <a:solidFill>
                  <a:srgbClr val="FF3300"/>
                </a:solidFill>
              </a:rPr>
              <a:t>Mountains:</a:t>
            </a:r>
            <a:r>
              <a:rPr lang="en-US" sz="2500" smtClean="0"/>
              <a:t>  steeply sloped landforms with narrow ridges and practically no level land – found at high elevations usually above 5000 feet.</a:t>
            </a:r>
          </a:p>
        </p:txBody>
      </p:sp>
      <p:grpSp>
        <p:nvGrpSpPr>
          <p:cNvPr id="77829" name="Group 4"/>
          <p:cNvGrpSpPr>
            <a:grpSpLocks/>
          </p:cNvGrpSpPr>
          <p:nvPr/>
        </p:nvGrpSpPr>
        <p:grpSpPr bwMode="auto">
          <a:xfrm>
            <a:off x="685800" y="1143000"/>
            <a:ext cx="8458200" cy="2209800"/>
            <a:chOff x="0" y="0"/>
            <a:chExt cx="5760" cy="1920"/>
          </a:xfrm>
        </p:grpSpPr>
        <p:pic>
          <p:nvPicPr>
            <p:cNvPr id="77830" name="Picture 5" descr="major landforms crossec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1" name="Text Box 6"/>
            <p:cNvSpPr txBox="1">
              <a:spLocks noChangeArrowheads="1"/>
            </p:cNvSpPr>
            <p:nvPr/>
          </p:nvSpPr>
          <p:spPr bwMode="auto">
            <a:xfrm>
              <a:off x="240" y="0"/>
              <a:ext cx="302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FF3300"/>
                  </a:solidFill>
                  <a:latin typeface="Times New Roman" pitchFamily="18" charset="0"/>
                </a:rPr>
                <a:t>Major Landforms in Profile</a:t>
              </a:r>
            </a:p>
          </p:txBody>
        </p:sp>
        <p:sp>
          <p:nvSpPr>
            <p:cNvPr id="77832" name="Line 7"/>
            <p:cNvSpPr>
              <a:spLocks noChangeShapeType="1"/>
            </p:cNvSpPr>
            <p:nvPr/>
          </p:nvSpPr>
          <p:spPr bwMode="auto">
            <a:xfrm>
              <a:off x="2112" y="912"/>
              <a:ext cx="480" cy="38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3" name="Line 8"/>
            <p:cNvSpPr>
              <a:spLocks noChangeShapeType="1"/>
            </p:cNvSpPr>
            <p:nvPr/>
          </p:nvSpPr>
          <p:spPr bwMode="auto">
            <a:xfrm>
              <a:off x="2448" y="816"/>
              <a:ext cx="129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4" name="Line 9"/>
            <p:cNvSpPr>
              <a:spLocks noChangeShapeType="1"/>
            </p:cNvSpPr>
            <p:nvPr/>
          </p:nvSpPr>
          <p:spPr bwMode="auto">
            <a:xfrm>
              <a:off x="3744" y="816"/>
              <a:ext cx="0" cy="43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5" name="Rectangle 10"/>
            <p:cNvSpPr>
              <a:spLocks noChangeArrowheads="1"/>
            </p:cNvSpPr>
            <p:nvPr/>
          </p:nvSpPr>
          <p:spPr bwMode="auto">
            <a:xfrm>
              <a:off x="1152" y="623"/>
              <a:ext cx="1315" cy="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0000FF"/>
                  </a:solidFill>
                </a:rPr>
                <a:t>Escarpment</a:t>
              </a: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2F0C222-6E29-4578-BA2E-2848BEB4AB87}" type="slidenum">
              <a:rPr lang="en-US" sz="1300" smtClean="0"/>
              <a:pPr/>
              <a:t>75</a:t>
            </a:fld>
            <a:endParaRPr lang="en-US" sz="1300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Environmental Hazards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 smtClean="0"/>
              <a:t>Environmental  processes</a:t>
            </a:r>
          </a:p>
          <a:p>
            <a:pPr lvl="1"/>
            <a:r>
              <a:rPr lang="en-US" sz="3300" smtClean="0"/>
              <a:t>Natural</a:t>
            </a:r>
          </a:p>
          <a:p>
            <a:pPr lvl="3"/>
            <a:r>
              <a:rPr lang="en-US" sz="2400" smtClean="0"/>
              <a:t>Tornadoes, landslides, earthquakes</a:t>
            </a:r>
          </a:p>
          <a:p>
            <a:pPr lvl="1"/>
            <a:r>
              <a:rPr lang="en-US" sz="3300" smtClean="0"/>
              <a:t>Human vulnerability</a:t>
            </a:r>
          </a:p>
          <a:p>
            <a:pPr lvl="3"/>
            <a:r>
              <a:rPr lang="en-US" sz="2400" smtClean="0"/>
              <a:t>Rebuilding after natural disaster</a:t>
            </a:r>
          </a:p>
          <a:p>
            <a:pPr lvl="3"/>
            <a:r>
              <a:rPr lang="en-US" sz="2400" smtClean="0"/>
              <a:t>Seawalls</a:t>
            </a:r>
          </a:p>
          <a:p>
            <a:pPr lvl="3"/>
            <a:r>
              <a:rPr lang="en-US" sz="2400" smtClean="0"/>
              <a:t>Levees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EEC1BED-1E14-45EA-945A-798553ED2DD9}" type="slidenum">
              <a:rPr lang="en-US" sz="1300" smtClean="0"/>
              <a:pPr/>
              <a:t>8</a:t>
            </a:fld>
            <a:endParaRPr lang="en-US" sz="13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smtClean="0">
                <a:solidFill>
                  <a:srgbClr val="663300"/>
                </a:solidFill>
              </a:rPr>
              <a:t>Mechanical Weathering: Exfoliation</a:t>
            </a:r>
          </a:p>
        </p:txBody>
      </p:sp>
      <p:sp>
        <p:nvSpPr>
          <p:cNvPr id="11268" name="Rectangle 3"/>
          <p:cNvSpPr>
            <a:spLocks noChangeArrowheads="1"/>
          </p:cNvSpPr>
          <p:nvPr>
            <p:ph type="body" sz="half" idx="1"/>
          </p:nvPr>
        </p:nvSpPr>
        <p:spPr>
          <a:xfrm>
            <a:off x="685800" y="1766888"/>
            <a:ext cx="4572000" cy="5091112"/>
          </a:xfrm>
          <a:noFill/>
        </p:spPr>
        <p:txBody>
          <a:bodyPr lIns="91440" tIns="45720" rIns="91440" bIns="45720"/>
          <a:lstStyle/>
          <a:p>
            <a:r>
              <a:rPr lang="en-US" smtClean="0"/>
              <a:t>Some rock seems to have layers that peel off, hence the name</a:t>
            </a:r>
          </a:p>
          <a:p>
            <a:r>
              <a:rPr lang="en-US" smtClean="0"/>
              <a:t>The surface of the rock expands and contracts more readily and to a greater degree than the interior. This weakens bonds and the surface breaks off.</a:t>
            </a:r>
          </a:p>
        </p:txBody>
      </p:sp>
      <p:pic>
        <p:nvPicPr>
          <p:cNvPr id="11269" name="Picture 4" descr="exfoliation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5588" y="1752600"/>
            <a:ext cx="3808412" cy="44958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808225D-9834-4B8C-8C77-951D3F0696AF}" type="slidenum">
              <a:rPr lang="en-US" sz="1300" smtClean="0"/>
              <a:pPr/>
              <a:t>9</a:t>
            </a:fld>
            <a:endParaRPr lang="en-US" sz="13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Movement of Weathered Material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8610600" cy="5410200"/>
          </a:xfrm>
        </p:spPr>
        <p:txBody>
          <a:bodyPr/>
          <a:lstStyle/>
          <a:p>
            <a:r>
              <a:rPr lang="en-US" smtClean="0"/>
              <a:t>Mass movement (Mass wasting)</a:t>
            </a:r>
          </a:p>
          <a:p>
            <a:pPr lvl="1"/>
            <a:r>
              <a:rPr lang="en-US" sz="2600" smtClean="0"/>
              <a:t>Slow gradual movement occurring near the surface, soil creep</a:t>
            </a:r>
          </a:p>
          <a:p>
            <a:pPr lvl="1"/>
            <a:r>
              <a:rPr lang="en-US" sz="2600" smtClean="0"/>
              <a:t>Dramatic movements such as rock slides, landslides and mudflows</a:t>
            </a:r>
          </a:p>
          <a:p>
            <a:r>
              <a:rPr lang="en-US" smtClean="0"/>
              <a:t>Surface erosion</a:t>
            </a:r>
          </a:p>
          <a:p>
            <a:pPr lvl="1"/>
            <a:r>
              <a:rPr lang="en-US" sz="2600" smtClean="0"/>
              <a:t>Caused mostly by rainfall </a:t>
            </a:r>
          </a:p>
          <a:p>
            <a:pPr lvl="1"/>
            <a:r>
              <a:rPr lang="en-US" sz="2600" smtClean="0"/>
              <a:t>Runoff  (overland flow)</a:t>
            </a:r>
          </a:p>
          <a:p>
            <a:pPr lvl="1"/>
            <a:endParaRPr lang="en-US" sz="2600" smtClean="0"/>
          </a:p>
        </p:txBody>
      </p:sp>
      <p:pic>
        <p:nvPicPr>
          <p:cNvPr id="12293" name="Picture 4" descr="waterfall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733800"/>
            <a:ext cx="2551113" cy="2754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design template</Template>
  <TotalTime>4</TotalTime>
  <Words>2208</Words>
  <Application>Microsoft Office PowerPoint</Application>
  <PresentationFormat>On-screen Show (4:3)</PresentationFormat>
  <Paragraphs>345</Paragraphs>
  <Slides>75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Times New Roman</vt:lpstr>
      <vt:lpstr>Tahoma</vt:lpstr>
      <vt:lpstr>SnowtopCaps</vt:lpstr>
      <vt:lpstr>Glass design template</vt:lpstr>
      <vt:lpstr>Microsoft Excel Chart</vt:lpstr>
      <vt:lpstr>EXTERNAL LANDFORM PROCESSES</vt:lpstr>
      <vt:lpstr>Rocks &amp; Landforms</vt:lpstr>
      <vt:lpstr>Exogenic Forces</vt:lpstr>
      <vt:lpstr>Weathering</vt:lpstr>
      <vt:lpstr>Weathering and Climate</vt:lpstr>
      <vt:lpstr>Mechanical Weathering: Ice</vt:lpstr>
      <vt:lpstr>Freezing &amp; Thawing at Work</vt:lpstr>
      <vt:lpstr>Mechanical Weathering: Exfoliation</vt:lpstr>
      <vt:lpstr>Movement of Weathered Material</vt:lpstr>
      <vt:lpstr>Agents of Erosion and Deposition</vt:lpstr>
      <vt:lpstr>Humans Are the #1 Earth Movers</vt:lpstr>
      <vt:lpstr>PowerPoint Presentation</vt:lpstr>
      <vt:lpstr>Soil Creep at Missouri Bottoms</vt:lpstr>
      <vt:lpstr>Stream Drainage</vt:lpstr>
      <vt:lpstr>PowerPoint Presentation</vt:lpstr>
      <vt:lpstr>Side-cutting by streams</vt:lpstr>
      <vt:lpstr>Running Water: Erosion and Deposition</vt:lpstr>
      <vt:lpstr>Erosion and stream (valley) formation</vt:lpstr>
      <vt:lpstr>Stages of Stream Development</vt:lpstr>
      <vt:lpstr>Stream Action in Humid Areas</vt:lpstr>
      <vt:lpstr>Stream Action in Arid Areas – less rounded and more angular landforms</vt:lpstr>
      <vt:lpstr>Stream Gradation</vt:lpstr>
      <vt:lpstr>PowerPoint Presentation</vt:lpstr>
      <vt:lpstr>Waterfalls</vt:lpstr>
      <vt:lpstr>KARST TOPOGRAPHY</vt:lpstr>
      <vt:lpstr>Karst Topography Development</vt:lpstr>
      <vt:lpstr>Diagram of Karst Features</vt:lpstr>
      <vt:lpstr>Karst Features</vt:lpstr>
      <vt:lpstr>Karst Regions</vt:lpstr>
      <vt:lpstr>Erosion from Human Activity</vt:lpstr>
      <vt:lpstr>Human-enhanced erosion by water</vt:lpstr>
      <vt:lpstr>Movement of Water in Soil</vt:lpstr>
      <vt:lpstr>Using Water Table Water</vt:lpstr>
      <vt:lpstr>Soil and ground water</vt:lpstr>
      <vt:lpstr>Vegetative cover encourages water absorption by soil</vt:lpstr>
      <vt:lpstr>Groundwater Use</vt:lpstr>
      <vt:lpstr>Artesian systems</vt:lpstr>
      <vt:lpstr>Flooding can cause big changes</vt:lpstr>
      <vt:lpstr>FLOODPLAINS</vt:lpstr>
      <vt:lpstr>Ice, Wind &amp; Waves</vt:lpstr>
      <vt:lpstr>MOVING ICE: GLACIAL ACTION</vt:lpstr>
      <vt:lpstr>Alpine Glaciers</vt:lpstr>
      <vt:lpstr>Two Primary Categories</vt:lpstr>
      <vt:lpstr>Glacier Terms:</vt:lpstr>
      <vt:lpstr>Glaciers</vt:lpstr>
      <vt:lpstr>Valley Glaciers (Alpine) Merging</vt:lpstr>
      <vt:lpstr>Mountains before glaciation</vt:lpstr>
      <vt:lpstr>Mountains after glaciation</vt:lpstr>
      <vt:lpstr>Glacial Valleys &amp; Fjords</vt:lpstr>
      <vt:lpstr>Coastal Glaciers</vt:lpstr>
      <vt:lpstr>Some Glacial Landforms</vt:lpstr>
      <vt:lpstr>Drumlins &amp; Kames</vt:lpstr>
      <vt:lpstr>Continental Glaciation</vt:lpstr>
      <vt:lpstr>4 Advances in North America</vt:lpstr>
      <vt:lpstr>Glacier Facts #1</vt:lpstr>
      <vt:lpstr>Glacier Facts #2</vt:lpstr>
      <vt:lpstr>Glacier Facts #3</vt:lpstr>
      <vt:lpstr>PowerPoint Presentation</vt:lpstr>
      <vt:lpstr>Impact of Past Glaciations</vt:lpstr>
      <vt:lpstr>WIND ACTION</vt:lpstr>
      <vt:lpstr>Effects of Wind on Landforms</vt:lpstr>
      <vt:lpstr>Wind Speed </vt:lpstr>
      <vt:lpstr>Arid Landscapes</vt:lpstr>
      <vt:lpstr>Land shaping water in the desert</vt:lpstr>
      <vt:lpstr>Coastal Erosion</vt:lpstr>
      <vt:lpstr>Oceans, Waves, &amp; Gradation</vt:lpstr>
      <vt:lpstr>PowerPoint Presentation</vt:lpstr>
      <vt:lpstr>PowerPoint Presentation</vt:lpstr>
      <vt:lpstr>PowerPoint Presentation</vt:lpstr>
      <vt:lpstr>Dynamic Waves and Currents</vt:lpstr>
      <vt:lpstr>Rates of Landform Change</vt:lpstr>
      <vt:lpstr>PowerPoint Presentation</vt:lpstr>
      <vt:lpstr>Landform Regions</vt:lpstr>
      <vt:lpstr>Major Landform Types</vt:lpstr>
      <vt:lpstr>Environmental Hazards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Geography</dc:title>
  <dc:creator>IRAPP</dc:creator>
  <cp:lastModifiedBy>Teacher E-Solutions</cp:lastModifiedBy>
  <cp:revision>88</cp:revision>
  <dcterms:created xsi:type="dcterms:W3CDTF">2005-08-20T12:51:23Z</dcterms:created>
  <dcterms:modified xsi:type="dcterms:W3CDTF">2019-01-18T16:55:46Z</dcterms:modified>
</cp:coreProperties>
</file>