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3.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4.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5.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6.xml" ContentType="application/vnd.ms-office.activeX+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7.xml" ContentType="application/vnd.ms-office.activeX+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8.xml" ContentType="application/vnd.ms-office.activeX+xml"/>
  <Override PartName="/ppt/notesSlides/notesSlide29.xml" ContentType="application/vnd.openxmlformats-officedocument.presentationml.notesSlide+xml"/>
  <Override PartName="/ppt/activeX/activeX9.xml" ContentType="application/vnd.ms-office.activeX+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2"/>
  </p:notesMasterIdLst>
  <p:handoutMasterIdLst>
    <p:handoutMasterId r:id="rId33"/>
  </p:handoutMasterIdLst>
  <p:sldIdLst>
    <p:sldId id="268" r:id="rId2"/>
    <p:sldId id="272" r:id="rId3"/>
    <p:sldId id="293" r:id="rId4"/>
    <p:sldId id="306" r:id="rId5"/>
    <p:sldId id="305" r:id="rId6"/>
    <p:sldId id="307" r:id="rId7"/>
    <p:sldId id="275" r:id="rId8"/>
    <p:sldId id="277" r:id="rId9"/>
    <p:sldId id="276" r:id="rId10"/>
    <p:sldId id="278" r:id="rId11"/>
    <p:sldId id="308" r:id="rId12"/>
    <p:sldId id="279" r:id="rId13"/>
    <p:sldId id="300" r:id="rId14"/>
    <p:sldId id="261" r:id="rId15"/>
    <p:sldId id="298" r:id="rId16"/>
    <p:sldId id="301" r:id="rId17"/>
    <p:sldId id="309" r:id="rId18"/>
    <p:sldId id="282" r:id="rId19"/>
    <p:sldId id="287" r:id="rId20"/>
    <p:sldId id="302" r:id="rId21"/>
    <p:sldId id="315" r:id="rId22"/>
    <p:sldId id="286" r:id="rId23"/>
    <p:sldId id="266" r:id="rId24"/>
    <p:sldId id="314" r:id="rId25"/>
    <p:sldId id="299" r:id="rId26"/>
    <p:sldId id="310" r:id="rId27"/>
    <p:sldId id="303" r:id="rId28"/>
    <p:sldId id="270" r:id="rId29"/>
    <p:sldId id="312" r:id="rId30"/>
    <p:sldId id="313" r:id="rId31"/>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rgbClr val="00FFFF"/>
        </a:solidFill>
        <a:latin typeface="Arial" pitchFamily="34" charset="0"/>
        <a:ea typeface="+mn-ea"/>
        <a:cs typeface="Arial" pitchFamily="34" charset="0"/>
      </a:defRPr>
    </a:lvl1pPr>
    <a:lvl2pPr marL="457200" algn="ctr" rtl="0" eaLnBrk="0" fontAlgn="base" hangingPunct="0">
      <a:spcBef>
        <a:spcPct val="0"/>
      </a:spcBef>
      <a:spcAft>
        <a:spcPct val="0"/>
      </a:spcAft>
      <a:defRPr sz="2400" kern="1200">
        <a:solidFill>
          <a:srgbClr val="00FFFF"/>
        </a:solidFill>
        <a:latin typeface="Arial" pitchFamily="34" charset="0"/>
        <a:ea typeface="+mn-ea"/>
        <a:cs typeface="Arial" pitchFamily="34" charset="0"/>
      </a:defRPr>
    </a:lvl2pPr>
    <a:lvl3pPr marL="914400" algn="ctr" rtl="0" eaLnBrk="0" fontAlgn="base" hangingPunct="0">
      <a:spcBef>
        <a:spcPct val="0"/>
      </a:spcBef>
      <a:spcAft>
        <a:spcPct val="0"/>
      </a:spcAft>
      <a:defRPr sz="2400" kern="1200">
        <a:solidFill>
          <a:srgbClr val="00FFFF"/>
        </a:solidFill>
        <a:latin typeface="Arial" pitchFamily="34" charset="0"/>
        <a:ea typeface="+mn-ea"/>
        <a:cs typeface="Arial" pitchFamily="34" charset="0"/>
      </a:defRPr>
    </a:lvl3pPr>
    <a:lvl4pPr marL="1371600" algn="ctr" rtl="0" eaLnBrk="0" fontAlgn="base" hangingPunct="0">
      <a:spcBef>
        <a:spcPct val="0"/>
      </a:spcBef>
      <a:spcAft>
        <a:spcPct val="0"/>
      </a:spcAft>
      <a:defRPr sz="2400" kern="1200">
        <a:solidFill>
          <a:srgbClr val="00FFFF"/>
        </a:solidFill>
        <a:latin typeface="Arial" pitchFamily="34" charset="0"/>
        <a:ea typeface="+mn-ea"/>
        <a:cs typeface="Arial" pitchFamily="34" charset="0"/>
      </a:defRPr>
    </a:lvl4pPr>
    <a:lvl5pPr marL="1828800" algn="ctr" rtl="0" eaLnBrk="0" fontAlgn="base" hangingPunct="0">
      <a:spcBef>
        <a:spcPct val="0"/>
      </a:spcBef>
      <a:spcAft>
        <a:spcPct val="0"/>
      </a:spcAft>
      <a:defRPr sz="2400" kern="1200">
        <a:solidFill>
          <a:srgbClr val="00FFFF"/>
        </a:solidFill>
        <a:latin typeface="Arial" pitchFamily="34" charset="0"/>
        <a:ea typeface="+mn-ea"/>
        <a:cs typeface="Arial" pitchFamily="34" charset="0"/>
      </a:defRPr>
    </a:lvl5pPr>
    <a:lvl6pPr marL="2286000" algn="l" defTabSz="914400" rtl="0" eaLnBrk="1" latinLnBrk="0" hangingPunct="1">
      <a:defRPr sz="2400" kern="1200">
        <a:solidFill>
          <a:srgbClr val="00FFFF"/>
        </a:solidFill>
        <a:latin typeface="Arial" pitchFamily="34" charset="0"/>
        <a:ea typeface="+mn-ea"/>
        <a:cs typeface="Arial" pitchFamily="34" charset="0"/>
      </a:defRPr>
    </a:lvl6pPr>
    <a:lvl7pPr marL="2743200" algn="l" defTabSz="914400" rtl="0" eaLnBrk="1" latinLnBrk="0" hangingPunct="1">
      <a:defRPr sz="2400" kern="1200">
        <a:solidFill>
          <a:srgbClr val="00FFFF"/>
        </a:solidFill>
        <a:latin typeface="Arial" pitchFamily="34" charset="0"/>
        <a:ea typeface="+mn-ea"/>
        <a:cs typeface="Arial" pitchFamily="34" charset="0"/>
      </a:defRPr>
    </a:lvl7pPr>
    <a:lvl8pPr marL="3200400" algn="l" defTabSz="914400" rtl="0" eaLnBrk="1" latinLnBrk="0" hangingPunct="1">
      <a:defRPr sz="2400" kern="1200">
        <a:solidFill>
          <a:srgbClr val="00FFFF"/>
        </a:solidFill>
        <a:latin typeface="Arial" pitchFamily="34" charset="0"/>
        <a:ea typeface="+mn-ea"/>
        <a:cs typeface="Arial" pitchFamily="34" charset="0"/>
      </a:defRPr>
    </a:lvl8pPr>
    <a:lvl9pPr marL="3657600" algn="l" defTabSz="914400" rtl="0" eaLnBrk="1" latinLnBrk="0" hangingPunct="1">
      <a:defRPr sz="2400" kern="1200">
        <a:solidFill>
          <a:srgbClr val="00FFFF"/>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a:srgbClr val="0000FF"/>
    <a:srgbClr val="00FFFF"/>
    <a:srgbClr val="FF0000"/>
    <a:srgbClr val="660066"/>
    <a:srgbClr val="FF6600"/>
    <a:srgbClr val="01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4504" autoAdjust="0"/>
  </p:normalViewPr>
  <p:slideViewPr>
    <p:cSldViewPr>
      <p:cViewPr>
        <p:scale>
          <a:sx n="100" d="100"/>
          <a:sy n="100" d="100"/>
        </p:scale>
        <p:origin x="-58" y="43"/>
      </p:cViewPr>
      <p:guideLst>
        <p:guide orient="horz" pos="2160"/>
        <p:guide orient="horz" pos="663"/>
        <p:guide orient="horz" pos="2432"/>
        <p:guide pos="4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cs typeface="+mn-cs"/>
              </a:defRPr>
            </a:lvl1pPr>
          </a:lstStyle>
          <a:p>
            <a:pPr>
              <a:defRPr/>
            </a:pPr>
            <a:endParaRPr lang="en-GB"/>
          </a:p>
        </p:txBody>
      </p:sp>
      <p:sp>
        <p:nvSpPr>
          <p:cNvPr id="1269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en-GB"/>
          </a:p>
        </p:txBody>
      </p:sp>
      <p:sp>
        <p:nvSpPr>
          <p:cNvPr id="1269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cs typeface="+mn-cs"/>
              </a:defRPr>
            </a:lvl1pPr>
          </a:lstStyle>
          <a:p>
            <a:pPr>
              <a:defRPr/>
            </a:pPr>
            <a:endParaRPr lang="en-GB"/>
          </a:p>
        </p:txBody>
      </p:sp>
      <p:sp>
        <p:nvSpPr>
          <p:cNvPr id="1269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46B017AA-400A-4DEA-BE96-5BF0CBD2FE6A}" type="slidenum">
              <a:rPr lang="en-GB"/>
              <a:pPr>
                <a:defRPr/>
              </a:pPr>
              <a:t>‹#›</a:t>
            </a:fld>
            <a:endParaRPr lang="en-GB"/>
          </a:p>
        </p:txBody>
      </p:sp>
    </p:spTree>
    <p:extLst>
      <p:ext uri="{BB962C8B-B14F-4D97-AF65-F5344CB8AC3E}">
        <p14:creationId xmlns:p14="http://schemas.microsoft.com/office/powerpoint/2010/main" val="402508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cs typeface="+mn-cs"/>
              </a:defRPr>
            </a:lvl1pPr>
          </a:lstStyle>
          <a:p>
            <a:pPr>
              <a:defRPr/>
            </a:pPr>
            <a:endParaRPr lang="en-GB"/>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en-GB"/>
          </a:p>
        </p:txBody>
      </p:sp>
      <p:sp>
        <p:nvSpPr>
          <p:cNvPr id="4710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cs typeface="+mn-cs"/>
              </a:defRPr>
            </a:lvl1pPr>
          </a:lstStyle>
          <a:p>
            <a:pPr>
              <a:defRPr/>
            </a:pPr>
            <a:endParaRPr lang="en-GB"/>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38BF4E67-C746-48DF-8204-B23B598D06A3}" type="slidenum">
              <a:rPr lang="en-GB"/>
              <a:pPr>
                <a:defRPr/>
              </a:pPr>
              <a:t>‹#›</a:t>
            </a:fld>
            <a:endParaRPr lang="en-GB"/>
          </a:p>
        </p:txBody>
      </p:sp>
    </p:spTree>
    <p:extLst>
      <p:ext uri="{BB962C8B-B14F-4D97-AF65-F5344CB8AC3E}">
        <p14:creationId xmlns:p14="http://schemas.microsoft.com/office/powerpoint/2010/main" val="1436998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D4C38B03-5C61-46A6-8F44-491D3CCF8FB5}" type="slidenum">
              <a:rPr lang="en-GB" sz="1200"/>
              <a:pPr/>
              <a:t>1</a:t>
            </a:fld>
            <a:endParaRPr lang="en-GB"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96A75995-07CF-435B-9FD9-0B07AE4DC7CF}" type="slidenum">
              <a:rPr lang="en-GB" sz="1200"/>
              <a:pPr/>
              <a:t>10</a:t>
            </a:fld>
            <a:endParaRPr lang="en-GB"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C45D864A-C2B8-4955-B934-F633749B7F59}" type="slidenum">
              <a:rPr lang="en-GB" sz="1200"/>
              <a:pPr/>
              <a:t>11</a:t>
            </a:fld>
            <a:endParaRPr lang="en-GB"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4A41B592-7F95-472C-BD12-4D106FEE46B6}" type="slidenum">
              <a:rPr lang="en-GB" sz="1200"/>
              <a:pPr/>
              <a:t>12</a:t>
            </a:fld>
            <a:endParaRPr lang="en-GB"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D1A33CD6-01B2-4C57-B21B-9FDB3843363C}" type="slidenum">
              <a:rPr lang="en-GB" sz="1200"/>
              <a:pPr/>
              <a:t>13</a:t>
            </a:fld>
            <a:endParaRPr lang="en-GB"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49060F03-4E4B-43B7-86F0-30D080642ED2}" type="slidenum">
              <a:rPr lang="en-GB" sz="1200"/>
              <a:pPr/>
              <a:t>14</a:t>
            </a:fld>
            <a:endParaRPr lang="en-GB"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89EE323F-D33B-4B05-BBA0-EF53E5F9167C}" type="slidenum">
              <a:rPr lang="en-GB" sz="1200"/>
              <a:pPr/>
              <a:t>15</a:t>
            </a:fld>
            <a:endParaRPr lang="en-GB"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89E4D1DD-3C81-4943-8804-357BE4867ABA}" type="slidenum">
              <a:rPr lang="en-GB" sz="1200"/>
              <a:pPr/>
              <a:t>16</a:t>
            </a:fld>
            <a:endParaRPr lang="en-GB"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6A454860-692D-4F97-AE9A-9D867DE05B53}" type="slidenum">
              <a:rPr lang="en-GB" sz="1200"/>
              <a:pPr/>
              <a:t>17</a:t>
            </a:fld>
            <a:endParaRPr lang="en-GB"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DD6D20CA-1CDB-4C1F-92A8-2B3C5BC37352}" type="slidenum">
              <a:rPr lang="en-GB" sz="1200"/>
              <a:pPr/>
              <a:t>18</a:t>
            </a:fld>
            <a:endParaRPr lang="en-GB"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5B46B03A-FAF8-4722-90FE-68501D8A5D98}" type="slidenum">
              <a:rPr lang="en-GB" sz="1200"/>
              <a:pPr/>
              <a:t>19</a:t>
            </a:fld>
            <a:endParaRPr lang="en-GB"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31AA54DD-CA44-49D6-BC80-EE83523DA8CB}" type="slidenum">
              <a:rPr lang="en-GB" sz="1200"/>
              <a:pPr/>
              <a:t>2</a:t>
            </a:fld>
            <a:endParaRPr lang="en-GB"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5A5459B2-DE8E-41BC-BD93-B92B39FDA594}" type="slidenum">
              <a:rPr lang="en-GB" sz="1200"/>
              <a:pPr/>
              <a:t>20</a:t>
            </a:fld>
            <a:endParaRPr lang="en-GB"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1E04857C-E274-4148-8680-C3DC05DA962A}" type="slidenum">
              <a:rPr lang="en-GB" sz="1200"/>
              <a:pPr/>
              <a:t>21</a:t>
            </a:fld>
            <a:endParaRPr lang="en-GB"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25F8348A-2F4B-4C36-894D-2B7627D26D21}" type="slidenum">
              <a:rPr lang="en-GB" sz="1200"/>
              <a:pPr/>
              <a:t>22</a:t>
            </a:fld>
            <a:endParaRPr lang="en-GB"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CF68757C-621A-477B-A41F-6FBFC3C84CB8}" type="slidenum">
              <a:rPr lang="en-GB" sz="1200"/>
              <a:pPr/>
              <a:t>23</a:t>
            </a:fld>
            <a:endParaRPr lang="en-GB"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51D14D97-5F3C-4CEC-82D2-0B247378519F}" type="slidenum">
              <a:rPr lang="en-GB" sz="1200"/>
              <a:pPr/>
              <a:t>24</a:t>
            </a:fld>
            <a:endParaRPr lang="en-GB"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530F899D-36DE-4F47-ABD2-2703A59F52EF}" type="slidenum">
              <a:rPr lang="en-GB" sz="1200"/>
              <a:pPr/>
              <a:t>25</a:t>
            </a:fld>
            <a:endParaRPr lang="en-GB"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Limestone rocks at Punakaiki on the west coast of the South Island of New Zealand. They are known as the Pancake Rocks because their appearance resembles thin pancakes stacked on top of each other.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EE711A6B-5EB4-4159-A663-430AD61DA92F}" type="slidenum">
              <a:rPr lang="en-GB" sz="1200"/>
              <a:pPr/>
              <a:t>26</a:t>
            </a:fld>
            <a:endParaRPr lang="en-GB"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CFF33D04-0FC2-458C-ADF8-2B9E5B814B82}" type="slidenum">
              <a:rPr lang="en-GB" sz="1200"/>
              <a:pPr/>
              <a:t>27</a:t>
            </a:fld>
            <a:endParaRPr lang="en-GB"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8976A098-EB7C-4A7E-BD2A-20E3488F2083}" type="slidenum">
              <a:rPr lang="en-GB" sz="1200"/>
              <a:pPr/>
              <a:t>28</a:t>
            </a:fld>
            <a:endParaRPr lang="en-GB"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2D304D28-A667-403A-82E8-97872802CC30}" type="slidenum">
              <a:rPr lang="en-GB" sz="1200"/>
              <a:pPr/>
              <a:t>29</a:t>
            </a:fld>
            <a:endParaRPr lang="en-GB"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B4D7D5C7-F44C-46C7-8049-B268EA2B8ECE}" type="slidenum">
              <a:rPr lang="en-GB" sz="1200"/>
              <a:pPr/>
              <a:t>3</a:t>
            </a:fld>
            <a:endParaRPr lang="en-GB"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B21A910B-5ED8-476D-BBFE-02FD7D1B681F}" type="slidenum">
              <a:rPr lang="en-GB" sz="1200"/>
              <a:pPr/>
              <a:t>30</a:t>
            </a:fld>
            <a:endParaRPr lang="en-GB"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27CCCA2D-75A3-4528-9E17-7D8986129FE5}" type="slidenum">
              <a:rPr lang="en-GB" sz="1200"/>
              <a:pPr/>
              <a:t>4</a:t>
            </a:fld>
            <a:endParaRPr lang="en-GB"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9FFC6BE0-A3E5-4184-813A-C2D64082D5E6}" type="slidenum">
              <a:rPr lang="en-GB" sz="1200"/>
              <a:pPr/>
              <a:t>5</a:t>
            </a:fld>
            <a:endParaRPr lang="en-GB"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45A432CD-88C3-4AA7-8DD6-C37C510C4E32}" type="slidenum">
              <a:rPr lang="en-GB" sz="1200"/>
              <a:pPr/>
              <a:t>6</a:t>
            </a:fld>
            <a:endParaRPr lang="en-GB"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605E0EDE-03DC-4846-AD5B-6A1E2C3D34A7}" type="slidenum">
              <a:rPr lang="en-GB" sz="1200"/>
              <a:pPr/>
              <a:t>7</a:t>
            </a:fld>
            <a:endParaRPr lang="en-GB"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9F4725D2-D8B1-41D2-9B84-EF07513EBFA9}" type="slidenum">
              <a:rPr lang="en-GB" sz="1200"/>
              <a:pPr/>
              <a:t>8</a:t>
            </a:fld>
            <a:endParaRPr lang="en-GB"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fld id="{C8FA22A7-6552-42CA-8AA2-2D658AE648EB}" type="slidenum">
              <a:rPr lang="en-GB" sz="1200"/>
              <a:pPr/>
              <a:t>9</a:t>
            </a:fld>
            <a:endParaRPr lang="en-GB"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7032625" y="6637338"/>
            <a:ext cx="2133600" cy="274637"/>
          </a:xfrm>
          <a:prstGeom prst="rect">
            <a:avLst/>
          </a:prstGeom>
          <a:noFill/>
          <a:ln w="9525">
            <a:noFill/>
            <a:miter lim="800000"/>
            <a:headEnd/>
            <a:tailEnd/>
          </a:ln>
          <a:effectLst/>
        </p:spPr>
        <p:txBody>
          <a:bodyPr>
            <a:spAutoFit/>
          </a:bodyPr>
          <a:lstStyle/>
          <a:p>
            <a:pPr algn="r">
              <a:defRPr/>
            </a:pPr>
            <a:r>
              <a:rPr lang="en-GB" sz="1200" b="1">
                <a:solidFill>
                  <a:srgbClr val="9900CC"/>
                </a:solidFill>
                <a:latin typeface="Arial" charset="0"/>
                <a:cs typeface="Arial" charset="0"/>
              </a:rPr>
              <a:t>© Boardworks Ltd 2004</a:t>
            </a:r>
          </a:p>
        </p:txBody>
      </p:sp>
      <p:pic>
        <p:nvPicPr>
          <p:cNvPr id="4"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0" y="6607175"/>
            <a:ext cx="666750" cy="274638"/>
          </a:xfrm>
          <a:prstGeom prst="rect">
            <a:avLst/>
          </a:prstGeom>
          <a:noFill/>
          <a:ln w="9525">
            <a:noFill/>
            <a:miter lim="800000"/>
            <a:headEnd/>
            <a:tailEnd/>
          </a:ln>
          <a:effectLst/>
        </p:spPr>
        <p:txBody>
          <a:bodyPr wrap="none">
            <a:spAutoFit/>
          </a:bodyPr>
          <a:lstStyle/>
          <a:p>
            <a:pPr algn="l">
              <a:defRPr/>
            </a:pPr>
            <a:r>
              <a:rPr lang="en-GB" sz="1200" b="1">
                <a:solidFill>
                  <a:schemeClr val="bg1"/>
                </a:solidFill>
                <a:latin typeface="Arial" charset="0"/>
                <a:cs typeface="+mn-cs"/>
              </a:rPr>
              <a:t>1 of 20</a:t>
            </a:r>
            <a:endParaRPr lang="en-US" sz="1200" b="1">
              <a:solidFill>
                <a:schemeClr val="bg1"/>
              </a:solidFill>
              <a:latin typeface="Arial" charset="0"/>
              <a:cs typeface="+mn-cs"/>
            </a:endParaRPr>
          </a:p>
        </p:txBody>
      </p:sp>
      <p:pic>
        <p:nvPicPr>
          <p:cNvPr id="7" name="Picture 7"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032625" y="6637338"/>
            <a:ext cx="2133600" cy="274637"/>
          </a:xfrm>
          <a:prstGeom prst="rect">
            <a:avLst/>
          </a:prstGeom>
          <a:noFill/>
          <a:ln w="9525">
            <a:noFill/>
            <a:miter lim="800000"/>
            <a:headEnd/>
            <a:tailEnd/>
          </a:ln>
          <a:effectLst/>
        </p:spPr>
        <p:txBody>
          <a:bodyPr>
            <a:spAutoFit/>
          </a:bodyPr>
          <a:lstStyle/>
          <a:p>
            <a:pPr algn="r">
              <a:defRPr/>
            </a:pPr>
            <a:r>
              <a:rPr lang="en-GB" sz="1200" b="1">
                <a:solidFill>
                  <a:srgbClr val="9900CC"/>
                </a:solidFill>
                <a:latin typeface="Arial" charset="0"/>
                <a:cs typeface="Arial" charset="0"/>
              </a:rPr>
              <a:t>© Boardworks Ltd 2005</a:t>
            </a:r>
          </a:p>
        </p:txBody>
      </p:sp>
      <p:pic>
        <p:nvPicPr>
          <p:cNvPr id="9" name="Picture 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0" y="6619875"/>
            <a:ext cx="1116013" cy="274638"/>
          </a:xfrm>
          <a:prstGeom prst="rect">
            <a:avLst/>
          </a:prstGeom>
          <a:noFill/>
          <a:ln w="9525">
            <a:noFill/>
            <a:miter lim="800000"/>
            <a:headEnd/>
            <a:tailEnd/>
          </a:ln>
          <a:effectLst/>
        </p:spPr>
        <p:txBody>
          <a:bodyPr>
            <a:spAutoFit/>
          </a:bodyPr>
          <a:lstStyle/>
          <a:p>
            <a:pPr algn="l" eaLnBrk="1" hangingPunct="1">
              <a:spcBef>
                <a:spcPct val="50000"/>
              </a:spcBef>
              <a:defRPr/>
            </a:pPr>
            <a:fld id="{F4F16368-3F96-402D-BE92-893061E10E24}" type="slidenum">
              <a:rPr lang="en-GB" sz="1200" b="1">
                <a:solidFill>
                  <a:schemeClr val="bg1"/>
                </a:solidFill>
                <a:latin typeface="Arial" charset="0"/>
                <a:cs typeface="+mn-cs"/>
              </a:rPr>
              <a:pPr algn="l" eaLnBrk="1" hangingPunct="1">
                <a:spcBef>
                  <a:spcPct val="50000"/>
                </a:spcBef>
                <a:defRPr/>
              </a:pPr>
              <a:t>‹#›</a:t>
            </a:fld>
            <a:r>
              <a:rPr lang="en-GB" sz="1200" b="1">
                <a:solidFill>
                  <a:schemeClr val="bg1"/>
                </a:solidFill>
                <a:latin typeface="Arial" charset="0"/>
                <a:cs typeface="+mn-cs"/>
              </a:rPr>
              <a:t> of 30</a:t>
            </a:r>
          </a:p>
        </p:txBody>
      </p:sp>
    </p:spTree>
    <p:extLst>
      <p:ext uri="{BB962C8B-B14F-4D97-AF65-F5344CB8AC3E}">
        <p14:creationId xmlns:p14="http://schemas.microsoft.com/office/powerpoint/2010/main" val="120841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9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88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726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7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396688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35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145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69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4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81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7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95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6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under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5" name="Text Box 3"/>
          <p:cNvSpPr txBox="1">
            <a:spLocks noChangeArrowheads="1"/>
          </p:cNvSpPr>
          <p:nvPr/>
        </p:nvSpPr>
        <p:spPr bwMode="auto">
          <a:xfrm>
            <a:off x="7032625" y="6637338"/>
            <a:ext cx="2133600" cy="274637"/>
          </a:xfrm>
          <a:prstGeom prst="rect">
            <a:avLst/>
          </a:prstGeom>
          <a:noFill/>
          <a:ln w="9525">
            <a:noFill/>
            <a:miter lim="800000"/>
            <a:headEnd/>
            <a:tailEnd/>
          </a:ln>
          <a:effectLst/>
        </p:spPr>
        <p:txBody>
          <a:bodyPr>
            <a:spAutoFit/>
          </a:bodyPr>
          <a:lstStyle/>
          <a:p>
            <a:pPr algn="r">
              <a:defRPr/>
            </a:pPr>
            <a:r>
              <a:rPr lang="en-GB" sz="1200" b="1">
                <a:solidFill>
                  <a:srgbClr val="9900CC"/>
                </a:solidFill>
                <a:latin typeface="Arial" charset="0"/>
                <a:cs typeface="Arial" charset="0"/>
              </a:rPr>
              <a:t>© Boardworks Ltd 2004</a:t>
            </a:r>
          </a:p>
        </p:txBody>
      </p:sp>
      <p:pic>
        <p:nvPicPr>
          <p:cNvPr id="10244" name="Picture 4" descr="swis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oardworks_logo"/>
          <p:cNvPicPr>
            <a:picLocks noChangeAspect="1" noChangeArrowheads="1"/>
          </p:cNvPicPr>
          <p:nvPr/>
        </p:nvPicPr>
        <p:blipFill>
          <a:blip r:embed="rId18">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right_button">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left_butto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0" name="Text Box 8"/>
          <p:cNvSpPr txBox="1">
            <a:spLocks noChangeArrowheads="1"/>
          </p:cNvSpPr>
          <p:nvPr/>
        </p:nvSpPr>
        <p:spPr bwMode="auto">
          <a:xfrm>
            <a:off x="0" y="6610350"/>
            <a:ext cx="666750" cy="274638"/>
          </a:xfrm>
          <a:prstGeom prst="rect">
            <a:avLst/>
          </a:prstGeom>
          <a:noFill/>
          <a:ln w="9525">
            <a:noFill/>
            <a:miter lim="800000"/>
            <a:headEnd/>
            <a:tailEnd/>
          </a:ln>
          <a:effectLst/>
        </p:spPr>
        <p:txBody>
          <a:bodyPr wrap="none">
            <a:spAutoFit/>
          </a:bodyPr>
          <a:lstStyle/>
          <a:p>
            <a:pPr algn="l">
              <a:defRPr/>
            </a:pPr>
            <a:r>
              <a:rPr lang="en-GB" sz="1200" b="1">
                <a:solidFill>
                  <a:schemeClr val="bg1"/>
                </a:solidFill>
                <a:latin typeface="Arial" charset="0"/>
                <a:cs typeface="+mn-cs"/>
              </a:rPr>
              <a:t>1 of 20</a:t>
            </a:r>
            <a:endParaRPr lang="en-US" sz="1200" b="1">
              <a:solidFill>
                <a:schemeClr val="bg1"/>
              </a:solidFill>
              <a:latin typeface="Arial" charset="0"/>
              <a:cs typeface="+mn-cs"/>
            </a:endParaRPr>
          </a:p>
        </p:txBody>
      </p:sp>
      <p:pic>
        <p:nvPicPr>
          <p:cNvPr id="10249" name="Picture 9" descr="under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2" name="Text Box 10"/>
          <p:cNvSpPr txBox="1">
            <a:spLocks noChangeArrowheads="1"/>
          </p:cNvSpPr>
          <p:nvPr/>
        </p:nvSpPr>
        <p:spPr bwMode="auto">
          <a:xfrm>
            <a:off x="7032625" y="6637338"/>
            <a:ext cx="2133600" cy="274637"/>
          </a:xfrm>
          <a:prstGeom prst="rect">
            <a:avLst/>
          </a:prstGeom>
          <a:noFill/>
          <a:ln w="9525">
            <a:noFill/>
            <a:miter lim="800000"/>
            <a:headEnd/>
            <a:tailEnd/>
          </a:ln>
          <a:effectLst/>
        </p:spPr>
        <p:txBody>
          <a:bodyPr>
            <a:spAutoFit/>
          </a:bodyPr>
          <a:lstStyle/>
          <a:p>
            <a:pPr algn="r">
              <a:defRPr/>
            </a:pPr>
            <a:r>
              <a:rPr lang="en-GB" sz="1200" b="1">
                <a:solidFill>
                  <a:srgbClr val="9900CC"/>
                </a:solidFill>
                <a:latin typeface="Arial" charset="0"/>
                <a:cs typeface="Arial" charset="0"/>
              </a:rPr>
              <a:t>© Boardworks Ltd 2005</a:t>
            </a:r>
          </a:p>
        </p:txBody>
      </p:sp>
      <p:pic>
        <p:nvPicPr>
          <p:cNvPr id="10251" name="Picture 11" descr="swis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boardworks_logo"/>
          <p:cNvPicPr>
            <a:picLocks noChangeAspect="1" noChangeArrowheads="1"/>
          </p:cNvPicPr>
          <p:nvPr/>
        </p:nvPicPr>
        <p:blipFill>
          <a:blip r:embed="rId18">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left_button">
            <a:hlinkClick r:id="" action="ppaction://hlinkshowjump?jump=previousslide"/>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14"/>
          <p:cNvSpPr>
            <a:spLocks noGrp="1" noChangeArrowheads="1"/>
          </p:cNvSpPr>
          <p:nvPr>
            <p:ph type="title"/>
          </p:nvPr>
        </p:nvSpPr>
        <p:spPr bwMode="auto">
          <a:xfrm>
            <a:off x="0" y="0"/>
            <a:ext cx="6516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289814" name="Text Box 22"/>
          <p:cNvSpPr txBox="1">
            <a:spLocks noChangeArrowheads="1"/>
          </p:cNvSpPr>
          <p:nvPr/>
        </p:nvSpPr>
        <p:spPr bwMode="auto">
          <a:xfrm>
            <a:off x="0" y="6619875"/>
            <a:ext cx="1116013" cy="274638"/>
          </a:xfrm>
          <a:prstGeom prst="rect">
            <a:avLst/>
          </a:prstGeom>
          <a:noFill/>
          <a:ln w="9525">
            <a:noFill/>
            <a:miter lim="800000"/>
            <a:headEnd/>
            <a:tailEnd/>
          </a:ln>
          <a:effectLst/>
        </p:spPr>
        <p:txBody>
          <a:bodyPr>
            <a:spAutoFit/>
          </a:bodyPr>
          <a:lstStyle/>
          <a:p>
            <a:pPr algn="l" eaLnBrk="1" hangingPunct="1">
              <a:spcBef>
                <a:spcPct val="50000"/>
              </a:spcBef>
              <a:defRPr/>
            </a:pPr>
            <a:fld id="{62DA1364-17EB-4D3C-9C94-DA6885FFEAAA}" type="slidenum">
              <a:rPr lang="en-GB" sz="1200" b="1">
                <a:solidFill>
                  <a:schemeClr val="bg1"/>
                </a:solidFill>
                <a:latin typeface="Arial" charset="0"/>
                <a:cs typeface="+mn-cs"/>
              </a:rPr>
              <a:pPr algn="l" eaLnBrk="1" hangingPunct="1">
                <a:spcBef>
                  <a:spcPct val="50000"/>
                </a:spcBef>
                <a:defRPr/>
              </a:pPr>
              <a:t>‹#›</a:t>
            </a:fld>
            <a:r>
              <a:rPr lang="en-GB" sz="1200" b="1">
                <a:solidFill>
                  <a:schemeClr val="bg1"/>
                </a:solidFill>
                <a:latin typeface="Arial" charset="0"/>
                <a:cs typeface="+mn-cs"/>
              </a:rPr>
              <a:t> of 30</a:t>
            </a:r>
          </a:p>
        </p:txBody>
      </p:sp>
      <p:grpSp>
        <p:nvGrpSpPr>
          <p:cNvPr id="10256" name="Group 35"/>
          <p:cNvGrpSpPr>
            <a:grpSpLocks/>
          </p:cNvGrpSpPr>
          <p:nvPr/>
        </p:nvGrpSpPr>
        <p:grpSpPr bwMode="auto">
          <a:xfrm>
            <a:off x="238125" y="92075"/>
            <a:ext cx="360363" cy="360363"/>
            <a:chOff x="1156" y="935"/>
            <a:chExt cx="227" cy="227"/>
          </a:xfrm>
        </p:grpSpPr>
        <p:sp>
          <p:nvSpPr>
            <p:cNvPr id="289828" name="Oval 36"/>
            <p:cNvSpPr>
              <a:spLocks noChangeAspect="1" noChangeArrowheads="1"/>
            </p:cNvSpPr>
            <p:nvPr userDrawn="1"/>
          </p:nvSpPr>
          <p:spPr bwMode="auto">
            <a:xfrm>
              <a:off x="1156" y="935"/>
              <a:ext cx="227" cy="227"/>
            </a:xfrm>
            <a:prstGeom prst="ellipse">
              <a:avLst/>
            </a:prstGeom>
            <a:solidFill>
              <a:srgbClr val="010066"/>
            </a:solidFill>
            <a:ln w="9525">
              <a:noFill/>
              <a:round/>
              <a:headEnd/>
              <a:tailEnd/>
            </a:ln>
            <a:effectLst/>
          </p:spPr>
          <p:txBody>
            <a:bodyPr wrap="none" anchor="ctr"/>
            <a:lstStyle/>
            <a:p>
              <a:pPr>
                <a:defRPr/>
              </a:pPr>
              <a:endParaRPr lang="en-US">
                <a:latin typeface="Arial" charset="0"/>
                <a:cs typeface="+mn-cs"/>
              </a:endParaRPr>
            </a:p>
          </p:txBody>
        </p:sp>
        <p:sp>
          <p:nvSpPr>
            <p:cNvPr id="289829" name="Oval 37"/>
            <p:cNvSpPr>
              <a:spLocks noChangeAspect="1" noChangeArrowheads="1"/>
            </p:cNvSpPr>
            <p:nvPr userDrawn="1"/>
          </p:nvSpPr>
          <p:spPr bwMode="auto">
            <a:xfrm>
              <a:off x="1156" y="935"/>
              <a:ext cx="227" cy="227"/>
            </a:xfrm>
            <a:prstGeom prst="ellipse">
              <a:avLst/>
            </a:prstGeom>
            <a:noFill/>
            <a:ln w="22860">
              <a:solidFill>
                <a:srgbClr val="010066"/>
              </a:solidFill>
              <a:round/>
              <a:headEnd/>
              <a:tailEnd/>
            </a:ln>
            <a:effectLst/>
          </p:spPr>
          <p:txBody>
            <a:bodyPr wrap="none" lIns="90000" tIns="46800" rIns="90000" bIns="46800" anchor="ctr"/>
            <a:lstStyle/>
            <a:p>
              <a:pPr>
                <a:defRPr/>
              </a:pPr>
              <a:endParaRPr lang="en-US">
                <a:latin typeface="Arial" charset="0"/>
                <a:cs typeface="+mn-cs"/>
              </a:endParaRPr>
            </a:p>
          </p:txBody>
        </p:sp>
        <p:pic>
          <p:nvPicPr>
            <p:cNvPr id="10259" name="Picture 38" descr="KS3_chemistry_orange"/>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66" y="94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9" descr="8G_image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78" y="1001"/>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40" descr="8G_image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263" y="965"/>
              <a:ext cx="8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cs typeface="Arial" charset="0"/>
        </a:defRPr>
      </a:lvl2pPr>
      <a:lvl3pPr algn="l" rtl="0" eaLnBrk="0" fontAlgn="base" hangingPunct="0">
        <a:spcBef>
          <a:spcPct val="0"/>
        </a:spcBef>
        <a:spcAft>
          <a:spcPct val="0"/>
        </a:spcAft>
        <a:defRPr sz="2800" b="1">
          <a:solidFill>
            <a:srgbClr val="FF6600"/>
          </a:solidFill>
          <a:latin typeface="Arial" charset="0"/>
          <a:cs typeface="Arial" charset="0"/>
        </a:defRPr>
      </a:lvl3pPr>
      <a:lvl4pPr algn="l" rtl="0" eaLnBrk="0" fontAlgn="base" hangingPunct="0">
        <a:spcBef>
          <a:spcPct val="0"/>
        </a:spcBef>
        <a:spcAft>
          <a:spcPct val="0"/>
        </a:spcAft>
        <a:defRPr sz="2800" b="1">
          <a:solidFill>
            <a:srgbClr val="FF6600"/>
          </a:solidFill>
          <a:latin typeface="Arial" charset="0"/>
          <a:cs typeface="Arial" charset="0"/>
        </a:defRPr>
      </a:lvl4pPr>
      <a:lvl5pPr algn="l" rtl="0" eaLnBrk="0" fontAlgn="base" hangingPunct="0">
        <a:spcBef>
          <a:spcPct val="0"/>
        </a:spcBef>
        <a:spcAft>
          <a:spcPct val="0"/>
        </a:spcAft>
        <a:defRPr sz="2800" b="1">
          <a:solidFill>
            <a:srgbClr val="FF6600"/>
          </a:solidFill>
          <a:latin typeface="Arial" charset="0"/>
          <a:cs typeface="Arial" charset="0"/>
        </a:defRPr>
      </a:lvl5pPr>
      <a:lvl6pPr marL="457200" algn="l" rtl="0" fontAlgn="base">
        <a:spcBef>
          <a:spcPct val="0"/>
        </a:spcBef>
        <a:spcAft>
          <a:spcPct val="0"/>
        </a:spcAft>
        <a:defRPr sz="2800" b="1">
          <a:solidFill>
            <a:srgbClr val="FF6600"/>
          </a:solidFill>
          <a:latin typeface="Arial" charset="0"/>
          <a:cs typeface="Arial" charset="0"/>
        </a:defRPr>
      </a:lvl6pPr>
      <a:lvl7pPr marL="914400" algn="l" rtl="0" fontAlgn="base">
        <a:spcBef>
          <a:spcPct val="0"/>
        </a:spcBef>
        <a:spcAft>
          <a:spcPct val="0"/>
        </a:spcAft>
        <a:defRPr sz="2800" b="1">
          <a:solidFill>
            <a:srgbClr val="FF6600"/>
          </a:solidFill>
          <a:latin typeface="Arial" charset="0"/>
          <a:cs typeface="Arial" charset="0"/>
        </a:defRPr>
      </a:lvl7pPr>
      <a:lvl8pPr marL="1371600" algn="l" rtl="0" fontAlgn="base">
        <a:spcBef>
          <a:spcPct val="0"/>
        </a:spcBef>
        <a:spcAft>
          <a:spcPct val="0"/>
        </a:spcAft>
        <a:defRPr sz="2800" b="1">
          <a:solidFill>
            <a:srgbClr val="FF6600"/>
          </a:solidFill>
          <a:latin typeface="Arial" charset="0"/>
          <a:cs typeface="Arial" charset="0"/>
        </a:defRPr>
      </a:lvl8pPr>
      <a:lvl9pPr marL="1828800" algn="l" rtl="0" fontAlgn="base">
        <a:spcBef>
          <a:spcPct val="0"/>
        </a:spcBef>
        <a:spcAft>
          <a:spcPct val="0"/>
        </a:spcAft>
        <a:defRPr sz="2800" b="1">
          <a:solidFill>
            <a:srgbClr val="FF66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1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1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16.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image" Target="../media/image1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46.png"/><Relationship Id="rId5" Type="http://schemas.openxmlformats.org/officeDocument/2006/relationships/image" Target="../media/image16.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51.png"/><Relationship Id="rId5" Type="http://schemas.openxmlformats.org/officeDocument/2006/relationships/image" Target="../media/image1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53.png"/><Relationship Id="rId5" Type="http://schemas.openxmlformats.org/officeDocument/2006/relationships/image" Target="../media/image16.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55.png"/><Relationship Id="rId5" Type="http://schemas.openxmlformats.org/officeDocument/2006/relationships/image" Target="../media/image16.jpeg"/><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Oval 2"/>
          <p:cNvSpPr>
            <a:spLocks noChangeAspect="1" noChangeArrowheads="1"/>
          </p:cNvSpPr>
          <p:nvPr/>
        </p:nvSpPr>
        <p:spPr bwMode="auto">
          <a:xfrm>
            <a:off x="109538" y="773113"/>
            <a:ext cx="5578475" cy="5578475"/>
          </a:xfrm>
          <a:prstGeom prst="ellipse">
            <a:avLst/>
          </a:prstGeom>
          <a:solidFill>
            <a:srgbClr val="01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03" name="Oval 3"/>
          <p:cNvSpPr>
            <a:spLocks noChangeAspect="1" noChangeArrowheads="1"/>
          </p:cNvSpPr>
          <p:nvPr/>
        </p:nvSpPr>
        <p:spPr bwMode="auto">
          <a:xfrm>
            <a:off x="252413" y="928688"/>
            <a:ext cx="5289550" cy="5289550"/>
          </a:xfrm>
          <a:prstGeom prst="ellipse">
            <a:avLst/>
          </a:prstGeom>
          <a:noFill/>
          <a:ln w="279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04" name="Oval 4"/>
          <p:cNvSpPr>
            <a:spLocks noChangeAspect="1" noChangeArrowheads="1"/>
          </p:cNvSpPr>
          <p:nvPr/>
        </p:nvSpPr>
        <p:spPr bwMode="auto">
          <a:xfrm>
            <a:off x="5597525" y="2663825"/>
            <a:ext cx="2087563" cy="2087563"/>
          </a:xfrm>
          <a:prstGeom prst="ellipse">
            <a:avLst/>
          </a:prstGeom>
          <a:noFill/>
          <a:ln w="1778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05" name="Oval 5"/>
          <p:cNvSpPr>
            <a:spLocks noChangeAspect="1" noChangeArrowheads="1"/>
          </p:cNvSpPr>
          <p:nvPr/>
        </p:nvSpPr>
        <p:spPr bwMode="auto">
          <a:xfrm>
            <a:off x="5229225" y="549275"/>
            <a:ext cx="2087563" cy="2087563"/>
          </a:xfrm>
          <a:prstGeom prst="ellipse">
            <a:avLst/>
          </a:prstGeom>
          <a:noFill/>
          <a:ln w="1778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pic>
        <p:nvPicPr>
          <p:cNvPr id="25606" name="Picture 6" descr="flash_logo for powerpoint 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6208713"/>
            <a:ext cx="952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KS3_chemistry_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741613"/>
            <a:ext cx="19256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KS3_chemistry_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620713"/>
            <a:ext cx="19256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KS3_chemistry_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052513"/>
            <a:ext cx="50387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51" name="AutoShape 11"/>
          <p:cNvSpPr>
            <a:spLocks noGrp="1" noChangeArrowheads="1"/>
          </p:cNvSpPr>
          <p:nvPr>
            <p:ph type="subTitle" idx="4294967295"/>
          </p:nvPr>
        </p:nvSpPr>
        <p:spPr bwMode="auto">
          <a:xfrm>
            <a:off x="1500188" y="428625"/>
            <a:ext cx="4464050" cy="1008063"/>
          </a:xfrm>
          <a:prstGeom prst="roundRect">
            <a:avLst>
              <a:gd name="adj" fmla="val 43579"/>
            </a:avLst>
          </a:prstGeom>
          <a:solidFill>
            <a:srgbClr val="010066"/>
          </a:solidFill>
          <a:ln w="63500">
            <a:solidFill>
              <a:srgbClr val="9900CC"/>
            </a:solidFill>
            <a:round/>
            <a:headEnd/>
            <a:tailEnd/>
          </a:ln>
        </p:spPr>
        <p:txBody>
          <a:bodyPr lIns="0" tIns="0" rIns="0" bIns="0" anchor="ctr"/>
          <a:lstStyle/>
          <a:p>
            <a:pPr marL="0" indent="0" algn="ctr" eaLnBrk="1" hangingPunct="1">
              <a:lnSpc>
                <a:spcPct val="90000"/>
              </a:lnSpc>
              <a:spcBef>
                <a:spcPct val="0"/>
              </a:spcBef>
              <a:buFontTx/>
              <a:buNone/>
            </a:pPr>
            <a:r>
              <a:rPr lang="en-GB" sz="3400" b="1" smtClean="0">
                <a:solidFill>
                  <a:schemeClr val="bg1"/>
                </a:solidFill>
              </a:rPr>
              <a:t>Rocks and Weathering</a:t>
            </a:r>
          </a:p>
        </p:txBody>
      </p:sp>
      <p:pic>
        <p:nvPicPr>
          <p:cNvPr id="25611" name="Picture 16" descr="8G_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2420938"/>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7" descr="8G_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28575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8" descr="8G_imag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1479550"/>
            <a:ext cx="20875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9" descr="8G_imag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263" y="74295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91851">
                                            <p:txEl>
                                              <p:pRg st="0" end="0"/>
                                            </p:txEl>
                                          </p:spTgt>
                                        </p:tgtEl>
                                        <p:attrNameLst>
                                          <p:attrName>style.visibility</p:attrName>
                                        </p:attrNameLst>
                                      </p:cBhvr>
                                      <p:to>
                                        <p:strVal val="visible"/>
                                      </p:to>
                                    </p:set>
                                    <p:animEffect transition="in" filter="fade">
                                      <p:cBhvr>
                                        <p:cTn id="7" dur="1000"/>
                                        <p:tgtEl>
                                          <p:spTgt spid="291851">
                                            <p:txEl>
                                              <p:pRg st="0" end="0"/>
                                            </p:txEl>
                                          </p:spTgt>
                                        </p:tgtEl>
                                      </p:cBhvr>
                                    </p:animEffect>
                                    <p:anim calcmode="lin" valueType="num">
                                      <p:cBhvr>
                                        <p:cTn id="8" dur="1000" fill="hold"/>
                                        <p:tgtEl>
                                          <p:spTgt spid="2918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18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18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5724525" y="1700213"/>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endParaRPr lang="en-US"/>
          </a:p>
        </p:txBody>
      </p:sp>
      <p:sp>
        <p:nvSpPr>
          <p:cNvPr id="320520" name="Text Box 8"/>
          <p:cNvSpPr txBox="1">
            <a:spLocks noChangeArrowheads="1"/>
          </p:cNvSpPr>
          <p:nvPr/>
        </p:nvSpPr>
        <p:spPr bwMode="auto">
          <a:xfrm>
            <a:off x="5292725" y="865188"/>
            <a:ext cx="32416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sz="2800" b="1">
                <a:solidFill>
                  <a:srgbClr val="FF6600"/>
                </a:solidFill>
              </a:rPr>
              <a:t>4.</a:t>
            </a:r>
            <a:r>
              <a:rPr lang="en-GB">
                <a:solidFill>
                  <a:srgbClr val="010067"/>
                </a:solidFill>
              </a:rPr>
              <a:t> Finally a fragment of the rock breaks away completely.</a:t>
            </a:r>
          </a:p>
        </p:txBody>
      </p:sp>
      <p:sp>
        <p:nvSpPr>
          <p:cNvPr id="320521" name="Text Box 9"/>
          <p:cNvSpPr txBox="1">
            <a:spLocks noChangeArrowheads="1"/>
          </p:cNvSpPr>
          <p:nvPr/>
        </p:nvSpPr>
        <p:spPr bwMode="auto">
          <a:xfrm>
            <a:off x="5697538" y="2205038"/>
            <a:ext cx="2952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a:solidFill>
                  <a:srgbClr val="010067"/>
                </a:solidFill>
              </a:rPr>
              <a:t>This process is called </a:t>
            </a:r>
            <a:r>
              <a:rPr lang="en-GB" b="1">
                <a:solidFill>
                  <a:srgbClr val="FF6600"/>
                </a:solidFill>
              </a:rPr>
              <a:t>freeze-thaw weathering</a:t>
            </a:r>
            <a:r>
              <a:rPr lang="en-GB" b="1">
                <a:solidFill>
                  <a:srgbClr val="010067"/>
                </a:solidFill>
              </a:rPr>
              <a:t>.</a:t>
            </a:r>
          </a:p>
        </p:txBody>
      </p:sp>
      <p:sp>
        <p:nvSpPr>
          <p:cNvPr id="320522" name="Text Box 10"/>
          <p:cNvSpPr txBox="1">
            <a:spLocks noChangeArrowheads="1"/>
          </p:cNvSpPr>
          <p:nvPr/>
        </p:nvSpPr>
        <p:spPr bwMode="auto">
          <a:xfrm>
            <a:off x="5692775" y="3479800"/>
            <a:ext cx="25511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a:solidFill>
                  <a:srgbClr val="010067"/>
                </a:solidFill>
              </a:rPr>
              <a:t>Freeze-thaw weathering is a </a:t>
            </a:r>
          </a:p>
          <a:p>
            <a:pPr algn="l"/>
            <a:r>
              <a:rPr lang="en-GB">
                <a:solidFill>
                  <a:srgbClr val="010067"/>
                </a:solidFill>
              </a:rPr>
              <a:t>type of </a:t>
            </a:r>
            <a:r>
              <a:rPr lang="en-GB" b="1">
                <a:solidFill>
                  <a:srgbClr val="010067"/>
                </a:solidFill>
              </a:rPr>
              <a:t>physical weathering.</a:t>
            </a:r>
          </a:p>
        </p:txBody>
      </p:sp>
      <p:sp>
        <p:nvSpPr>
          <p:cNvPr id="33798" name="Rectangle 11"/>
          <p:cNvSpPr>
            <a:spLocks noGrp="1" noChangeArrowheads="1"/>
          </p:cNvSpPr>
          <p:nvPr>
            <p:ph type="title"/>
          </p:nvPr>
        </p:nvSpPr>
        <p:spPr>
          <a:xfrm>
            <a:off x="0" y="0"/>
            <a:ext cx="8243888" cy="549275"/>
          </a:xfrm>
        </p:spPr>
        <p:txBody>
          <a:bodyPr/>
          <a:lstStyle/>
          <a:p>
            <a:pPr eaLnBrk="1" hangingPunct="1"/>
            <a:r>
              <a:rPr lang="en-GB" smtClean="0"/>
              <a:t>      How does freeze-thaw weathering happen?</a:t>
            </a:r>
          </a:p>
        </p:txBody>
      </p:sp>
      <p:pic>
        <p:nvPicPr>
          <p:cNvPr id="33799" name="Picture 15" descr="freeze_thaw3"/>
          <p:cNvPicPr>
            <a:picLocks noChangeArrowheads="1"/>
          </p:cNvPicPr>
          <p:nvPr/>
        </p:nvPicPr>
        <p:blipFill>
          <a:blip r:embed="rId3">
            <a:extLst>
              <a:ext uri="{28A0092B-C50C-407E-A947-70E740481C1C}">
                <a14:useLocalDpi xmlns:a14="http://schemas.microsoft.com/office/drawing/2010/main" val="0"/>
              </a:ext>
            </a:extLst>
          </a:blip>
          <a:srcRect t="8058" r="10893" b="6447"/>
          <a:stretch>
            <a:fillRect/>
          </a:stretch>
        </p:blipFill>
        <p:spPr bwMode="auto">
          <a:xfrm>
            <a:off x="755650" y="885825"/>
            <a:ext cx="44704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20"/>
                                        </p:tgtEl>
                                        <p:attrNameLst>
                                          <p:attrName>style.visibility</p:attrName>
                                        </p:attrNameLst>
                                      </p:cBhvr>
                                      <p:to>
                                        <p:strVal val="visible"/>
                                      </p:to>
                                    </p:set>
                                    <p:animEffect transition="in" filter="dissolve">
                                      <p:cBhvr>
                                        <p:cTn id="7" dur="1000"/>
                                        <p:tgtEl>
                                          <p:spTgt spid="320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0521"/>
                                        </p:tgtEl>
                                        <p:attrNameLst>
                                          <p:attrName>style.visibility</p:attrName>
                                        </p:attrNameLst>
                                      </p:cBhvr>
                                      <p:to>
                                        <p:strVal val="visible"/>
                                      </p:to>
                                    </p:set>
                                    <p:animEffect transition="in" filter="dissolve">
                                      <p:cBhvr>
                                        <p:cTn id="12" dur="1000"/>
                                        <p:tgtEl>
                                          <p:spTgt spid="320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0522"/>
                                        </p:tgtEl>
                                        <p:attrNameLst>
                                          <p:attrName>style.visibility</p:attrName>
                                        </p:attrNameLst>
                                      </p:cBhvr>
                                      <p:to>
                                        <p:strVal val="visible"/>
                                      </p:to>
                                    </p:set>
                                    <p:animEffect transition="in" filter="dissolve">
                                      <p:cBhvr>
                                        <p:cTn id="17" dur="1000"/>
                                        <p:tgtEl>
                                          <p:spTgt spid="32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0" grpId="0"/>
      <p:bldP spid="320521" grpId="0"/>
      <p:bldP spid="3205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0"/>
            <a:ext cx="7451725" cy="549275"/>
          </a:xfrm>
        </p:spPr>
        <p:txBody>
          <a:bodyPr/>
          <a:lstStyle/>
          <a:p>
            <a:pPr eaLnBrk="1" hangingPunct="1"/>
            <a:r>
              <a:rPr lang="en-GB" smtClean="0"/>
              <a:t>      Exfoliation or onion-skin weathering</a:t>
            </a:r>
          </a:p>
        </p:txBody>
      </p:sp>
      <p:pic>
        <p:nvPicPr>
          <p:cNvPr id="2052"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0" y="0"/>
            <a:ext cx="8101013" cy="549275"/>
          </a:xfrm>
        </p:spPr>
        <p:txBody>
          <a:bodyPr/>
          <a:lstStyle/>
          <a:p>
            <a:pPr eaLnBrk="1" hangingPunct="1"/>
            <a:r>
              <a:rPr lang="en-GB" smtClean="0"/>
              <a:t>      How does onion-skin weathering happen?</a:t>
            </a:r>
          </a:p>
        </p:txBody>
      </p:sp>
      <p:pic>
        <p:nvPicPr>
          <p:cNvPr id="323594" name="Picture 10" descr="exfoliation_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322638" y="1123950"/>
            <a:ext cx="2644775" cy="298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91" name="Text Box 7"/>
          <p:cNvSpPr txBox="1">
            <a:spLocks noChangeArrowheads="1"/>
          </p:cNvSpPr>
          <p:nvPr/>
        </p:nvSpPr>
        <p:spPr bwMode="auto">
          <a:xfrm>
            <a:off x="269875" y="4076700"/>
            <a:ext cx="27352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lnSpc>
                <a:spcPct val="90000"/>
              </a:lnSpc>
              <a:spcBef>
                <a:spcPct val="50000"/>
              </a:spcBef>
            </a:pPr>
            <a:r>
              <a:rPr lang="en-GB" sz="2800" b="1">
                <a:solidFill>
                  <a:srgbClr val="FF6600"/>
                </a:solidFill>
              </a:rPr>
              <a:t>1.</a:t>
            </a:r>
            <a:r>
              <a:rPr lang="en-GB">
                <a:solidFill>
                  <a:srgbClr val="010067"/>
                </a:solidFill>
              </a:rPr>
              <a:t> During the day the sun heats up the surface of the rock causing the rock to </a:t>
            </a:r>
            <a:r>
              <a:rPr lang="en-GB" b="1">
                <a:solidFill>
                  <a:srgbClr val="010067"/>
                </a:solidFill>
              </a:rPr>
              <a:t>expand</a:t>
            </a:r>
            <a:r>
              <a:rPr lang="en-GB">
                <a:solidFill>
                  <a:srgbClr val="010067"/>
                </a:solidFill>
              </a:rPr>
              <a:t>.</a:t>
            </a:r>
            <a:r>
              <a:rPr lang="en-GB"/>
              <a:t> </a:t>
            </a:r>
          </a:p>
        </p:txBody>
      </p:sp>
      <p:sp>
        <p:nvSpPr>
          <p:cNvPr id="323600" name="Text Box 16"/>
          <p:cNvSpPr txBox="1">
            <a:spLocks noChangeArrowheads="1"/>
          </p:cNvSpPr>
          <p:nvPr/>
        </p:nvSpPr>
        <p:spPr bwMode="auto">
          <a:xfrm>
            <a:off x="3276600" y="4076700"/>
            <a:ext cx="28797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lnSpc>
                <a:spcPct val="90000"/>
              </a:lnSpc>
              <a:spcBef>
                <a:spcPct val="50000"/>
              </a:spcBef>
            </a:pPr>
            <a:r>
              <a:rPr lang="en-GB" sz="2800" b="1">
                <a:solidFill>
                  <a:srgbClr val="FF6600"/>
                </a:solidFill>
              </a:rPr>
              <a:t>2.</a:t>
            </a:r>
            <a:r>
              <a:rPr lang="en-GB">
                <a:solidFill>
                  <a:srgbClr val="010067"/>
                </a:solidFill>
              </a:rPr>
              <a:t> During the night the rock cools down and </a:t>
            </a:r>
            <a:r>
              <a:rPr lang="en-GB" b="1">
                <a:solidFill>
                  <a:srgbClr val="010067"/>
                </a:solidFill>
              </a:rPr>
              <a:t>contracts</a:t>
            </a:r>
            <a:r>
              <a:rPr lang="en-GB">
                <a:solidFill>
                  <a:srgbClr val="010067"/>
                </a:solidFill>
              </a:rPr>
              <a:t>.</a:t>
            </a:r>
          </a:p>
        </p:txBody>
      </p:sp>
      <p:sp>
        <p:nvSpPr>
          <p:cNvPr id="323601" name="Text Box 17"/>
          <p:cNvSpPr txBox="1">
            <a:spLocks noChangeArrowheads="1"/>
          </p:cNvSpPr>
          <p:nvPr/>
        </p:nvSpPr>
        <p:spPr bwMode="auto">
          <a:xfrm>
            <a:off x="6156325" y="4076700"/>
            <a:ext cx="28797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lnSpc>
                <a:spcPct val="90000"/>
              </a:lnSpc>
              <a:spcBef>
                <a:spcPct val="50000"/>
              </a:spcBef>
            </a:pPr>
            <a:r>
              <a:rPr lang="en-GB" sz="2800" b="1">
                <a:solidFill>
                  <a:srgbClr val="FF6600"/>
                </a:solidFill>
              </a:rPr>
              <a:t>3.</a:t>
            </a:r>
            <a:r>
              <a:rPr lang="en-GB">
                <a:solidFill>
                  <a:srgbClr val="010067"/>
                </a:solidFill>
              </a:rPr>
              <a:t> As the rock keeps expanding and contracting, pieces of surface rock begin to flake and fall off.</a:t>
            </a:r>
          </a:p>
        </p:txBody>
      </p:sp>
      <p:sp>
        <p:nvSpPr>
          <p:cNvPr id="323602" name="Text Box 18"/>
          <p:cNvSpPr txBox="1">
            <a:spLocks noChangeArrowheads="1"/>
          </p:cNvSpPr>
          <p:nvPr/>
        </p:nvSpPr>
        <p:spPr bwMode="auto">
          <a:xfrm>
            <a:off x="649288" y="692150"/>
            <a:ext cx="874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b="1">
                <a:solidFill>
                  <a:srgbClr val="FF6600"/>
                </a:solidFill>
              </a:rPr>
              <a:t>Onion-skin weathering</a:t>
            </a:r>
            <a:r>
              <a:rPr lang="en-GB">
                <a:solidFill>
                  <a:srgbClr val="010067"/>
                </a:solidFill>
              </a:rPr>
              <a:t> is</a:t>
            </a:r>
            <a:r>
              <a:rPr lang="en-GB" b="1">
                <a:solidFill>
                  <a:srgbClr val="010067"/>
                </a:solidFill>
              </a:rPr>
              <a:t> </a:t>
            </a:r>
            <a:r>
              <a:rPr lang="en-GB">
                <a:solidFill>
                  <a:srgbClr val="010067"/>
                </a:solidFill>
              </a:rPr>
              <a:t>a type of</a:t>
            </a:r>
            <a:r>
              <a:rPr lang="en-GB" b="1">
                <a:solidFill>
                  <a:srgbClr val="010067"/>
                </a:solidFill>
              </a:rPr>
              <a:t> physical weathering.</a:t>
            </a:r>
          </a:p>
        </p:txBody>
      </p:sp>
      <p:sp>
        <p:nvSpPr>
          <p:cNvPr id="323605" name="Oval 21"/>
          <p:cNvSpPr>
            <a:spLocks noChangeAspect="1" noChangeArrowheads="1"/>
          </p:cNvSpPr>
          <p:nvPr/>
        </p:nvSpPr>
        <p:spPr bwMode="auto">
          <a:xfrm>
            <a:off x="323850" y="7651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grpSp>
        <p:nvGrpSpPr>
          <p:cNvPr id="2" name="Group 28"/>
          <p:cNvGrpSpPr>
            <a:grpSpLocks/>
          </p:cNvGrpSpPr>
          <p:nvPr/>
        </p:nvGrpSpPr>
        <p:grpSpPr bwMode="auto">
          <a:xfrm>
            <a:off x="6207125" y="1177925"/>
            <a:ext cx="2747963" cy="2881313"/>
            <a:chOff x="3910" y="742"/>
            <a:chExt cx="1731" cy="1815"/>
          </a:xfrm>
        </p:grpSpPr>
        <p:pic>
          <p:nvPicPr>
            <p:cNvPr id="34829" name="Picture 19" descr="exfoliation_3"/>
            <p:cNvPicPr>
              <a:picLocks noChangeArrowheads="1"/>
            </p:cNvPicPr>
            <p:nvPr/>
          </p:nvPicPr>
          <p:blipFill>
            <a:blip r:embed="rId4">
              <a:extLst>
                <a:ext uri="{28A0092B-C50C-407E-A947-70E740481C1C}">
                  <a14:useLocalDpi xmlns:a14="http://schemas.microsoft.com/office/drawing/2010/main" val="0"/>
                </a:ext>
              </a:extLst>
            </a:blip>
            <a:srcRect t="3316" r="16687" b="4144"/>
            <a:stretch>
              <a:fillRect/>
            </a:stretch>
          </p:blipFill>
          <p:spPr bwMode="auto">
            <a:xfrm>
              <a:off x="3910" y="743"/>
              <a:ext cx="1731"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23" descr="exfoliation_1"/>
            <p:cNvPicPr>
              <a:picLocks noChangeArrowheads="1"/>
            </p:cNvPicPr>
            <p:nvPr/>
          </p:nvPicPr>
          <p:blipFill>
            <a:blip r:embed="rId5">
              <a:extLst>
                <a:ext uri="{28A0092B-C50C-407E-A947-70E740481C1C}">
                  <a14:useLocalDpi xmlns:a14="http://schemas.microsoft.com/office/drawing/2010/main" val="0"/>
                </a:ext>
              </a:extLst>
            </a:blip>
            <a:srcRect l="74254" t="20628" r="11137" b="63361"/>
            <a:stretch>
              <a:fillRect/>
            </a:stretch>
          </p:blipFill>
          <p:spPr bwMode="auto">
            <a:xfrm>
              <a:off x="3930" y="742"/>
              <a:ext cx="35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339725" y="1181100"/>
            <a:ext cx="2647950" cy="2876550"/>
            <a:chOff x="214" y="744"/>
            <a:chExt cx="1668" cy="1812"/>
          </a:xfrm>
        </p:grpSpPr>
        <p:pic>
          <p:nvPicPr>
            <p:cNvPr id="34827" name="Picture 22" descr="exfoliation_1"/>
            <p:cNvPicPr>
              <a:picLocks noChangeArrowheads="1"/>
            </p:cNvPicPr>
            <p:nvPr/>
          </p:nvPicPr>
          <p:blipFill>
            <a:blip r:embed="rId5">
              <a:extLst>
                <a:ext uri="{28A0092B-C50C-407E-A947-70E740481C1C}">
                  <a14:useLocalDpi xmlns:a14="http://schemas.microsoft.com/office/drawing/2010/main" val="0"/>
                </a:ext>
              </a:extLst>
            </a:blip>
            <a:srcRect t="2946" r="39726" b="23207"/>
            <a:stretch>
              <a:fillRect/>
            </a:stretch>
          </p:blipFill>
          <p:spPr bwMode="auto">
            <a:xfrm>
              <a:off x="214" y="749"/>
              <a:ext cx="1668"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26" descr="exfoliation_1"/>
            <p:cNvPicPr>
              <a:picLocks noChangeArrowheads="1"/>
            </p:cNvPicPr>
            <p:nvPr/>
          </p:nvPicPr>
          <p:blipFill>
            <a:blip r:embed="rId5">
              <a:extLst>
                <a:ext uri="{28A0092B-C50C-407E-A947-70E740481C1C}">
                  <a14:useLocalDpi xmlns:a14="http://schemas.microsoft.com/office/drawing/2010/main" val="0"/>
                </a:ext>
              </a:extLst>
            </a:blip>
            <a:srcRect l="74254" t="20628" r="11137" b="63361"/>
            <a:stretch>
              <a:fillRect/>
            </a:stretch>
          </p:blipFill>
          <p:spPr bwMode="auto">
            <a:xfrm>
              <a:off x="237" y="744"/>
              <a:ext cx="35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3605"/>
                                        </p:tgtEl>
                                        <p:attrNameLst>
                                          <p:attrName>style.visibility</p:attrName>
                                        </p:attrNameLst>
                                      </p:cBhvr>
                                      <p:to>
                                        <p:strVal val="visible"/>
                                      </p:to>
                                    </p:set>
                                    <p:animEffect transition="in" filter="dissolve">
                                      <p:cBhvr>
                                        <p:cTn id="7" dur="1000"/>
                                        <p:tgtEl>
                                          <p:spTgt spid="3236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3602"/>
                                        </p:tgtEl>
                                        <p:attrNameLst>
                                          <p:attrName>style.visibility</p:attrName>
                                        </p:attrNameLst>
                                      </p:cBhvr>
                                      <p:to>
                                        <p:strVal val="visible"/>
                                      </p:to>
                                    </p:set>
                                    <p:animEffect transition="in" filter="dissolve">
                                      <p:cBhvr>
                                        <p:cTn id="10" dur="1000"/>
                                        <p:tgtEl>
                                          <p:spTgt spid="3236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323591"/>
                                        </p:tgtEl>
                                        <p:attrNameLst>
                                          <p:attrName>style.visibility</p:attrName>
                                        </p:attrNameLst>
                                      </p:cBhvr>
                                      <p:to>
                                        <p:strVal val="visible"/>
                                      </p:to>
                                    </p:set>
                                    <p:animEffect transition="in" filter="dissolve">
                                      <p:cBhvr>
                                        <p:cTn id="20" dur="1000"/>
                                        <p:tgtEl>
                                          <p:spTgt spid="3235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23594"/>
                                        </p:tgtEl>
                                        <p:attrNameLst>
                                          <p:attrName>style.visibility</p:attrName>
                                        </p:attrNameLst>
                                      </p:cBhvr>
                                      <p:to>
                                        <p:strVal val="visible"/>
                                      </p:to>
                                    </p:set>
                                    <p:anim calcmode="lin" valueType="num">
                                      <p:cBhvr>
                                        <p:cTn id="25" dur="1000" fill="hold"/>
                                        <p:tgtEl>
                                          <p:spTgt spid="323594"/>
                                        </p:tgtEl>
                                        <p:attrNameLst>
                                          <p:attrName>ppt_w</p:attrName>
                                        </p:attrNameLst>
                                      </p:cBhvr>
                                      <p:tavLst>
                                        <p:tav tm="0">
                                          <p:val>
                                            <p:fltVal val="0"/>
                                          </p:val>
                                        </p:tav>
                                        <p:tav tm="100000">
                                          <p:val>
                                            <p:strVal val="#ppt_w"/>
                                          </p:val>
                                        </p:tav>
                                      </p:tavLst>
                                    </p:anim>
                                    <p:anim calcmode="lin" valueType="num">
                                      <p:cBhvr>
                                        <p:cTn id="26" dur="1000" fill="hold"/>
                                        <p:tgtEl>
                                          <p:spTgt spid="32359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323600"/>
                                        </p:tgtEl>
                                        <p:attrNameLst>
                                          <p:attrName>style.visibility</p:attrName>
                                        </p:attrNameLst>
                                      </p:cBhvr>
                                      <p:to>
                                        <p:strVal val="visible"/>
                                      </p:to>
                                    </p:set>
                                    <p:animEffect transition="in" filter="dissolve">
                                      <p:cBhvr>
                                        <p:cTn id="30" dur="1000"/>
                                        <p:tgtEl>
                                          <p:spTgt spid="3236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323601"/>
                                        </p:tgtEl>
                                        <p:attrNameLst>
                                          <p:attrName>style.visibility</p:attrName>
                                        </p:attrNameLst>
                                      </p:cBhvr>
                                      <p:to>
                                        <p:strVal val="visible"/>
                                      </p:to>
                                    </p:set>
                                    <p:animEffect transition="in" filter="dissolve">
                                      <p:cBhvr>
                                        <p:cTn id="40" dur="1000"/>
                                        <p:tgtEl>
                                          <p:spTgt spid="323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1" grpId="0"/>
      <p:bldP spid="323600" grpId="0"/>
      <p:bldP spid="323601" grpId="0"/>
      <p:bldP spid="323602" grpId="0"/>
      <p:bldP spid="32360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971550" y="836613"/>
            <a:ext cx="7056438"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600" b="1">
                <a:solidFill>
                  <a:schemeClr val="bg1"/>
                </a:solidFill>
              </a:rPr>
              <a:t>8G Rocks and Weathering</a:t>
            </a:r>
            <a:endParaRPr lang="en-GB" sz="3600">
              <a:solidFill>
                <a:schemeClr val="bg1"/>
              </a:solidFill>
            </a:endParaRPr>
          </a:p>
        </p:txBody>
      </p:sp>
      <p:sp>
        <p:nvSpPr>
          <p:cNvPr id="35843" name="AutoShape 3"/>
          <p:cNvSpPr>
            <a:spLocks noChangeArrowheads="1"/>
          </p:cNvSpPr>
          <p:nvPr/>
        </p:nvSpPr>
        <p:spPr bwMode="auto">
          <a:xfrm>
            <a:off x="1331913" y="5445125"/>
            <a:ext cx="4248150"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Summary activities</a:t>
            </a:r>
          </a:p>
        </p:txBody>
      </p:sp>
      <p:sp>
        <p:nvSpPr>
          <p:cNvPr id="35844" name="AutoShape 4"/>
          <p:cNvSpPr>
            <a:spLocks noChangeArrowheads="1"/>
          </p:cNvSpPr>
          <p:nvPr/>
        </p:nvSpPr>
        <p:spPr bwMode="auto">
          <a:xfrm>
            <a:off x="1331913" y="1773238"/>
            <a:ext cx="4464050" cy="647700"/>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Physical weathering</a:t>
            </a:r>
            <a:endParaRPr lang="en-GB" sz="3200">
              <a:solidFill>
                <a:srgbClr val="010067"/>
              </a:solidFill>
            </a:endParaRPr>
          </a:p>
        </p:txBody>
      </p:sp>
      <p:sp>
        <p:nvSpPr>
          <p:cNvPr id="35845" name="AutoShape 5"/>
          <p:cNvSpPr>
            <a:spLocks noChangeArrowheads="1"/>
          </p:cNvSpPr>
          <p:nvPr/>
        </p:nvSpPr>
        <p:spPr bwMode="auto">
          <a:xfrm>
            <a:off x="1331913" y="4518025"/>
            <a:ext cx="3744912"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After weathering</a:t>
            </a:r>
          </a:p>
        </p:txBody>
      </p:sp>
      <p:sp>
        <p:nvSpPr>
          <p:cNvPr id="35846" name="Rectangle 6"/>
          <p:cNvSpPr>
            <a:spLocks noGrp="1" noChangeArrowheads="1"/>
          </p:cNvSpPr>
          <p:nvPr>
            <p:ph type="title" idx="4294967295"/>
          </p:nvPr>
        </p:nvSpPr>
        <p:spPr/>
        <p:txBody>
          <a:bodyPr/>
          <a:lstStyle/>
          <a:p>
            <a:pPr eaLnBrk="1" hangingPunct="1"/>
            <a:r>
              <a:rPr lang="en-GB" smtClean="0"/>
              <a:t>      Contents</a:t>
            </a:r>
          </a:p>
        </p:txBody>
      </p:sp>
      <p:sp>
        <p:nvSpPr>
          <p:cNvPr id="35847" name="AutoShape 7"/>
          <p:cNvSpPr>
            <a:spLocks noChangeArrowheads="1"/>
          </p:cNvSpPr>
          <p:nvPr/>
        </p:nvSpPr>
        <p:spPr bwMode="auto">
          <a:xfrm>
            <a:off x="1331913" y="2676525"/>
            <a:ext cx="4824412" cy="681038"/>
          </a:xfrm>
          <a:prstGeom prst="roundRect">
            <a:avLst>
              <a:gd name="adj" fmla="val 43579"/>
            </a:avLst>
          </a:prstGeom>
          <a:solidFill>
            <a:srgbClr val="FF6600"/>
          </a:solidFill>
          <a:ln w="38100">
            <a:solidFill>
              <a:srgbClr val="9900CC"/>
            </a:solidFill>
            <a:round/>
            <a:headEnd/>
            <a:tailEnd/>
          </a:ln>
        </p:spPr>
        <p:txBody>
          <a:bodyPr/>
          <a:lstStyle/>
          <a:p>
            <a:pPr marL="342900" indent="-342900" algn="l">
              <a:lnSpc>
                <a:spcPct val="90000"/>
              </a:lnSpc>
            </a:pPr>
            <a:r>
              <a:rPr lang="en-GB" sz="3200" b="1">
                <a:solidFill>
                  <a:schemeClr val="bg1"/>
                </a:solidFill>
              </a:rPr>
              <a:t> Biological weathering</a:t>
            </a:r>
          </a:p>
        </p:txBody>
      </p:sp>
      <p:sp>
        <p:nvSpPr>
          <p:cNvPr id="35848" name="AutoShape 8"/>
          <p:cNvSpPr>
            <a:spLocks noChangeArrowheads="1"/>
          </p:cNvSpPr>
          <p:nvPr/>
        </p:nvSpPr>
        <p:spPr bwMode="auto">
          <a:xfrm>
            <a:off x="1331913" y="3611563"/>
            <a:ext cx="4608512"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Chemical weathering</a:t>
            </a:r>
          </a:p>
        </p:txBody>
      </p:sp>
      <p:sp>
        <p:nvSpPr>
          <p:cNvPr id="375817" name="Oval 9"/>
          <p:cNvSpPr>
            <a:spLocks noChangeAspect="1" noChangeArrowheads="1"/>
          </p:cNvSpPr>
          <p:nvPr/>
        </p:nvSpPr>
        <p:spPr bwMode="auto">
          <a:xfrm>
            <a:off x="900113" y="19891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5818" name="Oval 10"/>
          <p:cNvSpPr>
            <a:spLocks noChangeAspect="1" noChangeArrowheads="1"/>
          </p:cNvSpPr>
          <p:nvPr/>
        </p:nvSpPr>
        <p:spPr bwMode="auto">
          <a:xfrm>
            <a:off x="900113" y="28527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5819" name="Oval 11"/>
          <p:cNvSpPr>
            <a:spLocks noChangeAspect="1" noChangeArrowheads="1"/>
          </p:cNvSpPr>
          <p:nvPr/>
        </p:nvSpPr>
        <p:spPr bwMode="auto">
          <a:xfrm>
            <a:off x="900113" y="378936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5820" name="Oval 12"/>
          <p:cNvSpPr>
            <a:spLocks noChangeAspect="1" noChangeArrowheads="1"/>
          </p:cNvSpPr>
          <p:nvPr/>
        </p:nvSpPr>
        <p:spPr bwMode="auto">
          <a:xfrm>
            <a:off x="900113" y="47244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5821" name="Oval 13"/>
          <p:cNvSpPr>
            <a:spLocks noChangeAspect="1" noChangeArrowheads="1"/>
          </p:cNvSpPr>
          <p:nvPr/>
        </p:nvSpPr>
        <p:spPr bwMode="auto">
          <a:xfrm>
            <a:off x="900113" y="56610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16"/>
          <p:cNvSpPr>
            <a:spLocks noGrp="1" noChangeArrowheads="1"/>
          </p:cNvSpPr>
          <p:nvPr>
            <p:ph type="title"/>
          </p:nvPr>
        </p:nvSpPr>
        <p:spPr/>
        <p:txBody>
          <a:bodyPr/>
          <a:lstStyle/>
          <a:p>
            <a:pPr eaLnBrk="1" hangingPunct="1"/>
            <a:r>
              <a:rPr lang="en-GB" smtClean="0"/>
              <a:t>      What is biological weathering?</a:t>
            </a:r>
          </a:p>
        </p:txBody>
      </p:sp>
      <p:pic>
        <p:nvPicPr>
          <p:cNvPr id="3076" name="Picture 35"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7956550" cy="549275"/>
          </a:xfrm>
        </p:spPr>
        <p:txBody>
          <a:bodyPr/>
          <a:lstStyle/>
          <a:p>
            <a:pPr eaLnBrk="1" hangingPunct="1"/>
            <a:r>
              <a:rPr lang="en-GB" smtClean="0"/>
              <a:t>      Examples of biological weathering</a:t>
            </a:r>
          </a:p>
        </p:txBody>
      </p:sp>
      <p:pic>
        <p:nvPicPr>
          <p:cNvPr id="36867" name="Picture 4" descr="roo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38163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root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268413"/>
            <a:ext cx="38163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42" name="Oval 6"/>
          <p:cNvSpPr>
            <a:spLocks noChangeAspect="1" noChangeArrowheads="1"/>
          </p:cNvSpPr>
          <p:nvPr/>
        </p:nvSpPr>
        <p:spPr bwMode="auto">
          <a:xfrm>
            <a:off x="330200" y="808038"/>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6870" name="Text Box 7"/>
          <p:cNvSpPr txBox="1">
            <a:spLocks noChangeArrowheads="1"/>
          </p:cNvSpPr>
          <p:nvPr/>
        </p:nvSpPr>
        <p:spPr bwMode="auto">
          <a:xfrm>
            <a:off x="611188" y="711200"/>
            <a:ext cx="892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How</a:t>
            </a:r>
            <a:r>
              <a:rPr lang="en-GB" sz="2000">
                <a:solidFill>
                  <a:srgbClr val="010067"/>
                </a:solidFill>
              </a:rPr>
              <a:t> </a:t>
            </a:r>
            <a:r>
              <a:rPr lang="en-GB">
                <a:solidFill>
                  <a:srgbClr val="010067"/>
                </a:solidFill>
              </a:rPr>
              <a:t>has</a:t>
            </a:r>
            <a:r>
              <a:rPr lang="en-GB" sz="2000">
                <a:solidFill>
                  <a:srgbClr val="010067"/>
                </a:solidFill>
              </a:rPr>
              <a:t> </a:t>
            </a:r>
            <a:r>
              <a:rPr lang="en-GB" b="1">
                <a:solidFill>
                  <a:srgbClr val="010067"/>
                </a:solidFill>
              </a:rPr>
              <a:t>biological</a:t>
            </a:r>
            <a:r>
              <a:rPr lang="en-GB" sz="2000" b="1">
                <a:solidFill>
                  <a:srgbClr val="010067"/>
                </a:solidFill>
              </a:rPr>
              <a:t> </a:t>
            </a:r>
            <a:r>
              <a:rPr lang="en-GB" b="1">
                <a:solidFill>
                  <a:srgbClr val="010067"/>
                </a:solidFill>
              </a:rPr>
              <a:t>weathering</a:t>
            </a:r>
            <a:r>
              <a:rPr lang="en-GB" sz="2000">
                <a:solidFill>
                  <a:srgbClr val="010067"/>
                </a:solidFill>
              </a:rPr>
              <a:t> </a:t>
            </a:r>
            <a:r>
              <a:rPr lang="en-GB">
                <a:solidFill>
                  <a:srgbClr val="010067"/>
                </a:solidFill>
              </a:rPr>
              <a:t>caused</a:t>
            </a:r>
            <a:r>
              <a:rPr lang="en-GB" sz="2000">
                <a:solidFill>
                  <a:srgbClr val="010067"/>
                </a:solidFill>
              </a:rPr>
              <a:t> </a:t>
            </a:r>
            <a:r>
              <a:rPr lang="en-GB">
                <a:solidFill>
                  <a:srgbClr val="010067"/>
                </a:solidFill>
              </a:rPr>
              <a:t>these</a:t>
            </a:r>
            <a:r>
              <a:rPr lang="en-GB" sz="2000">
                <a:solidFill>
                  <a:srgbClr val="010067"/>
                </a:solidFill>
              </a:rPr>
              <a:t> </a:t>
            </a:r>
            <a:r>
              <a:rPr lang="en-GB">
                <a:solidFill>
                  <a:srgbClr val="010067"/>
                </a:solidFill>
              </a:rPr>
              <a:t>cracks</a:t>
            </a:r>
            <a:r>
              <a:rPr lang="en-GB" sz="2000">
                <a:solidFill>
                  <a:srgbClr val="010067"/>
                </a:solidFill>
              </a:rPr>
              <a:t> </a:t>
            </a:r>
            <a:r>
              <a:rPr lang="en-GB">
                <a:solidFill>
                  <a:srgbClr val="010067"/>
                </a:solidFill>
              </a:rPr>
              <a:t>to form?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971550" y="836613"/>
            <a:ext cx="7056438"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600" b="1">
                <a:solidFill>
                  <a:schemeClr val="bg1"/>
                </a:solidFill>
              </a:rPr>
              <a:t>8G Rocks and Weathering</a:t>
            </a:r>
            <a:endParaRPr lang="en-GB" sz="3600">
              <a:solidFill>
                <a:schemeClr val="bg1"/>
              </a:solidFill>
            </a:endParaRPr>
          </a:p>
        </p:txBody>
      </p:sp>
      <p:sp>
        <p:nvSpPr>
          <p:cNvPr id="37891" name="AutoShape 3"/>
          <p:cNvSpPr>
            <a:spLocks noChangeArrowheads="1"/>
          </p:cNvSpPr>
          <p:nvPr/>
        </p:nvSpPr>
        <p:spPr bwMode="auto">
          <a:xfrm>
            <a:off x="1331913" y="5445125"/>
            <a:ext cx="4248150"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Summary activities</a:t>
            </a:r>
          </a:p>
        </p:txBody>
      </p:sp>
      <p:sp>
        <p:nvSpPr>
          <p:cNvPr id="37892" name="AutoShape 4"/>
          <p:cNvSpPr>
            <a:spLocks noChangeArrowheads="1"/>
          </p:cNvSpPr>
          <p:nvPr/>
        </p:nvSpPr>
        <p:spPr bwMode="auto">
          <a:xfrm>
            <a:off x="1331913" y="1773238"/>
            <a:ext cx="4464050" cy="647700"/>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Physical weathering</a:t>
            </a:r>
            <a:endParaRPr lang="en-GB" sz="3200">
              <a:solidFill>
                <a:srgbClr val="010067"/>
              </a:solidFill>
            </a:endParaRPr>
          </a:p>
        </p:txBody>
      </p:sp>
      <p:sp>
        <p:nvSpPr>
          <p:cNvPr id="37893" name="AutoShape 5"/>
          <p:cNvSpPr>
            <a:spLocks noChangeArrowheads="1"/>
          </p:cNvSpPr>
          <p:nvPr/>
        </p:nvSpPr>
        <p:spPr bwMode="auto">
          <a:xfrm>
            <a:off x="1331913" y="4518025"/>
            <a:ext cx="3744912"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After weathering</a:t>
            </a:r>
          </a:p>
        </p:txBody>
      </p:sp>
      <p:sp>
        <p:nvSpPr>
          <p:cNvPr id="37894" name="Rectangle 6"/>
          <p:cNvSpPr>
            <a:spLocks noGrp="1" noChangeArrowheads="1"/>
          </p:cNvSpPr>
          <p:nvPr>
            <p:ph type="title" idx="4294967295"/>
          </p:nvPr>
        </p:nvSpPr>
        <p:spPr/>
        <p:txBody>
          <a:bodyPr/>
          <a:lstStyle/>
          <a:p>
            <a:pPr eaLnBrk="1" hangingPunct="1"/>
            <a:r>
              <a:rPr lang="en-GB" smtClean="0"/>
              <a:t>      Contents</a:t>
            </a:r>
          </a:p>
        </p:txBody>
      </p:sp>
      <p:sp>
        <p:nvSpPr>
          <p:cNvPr id="37895" name="AutoShape 7"/>
          <p:cNvSpPr>
            <a:spLocks noChangeArrowheads="1"/>
          </p:cNvSpPr>
          <p:nvPr/>
        </p:nvSpPr>
        <p:spPr bwMode="auto">
          <a:xfrm>
            <a:off x="1331913" y="2676525"/>
            <a:ext cx="4824412" cy="681038"/>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Biological weathering</a:t>
            </a:r>
          </a:p>
        </p:txBody>
      </p:sp>
      <p:sp>
        <p:nvSpPr>
          <p:cNvPr id="37896" name="AutoShape 8"/>
          <p:cNvSpPr>
            <a:spLocks noChangeArrowheads="1"/>
          </p:cNvSpPr>
          <p:nvPr/>
        </p:nvSpPr>
        <p:spPr bwMode="auto">
          <a:xfrm>
            <a:off x="1331913" y="3611563"/>
            <a:ext cx="4608512" cy="681037"/>
          </a:xfrm>
          <a:prstGeom prst="roundRect">
            <a:avLst>
              <a:gd name="adj" fmla="val 43579"/>
            </a:avLst>
          </a:prstGeom>
          <a:solidFill>
            <a:srgbClr val="FF6600"/>
          </a:solidFill>
          <a:ln w="38100">
            <a:solidFill>
              <a:srgbClr val="9900CC"/>
            </a:solidFill>
            <a:round/>
            <a:headEnd/>
            <a:tailEnd/>
          </a:ln>
        </p:spPr>
        <p:txBody>
          <a:bodyPr/>
          <a:lstStyle/>
          <a:p>
            <a:pPr marL="342900" indent="-342900" algn="l">
              <a:lnSpc>
                <a:spcPct val="90000"/>
              </a:lnSpc>
            </a:pPr>
            <a:r>
              <a:rPr lang="en-GB" sz="3200" b="1">
                <a:solidFill>
                  <a:schemeClr val="bg1"/>
                </a:solidFill>
              </a:rPr>
              <a:t> Chemical weathering</a:t>
            </a:r>
          </a:p>
        </p:txBody>
      </p:sp>
      <p:sp>
        <p:nvSpPr>
          <p:cNvPr id="377865" name="Oval 9"/>
          <p:cNvSpPr>
            <a:spLocks noChangeAspect="1" noChangeArrowheads="1"/>
          </p:cNvSpPr>
          <p:nvPr/>
        </p:nvSpPr>
        <p:spPr bwMode="auto">
          <a:xfrm>
            <a:off x="900113" y="19891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7866" name="Oval 10"/>
          <p:cNvSpPr>
            <a:spLocks noChangeAspect="1" noChangeArrowheads="1"/>
          </p:cNvSpPr>
          <p:nvPr/>
        </p:nvSpPr>
        <p:spPr bwMode="auto">
          <a:xfrm>
            <a:off x="900113" y="28527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7867" name="Oval 11"/>
          <p:cNvSpPr>
            <a:spLocks noChangeAspect="1" noChangeArrowheads="1"/>
          </p:cNvSpPr>
          <p:nvPr/>
        </p:nvSpPr>
        <p:spPr bwMode="auto">
          <a:xfrm>
            <a:off x="900113" y="378936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7868" name="Oval 12"/>
          <p:cNvSpPr>
            <a:spLocks noChangeAspect="1" noChangeArrowheads="1"/>
          </p:cNvSpPr>
          <p:nvPr/>
        </p:nvSpPr>
        <p:spPr bwMode="auto">
          <a:xfrm>
            <a:off x="900113" y="47244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7869" name="Oval 13"/>
          <p:cNvSpPr>
            <a:spLocks noChangeAspect="1" noChangeArrowheads="1"/>
          </p:cNvSpPr>
          <p:nvPr/>
        </p:nvSpPr>
        <p:spPr bwMode="auto">
          <a:xfrm>
            <a:off x="900113" y="56610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smtClean="0"/>
              <a:t>      What is chemical weathering?</a:t>
            </a:r>
          </a:p>
        </p:txBody>
      </p:sp>
      <p:sp>
        <p:nvSpPr>
          <p:cNvPr id="4100" name="Rectangle 3"/>
          <p:cNvSpPr>
            <a:spLocks noChangeArrowheads="1"/>
          </p:cNvSpPr>
          <p:nvPr/>
        </p:nvSpPr>
        <p:spPr bwMode="auto">
          <a:xfrm>
            <a:off x="787400" y="3925888"/>
            <a:ext cx="584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l">
              <a:spcBef>
                <a:spcPct val="20000"/>
              </a:spcBef>
              <a:buFontTx/>
              <a:buChar char="•"/>
            </a:pPr>
            <a:endParaRPr lang="en-US">
              <a:solidFill>
                <a:schemeClr val="tx1"/>
              </a:solidFill>
              <a:ea typeface="MS Mincho" pitchFamily="49" charset="-128"/>
            </a:endParaRPr>
          </a:p>
        </p:txBody>
      </p:sp>
      <p:sp>
        <p:nvSpPr>
          <p:cNvPr id="4101" name="Rectangle 4"/>
          <p:cNvSpPr>
            <a:spLocks noChangeArrowheads="1"/>
          </p:cNvSpPr>
          <p:nvPr/>
        </p:nvSpPr>
        <p:spPr bwMode="auto">
          <a:xfrm>
            <a:off x="4191000" y="620713"/>
            <a:ext cx="495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pPr>
            <a:endParaRPr lang="en-US">
              <a:solidFill>
                <a:srgbClr val="000099"/>
              </a:solidFill>
              <a:ea typeface="MS Mincho" pitchFamily="49" charset="-128"/>
            </a:endParaRPr>
          </a:p>
        </p:txBody>
      </p:sp>
      <p:pic>
        <p:nvPicPr>
          <p:cNvPr id="4102" name="Picture 6"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098"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46" descr="acid_rain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949325"/>
            <a:ext cx="377348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93" name="Picture 41" descr="acid_rain2"/>
          <p:cNvPicPr>
            <a:picLocks noChangeAspect="1" noChangeArrowheads="1"/>
          </p:cNvPicPr>
          <p:nvPr/>
        </p:nvPicPr>
        <p:blipFill>
          <a:blip r:embed="rId4">
            <a:extLst>
              <a:ext uri="{28A0092B-C50C-407E-A947-70E740481C1C}">
                <a14:useLocalDpi xmlns:a14="http://schemas.microsoft.com/office/drawing/2010/main" val="0"/>
              </a:ext>
            </a:extLst>
          </a:blip>
          <a:srcRect l="2165" b="5084"/>
          <a:stretch>
            <a:fillRect/>
          </a:stretch>
        </p:blipFill>
        <p:spPr bwMode="auto">
          <a:xfrm>
            <a:off x="5194300" y="982663"/>
            <a:ext cx="37338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2" descr="acid_rain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949325"/>
            <a:ext cx="377348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95" name="Picture 43" descr="acid_rain1"/>
          <p:cNvPicPr>
            <a:picLocks noChangeAspect="1" noChangeArrowheads="1"/>
          </p:cNvPicPr>
          <p:nvPr/>
        </p:nvPicPr>
        <p:blipFill>
          <a:blip r:embed="rId5">
            <a:extLst>
              <a:ext uri="{28A0092B-C50C-407E-A947-70E740481C1C}">
                <a14:useLocalDpi xmlns:a14="http://schemas.microsoft.com/office/drawing/2010/main" val="0"/>
              </a:ext>
            </a:extLst>
          </a:blip>
          <a:srcRect b="4887"/>
          <a:stretch>
            <a:fillRect/>
          </a:stretch>
        </p:blipFill>
        <p:spPr bwMode="auto">
          <a:xfrm>
            <a:off x="736600" y="960438"/>
            <a:ext cx="38163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7" name="Text Box 15"/>
          <p:cNvSpPr txBox="1">
            <a:spLocks noChangeArrowheads="1"/>
          </p:cNvSpPr>
          <p:nvPr/>
        </p:nvSpPr>
        <p:spPr bwMode="auto">
          <a:xfrm>
            <a:off x="644525" y="3213100"/>
            <a:ext cx="42783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a:solidFill>
                  <a:srgbClr val="010067"/>
                </a:solidFill>
              </a:rPr>
              <a:t>Rainwater is </a:t>
            </a:r>
            <a:r>
              <a:rPr lang="en-GB" b="1">
                <a:solidFill>
                  <a:srgbClr val="FF6600"/>
                </a:solidFill>
              </a:rPr>
              <a:t>naturally acidic</a:t>
            </a:r>
            <a:r>
              <a:rPr lang="en-GB">
                <a:solidFill>
                  <a:srgbClr val="010067"/>
                </a:solidFill>
              </a:rPr>
              <a:t> because carbon dioxide in </a:t>
            </a:r>
          </a:p>
          <a:p>
            <a:pPr algn="l"/>
            <a:r>
              <a:rPr lang="en-GB">
                <a:solidFill>
                  <a:srgbClr val="010067"/>
                </a:solidFill>
              </a:rPr>
              <a:t>the air reacts with rainwater </a:t>
            </a:r>
          </a:p>
          <a:p>
            <a:pPr algn="l"/>
            <a:r>
              <a:rPr lang="en-GB">
                <a:solidFill>
                  <a:srgbClr val="010067"/>
                </a:solidFill>
              </a:rPr>
              <a:t>to form carbonic acid.</a:t>
            </a:r>
            <a:r>
              <a:rPr lang="en-GB" b="1">
                <a:solidFill>
                  <a:srgbClr val="010067"/>
                </a:solidFill>
              </a:rPr>
              <a:t> </a:t>
            </a:r>
          </a:p>
          <a:p>
            <a:pPr algn="l">
              <a:spcBef>
                <a:spcPct val="50000"/>
              </a:spcBef>
            </a:pPr>
            <a:r>
              <a:rPr lang="en-GB">
                <a:solidFill>
                  <a:srgbClr val="010067"/>
                </a:solidFill>
              </a:rPr>
              <a:t>This type of acid rain is weakly acidic and reacts </a:t>
            </a:r>
            <a:r>
              <a:rPr lang="en-GB" b="1">
                <a:solidFill>
                  <a:srgbClr val="FF6600"/>
                </a:solidFill>
              </a:rPr>
              <a:t>slowly </a:t>
            </a:r>
            <a:r>
              <a:rPr lang="en-GB">
                <a:solidFill>
                  <a:srgbClr val="010067"/>
                </a:solidFill>
              </a:rPr>
              <a:t>with minerals in rock.</a:t>
            </a:r>
            <a:r>
              <a:rPr lang="en-GB">
                <a:solidFill>
                  <a:srgbClr val="000099"/>
                </a:solidFill>
              </a:rPr>
              <a:t> </a:t>
            </a:r>
          </a:p>
        </p:txBody>
      </p:sp>
      <p:sp>
        <p:nvSpPr>
          <p:cNvPr id="38919" name="Text Box 16"/>
          <p:cNvSpPr txBox="1">
            <a:spLocks noChangeArrowheads="1"/>
          </p:cNvSpPr>
          <p:nvPr/>
        </p:nvSpPr>
        <p:spPr bwMode="auto">
          <a:xfrm>
            <a:off x="5256213" y="3476625"/>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endParaRPr lang="en-US"/>
          </a:p>
        </p:txBody>
      </p:sp>
      <p:sp>
        <p:nvSpPr>
          <p:cNvPr id="38920" name="Text Box 17"/>
          <p:cNvSpPr txBox="1">
            <a:spLocks noChangeArrowheads="1"/>
          </p:cNvSpPr>
          <p:nvPr/>
        </p:nvSpPr>
        <p:spPr bwMode="auto">
          <a:xfrm>
            <a:off x="5832475" y="3476625"/>
            <a:ext cx="295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endParaRPr lang="en-US"/>
          </a:p>
        </p:txBody>
      </p:sp>
      <p:sp>
        <p:nvSpPr>
          <p:cNvPr id="330788" name="Text Box 36"/>
          <p:cNvSpPr txBox="1">
            <a:spLocks noChangeArrowheads="1"/>
          </p:cNvSpPr>
          <p:nvPr/>
        </p:nvSpPr>
        <p:spPr bwMode="auto">
          <a:xfrm>
            <a:off x="5111750" y="3228975"/>
            <a:ext cx="403225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The burning of fossil fuels produces oxides of sulphur and nitrogen which make rainwater </a:t>
            </a:r>
            <a:r>
              <a:rPr lang="en-GB" b="1">
                <a:solidFill>
                  <a:srgbClr val="FF6600"/>
                </a:solidFill>
              </a:rPr>
              <a:t>more acidic</a:t>
            </a:r>
            <a:r>
              <a:rPr lang="en-GB">
                <a:solidFill>
                  <a:srgbClr val="010067"/>
                </a:solidFill>
              </a:rPr>
              <a:t>. </a:t>
            </a:r>
          </a:p>
          <a:p>
            <a:pPr algn="l">
              <a:spcBef>
                <a:spcPct val="50000"/>
              </a:spcBef>
            </a:pPr>
            <a:r>
              <a:rPr lang="en-GB">
                <a:solidFill>
                  <a:srgbClr val="010067"/>
                </a:solidFill>
              </a:rPr>
              <a:t>This type of acid rain reacts quickly with minerals and weather rock </a:t>
            </a:r>
            <a:r>
              <a:rPr lang="en-GB" b="1">
                <a:solidFill>
                  <a:srgbClr val="FF6600"/>
                </a:solidFill>
              </a:rPr>
              <a:t>more rapidly.</a:t>
            </a:r>
          </a:p>
        </p:txBody>
      </p:sp>
      <p:sp>
        <p:nvSpPr>
          <p:cNvPr id="330790" name="Text Box 38"/>
          <p:cNvSpPr txBox="1">
            <a:spLocks noChangeArrowheads="1"/>
          </p:cNvSpPr>
          <p:nvPr/>
        </p:nvSpPr>
        <p:spPr bwMode="auto">
          <a:xfrm>
            <a:off x="1350963" y="1035050"/>
            <a:ext cx="25923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b="1">
                <a:solidFill>
                  <a:srgbClr val="010067"/>
                </a:solidFill>
              </a:rPr>
              <a:t>Slow chemical weathering</a:t>
            </a:r>
          </a:p>
        </p:txBody>
      </p:sp>
      <p:sp>
        <p:nvSpPr>
          <p:cNvPr id="38923" name="Rectangle 45"/>
          <p:cNvSpPr>
            <a:spLocks noGrp="1" noChangeArrowheads="1"/>
          </p:cNvSpPr>
          <p:nvPr>
            <p:ph type="title"/>
          </p:nvPr>
        </p:nvSpPr>
        <p:spPr>
          <a:xfrm>
            <a:off x="0" y="0"/>
            <a:ext cx="7885113" cy="549275"/>
          </a:xfrm>
        </p:spPr>
        <p:txBody>
          <a:bodyPr/>
          <a:lstStyle/>
          <a:p>
            <a:pPr eaLnBrk="1" hangingPunct="1"/>
            <a:r>
              <a:rPr lang="en-GB" smtClean="0"/>
              <a:t>      Slow and rapid chemical weathering </a:t>
            </a:r>
          </a:p>
        </p:txBody>
      </p:sp>
      <p:sp>
        <p:nvSpPr>
          <p:cNvPr id="330791" name="Text Box 39"/>
          <p:cNvSpPr txBox="1">
            <a:spLocks noChangeArrowheads="1"/>
          </p:cNvSpPr>
          <p:nvPr/>
        </p:nvSpPr>
        <p:spPr bwMode="auto">
          <a:xfrm>
            <a:off x="5678488" y="1033463"/>
            <a:ext cx="2736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b="1">
                <a:solidFill>
                  <a:srgbClr val="010067"/>
                </a:solidFill>
              </a:rPr>
              <a:t>Rapid chemical weathering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0767">
                                            <p:txEl>
                                              <p:pRg st="0" end="0"/>
                                            </p:txEl>
                                          </p:spTgt>
                                        </p:tgtEl>
                                        <p:attrNameLst>
                                          <p:attrName>style.visibility</p:attrName>
                                        </p:attrNameLst>
                                      </p:cBhvr>
                                      <p:to>
                                        <p:strVal val="visible"/>
                                      </p:to>
                                    </p:set>
                                    <p:animEffect transition="in" filter="dissolve">
                                      <p:cBhvr>
                                        <p:cTn id="7" dur="2000"/>
                                        <p:tgtEl>
                                          <p:spTgt spid="3307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0767">
                                            <p:txEl>
                                              <p:pRg st="1" end="1"/>
                                            </p:txEl>
                                          </p:spTgt>
                                        </p:tgtEl>
                                        <p:attrNameLst>
                                          <p:attrName>style.visibility</p:attrName>
                                        </p:attrNameLst>
                                      </p:cBhvr>
                                      <p:to>
                                        <p:strVal val="visible"/>
                                      </p:to>
                                    </p:set>
                                    <p:animEffect transition="in" filter="dissolve">
                                      <p:cBhvr>
                                        <p:cTn id="10" dur="2000"/>
                                        <p:tgtEl>
                                          <p:spTgt spid="3307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0767">
                                            <p:txEl>
                                              <p:pRg st="2" end="2"/>
                                            </p:txEl>
                                          </p:spTgt>
                                        </p:tgtEl>
                                        <p:attrNameLst>
                                          <p:attrName>style.visibility</p:attrName>
                                        </p:attrNameLst>
                                      </p:cBhvr>
                                      <p:to>
                                        <p:strVal val="visible"/>
                                      </p:to>
                                    </p:set>
                                    <p:animEffect transition="in" filter="dissolve">
                                      <p:cBhvr>
                                        <p:cTn id="13" dur="2000"/>
                                        <p:tgtEl>
                                          <p:spTgt spid="33076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30767">
                                            <p:txEl>
                                              <p:pRg st="3" end="3"/>
                                            </p:txEl>
                                          </p:spTgt>
                                        </p:tgtEl>
                                        <p:attrNameLst>
                                          <p:attrName>style.visibility</p:attrName>
                                        </p:attrNameLst>
                                      </p:cBhvr>
                                      <p:to>
                                        <p:strVal val="visible"/>
                                      </p:to>
                                    </p:set>
                                    <p:animEffect transition="in" filter="dissolve">
                                      <p:cBhvr>
                                        <p:cTn id="18" dur="2000"/>
                                        <p:tgtEl>
                                          <p:spTgt spid="330767">
                                            <p:txEl>
                                              <p:pRg st="3" end="3"/>
                                            </p:txEl>
                                          </p:spTgt>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30790"/>
                                        </p:tgtEl>
                                        <p:attrNameLst>
                                          <p:attrName>style.visibility</p:attrName>
                                        </p:attrNameLst>
                                      </p:cBhvr>
                                      <p:to>
                                        <p:strVal val="visible"/>
                                      </p:to>
                                    </p:set>
                                    <p:animEffect transition="in" filter="dissolve">
                                      <p:cBhvr>
                                        <p:cTn id="22" dur="2000"/>
                                        <p:tgtEl>
                                          <p:spTgt spid="330790"/>
                                        </p:tgtEl>
                                      </p:cBhvr>
                                    </p:animEffect>
                                  </p:childTnLst>
                                </p:cTn>
                              </p:par>
                            </p:childTnLst>
                          </p:cTn>
                        </p:par>
                        <p:par>
                          <p:cTn id="23" fill="hold" nodeType="afterGroup">
                            <p:stCondLst>
                              <p:cond delay="4000"/>
                            </p:stCondLst>
                            <p:childTnLst>
                              <p:par>
                                <p:cTn id="24" presetID="9" presetClass="entr" presetSubtype="0" fill="hold" nodeType="afterEffect">
                                  <p:stCondLst>
                                    <p:cond delay="0"/>
                                  </p:stCondLst>
                                  <p:childTnLst>
                                    <p:set>
                                      <p:cBhvr>
                                        <p:cTn id="25" dur="1" fill="hold">
                                          <p:stCondLst>
                                            <p:cond delay="0"/>
                                          </p:stCondLst>
                                        </p:cTn>
                                        <p:tgtEl>
                                          <p:spTgt spid="330795"/>
                                        </p:tgtEl>
                                        <p:attrNameLst>
                                          <p:attrName>style.visibility</p:attrName>
                                        </p:attrNameLst>
                                      </p:cBhvr>
                                      <p:to>
                                        <p:strVal val="visible"/>
                                      </p:to>
                                    </p:set>
                                    <p:animEffect transition="in" filter="dissolve">
                                      <p:cBhvr>
                                        <p:cTn id="26" dur="2000"/>
                                        <p:tgtEl>
                                          <p:spTgt spid="3307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30788">
                                            <p:txEl>
                                              <p:pRg st="0" end="0"/>
                                            </p:txEl>
                                          </p:spTgt>
                                        </p:tgtEl>
                                        <p:attrNameLst>
                                          <p:attrName>style.visibility</p:attrName>
                                        </p:attrNameLst>
                                      </p:cBhvr>
                                      <p:to>
                                        <p:strVal val="visible"/>
                                      </p:to>
                                    </p:set>
                                    <p:animEffect transition="in" filter="dissolve">
                                      <p:cBhvr>
                                        <p:cTn id="31" dur="1000"/>
                                        <p:tgtEl>
                                          <p:spTgt spid="33078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30788">
                                            <p:txEl>
                                              <p:pRg st="1" end="1"/>
                                            </p:txEl>
                                          </p:spTgt>
                                        </p:tgtEl>
                                        <p:attrNameLst>
                                          <p:attrName>style.visibility</p:attrName>
                                        </p:attrNameLst>
                                      </p:cBhvr>
                                      <p:to>
                                        <p:strVal val="visible"/>
                                      </p:to>
                                    </p:set>
                                    <p:animEffect transition="in" filter="dissolve">
                                      <p:cBhvr>
                                        <p:cTn id="36" dur="1000"/>
                                        <p:tgtEl>
                                          <p:spTgt spid="330788">
                                            <p:txEl>
                                              <p:pRg st="1" end="1"/>
                                            </p:txEl>
                                          </p:spTgt>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330791"/>
                                        </p:tgtEl>
                                        <p:attrNameLst>
                                          <p:attrName>style.visibility</p:attrName>
                                        </p:attrNameLst>
                                      </p:cBhvr>
                                      <p:to>
                                        <p:strVal val="visible"/>
                                      </p:to>
                                    </p:set>
                                    <p:animEffect transition="in" filter="dissolve">
                                      <p:cBhvr>
                                        <p:cTn id="40" dur="500"/>
                                        <p:tgtEl>
                                          <p:spTgt spid="330791"/>
                                        </p:tgtEl>
                                      </p:cBhvr>
                                    </p:animEffect>
                                  </p:childTnLst>
                                </p:cTn>
                              </p:par>
                            </p:childTnLst>
                          </p:cTn>
                        </p:par>
                        <p:par>
                          <p:cTn id="41" fill="hold" nodeType="afterGroup">
                            <p:stCondLst>
                              <p:cond delay="1500"/>
                            </p:stCondLst>
                            <p:childTnLst>
                              <p:par>
                                <p:cTn id="42" presetID="9" presetClass="entr" presetSubtype="0" fill="hold" nodeType="afterEffect">
                                  <p:stCondLst>
                                    <p:cond delay="0"/>
                                  </p:stCondLst>
                                  <p:childTnLst>
                                    <p:set>
                                      <p:cBhvr>
                                        <p:cTn id="43" dur="1" fill="hold">
                                          <p:stCondLst>
                                            <p:cond delay="0"/>
                                          </p:stCondLst>
                                        </p:cTn>
                                        <p:tgtEl>
                                          <p:spTgt spid="330793"/>
                                        </p:tgtEl>
                                        <p:attrNameLst>
                                          <p:attrName>style.visibility</p:attrName>
                                        </p:attrNameLst>
                                      </p:cBhvr>
                                      <p:to>
                                        <p:strVal val="visible"/>
                                      </p:to>
                                    </p:set>
                                    <p:animEffect transition="in" filter="dissolve">
                                      <p:cBhvr>
                                        <p:cTn id="44" dur="500"/>
                                        <p:tgtEl>
                                          <p:spTgt spid="330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7" grpId="0" build="p"/>
      <p:bldP spid="330788" grpId="0" build="p"/>
      <p:bldP spid="330790" grpId="0"/>
      <p:bldP spid="33079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5" descr="limestone erosio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73463"/>
            <a:ext cx="41767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limestone erosio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70000"/>
            <a:ext cx="41036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limestone erosio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1270000"/>
            <a:ext cx="41767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
          <p:cNvSpPr>
            <a:spLocks noGrp="1" noChangeArrowheads="1"/>
          </p:cNvSpPr>
          <p:nvPr>
            <p:ph type="title"/>
          </p:nvPr>
        </p:nvSpPr>
        <p:spPr/>
        <p:txBody>
          <a:bodyPr/>
          <a:lstStyle/>
          <a:p>
            <a:pPr eaLnBrk="1" hangingPunct="1"/>
            <a:r>
              <a:rPr lang="en-GB" smtClean="0"/>
              <a:t>      Examples of chemical weathering</a:t>
            </a:r>
          </a:p>
        </p:txBody>
      </p:sp>
      <p:sp>
        <p:nvSpPr>
          <p:cNvPr id="350216" name="Oval 8"/>
          <p:cNvSpPr>
            <a:spLocks noChangeAspect="1" noChangeArrowheads="1"/>
          </p:cNvSpPr>
          <p:nvPr/>
        </p:nvSpPr>
        <p:spPr bwMode="auto">
          <a:xfrm>
            <a:off x="358775" y="83661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9943" name="Text Box 9"/>
          <p:cNvSpPr txBox="1">
            <a:spLocks noChangeArrowheads="1"/>
          </p:cNvSpPr>
          <p:nvPr/>
        </p:nvSpPr>
        <p:spPr bwMode="auto">
          <a:xfrm>
            <a:off x="619125" y="701675"/>
            <a:ext cx="7885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How has </a:t>
            </a:r>
            <a:r>
              <a:rPr lang="en-GB" b="1">
                <a:solidFill>
                  <a:srgbClr val="010067"/>
                </a:solidFill>
              </a:rPr>
              <a:t>chemical weathering</a:t>
            </a:r>
            <a:r>
              <a:rPr lang="en-GB">
                <a:solidFill>
                  <a:srgbClr val="010067"/>
                </a:solidFill>
              </a:rPr>
              <a:t> affected these rocks?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971550" y="836613"/>
            <a:ext cx="7056438"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600" b="1">
                <a:solidFill>
                  <a:schemeClr val="bg1"/>
                </a:solidFill>
              </a:rPr>
              <a:t>8G Rocks and Weathering</a:t>
            </a:r>
            <a:endParaRPr lang="en-GB" sz="3600">
              <a:solidFill>
                <a:schemeClr val="bg1"/>
              </a:solidFill>
            </a:endParaRPr>
          </a:p>
        </p:txBody>
      </p:sp>
      <p:sp>
        <p:nvSpPr>
          <p:cNvPr id="26627" name="AutoShape 7"/>
          <p:cNvSpPr>
            <a:spLocks noChangeArrowheads="1"/>
          </p:cNvSpPr>
          <p:nvPr/>
        </p:nvSpPr>
        <p:spPr bwMode="auto">
          <a:xfrm>
            <a:off x="1331913" y="5445125"/>
            <a:ext cx="4248150"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Summary activities</a:t>
            </a:r>
          </a:p>
        </p:txBody>
      </p:sp>
      <p:sp>
        <p:nvSpPr>
          <p:cNvPr id="26628" name="AutoShape 8"/>
          <p:cNvSpPr>
            <a:spLocks noChangeArrowheads="1"/>
          </p:cNvSpPr>
          <p:nvPr/>
        </p:nvSpPr>
        <p:spPr bwMode="auto">
          <a:xfrm>
            <a:off x="1331913" y="1773238"/>
            <a:ext cx="4464050" cy="647700"/>
          </a:xfrm>
          <a:prstGeom prst="roundRect">
            <a:avLst>
              <a:gd name="adj" fmla="val 43579"/>
            </a:avLst>
          </a:prstGeom>
          <a:solidFill>
            <a:srgbClr val="FF6600"/>
          </a:solidFill>
          <a:ln w="38100">
            <a:solidFill>
              <a:srgbClr val="9900CC"/>
            </a:solidFill>
            <a:round/>
            <a:headEnd/>
            <a:tailEnd/>
          </a:ln>
        </p:spPr>
        <p:txBody>
          <a:bodyPr/>
          <a:lstStyle/>
          <a:p>
            <a:pPr marL="342900" indent="-342900" algn="l">
              <a:lnSpc>
                <a:spcPct val="90000"/>
              </a:lnSpc>
            </a:pPr>
            <a:r>
              <a:rPr lang="en-GB" sz="3200" b="1">
                <a:solidFill>
                  <a:schemeClr val="bg1"/>
                </a:solidFill>
              </a:rPr>
              <a:t> Physical weathering</a:t>
            </a:r>
            <a:endParaRPr lang="en-GB" sz="3200">
              <a:solidFill>
                <a:schemeClr val="bg1"/>
              </a:solidFill>
            </a:endParaRPr>
          </a:p>
        </p:txBody>
      </p:sp>
      <p:sp>
        <p:nvSpPr>
          <p:cNvPr id="26629" name="AutoShape 10"/>
          <p:cNvSpPr>
            <a:spLocks noChangeArrowheads="1"/>
          </p:cNvSpPr>
          <p:nvPr/>
        </p:nvSpPr>
        <p:spPr bwMode="auto">
          <a:xfrm>
            <a:off x="1331913" y="4518025"/>
            <a:ext cx="3744912"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After weathering</a:t>
            </a:r>
          </a:p>
        </p:txBody>
      </p:sp>
      <p:sp>
        <p:nvSpPr>
          <p:cNvPr id="26630" name="Rectangle 11"/>
          <p:cNvSpPr>
            <a:spLocks noGrp="1" noChangeArrowheads="1"/>
          </p:cNvSpPr>
          <p:nvPr>
            <p:ph type="title" idx="4294967295"/>
          </p:nvPr>
        </p:nvSpPr>
        <p:spPr/>
        <p:txBody>
          <a:bodyPr/>
          <a:lstStyle/>
          <a:p>
            <a:pPr eaLnBrk="1" hangingPunct="1"/>
            <a:r>
              <a:rPr lang="en-GB" smtClean="0"/>
              <a:t>      Contents</a:t>
            </a:r>
          </a:p>
        </p:txBody>
      </p:sp>
      <p:sp>
        <p:nvSpPr>
          <p:cNvPr id="26631" name="AutoShape 14"/>
          <p:cNvSpPr>
            <a:spLocks noChangeArrowheads="1"/>
          </p:cNvSpPr>
          <p:nvPr/>
        </p:nvSpPr>
        <p:spPr bwMode="auto">
          <a:xfrm>
            <a:off x="1331913" y="2676525"/>
            <a:ext cx="4824412"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Biological weathering</a:t>
            </a:r>
          </a:p>
        </p:txBody>
      </p:sp>
      <p:sp>
        <p:nvSpPr>
          <p:cNvPr id="26632" name="AutoShape 15"/>
          <p:cNvSpPr>
            <a:spLocks noChangeArrowheads="1"/>
          </p:cNvSpPr>
          <p:nvPr/>
        </p:nvSpPr>
        <p:spPr bwMode="auto">
          <a:xfrm>
            <a:off x="1331913" y="3611563"/>
            <a:ext cx="4608512"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Chemical weathering</a:t>
            </a:r>
          </a:p>
        </p:txBody>
      </p:sp>
      <p:sp>
        <p:nvSpPr>
          <p:cNvPr id="300060" name="Oval 28"/>
          <p:cNvSpPr>
            <a:spLocks noChangeAspect="1" noChangeArrowheads="1"/>
          </p:cNvSpPr>
          <p:nvPr/>
        </p:nvSpPr>
        <p:spPr bwMode="auto">
          <a:xfrm>
            <a:off x="900113" y="19891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00061" name="Oval 29"/>
          <p:cNvSpPr>
            <a:spLocks noChangeAspect="1" noChangeArrowheads="1"/>
          </p:cNvSpPr>
          <p:nvPr/>
        </p:nvSpPr>
        <p:spPr bwMode="auto">
          <a:xfrm>
            <a:off x="900113" y="28527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00062" name="Oval 30"/>
          <p:cNvSpPr>
            <a:spLocks noChangeAspect="1" noChangeArrowheads="1"/>
          </p:cNvSpPr>
          <p:nvPr/>
        </p:nvSpPr>
        <p:spPr bwMode="auto">
          <a:xfrm>
            <a:off x="900113" y="378936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00063" name="Oval 31"/>
          <p:cNvSpPr>
            <a:spLocks noChangeAspect="1" noChangeArrowheads="1"/>
          </p:cNvSpPr>
          <p:nvPr/>
        </p:nvSpPr>
        <p:spPr bwMode="auto">
          <a:xfrm>
            <a:off x="900113" y="47244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00064" name="Oval 32"/>
          <p:cNvSpPr>
            <a:spLocks noChangeAspect="1" noChangeArrowheads="1"/>
          </p:cNvSpPr>
          <p:nvPr/>
        </p:nvSpPr>
        <p:spPr bwMode="auto">
          <a:xfrm>
            <a:off x="900113" y="56610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971550" y="836613"/>
            <a:ext cx="7056438"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600" b="1">
                <a:solidFill>
                  <a:schemeClr val="bg1"/>
                </a:solidFill>
              </a:rPr>
              <a:t>8G Rocks and Weathering</a:t>
            </a:r>
            <a:endParaRPr lang="en-GB" sz="3600">
              <a:solidFill>
                <a:schemeClr val="bg1"/>
              </a:solidFill>
            </a:endParaRPr>
          </a:p>
        </p:txBody>
      </p:sp>
      <p:sp>
        <p:nvSpPr>
          <p:cNvPr id="40963" name="AutoShape 3"/>
          <p:cNvSpPr>
            <a:spLocks noChangeArrowheads="1"/>
          </p:cNvSpPr>
          <p:nvPr/>
        </p:nvSpPr>
        <p:spPr bwMode="auto">
          <a:xfrm>
            <a:off x="1331913" y="5445125"/>
            <a:ext cx="4248150" cy="681038"/>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90000"/>
              </a:lnSpc>
            </a:pPr>
            <a:r>
              <a:rPr lang="en-GB" sz="3200" b="1">
                <a:solidFill>
                  <a:srgbClr val="FF6600"/>
                </a:solidFill>
              </a:rPr>
              <a:t> Summary activities</a:t>
            </a:r>
          </a:p>
        </p:txBody>
      </p:sp>
      <p:sp>
        <p:nvSpPr>
          <p:cNvPr id="40964" name="AutoShape 4"/>
          <p:cNvSpPr>
            <a:spLocks noChangeArrowheads="1"/>
          </p:cNvSpPr>
          <p:nvPr/>
        </p:nvSpPr>
        <p:spPr bwMode="auto">
          <a:xfrm>
            <a:off x="1331913" y="1773238"/>
            <a:ext cx="4464050" cy="647700"/>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Physical weathering</a:t>
            </a:r>
            <a:endParaRPr lang="en-GB" sz="3200">
              <a:solidFill>
                <a:srgbClr val="010067"/>
              </a:solidFill>
            </a:endParaRPr>
          </a:p>
        </p:txBody>
      </p:sp>
      <p:sp>
        <p:nvSpPr>
          <p:cNvPr id="40965" name="AutoShape 5"/>
          <p:cNvSpPr>
            <a:spLocks noChangeArrowheads="1"/>
          </p:cNvSpPr>
          <p:nvPr/>
        </p:nvSpPr>
        <p:spPr bwMode="auto">
          <a:xfrm>
            <a:off x="1331913" y="4518025"/>
            <a:ext cx="3744912" cy="681038"/>
          </a:xfrm>
          <a:prstGeom prst="roundRect">
            <a:avLst>
              <a:gd name="adj" fmla="val 43579"/>
            </a:avLst>
          </a:prstGeom>
          <a:solidFill>
            <a:srgbClr val="FF6600"/>
          </a:solidFill>
          <a:ln w="38100">
            <a:solidFill>
              <a:srgbClr val="9900CC"/>
            </a:solidFill>
            <a:round/>
            <a:headEnd/>
            <a:tailEnd/>
          </a:ln>
        </p:spPr>
        <p:txBody>
          <a:bodyPr/>
          <a:lstStyle/>
          <a:p>
            <a:pPr marL="342900" indent="-342900" algn="l">
              <a:lnSpc>
                <a:spcPct val="90000"/>
              </a:lnSpc>
            </a:pPr>
            <a:r>
              <a:rPr lang="en-GB" sz="3200" b="1">
                <a:solidFill>
                  <a:schemeClr val="bg1"/>
                </a:solidFill>
              </a:rPr>
              <a:t> After weathering</a:t>
            </a:r>
          </a:p>
        </p:txBody>
      </p:sp>
      <p:sp>
        <p:nvSpPr>
          <p:cNvPr id="40966" name="Rectangle 6"/>
          <p:cNvSpPr>
            <a:spLocks noGrp="1" noChangeArrowheads="1"/>
          </p:cNvSpPr>
          <p:nvPr>
            <p:ph type="title" idx="4294967295"/>
          </p:nvPr>
        </p:nvSpPr>
        <p:spPr/>
        <p:txBody>
          <a:bodyPr/>
          <a:lstStyle/>
          <a:p>
            <a:pPr eaLnBrk="1" hangingPunct="1"/>
            <a:r>
              <a:rPr lang="en-GB" smtClean="0"/>
              <a:t>      Contents</a:t>
            </a:r>
          </a:p>
        </p:txBody>
      </p:sp>
      <p:sp>
        <p:nvSpPr>
          <p:cNvPr id="40967" name="AutoShape 7"/>
          <p:cNvSpPr>
            <a:spLocks noChangeArrowheads="1"/>
          </p:cNvSpPr>
          <p:nvPr/>
        </p:nvSpPr>
        <p:spPr bwMode="auto">
          <a:xfrm>
            <a:off x="1331913" y="2676525"/>
            <a:ext cx="4824412" cy="681038"/>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Biological weathering</a:t>
            </a:r>
          </a:p>
        </p:txBody>
      </p:sp>
      <p:sp>
        <p:nvSpPr>
          <p:cNvPr id="40968" name="AutoShape 8"/>
          <p:cNvSpPr>
            <a:spLocks noChangeArrowheads="1"/>
          </p:cNvSpPr>
          <p:nvPr/>
        </p:nvSpPr>
        <p:spPr bwMode="auto">
          <a:xfrm>
            <a:off x="1331913" y="3611563"/>
            <a:ext cx="4608512" cy="681037"/>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Chemical weathering</a:t>
            </a:r>
          </a:p>
        </p:txBody>
      </p:sp>
      <p:sp>
        <p:nvSpPr>
          <p:cNvPr id="379913" name="Oval 9"/>
          <p:cNvSpPr>
            <a:spLocks noChangeAspect="1" noChangeArrowheads="1"/>
          </p:cNvSpPr>
          <p:nvPr/>
        </p:nvSpPr>
        <p:spPr bwMode="auto">
          <a:xfrm>
            <a:off x="900113" y="19891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9914" name="Oval 10"/>
          <p:cNvSpPr>
            <a:spLocks noChangeAspect="1" noChangeArrowheads="1"/>
          </p:cNvSpPr>
          <p:nvPr/>
        </p:nvSpPr>
        <p:spPr bwMode="auto">
          <a:xfrm>
            <a:off x="900113" y="28527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9915" name="Oval 11"/>
          <p:cNvSpPr>
            <a:spLocks noChangeAspect="1" noChangeArrowheads="1"/>
          </p:cNvSpPr>
          <p:nvPr/>
        </p:nvSpPr>
        <p:spPr bwMode="auto">
          <a:xfrm>
            <a:off x="900113" y="378936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9916" name="Oval 12"/>
          <p:cNvSpPr>
            <a:spLocks noChangeAspect="1" noChangeArrowheads="1"/>
          </p:cNvSpPr>
          <p:nvPr/>
        </p:nvSpPr>
        <p:spPr bwMode="auto">
          <a:xfrm>
            <a:off x="900113" y="47244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79917" name="Oval 13"/>
          <p:cNvSpPr>
            <a:spLocks noChangeAspect="1" noChangeArrowheads="1"/>
          </p:cNvSpPr>
          <p:nvPr/>
        </p:nvSpPr>
        <p:spPr bwMode="auto">
          <a:xfrm>
            <a:off x="900113" y="56610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7524750" cy="549275"/>
          </a:xfrm>
        </p:spPr>
        <p:txBody>
          <a:bodyPr/>
          <a:lstStyle/>
          <a:p>
            <a:pPr eaLnBrk="1" hangingPunct="1"/>
            <a:r>
              <a:rPr lang="en-GB" smtClean="0"/>
              <a:t>      What happens to weathered rock?</a:t>
            </a:r>
          </a:p>
        </p:txBody>
      </p:sp>
      <p:pic>
        <p:nvPicPr>
          <p:cNvPr id="5124"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6161" name="Picture 49" descr="Lynmouth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b="2461"/>
          <a:stretch>
            <a:fillRect/>
          </a:stretch>
        </p:blipFill>
        <p:spPr bwMode="auto">
          <a:xfrm>
            <a:off x="755650" y="4303713"/>
            <a:ext cx="4895850" cy="2160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title"/>
          </p:nvPr>
        </p:nvSpPr>
        <p:spPr/>
        <p:txBody>
          <a:bodyPr/>
          <a:lstStyle/>
          <a:p>
            <a:pPr eaLnBrk="1" hangingPunct="1"/>
            <a:r>
              <a:rPr lang="en-GB" smtClean="0"/>
              <a:t>      What is transportation?</a:t>
            </a:r>
          </a:p>
        </p:txBody>
      </p:sp>
      <p:pic>
        <p:nvPicPr>
          <p:cNvPr id="346117" name="Picture 5" descr="glaciersnoutNorway"/>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984"/>
          <a:stretch>
            <a:fillRect/>
          </a:stretch>
        </p:blipFill>
        <p:spPr bwMode="auto">
          <a:xfrm>
            <a:off x="5724525" y="1835150"/>
            <a:ext cx="2736850" cy="463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30"/>
          <p:cNvSpPr txBox="1">
            <a:spLocks noChangeArrowheads="1"/>
          </p:cNvSpPr>
          <p:nvPr/>
        </p:nvSpPr>
        <p:spPr bwMode="auto">
          <a:xfrm>
            <a:off x="611188" y="692150"/>
            <a:ext cx="8135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b="1">
                <a:solidFill>
                  <a:srgbClr val="010067"/>
                </a:solidFill>
              </a:rPr>
              <a:t>Transportation is the movement of rock fragments from one place to another.</a:t>
            </a:r>
            <a:r>
              <a:rPr lang="en-GB">
                <a:solidFill>
                  <a:srgbClr val="010067"/>
                </a:solidFill>
              </a:rPr>
              <a:t> The rock fragments can be transported in different ways:</a:t>
            </a:r>
          </a:p>
        </p:txBody>
      </p:sp>
      <p:sp>
        <p:nvSpPr>
          <p:cNvPr id="346143" name="Oval 31"/>
          <p:cNvSpPr>
            <a:spLocks noChangeAspect="1" noChangeArrowheads="1"/>
          </p:cNvSpPr>
          <p:nvPr/>
        </p:nvSpPr>
        <p:spPr bwMode="auto">
          <a:xfrm>
            <a:off x="358775" y="7651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pic>
        <p:nvPicPr>
          <p:cNvPr id="346151" name="Picture 39" descr="windy beach"/>
          <p:cNvPicPr>
            <a:picLocks noChangeAspect="1" noChangeArrowheads="1"/>
          </p:cNvPicPr>
          <p:nvPr/>
        </p:nvPicPr>
        <p:blipFill>
          <a:blip r:embed="rId5">
            <a:extLst>
              <a:ext uri="{28A0092B-C50C-407E-A947-70E740481C1C}">
                <a14:useLocalDpi xmlns:a14="http://schemas.microsoft.com/office/drawing/2010/main" val="0"/>
              </a:ext>
            </a:extLst>
          </a:blip>
          <a:srcRect b="9464"/>
          <a:stretch>
            <a:fillRect/>
          </a:stretch>
        </p:blipFill>
        <p:spPr bwMode="auto">
          <a:xfrm>
            <a:off x="755650" y="1844675"/>
            <a:ext cx="48958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5"/>
          <p:cNvGrpSpPr>
            <a:grpSpLocks/>
          </p:cNvGrpSpPr>
          <p:nvPr/>
        </p:nvGrpSpPr>
        <p:grpSpPr bwMode="auto">
          <a:xfrm>
            <a:off x="808038" y="1911350"/>
            <a:ext cx="2978150" cy="533400"/>
            <a:chOff x="2279" y="1204"/>
            <a:chExt cx="1876" cy="336"/>
          </a:xfrm>
        </p:grpSpPr>
        <p:sp>
          <p:nvSpPr>
            <p:cNvPr id="41999" name="Text Box 37"/>
            <p:cNvSpPr txBox="1">
              <a:spLocks noChangeArrowheads="1"/>
            </p:cNvSpPr>
            <p:nvPr/>
          </p:nvSpPr>
          <p:spPr bwMode="auto">
            <a:xfrm>
              <a:off x="2296" y="1213"/>
              <a:ext cx="18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tx1"/>
                  </a:solidFill>
                </a:rPr>
                <a:t>by strong winds</a:t>
              </a:r>
            </a:p>
          </p:txBody>
        </p:sp>
        <p:sp>
          <p:nvSpPr>
            <p:cNvPr id="42000" name="Text Box 40"/>
            <p:cNvSpPr txBox="1">
              <a:spLocks noChangeArrowheads="1"/>
            </p:cNvSpPr>
            <p:nvPr/>
          </p:nvSpPr>
          <p:spPr bwMode="auto">
            <a:xfrm>
              <a:off x="2279" y="1204"/>
              <a:ext cx="18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bg1"/>
                  </a:solidFill>
                </a:rPr>
                <a:t>by strong winds</a:t>
              </a:r>
            </a:p>
          </p:txBody>
        </p:sp>
      </p:grpSp>
      <p:grpSp>
        <p:nvGrpSpPr>
          <p:cNvPr id="3" name="Group 44"/>
          <p:cNvGrpSpPr>
            <a:grpSpLocks/>
          </p:cNvGrpSpPr>
          <p:nvPr/>
        </p:nvGrpSpPr>
        <p:grpSpPr bwMode="auto">
          <a:xfrm>
            <a:off x="815975" y="4359275"/>
            <a:ext cx="1779588" cy="538163"/>
            <a:chOff x="2284" y="2728"/>
            <a:chExt cx="1121" cy="339"/>
          </a:xfrm>
        </p:grpSpPr>
        <p:sp>
          <p:nvSpPr>
            <p:cNvPr id="41997" name="Text Box 32"/>
            <p:cNvSpPr txBox="1">
              <a:spLocks noChangeArrowheads="1"/>
            </p:cNvSpPr>
            <p:nvPr/>
          </p:nvSpPr>
          <p:spPr bwMode="auto">
            <a:xfrm>
              <a:off x="2294" y="2740"/>
              <a:ext cx="111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tx1"/>
                  </a:solidFill>
                </a:rPr>
                <a:t>by rivers</a:t>
              </a:r>
            </a:p>
          </p:txBody>
        </p:sp>
        <p:sp>
          <p:nvSpPr>
            <p:cNvPr id="41998" name="Text Box 41"/>
            <p:cNvSpPr txBox="1">
              <a:spLocks noChangeArrowheads="1"/>
            </p:cNvSpPr>
            <p:nvPr/>
          </p:nvSpPr>
          <p:spPr bwMode="auto">
            <a:xfrm>
              <a:off x="2284" y="2728"/>
              <a:ext cx="111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bg1"/>
                  </a:solidFill>
                </a:rPr>
                <a:t>by rivers</a:t>
              </a:r>
            </a:p>
          </p:txBody>
        </p:sp>
      </p:grpSp>
      <p:grpSp>
        <p:nvGrpSpPr>
          <p:cNvPr id="4" name="Group 43"/>
          <p:cNvGrpSpPr>
            <a:grpSpLocks/>
          </p:cNvGrpSpPr>
          <p:nvPr/>
        </p:nvGrpSpPr>
        <p:grpSpPr bwMode="auto">
          <a:xfrm>
            <a:off x="6067425" y="5480050"/>
            <a:ext cx="2176463" cy="520700"/>
            <a:chOff x="657" y="3602"/>
            <a:chExt cx="1371" cy="328"/>
          </a:xfrm>
        </p:grpSpPr>
        <p:sp>
          <p:nvSpPr>
            <p:cNvPr id="41995" name="Text Box 33"/>
            <p:cNvSpPr txBox="1">
              <a:spLocks noChangeArrowheads="1"/>
            </p:cNvSpPr>
            <p:nvPr/>
          </p:nvSpPr>
          <p:spPr bwMode="auto">
            <a:xfrm>
              <a:off x="668" y="3602"/>
              <a:ext cx="13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tx1"/>
                  </a:solidFill>
                </a:rPr>
                <a:t>by glaciers</a:t>
              </a:r>
            </a:p>
          </p:txBody>
        </p:sp>
        <p:sp>
          <p:nvSpPr>
            <p:cNvPr id="41996" name="Text Box 42"/>
            <p:cNvSpPr txBox="1">
              <a:spLocks noChangeArrowheads="1"/>
            </p:cNvSpPr>
            <p:nvPr/>
          </p:nvSpPr>
          <p:spPr bwMode="auto">
            <a:xfrm>
              <a:off x="657" y="3603"/>
              <a:ext cx="13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2800" b="1">
                  <a:solidFill>
                    <a:schemeClr val="bg1"/>
                  </a:solidFill>
                </a:rPr>
                <a:t>by glaciers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346151"/>
                                        </p:tgtEl>
                                        <p:attrNameLst>
                                          <p:attrName>style.visibility</p:attrName>
                                        </p:attrNameLst>
                                      </p:cBhvr>
                                      <p:to>
                                        <p:strVal val="visible"/>
                                      </p:to>
                                    </p:set>
                                    <p:animEffect transition="in" filter="slide(fromTop)">
                                      <p:cBhvr>
                                        <p:cTn id="7" dur="500"/>
                                        <p:tgtEl>
                                          <p:spTgt spid="34615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346161"/>
                                        </p:tgtEl>
                                        <p:attrNameLst>
                                          <p:attrName>style.visibility</p:attrName>
                                        </p:attrNameLst>
                                      </p:cBhvr>
                                      <p:to>
                                        <p:strVal val="visible"/>
                                      </p:to>
                                    </p:set>
                                    <p:animEffect transition="in" filter="slide(fromTop)">
                                      <p:cBhvr>
                                        <p:cTn id="16" dur="500"/>
                                        <p:tgtEl>
                                          <p:spTgt spid="346161"/>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346117"/>
                                        </p:tgtEl>
                                        <p:attrNameLst>
                                          <p:attrName>style.visibility</p:attrName>
                                        </p:attrNameLst>
                                      </p:cBhvr>
                                      <p:to>
                                        <p:strVal val="visible"/>
                                      </p:to>
                                    </p:set>
                                    <p:animEffect transition="in" filter="slide(fromTop)">
                                      <p:cBhvr>
                                        <p:cTn id="25" dur="500"/>
                                        <p:tgtEl>
                                          <p:spTgt spid="346117"/>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49"/>
          <p:cNvSpPr>
            <a:spLocks noGrp="1" noChangeArrowheads="1"/>
          </p:cNvSpPr>
          <p:nvPr>
            <p:ph type="title"/>
          </p:nvPr>
        </p:nvSpPr>
        <p:spPr/>
        <p:txBody>
          <a:bodyPr/>
          <a:lstStyle/>
          <a:p>
            <a:pPr eaLnBrk="1" hangingPunct="1"/>
            <a:r>
              <a:rPr lang="en-GB" smtClean="0"/>
              <a:t>      What is deposition?</a:t>
            </a:r>
          </a:p>
        </p:txBody>
      </p:sp>
      <p:sp>
        <p:nvSpPr>
          <p:cNvPr id="43011" name="Text Box 53"/>
          <p:cNvSpPr txBox="1">
            <a:spLocks noChangeArrowheads="1"/>
          </p:cNvSpPr>
          <p:nvPr/>
        </p:nvSpPr>
        <p:spPr bwMode="auto">
          <a:xfrm>
            <a:off x="638175" y="701675"/>
            <a:ext cx="8505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eaLnBrk="1" hangingPunct="1"/>
            <a:r>
              <a:rPr lang="en-US" b="1">
                <a:solidFill>
                  <a:srgbClr val="010067"/>
                </a:solidFill>
              </a:rPr>
              <a:t>Deposition occurs when pieces of weathered rock sink </a:t>
            </a:r>
          </a:p>
          <a:p>
            <a:pPr algn="l" eaLnBrk="1" hangingPunct="1"/>
            <a:r>
              <a:rPr lang="en-US" b="1">
                <a:solidFill>
                  <a:srgbClr val="010067"/>
                </a:solidFill>
              </a:rPr>
              <a:t>to the bottom of the river bed or sea forming sediment.</a:t>
            </a:r>
            <a:r>
              <a:rPr lang="en-US">
                <a:solidFill>
                  <a:srgbClr val="010067"/>
                </a:solidFill>
              </a:rPr>
              <a:t> Dead creatures can get trapped in sediment and form fossils.</a:t>
            </a:r>
          </a:p>
        </p:txBody>
      </p:sp>
      <p:sp>
        <p:nvSpPr>
          <p:cNvPr id="237622" name="Oval 54"/>
          <p:cNvSpPr>
            <a:spLocks noChangeAspect="1" noChangeArrowheads="1"/>
          </p:cNvSpPr>
          <p:nvPr/>
        </p:nvSpPr>
        <p:spPr bwMode="auto">
          <a:xfrm>
            <a:off x="323850" y="800100"/>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pic>
        <p:nvPicPr>
          <p:cNvPr id="43013" name="Picture 55" descr="silt"/>
          <p:cNvPicPr>
            <a:picLocks noChangeAspect="1" noChangeArrowheads="1"/>
          </p:cNvPicPr>
          <p:nvPr/>
        </p:nvPicPr>
        <p:blipFill>
          <a:blip r:embed="rId3">
            <a:extLst>
              <a:ext uri="{28A0092B-C50C-407E-A947-70E740481C1C}">
                <a14:useLocalDpi xmlns:a14="http://schemas.microsoft.com/office/drawing/2010/main" val="0"/>
              </a:ext>
            </a:extLst>
          </a:blip>
          <a:srcRect t="11073" b="5536"/>
          <a:stretch>
            <a:fillRect/>
          </a:stretch>
        </p:blipFill>
        <p:spPr bwMode="auto">
          <a:xfrm>
            <a:off x="1216025" y="1916113"/>
            <a:ext cx="667543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Line 2"/>
          <p:cNvSpPr>
            <a:spLocks noChangeShapeType="1"/>
          </p:cNvSpPr>
          <p:nvPr/>
        </p:nvSpPr>
        <p:spPr bwMode="auto">
          <a:xfrm>
            <a:off x="6629400" y="4191000"/>
            <a:ext cx="0" cy="1295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 name="Rectangle 3"/>
          <p:cNvSpPr>
            <a:spLocks noGrp="1" noChangeArrowheads="1"/>
          </p:cNvSpPr>
          <p:nvPr>
            <p:ph type="title"/>
          </p:nvPr>
        </p:nvSpPr>
        <p:spPr>
          <a:xfrm>
            <a:off x="0" y="0"/>
            <a:ext cx="7451725" cy="549275"/>
          </a:xfrm>
        </p:spPr>
        <p:txBody>
          <a:bodyPr/>
          <a:lstStyle/>
          <a:p>
            <a:pPr eaLnBrk="1" hangingPunct="1"/>
            <a:r>
              <a:rPr lang="en-GB" smtClean="0"/>
              <a:t>      How are sedimentary rocks formed?</a:t>
            </a:r>
          </a:p>
        </p:txBody>
      </p:sp>
      <p:pic>
        <p:nvPicPr>
          <p:cNvPr id="6149"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46"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mtClean="0"/>
              <a:t>      Examples of sedimentary rocks</a:t>
            </a:r>
          </a:p>
        </p:txBody>
      </p:sp>
      <p:pic>
        <p:nvPicPr>
          <p:cNvPr id="44035" name="Picture 4" descr="pancake rocks"/>
          <p:cNvPicPr>
            <a:picLocks noChangeArrowheads="1"/>
          </p:cNvPicPr>
          <p:nvPr/>
        </p:nvPicPr>
        <p:blipFill>
          <a:blip r:embed="rId3">
            <a:extLst>
              <a:ext uri="{28A0092B-C50C-407E-A947-70E740481C1C}">
                <a14:useLocalDpi xmlns:a14="http://schemas.microsoft.com/office/drawing/2010/main" val="0"/>
              </a:ext>
            </a:extLst>
          </a:blip>
          <a:srcRect t="6151" r="28949" b="9227"/>
          <a:stretch>
            <a:fillRect/>
          </a:stretch>
        </p:blipFill>
        <p:spPr bwMode="auto">
          <a:xfrm>
            <a:off x="755650" y="1198563"/>
            <a:ext cx="370998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punakakai"/>
          <p:cNvPicPr>
            <a:picLocks noChangeArrowheads="1"/>
          </p:cNvPicPr>
          <p:nvPr/>
        </p:nvPicPr>
        <p:blipFill>
          <a:blip r:embed="rId4">
            <a:extLst>
              <a:ext uri="{28A0092B-C50C-407E-A947-70E740481C1C}">
                <a14:useLocalDpi xmlns:a14="http://schemas.microsoft.com/office/drawing/2010/main" val="0"/>
              </a:ext>
            </a:extLst>
          </a:blip>
          <a:srcRect t="2356" r="9976" b="7854"/>
          <a:stretch>
            <a:fillRect/>
          </a:stretch>
        </p:blipFill>
        <p:spPr bwMode="auto">
          <a:xfrm>
            <a:off x="4691063" y="1206500"/>
            <a:ext cx="3703637"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8"/>
          <p:cNvSpPr txBox="1">
            <a:spLocks noChangeArrowheads="1"/>
          </p:cNvSpPr>
          <p:nvPr/>
        </p:nvSpPr>
        <p:spPr bwMode="auto">
          <a:xfrm>
            <a:off x="638175" y="701675"/>
            <a:ext cx="850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eaLnBrk="1" hangingPunct="1"/>
            <a:r>
              <a:rPr lang="en-US">
                <a:solidFill>
                  <a:srgbClr val="010067"/>
                </a:solidFill>
              </a:rPr>
              <a:t>How can you tell that these are sedimentary rocks?</a:t>
            </a:r>
          </a:p>
        </p:txBody>
      </p:sp>
      <p:sp>
        <p:nvSpPr>
          <p:cNvPr id="373769" name="Oval 9"/>
          <p:cNvSpPr>
            <a:spLocks noChangeAspect="1" noChangeArrowheads="1"/>
          </p:cNvSpPr>
          <p:nvPr/>
        </p:nvSpPr>
        <p:spPr bwMode="auto">
          <a:xfrm>
            <a:off x="323850" y="800100"/>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pic>
        <p:nvPicPr>
          <p:cNvPr id="44039" name="Picture 10" descr="teacher's note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119063"/>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7812088" cy="549275"/>
          </a:xfrm>
        </p:spPr>
        <p:txBody>
          <a:bodyPr/>
          <a:lstStyle/>
          <a:p>
            <a:pPr eaLnBrk="1" hangingPunct="1"/>
            <a:r>
              <a:rPr lang="en-GB" smtClean="0"/>
              <a:t>      From weathering to sedimentation</a:t>
            </a:r>
          </a:p>
        </p:txBody>
      </p:sp>
      <p:pic>
        <p:nvPicPr>
          <p:cNvPr id="7172"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7170"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971550" y="836613"/>
            <a:ext cx="7056438"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600" b="1">
                <a:solidFill>
                  <a:schemeClr val="bg1"/>
                </a:solidFill>
              </a:rPr>
              <a:t>8G Rocks and Weathering</a:t>
            </a:r>
            <a:endParaRPr lang="en-GB" sz="3600">
              <a:solidFill>
                <a:schemeClr val="bg1"/>
              </a:solidFill>
            </a:endParaRPr>
          </a:p>
        </p:txBody>
      </p:sp>
      <p:sp>
        <p:nvSpPr>
          <p:cNvPr id="45059" name="AutoShape 3"/>
          <p:cNvSpPr>
            <a:spLocks noChangeArrowheads="1"/>
          </p:cNvSpPr>
          <p:nvPr/>
        </p:nvSpPr>
        <p:spPr bwMode="auto">
          <a:xfrm>
            <a:off x="1331913" y="5445125"/>
            <a:ext cx="4248150" cy="681038"/>
          </a:xfrm>
          <a:prstGeom prst="roundRect">
            <a:avLst>
              <a:gd name="adj" fmla="val 43579"/>
            </a:avLst>
          </a:prstGeom>
          <a:solidFill>
            <a:srgbClr val="FF6600"/>
          </a:solidFill>
          <a:ln w="38100">
            <a:solidFill>
              <a:srgbClr val="9900CC"/>
            </a:solidFill>
            <a:round/>
            <a:headEnd/>
            <a:tailEnd/>
          </a:ln>
        </p:spPr>
        <p:txBody>
          <a:bodyPr/>
          <a:lstStyle/>
          <a:p>
            <a:pPr marL="342900" indent="-342900" algn="l">
              <a:lnSpc>
                <a:spcPct val="90000"/>
              </a:lnSpc>
            </a:pPr>
            <a:r>
              <a:rPr lang="en-GB" sz="3200" b="1">
                <a:solidFill>
                  <a:schemeClr val="bg1"/>
                </a:solidFill>
              </a:rPr>
              <a:t> Summary activities</a:t>
            </a:r>
          </a:p>
        </p:txBody>
      </p:sp>
      <p:sp>
        <p:nvSpPr>
          <p:cNvPr id="45060" name="AutoShape 4"/>
          <p:cNvSpPr>
            <a:spLocks noChangeArrowheads="1"/>
          </p:cNvSpPr>
          <p:nvPr/>
        </p:nvSpPr>
        <p:spPr bwMode="auto">
          <a:xfrm>
            <a:off x="1331913" y="1773238"/>
            <a:ext cx="4464050" cy="647700"/>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Physical weathering</a:t>
            </a:r>
            <a:endParaRPr lang="en-GB" sz="3200">
              <a:solidFill>
                <a:srgbClr val="010067"/>
              </a:solidFill>
            </a:endParaRPr>
          </a:p>
        </p:txBody>
      </p:sp>
      <p:sp>
        <p:nvSpPr>
          <p:cNvPr id="45061" name="AutoShape 5"/>
          <p:cNvSpPr>
            <a:spLocks noChangeArrowheads="1"/>
          </p:cNvSpPr>
          <p:nvPr/>
        </p:nvSpPr>
        <p:spPr bwMode="auto">
          <a:xfrm>
            <a:off x="1331913" y="4518025"/>
            <a:ext cx="3744912" cy="681038"/>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After weathering</a:t>
            </a:r>
          </a:p>
        </p:txBody>
      </p:sp>
      <p:sp>
        <p:nvSpPr>
          <p:cNvPr id="45062" name="Rectangle 6"/>
          <p:cNvSpPr>
            <a:spLocks noGrp="1" noChangeArrowheads="1"/>
          </p:cNvSpPr>
          <p:nvPr>
            <p:ph type="title" idx="4294967295"/>
          </p:nvPr>
        </p:nvSpPr>
        <p:spPr/>
        <p:txBody>
          <a:bodyPr/>
          <a:lstStyle/>
          <a:p>
            <a:pPr eaLnBrk="1" hangingPunct="1"/>
            <a:r>
              <a:rPr lang="en-GB" smtClean="0"/>
              <a:t>      Contents</a:t>
            </a:r>
          </a:p>
        </p:txBody>
      </p:sp>
      <p:sp>
        <p:nvSpPr>
          <p:cNvPr id="45063" name="AutoShape 7"/>
          <p:cNvSpPr>
            <a:spLocks noChangeArrowheads="1"/>
          </p:cNvSpPr>
          <p:nvPr/>
        </p:nvSpPr>
        <p:spPr bwMode="auto">
          <a:xfrm>
            <a:off x="1331913" y="2676525"/>
            <a:ext cx="4824412" cy="681038"/>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Biological weathering</a:t>
            </a:r>
          </a:p>
        </p:txBody>
      </p:sp>
      <p:sp>
        <p:nvSpPr>
          <p:cNvPr id="45064" name="AutoShape 8"/>
          <p:cNvSpPr>
            <a:spLocks noChangeArrowheads="1"/>
          </p:cNvSpPr>
          <p:nvPr/>
        </p:nvSpPr>
        <p:spPr bwMode="auto">
          <a:xfrm>
            <a:off x="1331913" y="3611563"/>
            <a:ext cx="4608512" cy="681037"/>
          </a:xfrm>
          <a:prstGeom prst="roundRect">
            <a:avLst>
              <a:gd name="adj" fmla="val 43579"/>
            </a:avLst>
          </a:prstGeom>
          <a:solidFill>
            <a:schemeClr val="bg1"/>
          </a:solidFill>
          <a:ln w="38100">
            <a:solidFill>
              <a:srgbClr val="9900CC"/>
            </a:solidFill>
            <a:round/>
            <a:headEnd/>
            <a:tailEnd/>
          </a:ln>
        </p:spPr>
        <p:txBody>
          <a:bodyPr/>
          <a:lstStyle/>
          <a:p>
            <a:pPr marL="342900" indent="-342900" algn="l">
              <a:lnSpc>
                <a:spcPct val="90000"/>
              </a:lnSpc>
            </a:pPr>
            <a:r>
              <a:rPr lang="en-GB" sz="3200" b="1">
                <a:solidFill>
                  <a:srgbClr val="010067"/>
                </a:solidFill>
              </a:rPr>
              <a:t> Chemical weathering</a:t>
            </a:r>
          </a:p>
        </p:txBody>
      </p:sp>
      <p:sp>
        <p:nvSpPr>
          <p:cNvPr id="381961" name="Oval 9"/>
          <p:cNvSpPr>
            <a:spLocks noChangeAspect="1" noChangeArrowheads="1"/>
          </p:cNvSpPr>
          <p:nvPr/>
        </p:nvSpPr>
        <p:spPr bwMode="auto">
          <a:xfrm>
            <a:off x="900113" y="19891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81962" name="Oval 10"/>
          <p:cNvSpPr>
            <a:spLocks noChangeAspect="1" noChangeArrowheads="1"/>
          </p:cNvSpPr>
          <p:nvPr/>
        </p:nvSpPr>
        <p:spPr bwMode="auto">
          <a:xfrm>
            <a:off x="900113" y="2852738"/>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81963" name="Oval 11"/>
          <p:cNvSpPr>
            <a:spLocks noChangeAspect="1" noChangeArrowheads="1"/>
          </p:cNvSpPr>
          <p:nvPr/>
        </p:nvSpPr>
        <p:spPr bwMode="auto">
          <a:xfrm>
            <a:off x="900113" y="378936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81964" name="Oval 12"/>
          <p:cNvSpPr>
            <a:spLocks noChangeAspect="1" noChangeArrowheads="1"/>
          </p:cNvSpPr>
          <p:nvPr/>
        </p:nvSpPr>
        <p:spPr bwMode="auto">
          <a:xfrm>
            <a:off x="900113" y="47244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81965" name="Oval 13"/>
          <p:cNvSpPr>
            <a:spLocks noChangeAspect="1" noChangeArrowheads="1"/>
          </p:cNvSpPr>
          <p:nvPr/>
        </p:nvSpPr>
        <p:spPr bwMode="auto">
          <a:xfrm>
            <a:off x="900113" y="56610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GB" smtClean="0"/>
              <a:t>      Glossary</a:t>
            </a:r>
          </a:p>
        </p:txBody>
      </p:sp>
      <p:grpSp>
        <p:nvGrpSpPr>
          <p:cNvPr id="46083" name="Group 11"/>
          <p:cNvGrpSpPr>
            <a:grpSpLocks/>
          </p:cNvGrpSpPr>
          <p:nvPr/>
        </p:nvGrpSpPr>
        <p:grpSpPr bwMode="auto">
          <a:xfrm>
            <a:off x="376238" y="746125"/>
            <a:ext cx="8478837" cy="5616575"/>
            <a:chOff x="425" y="470"/>
            <a:chExt cx="5341" cy="3538"/>
          </a:xfrm>
        </p:grpSpPr>
        <p:sp>
          <p:nvSpPr>
            <p:cNvPr id="46084" name="Text Box 7"/>
            <p:cNvSpPr txBox="1">
              <a:spLocks noChangeArrowheads="1"/>
            </p:cNvSpPr>
            <p:nvPr/>
          </p:nvSpPr>
          <p:spPr bwMode="auto">
            <a:xfrm>
              <a:off x="425" y="470"/>
              <a:ext cx="5341" cy="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marL="361950" indent="-361950" defTabSz="361950">
                <a:defRPr sz="2400">
                  <a:solidFill>
                    <a:srgbClr val="00FFFF"/>
                  </a:solidFill>
                  <a:latin typeface="Arial" pitchFamily="34" charset="0"/>
                  <a:cs typeface="Arial" pitchFamily="34" charset="0"/>
                </a:defRPr>
              </a:lvl1pPr>
              <a:lvl2pPr marL="742950" indent="-285750" defTabSz="361950">
                <a:defRPr sz="2400">
                  <a:solidFill>
                    <a:srgbClr val="00FFFF"/>
                  </a:solidFill>
                  <a:latin typeface="Arial" pitchFamily="34" charset="0"/>
                  <a:cs typeface="Arial" pitchFamily="34" charset="0"/>
                </a:defRPr>
              </a:lvl2pPr>
              <a:lvl3pPr marL="1143000" indent="-228600" defTabSz="361950">
                <a:defRPr sz="2400">
                  <a:solidFill>
                    <a:srgbClr val="00FFFF"/>
                  </a:solidFill>
                  <a:latin typeface="Arial" pitchFamily="34" charset="0"/>
                  <a:cs typeface="Arial" pitchFamily="34" charset="0"/>
                </a:defRPr>
              </a:lvl3pPr>
              <a:lvl4pPr marL="1600200" indent="-228600" defTabSz="361950">
                <a:defRPr sz="2400">
                  <a:solidFill>
                    <a:srgbClr val="00FFFF"/>
                  </a:solidFill>
                  <a:latin typeface="Arial" pitchFamily="34" charset="0"/>
                  <a:cs typeface="Arial" pitchFamily="34" charset="0"/>
                </a:defRPr>
              </a:lvl4pPr>
              <a:lvl5pPr marL="2057400" indent="-228600" defTabSz="361950">
                <a:defRPr sz="2400">
                  <a:solidFill>
                    <a:srgbClr val="00FFFF"/>
                  </a:solidFill>
                  <a:latin typeface="Arial" pitchFamily="34" charset="0"/>
                  <a:cs typeface="Arial" pitchFamily="34" charset="0"/>
                </a:defRPr>
              </a:lvl5pPr>
              <a:lvl6pPr marL="2514600" indent="-228600" algn="ctr" defTabSz="361950"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defTabSz="361950"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defTabSz="361950"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defTabSz="361950" eaLnBrk="0" fontAlgn="base" hangingPunct="0">
                <a:spcBef>
                  <a:spcPct val="0"/>
                </a:spcBef>
                <a:spcAft>
                  <a:spcPct val="0"/>
                </a:spcAft>
                <a:defRPr sz="2400">
                  <a:solidFill>
                    <a:srgbClr val="00FFFF"/>
                  </a:solidFill>
                  <a:latin typeface="Arial" pitchFamily="34" charset="0"/>
                  <a:cs typeface="Arial" pitchFamily="34" charset="0"/>
                </a:defRPr>
              </a:lvl9pPr>
            </a:lstStyle>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deposition –</a:t>
              </a:r>
              <a:r>
                <a:rPr lang="en-GB" sz="1300">
                  <a:solidFill>
                    <a:srgbClr val="FF0000"/>
                  </a:solidFill>
                </a:rPr>
                <a:t>  </a:t>
              </a:r>
              <a:r>
                <a:rPr lang="en-GB">
                  <a:solidFill>
                    <a:srgbClr val="010067"/>
                  </a:solidFill>
                </a:rPr>
                <a:t>The settling of rock fragments after transportation.</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erosion – </a:t>
              </a:r>
              <a:r>
                <a:rPr lang="en-GB">
                  <a:solidFill>
                    <a:srgbClr val="010067"/>
                  </a:solidFill>
                </a:rPr>
                <a:t>The process of</a:t>
              </a:r>
              <a:r>
                <a:rPr lang="en-GB" sz="2800" b="1">
                  <a:solidFill>
                    <a:srgbClr val="010067"/>
                  </a:solidFill>
                </a:rPr>
                <a:t> </a:t>
              </a:r>
              <a:r>
                <a:rPr lang="en-GB">
                  <a:solidFill>
                    <a:srgbClr val="010067"/>
                  </a:solidFill>
                </a:rPr>
                <a:t>weathering and transportation.</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exfoliation – </a:t>
              </a:r>
              <a:r>
                <a:rPr lang="en-GB">
                  <a:solidFill>
                    <a:srgbClr val="010067"/>
                  </a:solidFill>
                </a:rPr>
                <a:t>Weathering of rocks caused by repeated heating and cooling, also called onion-skin weathering.</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freeze-thaw – </a:t>
              </a:r>
              <a:r>
                <a:rPr lang="en-GB">
                  <a:solidFill>
                    <a:srgbClr val="010067"/>
                  </a:solidFill>
                </a:rPr>
                <a:t>Weathering of rocks caused by the repeated freezing and thawing of water in cracks in rocks.</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grain –</a:t>
              </a:r>
              <a:r>
                <a:rPr lang="en-GB" sz="1400">
                  <a:solidFill>
                    <a:srgbClr val="FF0000"/>
                  </a:solidFill>
                </a:rPr>
                <a:t>  </a:t>
              </a:r>
              <a:r>
                <a:rPr lang="en-GB">
                  <a:solidFill>
                    <a:srgbClr val="010067"/>
                  </a:solidFill>
                </a:rPr>
                <a:t>A small piece of a mineral which makes up a rock.</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mineral –</a:t>
              </a:r>
              <a:r>
                <a:rPr lang="en-GB" sz="1300">
                  <a:solidFill>
                    <a:srgbClr val="FF0000"/>
                  </a:solidFill>
                </a:rPr>
                <a:t>  </a:t>
              </a:r>
              <a:r>
                <a:rPr lang="en-GB">
                  <a:solidFill>
                    <a:srgbClr val="010067"/>
                  </a:solidFill>
                </a:rPr>
                <a:t>A solid substance, usually a compound, which is found in rocks.</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rock –</a:t>
              </a:r>
              <a:r>
                <a:rPr lang="en-GB" sz="1300">
                  <a:solidFill>
                    <a:srgbClr val="FF0000"/>
                  </a:solidFill>
                </a:rPr>
                <a:t>  </a:t>
              </a:r>
              <a:r>
                <a:rPr lang="en-GB">
                  <a:solidFill>
                    <a:srgbClr val="010067"/>
                  </a:solidFill>
                </a:rPr>
                <a:t>A mixture of minerals.</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transportation –</a:t>
              </a:r>
              <a:r>
                <a:rPr lang="en-GB" sz="1300">
                  <a:solidFill>
                    <a:srgbClr val="FF0000"/>
                  </a:solidFill>
                </a:rPr>
                <a:t>  </a:t>
              </a:r>
              <a:r>
                <a:rPr lang="en-GB">
                  <a:solidFill>
                    <a:srgbClr val="010067"/>
                  </a:solidFill>
                </a:rPr>
                <a:t>Movement of rock fragments from one place to another.</a:t>
              </a:r>
            </a:p>
            <a:p>
              <a:pPr algn="l" eaLnBrk="1" hangingPunct="1">
                <a:lnSpc>
                  <a:spcPct val="80000"/>
                </a:lnSpc>
                <a:spcBef>
                  <a:spcPct val="20000"/>
                </a:spcBef>
              </a:pPr>
              <a:r>
                <a:rPr lang="en-GB" sz="2800" b="1">
                  <a:solidFill>
                    <a:srgbClr val="FF6600"/>
                  </a:solidFill>
                  <a:sym typeface="Webdings" pitchFamily="18" charset="2"/>
                </a:rPr>
                <a:t></a:t>
              </a:r>
              <a:r>
                <a:rPr lang="en-GB" sz="2800" b="1">
                  <a:solidFill>
                    <a:srgbClr val="FF6600"/>
                  </a:solidFill>
                </a:rPr>
                <a:t>weathering – </a:t>
              </a:r>
              <a:r>
                <a:rPr lang="en-GB">
                  <a:solidFill>
                    <a:srgbClr val="010067"/>
                  </a:solidFill>
                </a:rPr>
                <a:t>The breakdown of rocks into smaller</a:t>
              </a:r>
            </a:p>
          </p:txBody>
        </p:sp>
        <p:sp>
          <p:nvSpPr>
            <p:cNvPr id="46085" name="Text Box 10"/>
            <p:cNvSpPr txBox="1">
              <a:spLocks noChangeArrowheads="1"/>
            </p:cNvSpPr>
            <p:nvPr/>
          </p:nvSpPr>
          <p:spPr bwMode="auto">
            <a:xfrm>
              <a:off x="594" y="3720"/>
              <a:ext cx="47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r>
                <a:rPr lang="en-GB">
                  <a:solidFill>
                    <a:srgbClr val="010067"/>
                  </a:solidFill>
                </a:rPr>
                <a:t>pieces by physical, chemical and biological processes.</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smtClean="0"/>
              <a:t>      Anagrams</a:t>
            </a:r>
          </a:p>
        </p:txBody>
      </p:sp>
      <p:pic>
        <p:nvPicPr>
          <p:cNvPr id="8196"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8194"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smtClean="0"/>
              <a:t>      Rocks and weathering</a:t>
            </a:r>
          </a:p>
        </p:txBody>
      </p:sp>
      <p:sp>
        <p:nvSpPr>
          <p:cNvPr id="363525" name="Oval 5"/>
          <p:cNvSpPr>
            <a:spLocks noChangeAspect="1" noChangeArrowheads="1"/>
          </p:cNvSpPr>
          <p:nvPr/>
        </p:nvSpPr>
        <p:spPr bwMode="auto">
          <a:xfrm>
            <a:off x="323850" y="7651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63526" name="Text Box 6"/>
          <p:cNvSpPr txBox="1">
            <a:spLocks noChangeArrowheads="1"/>
          </p:cNvSpPr>
          <p:nvPr/>
        </p:nvSpPr>
        <p:spPr bwMode="auto">
          <a:xfrm>
            <a:off x="654050" y="687388"/>
            <a:ext cx="636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Why are rocks all different shapes and sizes?</a:t>
            </a:r>
          </a:p>
        </p:txBody>
      </p:sp>
      <p:pic>
        <p:nvPicPr>
          <p:cNvPr id="363527" name="Picture 7" descr="8Ga_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150938"/>
            <a:ext cx="8212138"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5"/>
                                        </p:tgtEl>
                                        <p:attrNameLst>
                                          <p:attrName>style.visibility</p:attrName>
                                        </p:attrNameLst>
                                      </p:cBhvr>
                                      <p:to>
                                        <p:strVal val="visible"/>
                                      </p:to>
                                    </p:set>
                                    <p:animEffect transition="in" filter="dissolve">
                                      <p:cBhvr>
                                        <p:cTn id="7" dur="500"/>
                                        <p:tgtEl>
                                          <p:spTgt spid="3635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3526"/>
                                        </p:tgtEl>
                                        <p:attrNameLst>
                                          <p:attrName>style.visibility</p:attrName>
                                        </p:attrNameLst>
                                      </p:cBhvr>
                                      <p:to>
                                        <p:strVal val="visible"/>
                                      </p:to>
                                    </p:set>
                                    <p:animEffect transition="in" filter="dissolve">
                                      <p:cBhvr>
                                        <p:cTn id="10" dur="1000"/>
                                        <p:tgtEl>
                                          <p:spTgt spid="363526"/>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363527"/>
                                        </p:tgtEl>
                                        <p:attrNameLst>
                                          <p:attrName>style.visibility</p:attrName>
                                        </p:attrNameLst>
                                      </p:cBhvr>
                                      <p:to>
                                        <p:strVal val="visible"/>
                                      </p:to>
                                    </p:set>
                                    <p:animEffect transition="in" filter="wipe(left)">
                                      <p:cBhvr>
                                        <p:cTn id="14" dur="1000"/>
                                        <p:tgtEl>
                                          <p:spTgt spid="363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5" grpId="0" animBg="1"/>
      <p:bldP spid="36352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GB" smtClean="0"/>
              <a:t>      Multiple-choice quiz</a:t>
            </a:r>
          </a:p>
        </p:txBody>
      </p:sp>
      <p:pic>
        <p:nvPicPr>
          <p:cNvPr id="9220"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18"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      Rocks and weathering</a:t>
            </a:r>
          </a:p>
        </p:txBody>
      </p:sp>
      <p:sp>
        <p:nvSpPr>
          <p:cNvPr id="388099" name="Oval 3"/>
          <p:cNvSpPr>
            <a:spLocks noChangeAspect="1" noChangeArrowheads="1"/>
          </p:cNvSpPr>
          <p:nvPr/>
        </p:nvSpPr>
        <p:spPr bwMode="auto">
          <a:xfrm>
            <a:off x="323850" y="8032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sp>
        <p:nvSpPr>
          <p:cNvPr id="388100" name="Text Box 4"/>
          <p:cNvSpPr txBox="1">
            <a:spLocks noChangeArrowheads="1"/>
          </p:cNvSpPr>
          <p:nvPr/>
        </p:nvSpPr>
        <p:spPr bwMode="auto">
          <a:xfrm>
            <a:off x="625475" y="701675"/>
            <a:ext cx="409098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a:solidFill>
                  <a:srgbClr val="010067"/>
                </a:solidFill>
              </a:rPr>
              <a:t>Rocks are different shapes and sizes because they are changed by the conditions </a:t>
            </a:r>
          </a:p>
          <a:p>
            <a:pPr algn="l"/>
            <a:r>
              <a:rPr lang="en-GB">
                <a:solidFill>
                  <a:srgbClr val="010067"/>
                </a:solidFill>
              </a:rPr>
              <a:t>in their environment.</a:t>
            </a:r>
          </a:p>
          <a:p>
            <a:pPr algn="l"/>
            <a:endParaRPr lang="en-GB" sz="1200">
              <a:solidFill>
                <a:srgbClr val="010067"/>
              </a:solidFill>
            </a:endParaRPr>
          </a:p>
          <a:p>
            <a:pPr algn="l"/>
            <a:r>
              <a:rPr lang="en-GB">
                <a:solidFill>
                  <a:srgbClr val="010067"/>
                </a:solidFill>
              </a:rPr>
              <a:t>The breakdown of rocks into smaller fragments is called </a:t>
            </a:r>
            <a:r>
              <a:rPr lang="en-GB" b="1">
                <a:solidFill>
                  <a:srgbClr val="FF6600"/>
                </a:solidFill>
              </a:rPr>
              <a:t>weathering</a:t>
            </a:r>
            <a:r>
              <a:rPr lang="en-GB">
                <a:solidFill>
                  <a:srgbClr val="010067"/>
                </a:solidFill>
              </a:rPr>
              <a:t>.</a:t>
            </a:r>
          </a:p>
        </p:txBody>
      </p:sp>
      <p:pic>
        <p:nvPicPr>
          <p:cNvPr id="28677" name="Picture 5" descr="8Ga_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839788"/>
            <a:ext cx="43180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2" name="Text Box 6"/>
          <p:cNvSpPr txBox="1">
            <a:spLocks noChangeArrowheads="1"/>
          </p:cNvSpPr>
          <p:nvPr/>
        </p:nvSpPr>
        <p:spPr bwMode="auto">
          <a:xfrm>
            <a:off x="620713" y="3716338"/>
            <a:ext cx="776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There are three types of weathering:</a:t>
            </a:r>
          </a:p>
        </p:txBody>
      </p:sp>
      <p:sp>
        <p:nvSpPr>
          <p:cNvPr id="388103" name="Text Box 7"/>
          <p:cNvSpPr txBox="1">
            <a:spLocks noChangeArrowheads="1"/>
          </p:cNvSpPr>
          <p:nvPr/>
        </p:nvSpPr>
        <p:spPr bwMode="auto">
          <a:xfrm>
            <a:off x="1042988" y="4149725"/>
            <a:ext cx="38798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buFont typeface="Wingdings" pitchFamily="2" charset="2"/>
              <a:buChar char="l"/>
            </a:pPr>
            <a:r>
              <a:rPr lang="en-GB" b="1">
                <a:solidFill>
                  <a:srgbClr val="010067"/>
                </a:solidFill>
              </a:rPr>
              <a:t>physical weathering</a:t>
            </a:r>
            <a:endParaRPr lang="en-GB">
              <a:solidFill>
                <a:srgbClr val="010067"/>
              </a:solidFill>
            </a:endParaRPr>
          </a:p>
          <a:p>
            <a:pPr algn="l">
              <a:spcBef>
                <a:spcPct val="20000"/>
              </a:spcBef>
              <a:buFont typeface="Wingdings" pitchFamily="2" charset="2"/>
              <a:buChar char="l"/>
            </a:pPr>
            <a:r>
              <a:rPr lang="en-GB" b="1">
                <a:solidFill>
                  <a:srgbClr val="010067"/>
                </a:solidFill>
              </a:rPr>
              <a:t>chemical weathering</a:t>
            </a:r>
          </a:p>
          <a:p>
            <a:pPr algn="l">
              <a:spcBef>
                <a:spcPct val="20000"/>
              </a:spcBef>
              <a:buFont typeface="Wingdings" pitchFamily="2" charset="2"/>
              <a:buChar char="l"/>
            </a:pPr>
            <a:r>
              <a:rPr lang="en-GB" b="1">
                <a:solidFill>
                  <a:srgbClr val="010067"/>
                </a:solidFill>
              </a:rPr>
              <a:t>biological weathering</a:t>
            </a:r>
            <a:endParaRPr lang="en-GB">
              <a:solidFill>
                <a:srgbClr val="010067"/>
              </a:solidFill>
            </a:endParaRPr>
          </a:p>
        </p:txBody>
      </p:sp>
      <p:sp>
        <p:nvSpPr>
          <p:cNvPr id="388104" name="Text Box 8"/>
          <p:cNvSpPr txBox="1">
            <a:spLocks noChangeArrowheads="1"/>
          </p:cNvSpPr>
          <p:nvPr/>
        </p:nvSpPr>
        <p:spPr bwMode="auto">
          <a:xfrm>
            <a:off x="617538" y="5583238"/>
            <a:ext cx="776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buFont typeface="Wingdings" pitchFamily="2" charset="2"/>
              <a:buNone/>
            </a:pPr>
            <a:r>
              <a:rPr lang="en-GB">
                <a:solidFill>
                  <a:srgbClr val="010067"/>
                </a:solidFill>
              </a:rPr>
              <a:t>What factors cause these different types of weathering?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8099"/>
                                        </p:tgtEl>
                                        <p:attrNameLst>
                                          <p:attrName>style.visibility</p:attrName>
                                        </p:attrNameLst>
                                      </p:cBhvr>
                                      <p:to>
                                        <p:strVal val="visible"/>
                                      </p:to>
                                    </p:set>
                                    <p:animEffect transition="in" filter="dissolve">
                                      <p:cBhvr>
                                        <p:cTn id="7" dur="1000"/>
                                        <p:tgtEl>
                                          <p:spTgt spid="38809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8100">
                                            <p:txEl>
                                              <p:pRg st="0" end="0"/>
                                            </p:txEl>
                                          </p:spTgt>
                                        </p:tgtEl>
                                        <p:attrNameLst>
                                          <p:attrName>style.visibility</p:attrName>
                                        </p:attrNameLst>
                                      </p:cBhvr>
                                      <p:to>
                                        <p:strVal val="visible"/>
                                      </p:to>
                                    </p:set>
                                    <p:animEffect transition="in" filter="dissolve">
                                      <p:cBhvr>
                                        <p:cTn id="10" dur="1000"/>
                                        <p:tgtEl>
                                          <p:spTgt spid="38810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8100">
                                            <p:txEl>
                                              <p:pRg st="1" end="1"/>
                                            </p:txEl>
                                          </p:spTgt>
                                        </p:tgtEl>
                                        <p:attrNameLst>
                                          <p:attrName>style.visibility</p:attrName>
                                        </p:attrNameLst>
                                      </p:cBhvr>
                                      <p:to>
                                        <p:strVal val="visible"/>
                                      </p:to>
                                    </p:set>
                                    <p:animEffect transition="in" filter="dissolve">
                                      <p:cBhvr>
                                        <p:cTn id="13" dur="1000"/>
                                        <p:tgtEl>
                                          <p:spTgt spid="38810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88100">
                                            <p:txEl>
                                              <p:pRg st="3" end="3"/>
                                            </p:txEl>
                                          </p:spTgt>
                                        </p:tgtEl>
                                        <p:attrNameLst>
                                          <p:attrName>style.visibility</p:attrName>
                                        </p:attrNameLst>
                                      </p:cBhvr>
                                      <p:to>
                                        <p:strVal val="visible"/>
                                      </p:to>
                                    </p:set>
                                    <p:animEffect transition="in" filter="dissolve">
                                      <p:cBhvr>
                                        <p:cTn id="18" dur="1000"/>
                                        <p:tgtEl>
                                          <p:spTgt spid="38810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8102"/>
                                        </p:tgtEl>
                                        <p:attrNameLst>
                                          <p:attrName>style.visibility</p:attrName>
                                        </p:attrNameLst>
                                      </p:cBhvr>
                                      <p:to>
                                        <p:strVal val="visible"/>
                                      </p:to>
                                    </p:set>
                                    <p:animEffect transition="in" filter="dissolve">
                                      <p:cBhvr>
                                        <p:cTn id="23" dur="1000"/>
                                        <p:tgtEl>
                                          <p:spTgt spid="3881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8103">
                                            <p:txEl>
                                              <p:pRg st="0" end="0"/>
                                            </p:txEl>
                                          </p:spTgt>
                                        </p:tgtEl>
                                        <p:attrNameLst>
                                          <p:attrName>style.visibility</p:attrName>
                                        </p:attrNameLst>
                                      </p:cBhvr>
                                      <p:to>
                                        <p:strVal val="visible"/>
                                      </p:to>
                                    </p:set>
                                    <p:animEffect transition="in" filter="wipe(left)">
                                      <p:cBhvr>
                                        <p:cTn id="28" dur="1000"/>
                                        <p:tgtEl>
                                          <p:spTgt spid="388103">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8103">
                                            <p:txEl>
                                              <p:pRg st="1" end="1"/>
                                            </p:txEl>
                                          </p:spTgt>
                                        </p:tgtEl>
                                        <p:attrNameLst>
                                          <p:attrName>style.visibility</p:attrName>
                                        </p:attrNameLst>
                                      </p:cBhvr>
                                      <p:to>
                                        <p:strVal val="visible"/>
                                      </p:to>
                                    </p:set>
                                    <p:animEffect transition="in" filter="wipe(left)">
                                      <p:cBhvr>
                                        <p:cTn id="33" dur="1000"/>
                                        <p:tgtEl>
                                          <p:spTgt spid="388103">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88103">
                                            <p:txEl>
                                              <p:pRg st="2" end="2"/>
                                            </p:txEl>
                                          </p:spTgt>
                                        </p:tgtEl>
                                        <p:attrNameLst>
                                          <p:attrName>style.visibility</p:attrName>
                                        </p:attrNameLst>
                                      </p:cBhvr>
                                      <p:to>
                                        <p:strVal val="visible"/>
                                      </p:to>
                                    </p:set>
                                    <p:animEffect transition="in" filter="wipe(left)">
                                      <p:cBhvr>
                                        <p:cTn id="38" dur="1000"/>
                                        <p:tgtEl>
                                          <p:spTgt spid="38810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88104"/>
                                        </p:tgtEl>
                                        <p:attrNameLst>
                                          <p:attrName>style.visibility</p:attrName>
                                        </p:attrNameLst>
                                      </p:cBhvr>
                                      <p:to>
                                        <p:strVal val="visible"/>
                                      </p:to>
                                    </p:set>
                                    <p:animEffect transition="in" filter="dissolve">
                                      <p:cBhvr>
                                        <p:cTn id="43" dur="1000"/>
                                        <p:tgtEl>
                                          <p:spTgt spid="388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animBg="1"/>
      <p:bldP spid="388100" grpId="0" build="p"/>
      <p:bldP spid="388102" grpId="0"/>
      <p:bldP spid="388103" grpId="0" build="p"/>
      <p:bldP spid="38810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885113" cy="549275"/>
          </a:xfrm>
        </p:spPr>
        <p:txBody>
          <a:bodyPr/>
          <a:lstStyle/>
          <a:p>
            <a:pPr eaLnBrk="1" hangingPunct="1"/>
            <a:r>
              <a:rPr lang="en-GB" smtClean="0"/>
              <a:t>      How can freezing cause damage?      </a:t>
            </a:r>
          </a:p>
        </p:txBody>
      </p:sp>
      <p:pic>
        <p:nvPicPr>
          <p:cNvPr id="29699" name="Picture 3"/>
          <p:cNvPicPr>
            <a:picLocks noChangeAspect="1" noChangeArrowheads="1"/>
          </p:cNvPicPr>
          <p:nvPr/>
        </p:nvPicPr>
        <p:blipFill>
          <a:blip r:embed="rId3">
            <a:lum bright="-4000"/>
            <a:extLst>
              <a:ext uri="{28A0092B-C50C-407E-A947-70E740481C1C}">
                <a14:useLocalDpi xmlns:a14="http://schemas.microsoft.com/office/drawing/2010/main" val="0"/>
              </a:ext>
            </a:extLst>
          </a:blip>
          <a:srcRect r="18454" b="12303"/>
          <a:stretch>
            <a:fillRect/>
          </a:stretch>
        </p:blipFill>
        <p:spPr bwMode="auto">
          <a:xfrm>
            <a:off x="755650" y="1671638"/>
            <a:ext cx="54197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0" name="Text Box 4"/>
          <p:cNvSpPr txBox="1">
            <a:spLocks noChangeArrowheads="1"/>
          </p:cNvSpPr>
          <p:nvPr/>
        </p:nvSpPr>
        <p:spPr bwMode="auto">
          <a:xfrm>
            <a:off x="611188" y="692150"/>
            <a:ext cx="741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What will happen to a glass bottle containing a liquid if it is left in a freezer for too long?</a:t>
            </a:r>
          </a:p>
        </p:txBody>
      </p:sp>
      <p:sp>
        <p:nvSpPr>
          <p:cNvPr id="386054" name="Text Box 6"/>
          <p:cNvSpPr txBox="1">
            <a:spLocks noChangeArrowheads="1"/>
          </p:cNvSpPr>
          <p:nvPr/>
        </p:nvSpPr>
        <p:spPr bwMode="auto">
          <a:xfrm>
            <a:off x="6256338" y="1773238"/>
            <a:ext cx="2881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The liquid inside the bottle </a:t>
            </a:r>
            <a:r>
              <a:rPr lang="en-GB" b="1">
                <a:solidFill>
                  <a:srgbClr val="010067"/>
                </a:solidFill>
              </a:rPr>
              <a:t>expands</a:t>
            </a:r>
            <a:r>
              <a:rPr lang="en-GB">
                <a:solidFill>
                  <a:srgbClr val="010067"/>
                </a:solidFill>
              </a:rPr>
              <a:t> as it freezes. </a:t>
            </a:r>
          </a:p>
        </p:txBody>
      </p:sp>
      <p:sp>
        <p:nvSpPr>
          <p:cNvPr id="386055" name="Text Box 7"/>
          <p:cNvSpPr txBox="1">
            <a:spLocks noChangeArrowheads="1"/>
          </p:cNvSpPr>
          <p:nvPr/>
        </p:nvSpPr>
        <p:spPr bwMode="auto">
          <a:xfrm>
            <a:off x="6256338" y="3311525"/>
            <a:ext cx="29527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The ice formed creates huge forces on the glass which then cause the bottle to break!</a:t>
            </a:r>
          </a:p>
        </p:txBody>
      </p:sp>
      <p:sp>
        <p:nvSpPr>
          <p:cNvPr id="386056" name="Text Box 8"/>
          <p:cNvSpPr txBox="1">
            <a:spLocks noChangeArrowheads="1"/>
          </p:cNvSpPr>
          <p:nvPr/>
        </p:nvSpPr>
        <p:spPr bwMode="auto">
          <a:xfrm>
            <a:off x="720725" y="5618163"/>
            <a:ext cx="82819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How does this explain why water pipes often burst in winter?</a:t>
            </a:r>
          </a:p>
        </p:txBody>
      </p:sp>
      <p:sp>
        <p:nvSpPr>
          <p:cNvPr id="386057" name="Oval 9"/>
          <p:cNvSpPr>
            <a:spLocks noChangeAspect="1" noChangeArrowheads="1"/>
          </p:cNvSpPr>
          <p:nvPr/>
        </p:nvSpPr>
        <p:spPr bwMode="auto">
          <a:xfrm>
            <a:off x="323850" y="7651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cs typeface="+mn-cs"/>
            </a:endParaRPr>
          </a:p>
        </p:txBody>
      </p:sp>
      <p:grpSp>
        <p:nvGrpSpPr>
          <p:cNvPr id="2" name="Group 12"/>
          <p:cNvGrpSpPr>
            <a:grpSpLocks/>
          </p:cNvGrpSpPr>
          <p:nvPr/>
        </p:nvGrpSpPr>
        <p:grpSpPr bwMode="auto">
          <a:xfrm>
            <a:off x="1758950" y="1628775"/>
            <a:ext cx="3041650" cy="719138"/>
            <a:chOff x="1108" y="1026"/>
            <a:chExt cx="1916" cy="453"/>
          </a:xfrm>
        </p:grpSpPr>
        <p:sp>
          <p:nvSpPr>
            <p:cNvPr id="29706" name="Text Box 5"/>
            <p:cNvSpPr txBox="1">
              <a:spLocks noChangeArrowheads="1"/>
            </p:cNvSpPr>
            <p:nvPr/>
          </p:nvSpPr>
          <p:spPr bwMode="auto">
            <a:xfrm>
              <a:off x="1119" y="1037"/>
              <a:ext cx="190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4000" b="1">
                  <a:solidFill>
                    <a:schemeClr val="tx1"/>
                  </a:solidFill>
                </a:rPr>
                <a:t>It shatters!</a:t>
              </a:r>
            </a:p>
          </p:txBody>
        </p:sp>
        <p:sp>
          <p:nvSpPr>
            <p:cNvPr id="29707" name="Text Box 10"/>
            <p:cNvSpPr txBox="1">
              <a:spLocks noChangeArrowheads="1"/>
            </p:cNvSpPr>
            <p:nvPr/>
          </p:nvSpPr>
          <p:spPr bwMode="auto">
            <a:xfrm>
              <a:off x="1108" y="1026"/>
              <a:ext cx="190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r>
                <a:rPr lang="en-GB" sz="4000" b="1">
                  <a:solidFill>
                    <a:srgbClr val="FF0000"/>
                  </a:solidFill>
                </a:rPr>
                <a:t>It shatters!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86054"/>
                                        </p:tgtEl>
                                        <p:attrNameLst>
                                          <p:attrName>style.visibility</p:attrName>
                                        </p:attrNameLst>
                                      </p:cBhvr>
                                      <p:to>
                                        <p:strVal val="visible"/>
                                      </p:to>
                                    </p:set>
                                    <p:animEffect transition="in" filter="dissolve">
                                      <p:cBhvr>
                                        <p:cTn id="13" dur="1000"/>
                                        <p:tgtEl>
                                          <p:spTgt spid="3860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86055"/>
                                        </p:tgtEl>
                                        <p:attrNameLst>
                                          <p:attrName>style.visibility</p:attrName>
                                        </p:attrNameLst>
                                      </p:cBhvr>
                                      <p:to>
                                        <p:strVal val="visible"/>
                                      </p:to>
                                    </p:set>
                                    <p:animEffect transition="in" filter="dissolve">
                                      <p:cBhvr>
                                        <p:cTn id="18" dur="1000"/>
                                        <p:tgtEl>
                                          <p:spTgt spid="3860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6056"/>
                                        </p:tgtEl>
                                        <p:attrNameLst>
                                          <p:attrName>style.visibility</p:attrName>
                                        </p:attrNameLst>
                                      </p:cBhvr>
                                      <p:to>
                                        <p:strVal val="visible"/>
                                      </p:to>
                                    </p:set>
                                    <p:animEffect transition="in" filter="dissolve">
                                      <p:cBhvr>
                                        <p:cTn id="23" dur="1000"/>
                                        <p:tgtEl>
                                          <p:spTgt spid="386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p:bldP spid="386055" grpId="0"/>
      <p:bldP spid="3860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      Freeze-thaw weathering</a:t>
            </a:r>
          </a:p>
        </p:txBody>
      </p:sp>
      <p:pic>
        <p:nvPicPr>
          <p:cNvPr id="1028" name="Picture 4"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8" descr="freeze_thaw0"/>
          <p:cNvPicPr>
            <a:picLocks noGrp="1" noChangeArrowheads="1"/>
          </p:cNvPicPr>
          <p:nvPr>
            <p:ph idx="1"/>
          </p:nvPr>
        </p:nvPicPr>
        <p:blipFill>
          <a:blip r:embed="rId3">
            <a:extLst>
              <a:ext uri="{28A0092B-C50C-407E-A947-70E740481C1C}">
                <a14:useLocalDpi xmlns:a14="http://schemas.microsoft.com/office/drawing/2010/main" val="0"/>
              </a:ext>
            </a:extLst>
          </a:blip>
          <a:srcRect l="999" b="2423"/>
          <a:stretch>
            <a:fillRect/>
          </a:stretch>
        </p:blipFill>
        <p:spPr bwMode="auto">
          <a:xfrm>
            <a:off x="771525" y="836613"/>
            <a:ext cx="4492625" cy="536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32" name="Text Box 12"/>
          <p:cNvSpPr txBox="1">
            <a:spLocks noChangeArrowheads="1"/>
          </p:cNvSpPr>
          <p:nvPr/>
        </p:nvSpPr>
        <p:spPr bwMode="auto">
          <a:xfrm>
            <a:off x="5292725" y="873125"/>
            <a:ext cx="331628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sz="2800" b="1">
                <a:solidFill>
                  <a:srgbClr val="FF6600"/>
                </a:solidFill>
              </a:rPr>
              <a:t>1.</a:t>
            </a:r>
            <a:r>
              <a:rPr lang="en-GB">
                <a:solidFill>
                  <a:srgbClr val="010067"/>
                </a:solidFill>
              </a:rPr>
              <a:t> Water finds its way into small cracks in the rock.</a:t>
            </a:r>
          </a:p>
          <a:p>
            <a:pPr algn="l">
              <a:spcBef>
                <a:spcPct val="50000"/>
              </a:spcBef>
            </a:pPr>
            <a:r>
              <a:rPr lang="en-GB">
                <a:solidFill>
                  <a:srgbClr val="010067"/>
                </a:solidFill>
              </a:rPr>
              <a:t>	What will happen to the water if the temperature drops to </a:t>
            </a:r>
            <a:r>
              <a:rPr lang="en-GB" b="1">
                <a:solidFill>
                  <a:srgbClr val="010067"/>
                </a:solidFill>
              </a:rPr>
              <a:t>0</a:t>
            </a:r>
            <a:r>
              <a:rPr lang="en-GB" sz="1000" b="1">
                <a:solidFill>
                  <a:srgbClr val="010067"/>
                </a:solidFill>
              </a:rPr>
              <a:t> </a:t>
            </a:r>
            <a:r>
              <a:rPr lang="en-US" b="1">
                <a:solidFill>
                  <a:srgbClr val="010067"/>
                </a:solidFill>
              </a:rPr>
              <a:t>°C </a:t>
            </a:r>
            <a:r>
              <a:rPr lang="en-GB">
                <a:solidFill>
                  <a:srgbClr val="010067"/>
                </a:solidFill>
              </a:rPr>
              <a:t>or below</a:t>
            </a:r>
            <a:r>
              <a:rPr lang="en-US">
                <a:solidFill>
                  <a:srgbClr val="010067"/>
                </a:solidFill>
              </a:rPr>
              <a:t>?</a:t>
            </a:r>
            <a:r>
              <a:rPr lang="en-GB">
                <a:solidFill>
                  <a:srgbClr val="010067"/>
                </a:solidFill>
              </a:rPr>
              <a:t> </a:t>
            </a:r>
          </a:p>
        </p:txBody>
      </p:sp>
      <p:sp>
        <p:nvSpPr>
          <p:cNvPr id="30724" name="Rectangle 14"/>
          <p:cNvSpPr>
            <a:spLocks noGrp="1" noChangeArrowheads="1"/>
          </p:cNvSpPr>
          <p:nvPr>
            <p:ph type="title"/>
          </p:nvPr>
        </p:nvSpPr>
        <p:spPr>
          <a:xfrm>
            <a:off x="0" y="0"/>
            <a:ext cx="8101013" cy="549275"/>
          </a:xfrm>
        </p:spPr>
        <p:txBody>
          <a:bodyPr/>
          <a:lstStyle/>
          <a:p>
            <a:pPr eaLnBrk="1" hangingPunct="1"/>
            <a:r>
              <a:rPr lang="en-GB" smtClean="0"/>
              <a:t>      How does freeze-thaw weathering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2332">
                                            <p:txEl>
                                              <p:pRg st="0" end="0"/>
                                            </p:txEl>
                                          </p:spTgt>
                                        </p:tgtEl>
                                        <p:attrNameLst>
                                          <p:attrName>style.visibility</p:attrName>
                                        </p:attrNameLst>
                                      </p:cBhvr>
                                      <p:to>
                                        <p:strVal val="visible"/>
                                      </p:to>
                                    </p:set>
                                    <p:animEffect transition="in" filter="dissolve">
                                      <p:cBhvr>
                                        <p:cTn id="7" dur="1000"/>
                                        <p:tgtEl>
                                          <p:spTgt spid="3123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2332">
                                            <p:txEl>
                                              <p:pRg st="1" end="1"/>
                                            </p:txEl>
                                          </p:spTgt>
                                        </p:tgtEl>
                                        <p:attrNameLst>
                                          <p:attrName>style.visibility</p:attrName>
                                        </p:attrNameLst>
                                      </p:cBhvr>
                                      <p:to>
                                        <p:strVal val="visible"/>
                                      </p:to>
                                    </p:set>
                                    <p:animEffect transition="in" filter="dissolve">
                                      <p:cBhvr>
                                        <p:cTn id="12" dur="1000"/>
                                        <p:tgtEl>
                                          <p:spTgt spid="3123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0" y="0"/>
            <a:ext cx="8243888" cy="549275"/>
          </a:xfrm>
        </p:spPr>
        <p:txBody>
          <a:bodyPr/>
          <a:lstStyle/>
          <a:p>
            <a:pPr eaLnBrk="1" hangingPunct="1"/>
            <a:r>
              <a:rPr lang="en-GB" smtClean="0"/>
              <a:t>      How does freeze-thaw weathering happen?</a:t>
            </a:r>
          </a:p>
        </p:txBody>
      </p:sp>
      <p:sp>
        <p:nvSpPr>
          <p:cNvPr id="31747" name="Text Box 14"/>
          <p:cNvSpPr txBox="1">
            <a:spLocks noChangeArrowheads="1"/>
          </p:cNvSpPr>
          <p:nvPr/>
        </p:nvSpPr>
        <p:spPr bwMode="auto">
          <a:xfrm>
            <a:off x="5795963" y="5229225"/>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endParaRPr lang="en-US"/>
          </a:p>
        </p:txBody>
      </p:sp>
      <p:sp>
        <p:nvSpPr>
          <p:cNvPr id="317455" name="Text Box 15"/>
          <p:cNvSpPr txBox="1">
            <a:spLocks noChangeArrowheads="1"/>
          </p:cNvSpPr>
          <p:nvPr/>
        </p:nvSpPr>
        <p:spPr bwMode="auto">
          <a:xfrm>
            <a:off x="5292725" y="865188"/>
            <a:ext cx="36004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r>
              <a:rPr lang="en-GB" sz="2800" b="1">
                <a:solidFill>
                  <a:srgbClr val="FF6600"/>
                </a:solidFill>
              </a:rPr>
              <a:t>2.</a:t>
            </a:r>
            <a:r>
              <a:rPr lang="en-GB">
                <a:solidFill>
                  <a:srgbClr val="010067"/>
                </a:solidFill>
              </a:rPr>
              <a:t> At night-time, when the temperature </a:t>
            </a:r>
          </a:p>
          <a:p>
            <a:pPr algn="l"/>
            <a:r>
              <a:rPr lang="en-GB">
                <a:solidFill>
                  <a:srgbClr val="010067"/>
                </a:solidFill>
              </a:rPr>
              <a:t>	drops to 0</a:t>
            </a:r>
            <a:r>
              <a:rPr lang="en-US">
                <a:solidFill>
                  <a:srgbClr val="010067"/>
                </a:solidFill>
              </a:rPr>
              <a:t>°C</a:t>
            </a:r>
            <a:r>
              <a:rPr lang="en-GB">
                <a:solidFill>
                  <a:srgbClr val="010067"/>
                </a:solidFill>
              </a:rPr>
              <a:t> or below, the water in the crack </a:t>
            </a:r>
            <a:r>
              <a:rPr lang="en-GB" b="1">
                <a:solidFill>
                  <a:srgbClr val="010067"/>
                </a:solidFill>
              </a:rPr>
              <a:t>freezes </a:t>
            </a:r>
            <a:r>
              <a:rPr lang="en-GB">
                <a:solidFill>
                  <a:srgbClr val="010067"/>
                </a:solidFill>
              </a:rPr>
              <a:t>forming ice.</a:t>
            </a:r>
          </a:p>
        </p:txBody>
      </p:sp>
      <p:sp>
        <p:nvSpPr>
          <p:cNvPr id="317456" name="Rectangle 16"/>
          <p:cNvSpPr>
            <a:spLocks noChangeArrowheads="1"/>
          </p:cNvSpPr>
          <p:nvPr/>
        </p:nvSpPr>
        <p:spPr bwMode="auto">
          <a:xfrm>
            <a:off x="5659438" y="2924175"/>
            <a:ext cx="30368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GB">
                <a:solidFill>
                  <a:srgbClr val="010067"/>
                </a:solidFill>
              </a:rPr>
              <a:t>The water expands as it freezes creating huge forces on the surrounding areas of the rock.</a:t>
            </a:r>
          </a:p>
        </p:txBody>
      </p:sp>
      <p:sp>
        <p:nvSpPr>
          <p:cNvPr id="317457" name="Text Box 17"/>
          <p:cNvSpPr txBox="1">
            <a:spLocks noChangeArrowheads="1"/>
          </p:cNvSpPr>
          <p:nvPr/>
        </p:nvSpPr>
        <p:spPr bwMode="auto">
          <a:xfrm>
            <a:off x="5651500" y="4929188"/>
            <a:ext cx="2952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These forces make the crack in the rock get bigger.</a:t>
            </a:r>
          </a:p>
        </p:txBody>
      </p:sp>
      <p:pic>
        <p:nvPicPr>
          <p:cNvPr id="31751" name="Picture 19" descr="freeze_thaw1"/>
          <p:cNvPicPr>
            <a:picLocks noChangeArrowheads="1"/>
          </p:cNvPicPr>
          <p:nvPr/>
        </p:nvPicPr>
        <p:blipFill>
          <a:blip r:embed="rId3">
            <a:extLst>
              <a:ext uri="{28A0092B-C50C-407E-A947-70E740481C1C}">
                <a14:useLocalDpi xmlns:a14="http://schemas.microsoft.com/office/drawing/2010/main" val="0"/>
              </a:ext>
            </a:extLst>
          </a:blip>
          <a:srcRect l="3600" r="8099" b="3055"/>
          <a:stretch>
            <a:fillRect/>
          </a:stretch>
        </p:blipFill>
        <p:spPr bwMode="auto">
          <a:xfrm>
            <a:off x="776288" y="784225"/>
            <a:ext cx="4494212"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55"/>
                                        </p:tgtEl>
                                        <p:attrNameLst>
                                          <p:attrName>style.visibility</p:attrName>
                                        </p:attrNameLst>
                                      </p:cBhvr>
                                      <p:to>
                                        <p:strVal val="visible"/>
                                      </p:to>
                                    </p:set>
                                    <p:animEffect transition="in" filter="dissolve">
                                      <p:cBhvr>
                                        <p:cTn id="7" dur="1000"/>
                                        <p:tgtEl>
                                          <p:spTgt spid="3174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56"/>
                                        </p:tgtEl>
                                        <p:attrNameLst>
                                          <p:attrName>style.visibility</p:attrName>
                                        </p:attrNameLst>
                                      </p:cBhvr>
                                      <p:to>
                                        <p:strVal val="visible"/>
                                      </p:to>
                                    </p:set>
                                    <p:animEffect transition="in" filter="dissolve">
                                      <p:cBhvr>
                                        <p:cTn id="12" dur="1000"/>
                                        <p:tgtEl>
                                          <p:spTgt spid="3174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57"/>
                                        </p:tgtEl>
                                        <p:attrNameLst>
                                          <p:attrName>style.visibility</p:attrName>
                                        </p:attrNameLst>
                                      </p:cBhvr>
                                      <p:to>
                                        <p:strVal val="visible"/>
                                      </p:to>
                                    </p:set>
                                    <p:animEffect transition="in" filter="dissolve">
                                      <p:cBhvr>
                                        <p:cTn id="17" dur="1000"/>
                                        <p:tgtEl>
                                          <p:spTgt spid="317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5" grpId="0"/>
      <p:bldP spid="317456" grpId="0"/>
      <p:bldP spid="31745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5"/>
          <p:cNvSpPr>
            <a:spLocks noGrp="1" noChangeArrowheads="1"/>
          </p:cNvSpPr>
          <p:nvPr>
            <p:ph type="title"/>
          </p:nvPr>
        </p:nvSpPr>
        <p:spPr>
          <a:xfrm>
            <a:off x="0" y="0"/>
            <a:ext cx="8243888" cy="549275"/>
          </a:xfrm>
        </p:spPr>
        <p:txBody>
          <a:bodyPr/>
          <a:lstStyle/>
          <a:p>
            <a:pPr eaLnBrk="1" hangingPunct="1"/>
            <a:r>
              <a:rPr lang="en-GB" smtClean="0"/>
              <a:t>      How does freeze-thaw weathering happen?</a:t>
            </a:r>
          </a:p>
        </p:txBody>
      </p:sp>
      <p:pic>
        <p:nvPicPr>
          <p:cNvPr id="32771" name="Picture 24" descr="freeze_thaw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3738" y="838200"/>
            <a:ext cx="4537075" cy="539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28"/>
          <p:cNvSpPr txBox="1">
            <a:spLocks noChangeArrowheads="1"/>
          </p:cNvSpPr>
          <p:nvPr/>
        </p:nvSpPr>
        <p:spPr bwMode="auto">
          <a:xfrm>
            <a:off x="5795963" y="4076700"/>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spcBef>
                <a:spcPct val="50000"/>
              </a:spcBef>
            </a:pPr>
            <a:endParaRPr lang="en-US"/>
          </a:p>
        </p:txBody>
      </p:sp>
      <p:sp>
        <p:nvSpPr>
          <p:cNvPr id="32773" name="Text Box 29"/>
          <p:cNvSpPr txBox="1">
            <a:spLocks noChangeArrowheads="1"/>
          </p:cNvSpPr>
          <p:nvPr/>
        </p:nvSpPr>
        <p:spPr bwMode="auto">
          <a:xfrm>
            <a:off x="5795963" y="1557338"/>
            <a:ext cx="302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endParaRPr lang="en-US" b="1">
              <a:solidFill>
                <a:srgbClr val="000099"/>
              </a:solidFill>
            </a:endParaRPr>
          </a:p>
        </p:txBody>
      </p:sp>
      <p:sp>
        <p:nvSpPr>
          <p:cNvPr id="314399" name="Text Box 31"/>
          <p:cNvSpPr txBox="1">
            <a:spLocks noChangeArrowheads="1"/>
          </p:cNvSpPr>
          <p:nvPr/>
        </p:nvSpPr>
        <p:spPr bwMode="auto">
          <a:xfrm>
            <a:off x="5672138" y="2565400"/>
            <a:ext cx="3384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At night-time this water freezes again.</a:t>
            </a:r>
            <a:r>
              <a:rPr lang="en-GB" b="1">
                <a:solidFill>
                  <a:srgbClr val="010067"/>
                </a:solidFill>
              </a:rPr>
              <a:t> </a:t>
            </a:r>
          </a:p>
        </p:txBody>
      </p:sp>
      <p:sp>
        <p:nvSpPr>
          <p:cNvPr id="314400" name="Text Box 32"/>
          <p:cNvSpPr txBox="1">
            <a:spLocks noChangeArrowheads="1"/>
          </p:cNvSpPr>
          <p:nvPr/>
        </p:nvSpPr>
        <p:spPr bwMode="auto">
          <a:xfrm>
            <a:off x="5292725" y="877888"/>
            <a:ext cx="36004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sz="2800" b="1">
                <a:solidFill>
                  <a:srgbClr val="FF6600"/>
                </a:solidFill>
              </a:rPr>
              <a:t>3.</a:t>
            </a:r>
            <a:r>
              <a:rPr lang="en-GB">
                <a:solidFill>
                  <a:srgbClr val="010067"/>
                </a:solidFill>
              </a:rPr>
              <a:t> During the day, when the temperature warms up again, the frozen water </a:t>
            </a:r>
            <a:r>
              <a:rPr lang="en-GB" b="1">
                <a:solidFill>
                  <a:srgbClr val="010067"/>
                </a:solidFill>
              </a:rPr>
              <a:t>thaws</a:t>
            </a:r>
            <a:r>
              <a:rPr lang="en-GB">
                <a:solidFill>
                  <a:srgbClr val="010067"/>
                </a:solidFill>
              </a:rPr>
              <a:t>.</a:t>
            </a:r>
          </a:p>
        </p:txBody>
      </p:sp>
      <p:sp>
        <p:nvSpPr>
          <p:cNvPr id="314402" name="Text Box 34"/>
          <p:cNvSpPr txBox="1">
            <a:spLocks noChangeArrowheads="1"/>
          </p:cNvSpPr>
          <p:nvPr/>
        </p:nvSpPr>
        <p:spPr bwMode="auto">
          <a:xfrm>
            <a:off x="5681663" y="3484563"/>
            <a:ext cx="35909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FF"/>
                </a:solidFill>
                <a:latin typeface="Arial" pitchFamily="34" charset="0"/>
                <a:cs typeface="Arial" pitchFamily="34" charset="0"/>
              </a:defRPr>
            </a:lvl1pPr>
            <a:lvl2pPr marL="742950" indent="-285750">
              <a:defRPr sz="2400">
                <a:solidFill>
                  <a:srgbClr val="00FFFF"/>
                </a:solidFill>
                <a:latin typeface="Arial" pitchFamily="34" charset="0"/>
                <a:cs typeface="Arial" pitchFamily="34" charset="0"/>
              </a:defRPr>
            </a:lvl2pPr>
            <a:lvl3pPr marL="1143000" indent="-228600">
              <a:defRPr sz="2400">
                <a:solidFill>
                  <a:srgbClr val="00FFFF"/>
                </a:solidFill>
                <a:latin typeface="Arial" pitchFamily="34" charset="0"/>
                <a:cs typeface="Arial" pitchFamily="34" charset="0"/>
              </a:defRPr>
            </a:lvl3pPr>
            <a:lvl4pPr marL="1600200" indent="-228600">
              <a:defRPr sz="2400">
                <a:solidFill>
                  <a:srgbClr val="00FFFF"/>
                </a:solidFill>
                <a:latin typeface="Arial" pitchFamily="34" charset="0"/>
                <a:cs typeface="Arial" pitchFamily="34" charset="0"/>
              </a:defRPr>
            </a:lvl4pPr>
            <a:lvl5pPr marL="2057400" indent="-228600">
              <a:defRPr sz="2400">
                <a:solidFill>
                  <a:srgbClr val="00FFFF"/>
                </a:solidFill>
                <a:latin typeface="Arial" pitchFamily="34" charset="0"/>
                <a:cs typeface="Arial" pitchFamily="34" charset="0"/>
              </a:defRPr>
            </a:lvl5pPr>
            <a:lvl6pPr marL="2514600" indent="-228600" algn="ctr" eaLnBrk="0" fontAlgn="base" hangingPunct="0">
              <a:spcBef>
                <a:spcPct val="0"/>
              </a:spcBef>
              <a:spcAft>
                <a:spcPct val="0"/>
              </a:spcAft>
              <a:defRPr sz="2400">
                <a:solidFill>
                  <a:srgbClr val="00FFFF"/>
                </a:solidFill>
                <a:latin typeface="Arial" pitchFamily="34" charset="0"/>
                <a:cs typeface="Arial" pitchFamily="34" charset="0"/>
              </a:defRPr>
            </a:lvl6pPr>
            <a:lvl7pPr marL="2971800" indent="-228600" algn="ctr" eaLnBrk="0" fontAlgn="base" hangingPunct="0">
              <a:spcBef>
                <a:spcPct val="0"/>
              </a:spcBef>
              <a:spcAft>
                <a:spcPct val="0"/>
              </a:spcAft>
              <a:defRPr sz="2400">
                <a:solidFill>
                  <a:srgbClr val="00FFFF"/>
                </a:solidFill>
                <a:latin typeface="Arial" pitchFamily="34" charset="0"/>
                <a:cs typeface="Arial" pitchFamily="34" charset="0"/>
              </a:defRPr>
            </a:lvl7pPr>
            <a:lvl8pPr marL="3429000" indent="-228600" algn="ctr" eaLnBrk="0" fontAlgn="base" hangingPunct="0">
              <a:spcBef>
                <a:spcPct val="0"/>
              </a:spcBef>
              <a:spcAft>
                <a:spcPct val="0"/>
              </a:spcAft>
              <a:defRPr sz="2400">
                <a:solidFill>
                  <a:srgbClr val="00FFFF"/>
                </a:solidFill>
                <a:latin typeface="Arial" pitchFamily="34" charset="0"/>
                <a:cs typeface="Arial" pitchFamily="34" charset="0"/>
              </a:defRPr>
            </a:lvl8pPr>
            <a:lvl9pPr marL="3886200" indent="-228600" algn="ctr" eaLnBrk="0" fontAlgn="base" hangingPunct="0">
              <a:spcBef>
                <a:spcPct val="0"/>
              </a:spcBef>
              <a:spcAft>
                <a:spcPct val="0"/>
              </a:spcAft>
              <a:defRPr sz="2400">
                <a:solidFill>
                  <a:srgbClr val="00FFFF"/>
                </a:solidFill>
                <a:latin typeface="Arial" pitchFamily="34" charset="0"/>
                <a:cs typeface="Arial" pitchFamily="34" charset="0"/>
              </a:defRPr>
            </a:lvl9pPr>
          </a:lstStyle>
          <a:p>
            <a:pPr algn="l">
              <a:spcBef>
                <a:spcPct val="50000"/>
              </a:spcBef>
            </a:pPr>
            <a:r>
              <a:rPr lang="en-GB">
                <a:solidFill>
                  <a:srgbClr val="010067"/>
                </a:solidFill>
              </a:rPr>
              <a:t>This cycle of freezing and thawing is repeated over and over again.</a:t>
            </a:r>
            <a:r>
              <a:rPr lang="en-GB"/>
              <a:t> </a:t>
            </a:r>
          </a:p>
          <a:p>
            <a:pPr algn="l">
              <a:spcBef>
                <a:spcPct val="50000"/>
              </a:spcBef>
            </a:pPr>
            <a:r>
              <a:rPr lang="en-GB">
                <a:solidFill>
                  <a:srgbClr val="010067"/>
                </a:solidFill>
              </a:rPr>
              <a:t>The huge forces created cause more cracks to appear in the rock.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400"/>
                                        </p:tgtEl>
                                        <p:attrNameLst>
                                          <p:attrName>style.visibility</p:attrName>
                                        </p:attrNameLst>
                                      </p:cBhvr>
                                      <p:to>
                                        <p:strVal val="visible"/>
                                      </p:to>
                                    </p:set>
                                    <p:animEffect transition="in" filter="dissolve">
                                      <p:cBhvr>
                                        <p:cTn id="7" dur="1000"/>
                                        <p:tgtEl>
                                          <p:spTgt spid="314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4399"/>
                                        </p:tgtEl>
                                        <p:attrNameLst>
                                          <p:attrName>style.visibility</p:attrName>
                                        </p:attrNameLst>
                                      </p:cBhvr>
                                      <p:to>
                                        <p:strVal val="visible"/>
                                      </p:to>
                                    </p:set>
                                    <p:animEffect transition="in" filter="dissolve">
                                      <p:cBhvr>
                                        <p:cTn id="12" dur="1000"/>
                                        <p:tgtEl>
                                          <p:spTgt spid="314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4402">
                                            <p:txEl>
                                              <p:pRg st="0" end="0"/>
                                            </p:txEl>
                                          </p:spTgt>
                                        </p:tgtEl>
                                        <p:attrNameLst>
                                          <p:attrName>style.visibility</p:attrName>
                                        </p:attrNameLst>
                                      </p:cBhvr>
                                      <p:to>
                                        <p:strVal val="visible"/>
                                      </p:to>
                                    </p:set>
                                    <p:animEffect transition="in" filter="dissolve">
                                      <p:cBhvr>
                                        <p:cTn id="17" dur="1000"/>
                                        <p:tgtEl>
                                          <p:spTgt spid="3144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4402">
                                            <p:txEl>
                                              <p:pRg st="1" end="1"/>
                                            </p:txEl>
                                          </p:spTgt>
                                        </p:tgtEl>
                                        <p:attrNameLst>
                                          <p:attrName>style.visibility</p:attrName>
                                        </p:attrNameLst>
                                      </p:cBhvr>
                                      <p:to>
                                        <p:strVal val="visible"/>
                                      </p:to>
                                    </p:set>
                                    <p:animEffect transition="in" filter="dissolve">
                                      <p:cBhvr>
                                        <p:cTn id="22" dur="1000"/>
                                        <p:tgtEl>
                                          <p:spTgt spid="314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9" grpId="0"/>
      <p:bldP spid="314400" grpId="0"/>
      <p:bldP spid="314402" grpId="0" build="p"/>
    </p:bldLst>
  </p:timing>
</p:sld>
</file>

<file path=ppt/theme/theme1.xml><?xml version="1.0" encoding="utf-8"?>
<a:theme xmlns:a="http://schemas.openxmlformats.org/drawingml/2006/main" name="1_master">
  <a:themeElements>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FFFF"/>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FFFF"/>
            </a:solidFill>
            <a:effectLst/>
            <a:latin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8415</TotalTime>
  <Words>914</Words>
  <Application>Microsoft Office PowerPoint</Application>
  <PresentationFormat>On-screen Show (4:3)</PresentationFormat>
  <Paragraphs>155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Wingdings</vt:lpstr>
      <vt:lpstr>MS Mincho</vt:lpstr>
      <vt:lpstr>Webdings</vt:lpstr>
      <vt:lpstr>Times New Roman</vt:lpstr>
      <vt:lpstr>1_master</vt:lpstr>
      <vt:lpstr>PowerPoint Presentation</vt:lpstr>
      <vt:lpstr>      Contents</vt:lpstr>
      <vt:lpstr>      Rocks and weathering</vt:lpstr>
      <vt:lpstr>      Rocks and weathering</vt:lpstr>
      <vt:lpstr>      How can freezing cause damage?      </vt:lpstr>
      <vt:lpstr>      Freeze-thaw weathering</vt:lpstr>
      <vt:lpstr>      How does freeze-thaw weathering happen?</vt:lpstr>
      <vt:lpstr>      How does freeze-thaw weathering happen?</vt:lpstr>
      <vt:lpstr>      How does freeze-thaw weathering happen?</vt:lpstr>
      <vt:lpstr>      How does freeze-thaw weathering happen?</vt:lpstr>
      <vt:lpstr>      Exfoliation or onion-skin weathering</vt:lpstr>
      <vt:lpstr>      How does onion-skin weathering happen?</vt:lpstr>
      <vt:lpstr>      Contents</vt:lpstr>
      <vt:lpstr>      What is biological weathering?</vt:lpstr>
      <vt:lpstr>      Examples of biological weathering</vt:lpstr>
      <vt:lpstr>      Contents</vt:lpstr>
      <vt:lpstr>      What is chemical weathering?</vt:lpstr>
      <vt:lpstr>      Slow and rapid chemical weathering </vt:lpstr>
      <vt:lpstr>      Examples of chemical weathering</vt:lpstr>
      <vt:lpstr>      Contents</vt:lpstr>
      <vt:lpstr>      What happens to weathered rock?</vt:lpstr>
      <vt:lpstr>      What is transportation?</vt:lpstr>
      <vt:lpstr>      What is deposition?</vt:lpstr>
      <vt:lpstr>      How are sedimentary rocks formed?</vt:lpstr>
      <vt:lpstr>      Examples of sedimentary rocks</vt:lpstr>
      <vt:lpstr>      From weathering to sedimentation</vt:lpstr>
      <vt:lpstr>      Contents</vt:lpstr>
      <vt:lpstr>      Glossary</vt:lpstr>
      <vt:lpstr>      Anagrams</vt:lpstr>
      <vt:lpstr>      Multiple-choice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8G Rocks and Weathering</dc:title>
  <dc:subject>KS3 Chemistry</dc:subject>
  <dc:creator>Boardworks Ltd</dc:creator>
  <cp:lastModifiedBy>Teacher E-Solutions</cp:lastModifiedBy>
  <cp:revision>507</cp:revision>
  <cp:lastPrinted>2000-09-06T14:07:33Z</cp:lastPrinted>
  <dcterms:created xsi:type="dcterms:W3CDTF">2000-07-23T14:30:27Z</dcterms:created>
  <dcterms:modified xsi:type="dcterms:W3CDTF">2019-01-18T16:55:57Z</dcterms:modified>
</cp:coreProperties>
</file>