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8"/>
  </p:notesMasterIdLst>
  <p:handoutMasterIdLst>
    <p:handoutMasterId r:id="rId39"/>
  </p:handoutMasterIdLst>
  <p:sldIdLst>
    <p:sldId id="286" r:id="rId2"/>
    <p:sldId id="287" r:id="rId3"/>
    <p:sldId id="288" r:id="rId4"/>
    <p:sldId id="258" r:id="rId5"/>
    <p:sldId id="259" r:id="rId6"/>
    <p:sldId id="260" r:id="rId7"/>
    <p:sldId id="261" r:id="rId8"/>
    <p:sldId id="262" r:id="rId9"/>
    <p:sldId id="264" r:id="rId10"/>
    <p:sldId id="257" r:id="rId11"/>
    <p:sldId id="291" r:id="rId12"/>
    <p:sldId id="292" r:id="rId13"/>
    <p:sldId id="290" r:id="rId14"/>
    <p:sldId id="293" r:id="rId15"/>
    <p:sldId id="265" r:id="rId16"/>
    <p:sldId id="294" r:id="rId17"/>
    <p:sldId id="266" r:id="rId18"/>
    <p:sldId id="267" r:id="rId19"/>
    <p:sldId id="275" r:id="rId20"/>
    <p:sldId id="268" r:id="rId21"/>
    <p:sldId id="269" r:id="rId22"/>
    <p:sldId id="270" r:id="rId23"/>
    <p:sldId id="276" r:id="rId24"/>
    <p:sldId id="271" r:id="rId25"/>
    <p:sldId id="272" r:id="rId26"/>
    <p:sldId id="277" r:id="rId27"/>
    <p:sldId id="273" r:id="rId28"/>
    <p:sldId id="274" r:id="rId29"/>
    <p:sldId id="278" r:id="rId30"/>
    <p:sldId id="279" r:id="rId31"/>
    <p:sldId id="280" r:id="rId32"/>
    <p:sldId id="284" r:id="rId33"/>
    <p:sldId id="285" r:id="rId34"/>
    <p:sldId id="281" r:id="rId35"/>
    <p:sldId id="282" r:id="rId36"/>
    <p:sldId id="283" r:id="rId3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777777"/>
    <a:srgbClr val="0000FF"/>
    <a:srgbClr val="FF66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1" d="100"/>
          <a:sy n="41" d="100"/>
        </p:scale>
        <p:origin x="-672"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20"/>
    </p:cViewPr>
  </p:sorterViewPr>
  <p:notesViewPr>
    <p:cSldViewPr>
      <p:cViewPr>
        <p:scale>
          <a:sx n="66" d="100"/>
          <a:sy n="66" d="100"/>
        </p:scale>
        <p:origin x="-160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532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532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532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1B13EB8F-7801-41ED-8EBA-63C22AED559D}" type="slidenum">
              <a:rPr lang="en-US"/>
              <a:pPr>
                <a:defRPr/>
              </a:pPr>
              <a:t>‹#›</a:t>
            </a:fld>
            <a:endParaRPr lang="en-US"/>
          </a:p>
        </p:txBody>
      </p:sp>
    </p:spTree>
    <p:extLst>
      <p:ext uri="{BB962C8B-B14F-4D97-AF65-F5344CB8AC3E}">
        <p14:creationId xmlns:p14="http://schemas.microsoft.com/office/powerpoint/2010/main" val="708829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3891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C6D1156-02A0-482F-AB5E-51BB74BD3396}" type="slidenum">
              <a:rPr lang="en-US"/>
              <a:pPr>
                <a:defRPr/>
              </a:pPr>
              <a:t>‹#›</a:t>
            </a:fld>
            <a:endParaRPr lang="en-US"/>
          </a:p>
        </p:txBody>
      </p:sp>
    </p:spTree>
    <p:extLst>
      <p:ext uri="{BB962C8B-B14F-4D97-AF65-F5344CB8AC3E}">
        <p14:creationId xmlns:p14="http://schemas.microsoft.com/office/powerpoint/2010/main" val="8610572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D6A020E-82A6-4FD9-9045-A62D905173C3}" type="slidenum">
              <a:rPr lang="en-US">
                <a:latin typeface="Arial" pitchFamily="34" charset="0"/>
              </a:rPr>
              <a:pPr/>
              <a:t>1</a:t>
            </a:fld>
            <a:endParaRPr lang="en-US">
              <a:latin typeface="Arial" pitchFamily="34" charset="0"/>
            </a:endParaRPr>
          </a:p>
        </p:txBody>
      </p:sp>
      <p:sp>
        <p:nvSpPr>
          <p:cNvPr id="39939" name="Rectangle 2"/>
          <p:cNvSpPr>
            <a:spLocks noRo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i="1" smtClean="0">
                <a:latin typeface="Arial" pitchFamily="34" charset="0"/>
              </a:rPr>
              <a:t>Review and soil formation:</a:t>
            </a:r>
            <a:endParaRPr lang="en-US" sz="1000" smtClean="0">
              <a:latin typeface="Arial" pitchFamily="34" charset="0"/>
            </a:endParaRPr>
          </a:p>
          <a:p>
            <a:pPr eaLnBrk="1" hangingPunct="1"/>
            <a:r>
              <a:rPr lang="en-US" sz="1000" smtClean="0">
                <a:latin typeface="Arial" pitchFamily="34" charset="0"/>
              </a:rPr>
              <a:t>Monday: Remember the ways in which rock is weathered: chemical weathering (hydrolysis, carbonate weathering, and oxidation) and physical weathering (exfoliation, crystallization, etc.)</a:t>
            </a:r>
          </a:p>
          <a:p>
            <a:pPr eaLnBrk="1" hangingPunct="1"/>
            <a:r>
              <a:rPr lang="en-US" sz="1000" smtClean="0">
                <a:latin typeface="Arial" pitchFamily="34" charset="0"/>
              </a:rPr>
              <a:t>Why is that important?  Because soil is simply formed from the weathering of some parent material and is characterized by that parent material and weathering.</a:t>
            </a:r>
          </a:p>
          <a:p>
            <a:pPr eaLnBrk="1" hangingPunct="1"/>
            <a:r>
              <a:rPr lang="en-US" sz="1000" smtClean="0">
                <a:latin typeface="Arial" pitchFamily="34" charset="0"/>
              </a:rPr>
              <a:t>Why is soil important?  It is not dirt!  it is a dynamic system made up of mineral, organic matter, water, and biological components.  If you eat, you should pay attention to soils</a:t>
            </a:r>
          </a:p>
          <a:p>
            <a:pPr eaLnBrk="1" hangingPunct="1"/>
            <a:r>
              <a:rPr lang="en-US" sz="1000" smtClean="0">
                <a:latin typeface="Arial" pitchFamily="34" charset="0"/>
              </a:rPr>
              <a:t>	-medium for plant growth</a:t>
            </a:r>
          </a:p>
          <a:p>
            <a:pPr eaLnBrk="1" hangingPunct="1"/>
            <a:r>
              <a:rPr lang="en-US" sz="1000" smtClean="0">
                <a:latin typeface="Arial" pitchFamily="34" charset="0"/>
              </a:rPr>
              <a:t>	-medium for infrastructure and building</a:t>
            </a:r>
          </a:p>
          <a:p>
            <a:pPr eaLnBrk="1" hangingPunct="1"/>
            <a:r>
              <a:rPr lang="en-US" sz="1000" smtClean="0">
                <a:latin typeface="Arial" pitchFamily="34" charset="0"/>
              </a:rPr>
              <a:t>	-soil affects the hydrologic cycle to some extent</a:t>
            </a:r>
          </a:p>
          <a:p>
            <a:pPr eaLnBrk="1" hangingPunct="1"/>
            <a:r>
              <a:rPr lang="en-US" sz="1000" smtClean="0">
                <a:latin typeface="Arial" pitchFamily="34" charset="0"/>
              </a:rPr>
              <a:t>	-it is a habitat</a:t>
            </a:r>
          </a:p>
          <a:p>
            <a:pPr eaLnBrk="1" hangingPunct="1"/>
            <a:r>
              <a:rPr lang="en-US" sz="1000" smtClean="0">
                <a:latin typeface="Arial" pitchFamily="34" charset="0"/>
              </a:rPr>
              <a:t>	-it is in some ways, natures recycling center, compost, etc.</a:t>
            </a:r>
          </a:p>
          <a:p>
            <a:pPr eaLnBrk="1" hangingPunct="1"/>
            <a:r>
              <a:rPr lang="en-US" sz="1000" smtClean="0">
                <a:latin typeface="Arial" pitchFamily="34" charset="0"/>
              </a:rPr>
              <a:t>	-soil is formed extremely slowly but can be eroded and wasted very quickly (pg 565, Dust Bowl) </a:t>
            </a:r>
            <a:r>
              <a:rPr lang="en-US" sz="1000" b="1" smtClean="0">
                <a:latin typeface="Arial" pitchFamily="34" charset="0"/>
              </a:rPr>
              <a:t>management</a:t>
            </a:r>
            <a:endParaRPr lang="en-US" sz="1000" smtClean="0">
              <a:latin typeface="Arial" pitchFamily="34" charset="0"/>
            </a:endParaRPr>
          </a:p>
          <a:p>
            <a:pPr eaLnBrk="1" hangingPunct="1"/>
            <a:r>
              <a:rPr lang="en-US" sz="1000" smtClean="0">
                <a:latin typeface="Arial" pitchFamily="34" charset="0"/>
              </a:rPr>
              <a:t>	-in some areas (OK) soil is the largest water pollutant</a:t>
            </a:r>
          </a:p>
          <a:p>
            <a:pPr eaLnBrk="1" hangingPunct="1"/>
            <a:r>
              <a:rPr lang="en-US" sz="1000" smtClean="0">
                <a:latin typeface="Arial" pitchFamily="34" charset="0"/>
              </a:rPr>
              <a:t>Who knows about soils?</a:t>
            </a:r>
          </a:p>
          <a:p>
            <a:pPr eaLnBrk="1" hangingPunct="1"/>
            <a:r>
              <a:rPr lang="en-US" sz="1000" smtClean="0">
                <a:latin typeface="Arial" pitchFamily="34" charset="0"/>
              </a:rPr>
              <a:t>	-soil scientists, researchers, agricultural extension services, United States department of agriculture/natural resource conservation service, us department of agriculture.  These people conduct soil surveys all over the country in order characterize soils for the reasons listed above.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999CD04-AEBF-4186-864F-2230006AAACA}" type="slidenum">
              <a:rPr lang="en-US">
                <a:latin typeface="Arial" pitchFamily="34" charset="0"/>
              </a:rPr>
              <a:pPr/>
              <a:t>10</a:t>
            </a:fld>
            <a:endParaRPr lang="en-US">
              <a:latin typeface="Arial" pitchFamily="34" charset="0"/>
            </a:endParaRPr>
          </a:p>
        </p:txBody>
      </p:sp>
      <p:sp>
        <p:nvSpPr>
          <p:cNvPr id="49155" name="Rectangle 2"/>
          <p:cNvSpPr>
            <a:spLocks noRo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Not all soils have an O horizon or a well developed O horizon (example would be desert soils)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28280BE-27BD-4E62-A3A4-070868D288C5}" type="slidenum">
              <a:rPr lang="en-US">
                <a:latin typeface="Arial" pitchFamily="34" charset="0"/>
              </a:rPr>
              <a:pPr/>
              <a:t>11</a:t>
            </a:fld>
            <a:endParaRPr lang="en-US">
              <a:latin typeface="Arial" pitchFamily="34" charset="0"/>
            </a:endParaRPr>
          </a:p>
        </p:txBody>
      </p:sp>
      <p:sp>
        <p:nvSpPr>
          <p:cNvPr id="50179" name="Rectangle 2"/>
          <p:cNvSpPr>
            <a:spLocks noRo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The link between soil nutrients and plants</a:t>
            </a:r>
          </a:p>
          <a:p>
            <a:pPr eaLnBrk="1" hangingPunct="1"/>
            <a:endParaRPr lang="en-US" smtClean="0">
              <a:latin typeface="Arial" pitchFamily="34" charset="0"/>
            </a:endParaRPr>
          </a:p>
          <a:p>
            <a:pPr eaLnBrk="1" hangingPunct="1"/>
            <a:r>
              <a:rPr lang="en-US" smtClean="0">
                <a:latin typeface="Arial" pitchFamily="34" charset="0"/>
              </a:rPr>
              <a:t>How could plowing be bad for soils?  We’ll talk about it later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C79D64F-6353-494F-B1FB-143C0512DDD8}" type="slidenum">
              <a:rPr lang="en-US">
                <a:latin typeface="Arial" pitchFamily="34" charset="0"/>
              </a:rPr>
              <a:pPr/>
              <a:t>12</a:t>
            </a:fld>
            <a:endParaRPr lang="en-US">
              <a:latin typeface="Arial" pitchFamily="34" charset="0"/>
            </a:endParaRPr>
          </a:p>
        </p:txBody>
      </p:sp>
      <p:sp>
        <p:nvSpPr>
          <p:cNvPr id="51203" name="Rectangle 2"/>
          <p:cNvSpPr>
            <a:spLocks noRo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D0FF041-CEA8-4468-8894-9D3FED194A5B}" type="slidenum">
              <a:rPr lang="en-US">
                <a:latin typeface="Arial" pitchFamily="34" charset="0"/>
              </a:rPr>
              <a:pPr/>
              <a:t>13</a:t>
            </a:fld>
            <a:endParaRPr lang="en-US">
              <a:latin typeface="Arial" pitchFamily="34" charset="0"/>
            </a:endParaRPr>
          </a:p>
        </p:txBody>
      </p:sp>
      <p:sp>
        <p:nvSpPr>
          <p:cNvPr id="52227" name="Rectangle 2"/>
          <p:cNvSpPr>
            <a:spLocks noRo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There can be any number of B horizons depending on the age of the soil and differentiated by the soil properties (particularly the presence of clay)</a:t>
            </a:r>
          </a:p>
          <a:p>
            <a:pPr eaLnBrk="1" hangingPunct="1"/>
            <a:endParaRPr lang="en-US" smtClean="0">
              <a:latin typeface="Arial" pitchFamily="34" charset="0"/>
            </a:endParaRPr>
          </a:p>
          <a:p>
            <a:pPr eaLnBrk="1" hangingPunct="1"/>
            <a:r>
              <a:rPr lang="en-US" smtClean="0">
                <a:latin typeface="Arial" pitchFamily="34" charset="0"/>
              </a:rPr>
              <a:t>Review, what makes minerals red in color? </a:t>
            </a:r>
            <a:r>
              <a:rPr lang="en-US" smtClean="0">
                <a:latin typeface="Arial" pitchFamily="34" charset="0"/>
                <a:sym typeface="Wingdings" pitchFamily="2" charset="2"/>
              </a:rPr>
              <a:t> exposure to oxygen  oxidation</a:t>
            </a:r>
          </a:p>
          <a:p>
            <a:pPr eaLnBrk="1" hangingPunct="1"/>
            <a:r>
              <a:rPr lang="en-US" smtClean="0">
                <a:latin typeface="Arial" pitchFamily="34" charset="0"/>
                <a:sym typeface="Wingdings" pitchFamily="2" charset="2"/>
              </a:rPr>
              <a:t>	What types of areas would oxidation not occur?  very wet 	system where there is no oxygen, it is a reduced environment</a:t>
            </a:r>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C4E3CB1-83FF-4DD5-9E83-7DA9FB429D05}" type="slidenum">
              <a:rPr lang="en-US">
                <a:latin typeface="Arial" pitchFamily="34" charset="0"/>
              </a:rPr>
              <a:pPr/>
              <a:t>14</a:t>
            </a:fld>
            <a:endParaRPr lang="en-US">
              <a:latin typeface="Arial" pitchFamily="34" charset="0"/>
            </a:endParaRPr>
          </a:p>
        </p:txBody>
      </p:sp>
      <p:sp>
        <p:nvSpPr>
          <p:cNvPr id="53251" name="Rectangle 2"/>
          <p:cNvSpPr>
            <a:spLocks noRo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0240758-C906-438D-A4C3-8C7069E6D045}" type="slidenum">
              <a:rPr lang="en-US">
                <a:latin typeface="Arial" pitchFamily="34" charset="0"/>
              </a:rPr>
              <a:pPr/>
              <a:t>15</a:t>
            </a:fld>
            <a:endParaRPr lang="en-US">
              <a:latin typeface="Arial" pitchFamily="34" charset="0"/>
            </a:endParaRPr>
          </a:p>
        </p:txBody>
      </p:sp>
      <p:sp>
        <p:nvSpPr>
          <p:cNvPr id="54275" name="Rectangle 2"/>
          <p:cNvSpPr>
            <a:spLocks noRo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Why are soils different in different places?</a:t>
            </a:r>
            <a:r>
              <a:rPr lang="en-US" smtClean="0">
                <a:latin typeface="Arial" pitchFamily="34" charset="0"/>
                <a:sym typeface="Wingdings" pitchFamily="2" charset="2"/>
              </a:rPr>
              <a:t></a:t>
            </a:r>
            <a:r>
              <a:rPr lang="en-US" smtClean="0">
                <a:latin typeface="Arial" pitchFamily="34" charset="0"/>
              </a:rPr>
              <a:t>Because of the soil forming factors that we have discussed (see chalk board), soils vary regionally.</a:t>
            </a:r>
          </a:p>
          <a:p>
            <a:pPr eaLnBrk="1" hangingPunct="1"/>
            <a:endParaRPr lang="en-US" smtClean="0">
              <a:latin typeface="Arial" pitchFamily="34" charset="0"/>
            </a:endParaRPr>
          </a:p>
          <a:p>
            <a:pPr eaLnBrk="1" hangingPunct="1"/>
            <a:r>
              <a:rPr lang="en-US" smtClean="0">
                <a:latin typeface="Arial" pitchFamily="34" charset="0"/>
              </a:rPr>
              <a:t>Notice the distinct line in the middle of the country, </a:t>
            </a:r>
            <a:r>
              <a:rPr lang="en-US" b="1" smtClean="0">
                <a:latin typeface="Arial" pitchFamily="34" charset="0"/>
              </a:rPr>
              <a:t>discuss that differences in climate correspond with the different soil types (east of the 100th meridian there is more rain, more than about 20 inches on average)</a:t>
            </a:r>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Each state has a state soil</a:t>
            </a:r>
          </a:p>
          <a:p>
            <a:pPr eaLnBrk="1" hangingPunct="1"/>
            <a:endParaRPr lang="en-US" smtClean="0">
              <a:latin typeface="Arial" pitchFamily="34" charset="0"/>
            </a:endParaRPr>
          </a:p>
          <a:p>
            <a:pPr eaLnBrk="1" hangingPunct="1">
              <a:buFont typeface="Wingdings" pitchFamily="2" charset="2"/>
              <a:buChar char=""/>
            </a:pPr>
            <a:r>
              <a:rPr lang="en-US" b="1" smtClean="0">
                <a:latin typeface="Arial" pitchFamily="34" charset="0"/>
              </a:rPr>
              <a:t>Now, soils are classified by soil taxonomy, different types are called orders.  However, before that system pedogenic regimes were used to describe soils.  These regimes link the soil forming process to the climatic regions in which they occur.  We'll talk about them together.</a:t>
            </a:r>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9EA3461-1522-429C-BFF1-A9555D37F187}" type="slidenum">
              <a:rPr lang="en-US">
                <a:latin typeface="Arial" pitchFamily="34" charset="0"/>
              </a:rPr>
              <a:pPr/>
              <a:t>16</a:t>
            </a:fld>
            <a:endParaRPr lang="en-US">
              <a:latin typeface="Arial" pitchFamily="34" charset="0"/>
            </a:endParaRPr>
          </a:p>
        </p:txBody>
      </p:sp>
      <p:sp>
        <p:nvSpPr>
          <p:cNvPr id="55299" name="Rectangle 2"/>
          <p:cNvSpPr>
            <a:spLocks noRo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5FF303D-1390-43CA-A63F-0EF2DC02D91E}" type="slidenum">
              <a:rPr lang="en-US">
                <a:latin typeface="Arial" pitchFamily="34" charset="0"/>
              </a:rPr>
              <a:pPr/>
              <a:t>17</a:t>
            </a:fld>
            <a:endParaRPr lang="en-US">
              <a:latin typeface="Arial" pitchFamily="34" charset="0"/>
            </a:endParaRPr>
          </a:p>
        </p:txBody>
      </p:sp>
      <p:sp>
        <p:nvSpPr>
          <p:cNvPr id="56323" name="Rectangle 2"/>
          <p:cNvSpPr>
            <a:spLocks noRo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What does leaching cause?</a:t>
            </a:r>
            <a:r>
              <a:rPr lang="en-US" smtClean="0">
                <a:latin typeface="Arial" pitchFamily="34" charset="0"/>
                <a:sym typeface="Wingdings" pitchFamily="2" charset="2"/>
              </a:rPr>
              <a:t>E horizon, light in color, sandy, clays and minerals are removed by water.</a:t>
            </a:r>
          </a:p>
          <a:p>
            <a:pPr eaLnBrk="1" hangingPunct="1"/>
            <a:endParaRPr lang="en-US" smtClean="0">
              <a:latin typeface="Arial" pitchFamily="34" charset="0"/>
              <a:sym typeface="Wingdings" pitchFamily="2" charset="2"/>
            </a:endParaRPr>
          </a:p>
          <a:p>
            <a:pPr eaLnBrk="1" hangingPunct="1"/>
            <a:r>
              <a:rPr lang="en-US" smtClean="0">
                <a:latin typeface="Arial" pitchFamily="34" charset="0"/>
                <a:sym typeface="Wingdings" pitchFamily="2" charset="2"/>
              </a:rPr>
              <a:t>Warm climates also excelerate chemical reactions</a:t>
            </a:r>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184F7CA-E736-4193-A921-B29D78F87377}" type="slidenum">
              <a:rPr lang="en-US">
                <a:latin typeface="Arial" pitchFamily="34" charset="0"/>
              </a:rPr>
              <a:pPr/>
              <a:t>18</a:t>
            </a:fld>
            <a:endParaRPr lang="en-US">
              <a:latin typeface="Arial" pitchFamily="34" charset="0"/>
            </a:endParaRPr>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69E8B80-265D-492E-B171-E4BA2D0CF1EE}" type="slidenum">
              <a:rPr lang="en-US">
                <a:latin typeface="Arial" pitchFamily="34" charset="0"/>
              </a:rPr>
              <a:pPr/>
              <a:t>19</a:t>
            </a:fld>
            <a:endParaRPr lang="en-US">
              <a:latin typeface="Arial" pitchFamily="34" charset="0"/>
            </a:endParaRPr>
          </a:p>
        </p:txBody>
      </p:sp>
      <p:sp>
        <p:nvSpPr>
          <p:cNvPr id="58371" name="Rectangle 2"/>
          <p:cNvSpPr>
            <a:spLocks noRo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Warm climates, rain forests.  If oxisols are not fertile, what problems might arise with slash and burn agriculture?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2E0A0B4-E004-441D-9673-207E3DC5A91A}" type="slidenum">
              <a:rPr lang="en-US">
                <a:latin typeface="Arial" pitchFamily="34" charset="0"/>
              </a:rPr>
              <a:pPr/>
              <a:t>2</a:t>
            </a:fld>
            <a:endParaRPr lang="en-US">
              <a:latin typeface="Arial" pitchFamily="34" charset="0"/>
            </a:endParaRPr>
          </a:p>
        </p:txBody>
      </p:sp>
      <p:sp>
        <p:nvSpPr>
          <p:cNvPr id="40963" name="Rectangle 2"/>
          <p:cNvSpPr>
            <a:spLocks noRo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i="1" u="sng" smtClean="0">
                <a:latin typeface="Arial" pitchFamily="34" charset="0"/>
              </a:rPr>
              <a:t>What is soil made of?</a:t>
            </a:r>
            <a:endParaRPr lang="en-US" smtClean="0">
              <a:latin typeface="Arial" pitchFamily="34" charset="0"/>
            </a:endParaRPr>
          </a:p>
          <a:p>
            <a:pPr eaLnBrk="1" hangingPunct="1">
              <a:lnSpc>
                <a:spcPct val="90000"/>
              </a:lnSpc>
            </a:pPr>
            <a:r>
              <a:rPr lang="en-US" smtClean="0">
                <a:latin typeface="Arial" pitchFamily="34" charset="0"/>
              </a:rPr>
              <a:t>clay, sand, silt, base cations, alkalinity</a:t>
            </a:r>
          </a:p>
          <a:p>
            <a:pPr eaLnBrk="1" hangingPunct="1">
              <a:lnSpc>
                <a:spcPct val="90000"/>
              </a:lnSpc>
            </a:pPr>
            <a:r>
              <a:rPr lang="en-US" smtClean="0">
                <a:latin typeface="Arial" pitchFamily="34" charset="0"/>
              </a:rPr>
              <a:t>	-these things are determined by the parent material or transported 	material</a:t>
            </a:r>
          </a:p>
          <a:p>
            <a:pPr eaLnBrk="1" hangingPunct="1">
              <a:lnSpc>
                <a:spcPct val="90000"/>
              </a:lnSpc>
            </a:pPr>
            <a:r>
              <a:rPr lang="en-US" smtClean="0">
                <a:latin typeface="Arial" pitchFamily="34" charset="0"/>
              </a:rPr>
              <a:t>	-physical framework</a:t>
            </a:r>
          </a:p>
          <a:p>
            <a:pPr eaLnBrk="1" hangingPunct="1">
              <a:lnSpc>
                <a:spcPct val="90000"/>
              </a:lnSpc>
            </a:pPr>
            <a:r>
              <a:rPr lang="en-US" smtClean="0">
                <a:latin typeface="Arial" pitchFamily="34" charset="0"/>
              </a:rPr>
              <a:t>	-determines texture</a:t>
            </a:r>
          </a:p>
          <a:p>
            <a:pPr eaLnBrk="1" hangingPunct="1">
              <a:lnSpc>
                <a:spcPct val="90000"/>
              </a:lnSpc>
            </a:pPr>
            <a:r>
              <a:rPr lang="en-US" smtClean="0">
                <a:latin typeface="Arial" pitchFamily="34" charset="0"/>
              </a:rPr>
              <a:t>	-affects water drainage</a:t>
            </a:r>
          </a:p>
          <a:p>
            <a:pPr eaLnBrk="1" hangingPunct="1">
              <a:lnSpc>
                <a:spcPct val="90000"/>
              </a:lnSpc>
            </a:pPr>
            <a:r>
              <a:rPr lang="en-US" smtClean="0">
                <a:latin typeface="Arial" pitchFamily="34" charset="0"/>
              </a:rPr>
              <a:t>	-affects nutrient availability</a:t>
            </a:r>
          </a:p>
          <a:p>
            <a:pPr eaLnBrk="1" hangingPunct="1">
              <a:lnSpc>
                <a:spcPct val="90000"/>
              </a:lnSpc>
            </a:pPr>
            <a:r>
              <a:rPr lang="en-US" smtClean="0">
                <a:latin typeface="Arial" pitchFamily="34" charset="0"/>
              </a:rPr>
              <a:t>biota, organic matter</a:t>
            </a:r>
          </a:p>
          <a:p>
            <a:pPr eaLnBrk="1" hangingPunct="1">
              <a:lnSpc>
                <a:spcPct val="90000"/>
              </a:lnSpc>
            </a:pPr>
            <a:r>
              <a:rPr lang="en-US" smtClean="0">
                <a:latin typeface="Arial" pitchFamily="34" charset="0"/>
              </a:rPr>
              <a:t>	-worms, etc. physically mix the soil up</a:t>
            </a:r>
          </a:p>
          <a:p>
            <a:pPr eaLnBrk="1" hangingPunct="1">
              <a:lnSpc>
                <a:spcPct val="90000"/>
              </a:lnSpc>
            </a:pPr>
            <a:r>
              <a:rPr lang="en-US" smtClean="0">
                <a:latin typeface="Arial" pitchFamily="34" charset="0"/>
              </a:rPr>
              <a:t>	-microbes recycle</a:t>
            </a:r>
          </a:p>
          <a:p>
            <a:pPr eaLnBrk="1" hangingPunct="1">
              <a:lnSpc>
                <a:spcPct val="90000"/>
              </a:lnSpc>
            </a:pPr>
            <a:r>
              <a:rPr lang="en-US" smtClean="0">
                <a:latin typeface="Arial" pitchFamily="34" charset="0"/>
              </a:rPr>
              <a:t>	-legumes fix nitrogen</a:t>
            </a:r>
          </a:p>
          <a:p>
            <a:pPr eaLnBrk="1" hangingPunct="1">
              <a:lnSpc>
                <a:spcPct val="90000"/>
              </a:lnSpc>
            </a:pPr>
            <a:r>
              <a:rPr lang="en-US" smtClean="0">
                <a:latin typeface="Arial" pitchFamily="34" charset="0"/>
              </a:rPr>
              <a:t>	-produce acids that effect chemical reactions and pH</a:t>
            </a:r>
          </a:p>
          <a:p>
            <a:pPr eaLnBrk="1" hangingPunct="1">
              <a:lnSpc>
                <a:spcPct val="90000"/>
              </a:lnSpc>
            </a:pPr>
            <a:r>
              <a:rPr lang="en-US" smtClean="0">
                <a:latin typeface="Arial" pitchFamily="34" charset="0"/>
              </a:rPr>
              <a:t>	-increases ability of soil to hold moisture</a:t>
            </a:r>
          </a:p>
          <a:p>
            <a:pPr eaLnBrk="1" hangingPunct="1">
              <a:lnSpc>
                <a:spcPct val="90000"/>
              </a:lnSpc>
            </a:pPr>
            <a:r>
              <a:rPr lang="en-US" smtClean="0">
                <a:latin typeface="Arial" pitchFamily="34" charset="0"/>
              </a:rPr>
              <a:t>water, and pore spaces (air is just as important as the other things)</a:t>
            </a:r>
          </a:p>
          <a:p>
            <a:pPr eaLnBrk="1" hangingPunct="1">
              <a:lnSpc>
                <a:spcPct val="90000"/>
              </a:lnSpc>
            </a:pPr>
            <a:r>
              <a:rPr lang="en-US" smtClean="0">
                <a:latin typeface="Arial" pitchFamily="34" charset="0"/>
              </a:rPr>
              <a:t>	-aeration</a:t>
            </a:r>
          </a:p>
          <a:p>
            <a:pPr eaLnBrk="1" hangingPunct="1">
              <a:lnSpc>
                <a:spcPct val="90000"/>
              </a:lnSpc>
            </a:pPr>
            <a:r>
              <a:rPr lang="en-US" smtClean="0">
                <a:latin typeface="Arial" pitchFamily="34" charset="0"/>
              </a:rPr>
              <a:t>	-gases and water for microbes</a:t>
            </a:r>
          </a:p>
          <a:p>
            <a:pPr eaLnBrk="1" hangingPunct="1">
              <a:lnSpc>
                <a:spcPct val="90000"/>
              </a:lnSpc>
            </a:pPr>
            <a:r>
              <a:rPr lang="en-US" smtClean="0">
                <a:latin typeface="Arial" pitchFamily="34" charset="0"/>
              </a:rPr>
              <a:t>	-soil water transports chemicals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9F8D094-E2EF-4FEC-B40A-FFB7CABFF5BD}" type="slidenum">
              <a:rPr lang="en-US">
                <a:latin typeface="Arial" pitchFamily="34" charset="0"/>
              </a:rPr>
              <a:pPr/>
              <a:t>20</a:t>
            </a:fld>
            <a:endParaRPr lang="en-US">
              <a:latin typeface="Arial" pitchFamily="34" charset="0"/>
            </a:endParaRPr>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Another use for soil.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E9582BC-0595-4120-87A0-85B91CB40986}" type="slidenum">
              <a:rPr lang="en-US">
                <a:latin typeface="Arial" pitchFamily="34" charset="0"/>
              </a:rPr>
              <a:pPr/>
              <a:t>21</a:t>
            </a:fld>
            <a:endParaRPr lang="en-US">
              <a:latin typeface="Arial" pitchFamily="34" charset="0"/>
            </a:endParaRPr>
          </a:p>
        </p:txBody>
      </p:sp>
      <p:sp>
        <p:nvSpPr>
          <p:cNvPr id="60419" name="Rectangle 2"/>
          <p:cNvSpPr>
            <a:spLocks noRo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Accumulation occurs as illuviation in B horizon</a:t>
            </a:r>
          </a:p>
          <a:p>
            <a:pPr eaLnBrk="1" hangingPunct="1"/>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0AA2745-2DE5-4E19-83C6-318FF7C040A6}" type="slidenum">
              <a:rPr lang="en-US">
                <a:latin typeface="Arial" pitchFamily="34" charset="0"/>
              </a:rPr>
              <a:pPr/>
              <a:t>22</a:t>
            </a:fld>
            <a:endParaRPr lang="en-US">
              <a:latin typeface="Arial" pitchFamily="34" charset="0"/>
            </a:endParaRPr>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Great Plains are where so much of our food comes from although it comes at the price of irrigation</a:t>
            </a:r>
          </a:p>
          <a:p>
            <a:pPr eaLnBrk="1" hangingPunct="1"/>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E1FE143-0BF1-43AF-8AB1-D4ECCE2950F5}" type="slidenum">
              <a:rPr lang="en-US">
                <a:latin typeface="Arial" pitchFamily="34" charset="0"/>
              </a:rPr>
              <a:pPr/>
              <a:t>23</a:t>
            </a:fld>
            <a:endParaRPr lang="en-US">
              <a:latin typeface="Arial" pitchFamily="34" charset="0"/>
            </a:endParaRPr>
          </a:p>
        </p:txBody>
      </p:sp>
      <p:sp>
        <p:nvSpPr>
          <p:cNvPr id="62467" name="Rectangle 2"/>
          <p:cNvSpPr>
            <a:spLocks noRo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Notice the Grain Belts in both US and Europe/Russia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21D7FBB-C96D-4E4E-A375-91B3480A8ECF}" type="slidenum">
              <a:rPr lang="en-US">
                <a:latin typeface="Arial" pitchFamily="34" charset="0"/>
              </a:rPr>
              <a:pPr/>
              <a:t>24</a:t>
            </a:fld>
            <a:endParaRPr lang="en-US">
              <a:latin typeface="Arial" pitchFamily="34" charset="0"/>
            </a:endParaRPr>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Temperate rain forests have what type of trees?  </a:t>
            </a:r>
            <a:r>
              <a:rPr lang="en-US" smtClean="0">
                <a:latin typeface="Arial" pitchFamily="34" charset="0"/>
                <a:sym typeface="Wingdings" pitchFamily="2" charset="2"/>
              </a:rPr>
              <a:t>Conifers, the needles are acidic, cool climates limit chemical reactions</a:t>
            </a:r>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7FD14F8-4444-4378-9FA3-66E8DCD0DAFC}" type="slidenum">
              <a:rPr lang="en-US">
                <a:latin typeface="Arial" pitchFamily="34" charset="0"/>
              </a:rPr>
              <a:pPr/>
              <a:t>25</a:t>
            </a:fld>
            <a:endParaRPr lang="en-US">
              <a:latin typeface="Arial" pitchFamily="34" charset="0"/>
            </a:endParaRPr>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Notice the large E horizon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A49ABAC-4CA3-41F1-A6DA-7B8DC5C879E2}" type="slidenum">
              <a:rPr lang="en-US">
                <a:latin typeface="Arial" pitchFamily="34" charset="0"/>
              </a:rPr>
              <a:pPr/>
              <a:t>26</a:t>
            </a:fld>
            <a:endParaRPr lang="en-US">
              <a:latin typeface="Arial" pitchFamily="34" charset="0"/>
            </a:endParaRPr>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Cool, moist climates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935BD1C-500F-4857-9F95-B7737F9BE0B6}" type="slidenum">
              <a:rPr lang="en-US">
                <a:latin typeface="Arial" pitchFamily="34" charset="0"/>
              </a:rPr>
              <a:pPr/>
              <a:t>27</a:t>
            </a:fld>
            <a:endParaRPr lang="en-US">
              <a:latin typeface="Arial" pitchFamily="34" charset="0"/>
            </a:endParaRPr>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Where might these soils occur?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A823464-5DCC-406C-A417-C36AB83B96FF}" type="slidenum">
              <a:rPr lang="en-US">
                <a:latin typeface="Arial" pitchFamily="34" charset="0"/>
              </a:rPr>
              <a:pPr/>
              <a:t>28</a:t>
            </a:fld>
            <a:endParaRPr lang="en-US">
              <a:latin typeface="Arial" pitchFamily="34" charset="0"/>
            </a:endParaRPr>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This is perhaps how they can have big produce operations in the central valley of California-irrigation is the answer for fertility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AEBD0CD-0319-4139-8C7C-C0E9611E1D75}" type="slidenum">
              <a:rPr lang="en-US">
                <a:latin typeface="Arial" pitchFamily="34" charset="0"/>
              </a:rPr>
              <a:pPr/>
              <a:t>29</a:t>
            </a:fld>
            <a:endParaRPr lang="en-US">
              <a:latin typeface="Arial" pitchFamily="34" charset="0"/>
            </a:endParaRPr>
          </a:p>
        </p:txBody>
      </p:sp>
      <p:sp>
        <p:nvSpPr>
          <p:cNvPr id="68611" name="Rectangle 2"/>
          <p:cNvSpPr>
            <a:spLocks noRo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Book say percentage is 19% of globe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7531B3F-8773-4046-8514-5229A62118CB}" type="slidenum">
              <a:rPr lang="en-US">
                <a:latin typeface="Arial" pitchFamily="34" charset="0"/>
              </a:rPr>
              <a:pPr/>
              <a:t>3</a:t>
            </a:fld>
            <a:endParaRPr lang="en-US">
              <a:latin typeface="Arial" pitchFamily="34" charset="0"/>
            </a:endParaRPr>
          </a:p>
        </p:txBody>
      </p:sp>
      <p:sp>
        <p:nvSpPr>
          <p:cNvPr id="41987" name="Rectangle 2"/>
          <p:cNvSpPr>
            <a:spLocks noRo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u="sng" smtClean="0">
                <a:latin typeface="Arial" pitchFamily="34" charset="0"/>
              </a:rPr>
              <a:t>Soil Forming Factors (</a:t>
            </a:r>
            <a:r>
              <a:rPr lang="en-US" b="1" i="1" u="sng" smtClean="0">
                <a:latin typeface="Arial" pitchFamily="34" charset="0"/>
              </a:rPr>
              <a:t>C.L.O.R.P.T) </a:t>
            </a:r>
            <a:r>
              <a:rPr lang="en-US" smtClean="0">
                <a:latin typeface="Arial" pitchFamily="34" charset="0"/>
              </a:rPr>
              <a:t>(write this on the board to look at the whole time)</a:t>
            </a:r>
          </a:p>
          <a:p>
            <a:pPr eaLnBrk="1" hangingPunct="1"/>
            <a:r>
              <a:rPr lang="en-US" smtClean="0">
                <a:latin typeface="Arial" pitchFamily="34" charset="0"/>
              </a:rPr>
              <a:t>climate</a:t>
            </a:r>
          </a:p>
          <a:p>
            <a:pPr eaLnBrk="1" hangingPunct="1"/>
            <a:r>
              <a:rPr lang="en-US" smtClean="0">
                <a:latin typeface="Arial" pitchFamily="34" charset="0"/>
              </a:rPr>
              <a:t>organic matter</a:t>
            </a:r>
          </a:p>
          <a:p>
            <a:pPr eaLnBrk="1" hangingPunct="1"/>
            <a:r>
              <a:rPr lang="en-US" smtClean="0">
                <a:latin typeface="Arial" pitchFamily="34" charset="0"/>
              </a:rPr>
              <a:t>relief (think shear stress)</a:t>
            </a:r>
          </a:p>
          <a:p>
            <a:pPr eaLnBrk="1" hangingPunct="1"/>
            <a:r>
              <a:rPr lang="en-US" smtClean="0">
                <a:latin typeface="Arial" pitchFamily="34" charset="0"/>
              </a:rPr>
              <a:t>parent material</a:t>
            </a:r>
          </a:p>
          <a:p>
            <a:pPr eaLnBrk="1" hangingPunct="1"/>
            <a:r>
              <a:rPr lang="en-US" smtClean="0">
                <a:latin typeface="Arial" pitchFamily="34" charset="0"/>
              </a:rPr>
              <a:t>time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EAB015C-AC33-4BE8-BC08-972350307116}" type="slidenum">
              <a:rPr lang="en-US">
                <a:latin typeface="Arial" pitchFamily="34" charset="0"/>
              </a:rPr>
              <a:pPr/>
              <a:t>30</a:t>
            </a:fld>
            <a:endParaRPr lang="en-US">
              <a:latin typeface="Arial" pitchFamily="34" charset="0"/>
            </a:endParaRPr>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Very high latitudes, hardly any time for the soils to warm up and decompose the organic matter (remember that chemical reactions happen faster at higher temperatures)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749B257-B0DE-4ADB-9F77-F52D9503A5CD}" type="slidenum">
              <a:rPr lang="en-US">
                <a:latin typeface="Arial" pitchFamily="34" charset="0"/>
              </a:rPr>
              <a:pPr/>
              <a:t>31</a:t>
            </a:fld>
            <a:endParaRPr lang="en-US">
              <a:latin typeface="Arial" pitchFamily="34" charset="0"/>
            </a:endParaRPr>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1A0AD8F-C6DE-4F15-9AEF-AEF525E2D27F}" type="slidenum">
              <a:rPr lang="en-US">
                <a:latin typeface="Arial" pitchFamily="34" charset="0"/>
              </a:rPr>
              <a:pPr/>
              <a:t>32</a:t>
            </a:fld>
            <a:endParaRPr lang="en-US">
              <a:latin typeface="Arial" pitchFamily="34" charset="0"/>
            </a:endParaRPr>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Picture: agricultural operations in the hills of south western Honduras.  Keep in mind how different agricultural practice and the availability of irrigation could affect soil.</a:t>
            </a:r>
          </a:p>
          <a:p>
            <a:pPr eaLnBrk="1" hangingPunct="1"/>
            <a:endParaRPr lang="en-US" smtClean="0">
              <a:latin typeface="Arial" pitchFamily="34" charset="0"/>
            </a:endParaRPr>
          </a:p>
          <a:p>
            <a:pPr eaLnBrk="1" hangingPunct="1"/>
            <a:r>
              <a:rPr lang="en-US" smtClean="0">
                <a:latin typeface="Arial" pitchFamily="34" charset="0"/>
              </a:rPr>
              <a:t>soil is formed extremely slowly but can be eroded and wasted very quickly (pg 565, excessive soil erosion is still happening,Dust Bowl) </a:t>
            </a:r>
            <a:r>
              <a:rPr lang="en-US" b="1" smtClean="0">
                <a:latin typeface="Arial" pitchFamily="34" charset="0"/>
              </a:rPr>
              <a:t>management</a:t>
            </a:r>
            <a:endParaRPr lang="en-US" smtClean="0">
              <a:latin typeface="Arial" pitchFamily="34" charset="0"/>
            </a:endParaRPr>
          </a:p>
          <a:p>
            <a:pPr eaLnBrk="1" hangingPunct="1"/>
            <a:r>
              <a:rPr lang="en-US" smtClean="0">
                <a:latin typeface="Arial" pitchFamily="34" charset="0"/>
              </a:rPr>
              <a:t>	-in some areas (OK) soil is the largest water pollutant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B5E165-AAD8-4AF9-A992-FBF6A8313CAD}" type="slidenum">
              <a:rPr lang="en-US">
                <a:latin typeface="Arial" pitchFamily="34" charset="0"/>
              </a:rPr>
              <a:pPr/>
              <a:t>33</a:t>
            </a:fld>
            <a:endParaRPr lang="en-US">
              <a:latin typeface="Arial" pitchFamily="34" charset="0"/>
            </a:endParaRPr>
          </a:p>
        </p:txBody>
      </p:sp>
      <p:sp>
        <p:nvSpPr>
          <p:cNvPr id="72707" name="Rectangle 2"/>
          <p:cNvSpPr>
            <a:spLocks noRo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itchFamily="2" charset="2"/>
              <a:buChar char=""/>
            </a:pPr>
            <a:r>
              <a:rPr lang="en-US" b="1" smtClean="0">
                <a:latin typeface="Arial" pitchFamily="34" charset="0"/>
              </a:rPr>
              <a:t>Poor agricultural practices and years of sustained drought caused the Dust Bowl. </a:t>
            </a:r>
          </a:p>
          <a:p>
            <a:pPr eaLnBrk="1" hangingPunct="1">
              <a:buFont typeface="Wingdings" pitchFamily="2" charset="2"/>
              <a:buChar char=""/>
            </a:pPr>
            <a:r>
              <a:rPr lang="en-US" b="1" smtClean="0">
                <a:latin typeface="Arial" pitchFamily="34" charset="0"/>
              </a:rPr>
              <a:t>Plains grasslands had been deeply plowed and planted to wheat. </a:t>
            </a:r>
          </a:p>
          <a:p>
            <a:pPr eaLnBrk="1" hangingPunct="1">
              <a:buFont typeface="Wingdings" pitchFamily="2" charset="2"/>
              <a:buChar char=""/>
            </a:pPr>
            <a:r>
              <a:rPr lang="en-US" b="1" smtClean="0">
                <a:latin typeface="Arial" pitchFamily="34" charset="0"/>
              </a:rPr>
              <a:t>During the years when there was adequate rainfall, the land produced bountiful crops. But as the droughts of the early 1930s deepened, the farmers kept plowing and planting and nothing would grow. </a:t>
            </a:r>
          </a:p>
          <a:p>
            <a:pPr eaLnBrk="1" hangingPunct="1">
              <a:buFont typeface="Wingdings" pitchFamily="2" charset="2"/>
              <a:buChar char=""/>
            </a:pPr>
            <a:r>
              <a:rPr lang="en-US" b="1" smtClean="0">
                <a:latin typeface="Arial" pitchFamily="34" charset="0"/>
              </a:rPr>
              <a:t>The ground cover that held the soil in place was gone. </a:t>
            </a:r>
          </a:p>
          <a:p>
            <a:pPr eaLnBrk="1" hangingPunct="1">
              <a:buFont typeface="Wingdings" pitchFamily="2" charset="2"/>
              <a:buChar char=""/>
            </a:pPr>
            <a:r>
              <a:rPr lang="en-US" b="1" smtClean="0">
                <a:latin typeface="Arial" pitchFamily="34" charset="0"/>
              </a:rPr>
              <a:t>The Plains winds whipped across the fields raising billowing clouds of dust to the sky. The skies could darken for days, and even the most well sealed homes could have a thick layer of dust on furniture. In some places the dust would drift like snow, covering farmsteads.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C07BBB3-BD99-40B9-A12C-7139070CC8F5}" type="slidenum">
              <a:rPr lang="en-US">
                <a:latin typeface="Arial" pitchFamily="34" charset="0"/>
              </a:rPr>
              <a:pPr/>
              <a:t>34</a:t>
            </a:fld>
            <a:endParaRPr lang="en-US">
              <a:latin typeface="Arial" pitchFamily="34" charset="0"/>
            </a:endParaRPr>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8358B0B-313B-4FB4-ACD9-1DEB6A0797B9}" type="slidenum">
              <a:rPr lang="en-US">
                <a:latin typeface="Arial" pitchFamily="34" charset="0"/>
              </a:rPr>
              <a:pPr/>
              <a:t>35</a:t>
            </a:fld>
            <a:endParaRPr lang="en-US">
              <a:latin typeface="Arial" pitchFamily="34" charset="0"/>
            </a:endParaRPr>
          </a:p>
        </p:txBody>
      </p:sp>
      <p:sp>
        <p:nvSpPr>
          <p:cNvPr id="74755" name="Rectangle 2"/>
          <p:cNvSpPr>
            <a:spLocks noRo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itchFamily="2" charset="2"/>
              <a:buChar char=""/>
            </a:pPr>
            <a:r>
              <a:rPr lang="en-US" smtClean="0">
                <a:latin typeface="Arial" pitchFamily="34" charset="0"/>
              </a:rPr>
              <a:t>"What happened at Kesterson NWR provides one more illustration of the long-known fact that irrigation projects without adequate outlets for drainage create unacceptable levels of salinity. The unexpected part of the scenario was that, given the right soils and geology, the process of drainage on irrigated lands can also concentrate trace elements to levels that can cause real harm to the biota." National Research Council</a:t>
            </a:r>
          </a:p>
          <a:p>
            <a:pPr eaLnBrk="1" hangingPunct="1">
              <a:buFont typeface="Wingdings" pitchFamily="2" charset="2"/>
              <a:buChar char=""/>
            </a:pPr>
            <a:endParaRPr lang="en-US" smtClean="0">
              <a:latin typeface="Arial" pitchFamily="34" charset="0"/>
            </a:endParaRPr>
          </a:p>
          <a:p>
            <a:pPr eaLnBrk="1" hangingPunct="1">
              <a:buFont typeface="Wingdings" pitchFamily="2" charset="2"/>
              <a:buChar char=""/>
            </a:pPr>
            <a:r>
              <a:rPr lang="en-US" smtClean="0">
                <a:latin typeface="Arial" pitchFamily="34" charset="0"/>
              </a:rPr>
              <a:t>Tar Creek in Pitcher, Oklahoma is a similar example of soils contaminated by lead and zinc.  Many children have brain defects from breathing in and being exposed to the soils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5CB76A3-A848-48E8-85EF-138C3B8E2CC1}" type="slidenum">
              <a:rPr lang="en-US">
                <a:latin typeface="Arial" pitchFamily="34" charset="0"/>
              </a:rPr>
              <a:pPr/>
              <a:t>36</a:t>
            </a:fld>
            <a:endParaRPr lang="en-US">
              <a:latin typeface="Arial" pitchFamily="34" charset="0"/>
            </a:endParaRPr>
          </a:p>
        </p:txBody>
      </p:sp>
      <p:sp>
        <p:nvSpPr>
          <p:cNvPr id="75779" name="Rectangle 2"/>
          <p:cNvSpPr>
            <a:spLocks noRo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FYI, just for fun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347826D-4AFF-4D87-864C-6402860AF627}" type="slidenum">
              <a:rPr lang="en-US">
                <a:latin typeface="Arial" pitchFamily="34" charset="0"/>
              </a:rPr>
              <a:pPr/>
              <a:t>4</a:t>
            </a:fld>
            <a:endParaRPr lang="en-US">
              <a:latin typeface="Arial" pitchFamily="34" charset="0"/>
            </a:endParaRPr>
          </a:p>
        </p:txBody>
      </p:sp>
      <p:sp>
        <p:nvSpPr>
          <p:cNvPr id="43011" name="Rectangle 2"/>
          <p:cNvSpPr>
            <a:spLocks noRo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u="sng" smtClean="0">
                <a:latin typeface="Arial" pitchFamily="34" charset="0"/>
              </a:rPr>
              <a:t>Soil Properties</a:t>
            </a:r>
            <a:endParaRPr lang="en-US" smtClean="0">
              <a:latin typeface="Arial" pitchFamily="34" charset="0"/>
            </a:endParaRPr>
          </a:p>
          <a:p>
            <a:pPr eaLnBrk="1" hangingPunct="1"/>
            <a:r>
              <a:rPr lang="en-US" smtClean="0">
                <a:latin typeface="Arial" pitchFamily="34" charset="0"/>
              </a:rPr>
              <a:t>color</a:t>
            </a:r>
          </a:p>
          <a:p>
            <a:pPr eaLnBrk="1" hangingPunct="1"/>
            <a:r>
              <a:rPr lang="en-US" smtClean="0">
                <a:latin typeface="Arial" pitchFamily="34" charset="0"/>
              </a:rPr>
              <a:t>texture</a:t>
            </a:r>
          </a:p>
          <a:p>
            <a:pPr eaLnBrk="1" hangingPunct="1"/>
            <a:r>
              <a:rPr lang="en-US" smtClean="0">
                <a:latin typeface="Arial" pitchFamily="34" charset="0"/>
              </a:rPr>
              <a:t>structure</a:t>
            </a:r>
          </a:p>
          <a:p>
            <a:pPr eaLnBrk="1" hangingPunct="1"/>
            <a:r>
              <a:rPr lang="en-US" smtClean="0">
                <a:latin typeface="Arial" pitchFamily="34" charset="0"/>
              </a:rPr>
              <a:t>chemistry</a:t>
            </a:r>
          </a:p>
          <a:p>
            <a:pPr eaLnBrk="1" hangingPunct="1"/>
            <a:r>
              <a:rPr lang="en-US" i="1" smtClean="0">
                <a:latin typeface="Arial" pitchFamily="34" charset="0"/>
              </a:rPr>
              <a:t>How do we organize soils? </a:t>
            </a:r>
            <a:endParaRPr lang="en-US" smtClean="0">
              <a:latin typeface="Arial" pitchFamily="34" charset="0"/>
            </a:endParaRPr>
          </a:p>
          <a:p>
            <a:pPr eaLnBrk="1" hangingPunct="1"/>
            <a:r>
              <a:rPr lang="en-US" smtClean="0">
                <a:latin typeface="Arial" pitchFamily="34" charset="0"/>
              </a:rPr>
              <a:t>color-can be deceptive, hue, value, chroma</a:t>
            </a:r>
          </a:p>
          <a:p>
            <a:pPr eaLnBrk="1" hangingPunct="1"/>
            <a:r>
              <a:rPr lang="en-US" smtClean="0">
                <a:latin typeface="Arial" pitchFamily="34" charset="0"/>
              </a:rPr>
              <a:t>structure-arrangement of soil particles</a:t>
            </a:r>
          </a:p>
          <a:p>
            <a:pPr eaLnBrk="1" hangingPunct="1"/>
            <a:r>
              <a:rPr lang="en-US" smtClean="0">
                <a:latin typeface="Arial" pitchFamily="34" charset="0"/>
              </a:rPr>
              <a:t>texture-soil triangle, size of soil particles</a:t>
            </a:r>
          </a:p>
          <a:p>
            <a:pPr eaLnBrk="1" hangingPunct="1"/>
            <a:r>
              <a:rPr lang="en-US" smtClean="0">
                <a:latin typeface="Arial" pitchFamily="34" charset="0"/>
              </a:rPr>
              <a:t>chemistry-ions in soil-CEC, water, air, acidity, has an effect on soil productivity</a:t>
            </a:r>
          </a:p>
          <a:p>
            <a:pPr eaLnBrk="1" hangingPunct="1"/>
            <a:r>
              <a:rPr lang="en-US" smtClean="0">
                <a:latin typeface="Arial" pitchFamily="34" charset="0"/>
              </a:rPr>
              <a:t>Based on these distinctions, we call general soil groups orders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BBA8257-1387-4DA2-9AFC-DCDC297D4664}" type="slidenum">
              <a:rPr lang="en-US">
                <a:latin typeface="Arial" pitchFamily="34" charset="0"/>
              </a:rPr>
              <a:pPr/>
              <a:t>5</a:t>
            </a:fld>
            <a:endParaRPr lang="en-US">
              <a:latin typeface="Arial" pitchFamily="34" charset="0"/>
            </a:endParaRPr>
          </a:p>
        </p:txBody>
      </p:sp>
      <p:sp>
        <p:nvSpPr>
          <p:cNvPr id="44035" name="Rectangle 2"/>
          <p:cNvSpPr>
            <a:spLocks noRo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Color is only a diagnostic tool</a:t>
            </a:r>
          </a:p>
          <a:p>
            <a:pPr eaLnBrk="1" hangingPunct="1"/>
            <a:r>
              <a:rPr lang="en-US" smtClean="0">
                <a:latin typeface="Arial" pitchFamily="34" charset="0"/>
              </a:rPr>
              <a:t>Determining factors include the amount of </a:t>
            </a:r>
          </a:p>
          <a:p>
            <a:pPr eaLnBrk="1" hangingPunct="1"/>
            <a:r>
              <a:rPr lang="en-US" smtClean="0">
                <a:latin typeface="Arial" pitchFamily="34" charset="0"/>
              </a:rPr>
              <a:t>	organic matter (black)</a:t>
            </a:r>
          </a:p>
          <a:p>
            <a:pPr eaLnBrk="1" hangingPunct="1"/>
            <a:r>
              <a:rPr lang="en-US" smtClean="0">
                <a:latin typeface="Arial" pitchFamily="34" charset="0"/>
              </a:rPr>
              <a:t>	oxidized or reduced iron (red, grey/gleyed soil with no O2)</a:t>
            </a:r>
          </a:p>
          <a:p>
            <a:pPr eaLnBrk="1" hangingPunct="1"/>
            <a:r>
              <a:rPr lang="en-US" smtClean="0">
                <a:latin typeface="Arial" pitchFamily="34" charset="0"/>
              </a:rPr>
              <a:t>	leaching (whitish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E723285-D442-4EE2-A062-ED901761D1A3}" type="slidenum">
              <a:rPr lang="en-US">
                <a:latin typeface="Arial" pitchFamily="34" charset="0"/>
              </a:rPr>
              <a:pPr/>
              <a:t>6</a:t>
            </a:fld>
            <a:endParaRPr lang="en-US">
              <a:latin typeface="Arial" pitchFamily="34" charset="0"/>
            </a:endParaRPr>
          </a:p>
        </p:txBody>
      </p:sp>
      <p:sp>
        <p:nvSpPr>
          <p:cNvPr id="45059" name="Rectangle 2"/>
          <p:cNvSpPr>
            <a:spLocks noRo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WHAT COULD DETERMINE TEXTURE?</a:t>
            </a:r>
          </a:p>
          <a:p>
            <a:pPr eaLnBrk="1" hangingPunct="1"/>
            <a:r>
              <a:rPr lang="en-US" smtClean="0">
                <a:latin typeface="Arial" pitchFamily="34" charset="0"/>
              </a:rPr>
              <a:t>	parent material, organic matter</a:t>
            </a:r>
          </a:p>
          <a:p>
            <a:pPr eaLnBrk="1" hangingPunct="1"/>
            <a:r>
              <a:rPr lang="en-US" smtClean="0">
                <a:latin typeface="Arial" pitchFamily="34" charset="0"/>
              </a:rPr>
              <a:t>% of sand, silt, and clay are determined by feel, ribbon test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F59E56-5000-4810-BFFC-8C3A37E6184D}" type="slidenum">
              <a:rPr lang="en-US">
                <a:latin typeface="Arial" pitchFamily="34" charset="0"/>
              </a:rPr>
              <a:pPr/>
              <a:t>7</a:t>
            </a:fld>
            <a:endParaRPr lang="en-US">
              <a:latin typeface="Arial" pitchFamily="34" charset="0"/>
            </a:endParaRPr>
          </a:p>
        </p:txBody>
      </p:sp>
      <p:sp>
        <p:nvSpPr>
          <p:cNvPr id="46083" name="Rectangle 2"/>
          <p:cNvSpPr>
            <a:spLocks noRo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Soil structure is determined by the composition of the soil, the environment</a:t>
            </a:r>
          </a:p>
          <a:p>
            <a:pPr eaLnBrk="1" hangingPunct="1"/>
            <a:endParaRPr lang="en-US" smtClean="0">
              <a:latin typeface="Arial" pitchFamily="34" charset="0"/>
            </a:endParaRPr>
          </a:p>
          <a:p>
            <a:pPr eaLnBrk="1" hangingPunct="1"/>
            <a:r>
              <a:rPr lang="en-US" smtClean="0">
                <a:latin typeface="Arial" pitchFamily="34" charset="0"/>
              </a:rPr>
              <a:t>Soil structure is an important factor for farming, road building, and construction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0B666AF-373B-43D5-9C83-7AB7066754BC}" type="slidenum">
              <a:rPr lang="en-US">
                <a:latin typeface="Arial" pitchFamily="34" charset="0"/>
              </a:rPr>
              <a:pPr/>
              <a:t>8</a:t>
            </a:fld>
            <a:endParaRPr lang="en-US">
              <a:latin typeface="Arial" pitchFamily="34" charset="0"/>
            </a:endParaRPr>
          </a:p>
        </p:txBody>
      </p:sp>
      <p:sp>
        <p:nvSpPr>
          <p:cNvPr id="47107" name="Rectangle 2"/>
          <p:cNvSpPr>
            <a:spLocks noRo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Soil colloids are tiny particles of clay or organic material that hold on to ions , they are chemically active.  Kind of like static, they attract cations</a:t>
            </a:r>
          </a:p>
          <a:p>
            <a:pPr eaLnBrk="1" hangingPunct="1"/>
            <a:endParaRPr lang="en-US" smtClean="0">
              <a:latin typeface="Arial" pitchFamily="34" charset="0"/>
            </a:endParaRPr>
          </a:p>
          <a:p>
            <a:pPr eaLnBrk="1" hangingPunct="1"/>
            <a:r>
              <a:rPr lang="en-US" smtClean="0">
                <a:latin typeface="Arial" pitchFamily="34" charset="0"/>
              </a:rPr>
              <a:t>Cations are simply positively charged particles</a:t>
            </a:r>
          </a:p>
          <a:p>
            <a:pPr eaLnBrk="1" hangingPunct="1"/>
            <a:r>
              <a:rPr lang="en-US" smtClean="0">
                <a:latin typeface="Arial" pitchFamily="34" charset="0"/>
              </a:rPr>
              <a:t>CEC(cation exchange capacity) is a measure of how well the colloids can trade out ions for different ions.  CEC is a measure of soil productivity because more cations mean that there are more nutrients for the plants to adsorb.</a:t>
            </a:r>
          </a:p>
          <a:p>
            <a:pPr eaLnBrk="1" hangingPunct="1"/>
            <a:endParaRPr lang="en-US" smtClean="0">
              <a:latin typeface="Arial" pitchFamily="34" charset="0"/>
            </a:endParaRPr>
          </a:p>
          <a:p>
            <a:pPr eaLnBrk="1" hangingPunct="1"/>
            <a:r>
              <a:rPr lang="en-US" smtClean="0">
                <a:latin typeface="Arial" pitchFamily="34" charset="0"/>
              </a:rPr>
              <a:t>If a soil is overworked, I suppose it could loose some of its CEC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2337F89-8C94-465B-BAC7-AFBCC73375A2}" type="slidenum">
              <a:rPr lang="en-US">
                <a:latin typeface="Arial" pitchFamily="34" charset="0"/>
              </a:rPr>
              <a:pPr/>
              <a:t>9</a:t>
            </a:fld>
            <a:endParaRPr lang="en-US">
              <a:latin typeface="Arial" pitchFamily="34" charset="0"/>
            </a:endParaRPr>
          </a:p>
        </p:txBody>
      </p:sp>
      <p:sp>
        <p:nvSpPr>
          <p:cNvPr id="48131" name="Rectangle 2"/>
          <p:cNvSpPr>
            <a:spLocks noRo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Put the pieces together to classify soils more generally: color, texture, structure, and chemistry</a:t>
            </a:r>
          </a:p>
          <a:p>
            <a:pPr eaLnBrk="1" hangingPunct="1"/>
            <a:r>
              <a:rPr lang="en-US" smtClean="0">
                <a:latin typeface="Arial" pitchFamily="34" charset="0"/>
              </a:rPr>
              <a:t>Soil horizons-a horizontal distinct layer exposed in a pedon (the basic sampling unit used in soil surveys). Soil horizons are sometimes easily distinguished in the field (sometimes not) and are the basic way in which we classify soil types.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2226"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5222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C963E1-F47E-4FF8-9500-8278CC32D2D7}" type="slidenum">
              <a:rPr lang="en-US"/>
              <a:pPr>
                <a:defRPr/>
              </a:pPr>
              <a:t>‹#›</a:t>
            </a:fld>
            <a:endParaRPr lang="en-US"/>
          </a:p>
        </p:txBody>
      </p:sp>
    </p:spTree>
    <p:extLst>
      <p:ext uri="{BB962C8B-B14F-4D97-AF65-F5344CB8AC3E}">
        <p14:creationId xmlns:p14="http://schemas.microsoft.com/office/powerpoint/2010/main" val="642757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90565A-EAB6-4E8D-BC67-0E482B901E9A}" type="slidenum">
              <a:rPr lang="en-US"/>
              <a:pPr>
                <a:defRPr/>
              </a:pPr>
              <a:t>‹#›</a:t>
            </a:fld>
            <a:endParaRPr lang="en-US"/>
          </a:p>
        </p:txBody>
      </p:sp>
    </p:spTree>
    <p:extLst>
      <p:ext uri="{BB962C8B-B14F-4D97-AF65-F5344CB8AC3E}">
        <p14:creationId xmlns:p14="http://schemas.microsoft.com/office/powerpoint/2010/main" val="2025364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4EC8A2-8E1B-4E72-B260-B7E874DDCF93}" type="slidenum">
              <a:rPr lang="en-US"/>
              <a:pPr>
                <a:defRPr/>
              </a:pPr>
              <a:t>‹#›</a:t>
            </a:fld>
            <a:endParaRPr lang="en-US"/>
          </a:p>
        </p:txBody>
      </p:sp>
    </p:spTree>
    <p:extLst>
      <p:ext uri="{BB962C8B-B14F-4D97-AF65-F5344CB8AC3E}">
        <p14:creationId xmlns:p14="http://schemas.microsoft.com/office/powerpoint/2010/main" val="2637627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87FD3D-5CBE-412F-82E3-0E24143765E2}" type="slidenum">
              <a:rPr lang="en-US"/>
              <a:pPr>
                <a:defRPr/>
              </a:pPr>
              <a:t>‹#›</a:t>
            </a:fld>
            <a:endParaRPr lang="en-US"/>
          </a:p>
        </p:txBody>
      </p:sp>
    </p:spTree>
    <p:extLst>
      <p:ext uri="{BB962C8B-B14F-4D97-AF65-F5344CB8AC3E}">
        <p14:creationId xmlns:p14="http://schemas.microsoft.com/office/powerpoint/2010/main" val="874643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281548-9BB7-49BB-8397-5504DA1B318B}" type="slidenum">
              <a:rPr lang="en-US"/>
              <a:pPr>
                <a:defRPr/>
              </a:pPr>
              <a:t>‹#›</a:t>
            </a:fld>
            <a:endParaRPr lang="en-US"/>
          </a:p>
        </p:txBody>
      </p:sp>
    </p:spTree>
    <p:extLst>
      <p:ext uri="{BB962C8B-B14F-4D97-AF65-F5344CB8AC3E}">
        <p14:creationId xmlns:p14="http://schemas.microsoft.com/office/powerpoint/2010/main" val="951641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8425EB-FBA8-42A7-9CAE-C7FBF7641166}" type="slidenum">
              <a:rPr lang="en-US"/>
              <a:pPr>
                <a:defRPr/>
              </a:pPr>
              <a:t>‹#›</a:t>
            </a:fld>
            <a:endParaRPr lang="en-US"/>
          </a:p>
        </p:txBody>
      </p:sp>
    </p:spTree>
    <p:extLst>
      <p:ext uri="{BB962C8B-B14F-4D97-AF65-F5344CB8AC3E}">
        <p14:creationId xmlns:p14="http://schemas.microsoft.com/office/powerpoint/2010/main" val="3033501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489AA1-88C8-45AA-B14E-BB670C8DEB4A}" type="slidenum">
              <a:rPr lang="en-US"/>
              <a:pPr>
                <a:defRPr/>
              </a:pPr>
              <a:t>‹#›</a:t>
            </a:fld>
            <a:endParaRPr lang="en-US"/>
          </a:p>
        </p:txBody>
      </p:sp>
    </p:spTree>
    <p:extLst>
      <p:ext uri="{BB962C8B-B14F-4D97-AF65-F5344CB8AC3E}">
        <p14:creationId xmlns:p14="http://schemas.microsoft.com/office/powerpoint/2010/main" val="1858036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7ACD203-1554-4D14-AC73-93C55094F823}" type="slidenum">
              <a:rPr lang="en-US"/>
              <a:pPr>
                <a:defRPr/>
              </a:pPr>
              <a:t>‹#›</a:t>
            </a:fld>
            <a:endParaRPr lang="en-US"/>
          </a:p>
        </p:txBody>
      </p:sp>
    </p:spTree>
    <p:extLst>
      <p:ext uri="{BB962C8B-B14F-4D97-AF65-F5344CB8AC3E}">
        <p14:creationId xmlns:p14="http://schemas.microsoft.com/office/powerpoint/2010/main" val="91261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EB58B43-1533-45C0-94AF-8AB0178DE893}" type="slidenum">
              <a:rPr lang="en-US"/>
              <a:pPr>
                <a:defRPr/>
              </a:pPr>
              <a:t>‹#›</a:t>
            </a:fld>
            <a:endParaRPr lang="en-US"/>
          </a:p>
        </p:txBody>
      </p:sp>
    </p:spTree>
    <p:extLst>
      <p:ext uri="{BB962C8B-B14F-4D97-AF65-F5344CB8AC3E}">
        <p14:creationId xmlns:p14="http://schemas.microsoft.com/office/powerpoint/2010/main" val="644879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388FE3-6DF8-44BF-A733-526B3D840650}" type="slidenum">
              <a:rPr lang="en-US"/>
              <a:pPr>
                <a:defRPr/>
              </a:pPr>
              <a:t>‹#›</a:t>
            </a:fld>
            <a:endParaRPr lang="en-US"/>
          </a:p>
        </p:txBody>
      </p:sp>
    </p:spTree>
    <p:extLst>
      <p:ext uri="{BB962C8B-B14F-4D97-AF65-F5344CB8AC3E}">
        <p14:creationId xmlns:p14="http://schemas.microsoft.com/office/powerpoint/2010/main" val="1663595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5B13FC-A1A7-42AE-9643-723FE959E5E0}" type="slidenum">
              <a:rPr lang="en-US"/>
              <a:pPr>
                <a:defRPr/>
              </a:pPr>
              <a:t>‹#›</a:t>
            </a:fld>
            <a:endParaRPr lang="en-US"/>
          </a:p>
        </p:txBody>
      </p:sp>
    </p:spTree>
    <p:extLst>
      <p:ext uri="{BB962C8B-B14F-4D97-AF65-F5344CB8AC3E}">
        <p14:creationId xmlns:p14="http://schemas.microsoft.com/office/powerpoint/2010/main" val="1373138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03"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latin typeface="Arial" charset="0"/>
              </a:defRPr>
            </a:lvl1pPr>
          </a:lstStyle>
          <a:p>
            <a:pPr>
              <a:defRPr/>
            </a:pPr>
            <a:endParaRPr lang="en-US"/>
          </a:p>
        </p:txBody>
      </p:sp>
      <p:sp>
        <p:nvSpPr>
          <p:cNvPr id="512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charset="0"/>
              </a:defRPr>
            </a:lvl1pPr>
          </a:lstStyle>
          <a:p>
            <a:pPr>
              <a:defRPr/>
            </a:pPr>
            <a:endParaRPr lang="en-US"/>
          </a:p>
        </p:txBody>
      </p:sp>
      <p:sp>
        <p:nvSpPr>
          <p:cNvPr id="512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charset="0"/>
              </a:defRPr>
            </a:lvl1pPr>
          </a:lstStyle>
          <a:p>
            <a:pPr>
              <a:defRPr/>
            </a:pPr>
            <a:fld id="{35D32B44-9AEE-47F4-A435-ED41F2C5EF0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hyperlink" Target="http://geo.arc.nasa.gov/sge/jskiles/top-down/gif_folder/kesterson3.gif"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3">
            <a:lum bright="-22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4"/>
          <p:cNvSpPr>
            <a:spLocks noGrp="1" noChangeArrowheads="1"/>
          </p:cNvSpPr>
          <p:nvPr>
            <p:ph type="title"/>
          </p:nvPr>
        </p:nvSpPr>
        <p:spPr>
          <a:xfrm>
            <a:off x="914400" y="1600200"/>
            <a:ext cx="8001000" cy="3459163"/>
          </a:xfrm>
        </p:spPr>
        <p:txBody>
          <a:bodyPr/>
          <a:lstStyle/>
          <a:p>
            <a:pPr algn="l" eaLnBrk="1" hangingPunct="1">
              <a:defRPr/>
            </a:pPr>
            <a:r>
              <a:rPr lang="en-US" sz="6000" smtClean="0">
                <a:solidFill>
                  <a:srgbClr val="0000FF"/>
                </a:solidFill>
              </a:rPr>
              <a:t>The Geography of Soils</a:t>
            </a:r>
            <a:br>
              <a:rPr lang="en-US" sz="6000" smtClean="0">
                <a:solidFill>
                  <a:srgbClr val="0000FF"/>
                </a:solidFill>
              </a:rPr>
            </a:br>
            <a:r>
              <a:rPr lang="en-US" sz="3600" smtClean="0">
                <a:solidFill>
                  <a:srgbClr val="0000FF"/>
                </a:solidFill>
              </a:rPr>
              <a:t>Chapter 18</a:t>
            </a:r>
            <a:r>
              <a:rPr lang="en-US" sz="6000" smtClean="0">
                <a:solidFill>
                  <a:srgbClr val="0000FF"/>
                </a:solidFill>
              </a:rPr>
              <a:t/>
            </a:r>
            <a:br>
              <a:rPr lang="en-US" sz="6000" smtClean="0">
                <a:solidFill>
                  <a:srgbClr val="0000FF"/>
                </a:solidFill>
              </a:rPr>
            </a:br>
            <a:r>
              <a:rPr lang="en-US" sz="6000" smtClean="0">
                <a:solidFill>
                  <a:srgbClr val="0000FF"/>
                </a:solidFill>
              </a:rPr>
              <a:t/>
            </a:r>
            <a:br>
              <a:rPr lang="en-US" sz="6000" smtClean="0">
                <a:solidFill>
                  <a:srgbClr val="0000FF"/>
                </a:solidFill>
              </a:rPr>
            </a:br>
            <a:r>
              <a:rPr lang="en-US" sz="6000" smtClean="0">
                <a:solidFill>
                  <a:srgbClr val="0000FF"/>
                </a:solidFill>
              </a:rPr>
              <a:t/>
            </a:r>
            <a:br>
              <a:rPr lang="en-US" sz="6000" smtClean="0">
                <a:solidFill>
                  <a:srgbClr val="0000FF"/>
                </a:solidFill>
              </a:rPr>
            </a:br>
            <a:r>
              <a:rPr lang="en-US" sz="2000" smtClean="0">
                <a:solidFill>
                  <a:srgbClr val="FFFFCC"/>
                </a:solidFill>
              </a:rPr>
              <a:t>GEOG 1011</a:t>
            </a:r>
            <a:r>
              <a:rPr lang="en-US" sz="6000" smtClean="0">
                <a:solidFill>
                  <a:srgbClr val="FFFFCC"/>
                </a:solidFill>
              </a:rPr>
              <a:t/>
            </a:r>
            <a:br>
              <a:rPr lang="en-US" sz="6000" smtClean="0">
                <a:solidFill>
                  <a:srgbClr val="FFFFCC"/>
                </a:solidFill>
              </a:rPr>
            </a:br>
            <a:r>
              <a:rPr lang="en-US" sz="2000" smtClean="0">
                <a:solidFill>
                  <a:srgbClr val="FFFFCC"/>
                </a:solidFill>
              </a:rPr>
              <a:t>Kristina Klos Wynne</a:t>
            </a:r>
            <a:br>
              <a:rPr lang="en-US" sz="2000" smtClean="0">
                <a:solidFill>
                  <a:srgbClr val="FFFFCC"/>
                </a:solidFill>
              </a:rPr>
            </a:br>
            <a:r>
              <a:rPr lang="en-US" sz="2000" smtClean="0">
                <a:solidFill>
                  <a:srgbClr val="FFFFCC"/>
                </a:solidFill>
              </a:rPr>
              <a:t>September 28</a:t>
            </a:r>
            <a:r>
              <a:rPr lang="en-US" sz="2000" baseline="30000" smtClean="0">
                <a:solidFill>
                  <a:srgbClr val="FFFFCC"/>
                </a:solidFill>
              </a:rPr>
              <a:t>th</a:t>
            </a:r>
            <a:r>
              <a:rPr lang="en-US" sz="2000" smtClean="0">
                <a:solidFill>
                  <a:srgbClr val="FFFFCC"/>
                </a:solidFill>
              </a:rPr>
              <a:t>, 2005</a:t>
            </a:r>
          </a:p>
        </p:txBody>
      </p:sp>
      <p:pic>
        <p:nvPicPr>
          <p:cNvPr id="205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5146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34956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Grp="1" noChangeArrowheads="1"/>
          </p:cNvSpPr>
          <p:nvPr>
            <p:ph type="title" idx="4294967295"/>
          </p:nvPr>
        </p:nvSpPr>
        <p:spPr>
          <a:xfrm>
            <a:off x="0" y="274638"/>
            <a:ext cx="8229600" cy="1143000"/>
          </a:xfrm>
        </p:spPr>
        <p:txBody>
          <a:bodyPr/>
          <a:lstStyle/>
          <a:p>
            <a:pPr eaLnBrk="1" hangingPunct="1">
              <a:defRPr/>
            </a:pPr>
            <a:r>
              <a:rPr lang="en-US" smtClean="0"/>
              <a:t>O Horizon</a:t>
            </a:r>
          </a:p>
        </p:txBody>
      </p:sp>
      <p:sp>
        <p:nvSpPr>
          <p:cNvPr id="11268" name="Text Box 8"/>
          <p:cNvSpPr txBox="1">
            <a:spLocks noChangeArrowheads="1"/>
          </p:cNvSpPr>
          <p:nvPr/>
        </p:nvSpPr>
        <p:spPr bwMode="auto">
          <a:xfrm>
            <a:off x="4648200" y="1676400"/>
            <a:ext cx="3886200"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buFontTx/>
              <a:buChar char="•"/>
            </a:pPr>
            <a:r>
              <a:rPr lang="en-US" sz="2400" u="sng">
                <a:latin typeface="Arial" pitchFamily="34" charset="0"/>
              </a:rPr>
              <a:t>Humus</a:t>
            </a:r>
            <a:r>
              <a:rPr lang="en-US" sz="2400">
                <a:latin typeface="Arial" pitchFamily="34" charset="0"/>
              </a:rPr>
              <a:t>-mixture of decomposed and synthesized organic materials, usually dark in color. </a:t>
            </a:r>
          </a:p>
          <a:p>
            <a:pPr eaLnBrk="1" hangingPunct="1">
              <a:spcBef>
                <a:spcPct val="50000"/>
              </a:spcBef>
              <a:buFontTx/>
              <a:buChar char="•"/>
            </a:pPr>
            <a:r>
              <a:rPr lang="en-US" sz="2400">
                <a:latin typeface="Arial" pitchFamily="34" charset="0"/>
              </a:rPr>
              <a:t>Microorganisms work on this layer and it is generally 20%-30% organic material.  </a:t>
            </a:r>
          </a:p>
          <a:p>
            <a:pPr eaLnBrk="1" hangingPunct="1">
              <a:spcBef>
                <a:spcPct val="50000"/>
              </a:spcBef>
              <a:buFontTx/>
              <a:buChar char="•"/>
            </a:pPr>
            <a:r>
              <a:rPr lang="en-US" sz="2400">
                <a:latin typeface="Arial" pitchFamily="34" charset="0"/>
              </a:rPr>
              <a:t>Important because it can hold water and supply nutrients</a:t>
            </a:r>
          </a:p>
          <a:p>
            <a:pPr eaLnBrk="1" hangingPunct="1">
              <a:spcBef>
                <a:spcPct val="50000"/>
              </a:spcBef>
            </a:pPr>
            <a:endParaRPr lang="en-US" sz="2400">
              <a:latin typeface="Arial" pitchFamily="34" charset="0"/>
            </a:endParaRPr>
          </a:p>
        </p:txBody>
      </p:sp>
      <p:sp>
        <p:nvSpPr>
          <p:cNvPr id="11269" name="Rectangle 11"/>
          <p:cNvSpPr>
            <a:spLocks noChangeArrowheads="1"/>
          </p:cNvSpPr>
          <p:nvPr/>
        </p:nvSpPr>
        <p:spPr bwMode="auto">
          <a:xfrm>
            <a:off x="1295400" y="2514600"/>
            <a:ext cx="2057400" cy="2286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70" name="Text Box 12"/>
          <p:cNvSpPr txBox="1">
            <a:spLocks noChangeArrowheads="1"/>
          </p:cNvSpPr>
          <p:nvPr/>
        </p:nvSpPr>
        <p:spPr bwMode="auto">
          <a:xfrm>
            <a:off x="1447800" y="5943600"/>
            <a:ext cx="2514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00">
                <a:latin typeface="Arial" pitchFamily="34" charset="0"/>
              </a:rPr>
              <a:t>www.soils.usda.gov</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34956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3"/>
          <p:cNvSpPr>
            <a:spLocks noGrp="1" noChangeArrowheads="1"/>
          </p:cNvSpPr>
          <p:nvPr>
            <p:ph type="title" idx="4294967295"/>
          </p:nvPr>
        </p:nvSpPr>
        <p:spPr>
          <a:xfrm>
            <a:off x="0" y="274638"/>
            <a:ext cx="8229600" cy="1143000"/>
          </a:xfrm>
        </p:spPr>
        <p:txBody>
          <a:bodyPr/>
          <a:lstStyle/>
          <a:p>
            <a:pPr eaLnBrk="1" hangingPunct="1">
              <a:defRPr/>
            </a:pPr>
            <a:r>
              <a:rPr lang="en-US" smtClean="0"/>
              <a:t>A Horizon</a:t>
            </a:r>
          </a:p>
        </p:txBody>
      </p:sp>
      <p:sp>
        <p:nvSpPr>
          <p:cNvPr id="12292" name="Text Box 4"/>
          <p:cNvSpPr txBox="1">
            <a:spLocks noChangeArrowheads="1"/>
          </p:cNvSpPr>
          <p:nvPr/>
        </p:nvSpPr>
        <p:spPr bwMode="auto">
          <a:xfrm>
            <a:off x="4648200" y="1676400"/>
            <a:ext cx="3886200" cy="470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buFontTx/>
              <a:buChar char="•"/>
            </a:pPr>
            <a:r>
              <a:rPr lang="en-US" sz="2400">
                <a:latin typeface="Arial" pitchFamily="34" charset="0"/>
              </a:rPr>
              <a:t>Humus and clay particles supply nutrients for plant growth </a:t>
            </a:r>
          </a:p>
          <a:p>
            <a:pPr eaLnBrk="1" hangingPunct="1">
              <a:spcBef>
                <a:spcPct val="50000"/>
              </a:spcBef>
              <a:buFontTx/>
              <a:buChar char="•"/>
            </a:pPr>
            <a:r>
              <a:rPr lang="en-US" sz="2400">
                <a:latin typeface="Arial" pitchFamily="34" charset="0"/>
              </a:rPr>
              <a:t> Usually richer in organic matter (from above) than horizons below </a:t>
            </a:r>
          </a:p>
          <a:p>
            <a:pPr eaLnBrk="1" hangingPunct="1">
              <a:spcBef>
                <a:spcPct val="50000"/>
              </a:spcBef>
              <a:buFontTx/>
              <a:buChar char="•"/>
            </a:pPr>
            <a:r>
              <a:rPr lang="en-US" sz="2400">
                <a:latin typeface="Arial" pitchFamily="34" charset="0"/>
              </a:rPr>
              <a:t>Darker in color than horizons below</a:t>
            </a:r>
          </a:p>
          <a:p>
            <a:pPr eaLnBrk="1" hangingPunct="1">
              <a:spcBef>
                <a:spcPct val="50000"/>
              </a:spcBef>
              <a:buFontTx/>
              <a:buChar char="•"/>
            </a:pPr>
            <a:r>
              <a:rPr lang="en-US" sz="2400">
                <a:latin typeface="Arial" pitchFamily="34" charset="0"/>
              </a:rPr>
              <a:t>Impacted by plowing/human activity</a:t>
            </a:r>
          </a:p>
          <a:p>
            <a:pPr eaLnBrk="1" hangingPunct="1">
              <a:spcBef>
                <a:spcPct val="50000"/>
              </a:spcBef>
            </a:pPr>
            <a:endParaRPr lang="en-US">
              <a:latin typeface="Arial" pitchFamily="34" charset="0"/>
            </a:endParaRPr>
          </a:p>
        </p:txBody>
      </p:sp>
      <p:sp>
        <p:nvSpPr>
          <p:cNvPr id="12293" name="Rectangle 6"/>
          <p:cNvSpPr>
            <a:spLocks noChangeArrowheads="1"/>
          </p:cNvSpPr>
          <p:nvPr/>
        </p:nvSpPr>
        <p:spPr bwMode="auto">
          <a:xfrm>
            <a:off x="1295400" y="2743200"/>
            <a:ext cx="2286000" cy="381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294" name="Text Box 7"/>
          <p:cNvSpPr txBox="1">
            <a:spLocks noChangeArrowheads="1"/>
          </p:cNvSpPr>
          <p:nvPr/>
        </p:nvSpPr>
        <p:spPr bwMode="auto">
          <a:xfrm>
            <a:off x="1447800" y="5943600"/>
            <a:ext cx="2514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00">
                <a:latin typeface="Arial" pitchFamily="34" charset="0"/>
              </a:rPr>
              <a:t>www.soils.usda.gov</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34956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3"/>
          <p:cNvSpPr>
            <a:spLocks noGrp="1" noChangeArrowheads="1"/>
          </p:cNvSpPr>
          <p:nvPr>
            <p:ph type="title" idx="4294967295"/>
          </p:nvPr>
        </p:nvSpPr>
        <p:spPr>
          <a:xfrm>
            <a:off x="0" y="274638"/>
            <a:ext cx="8229600" cy="1143000"/>
          </a:xfrm>
        </p:spPr>
        <p:txBody>
          <a:bodyPr/>
          <a:lstStyle/>
          <a:p>
            <a:pPr eaLnBrk="1" hangingPunct="1">
              <a:defRPr/>
            </a:pPr>
            <a:r>
              <a:rPr lang="en-US" smtClean="0"/>
              <a:t>E Horizon</a:t>
            </a:r>
          </a:p>
        </p:txBody>
      </p:sp>
      <p:sp>
        <p:nvSpPr>
          <p:cNvPr id="13316" name="Text Box 4"/>
          <p:cNvSpPr txBox="1">
            <a:spLocks noChangeArrowheads="1"/>
          </p:cNvSpPr>
          <p:nvPr/>
        </p:nvSpPr>
        <p:spPr bwMode="auto">
          <a:xfrm>
            <a:off x="4648200" y="1752600"/>
            <a:ext cx="38862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buFontTx/>
              <a:buChar char="•"/>
            </a:pPr>
            <a:r>
              <a:rPr lang="en-US" sz="2400">
                <a:latin typeface="Arial" pitchFamily="34" charset="0"/>
              </a:rPr>
              <a:t>Zone of elluviation or leaching</a:t>
            </a:r>
          </a:p>
          <a:p>
            <a:pPr eaLnBrk="1" hangingPunct="1">
              <a:spcBef>
                <a:spcPct val="50000"/>
              </a:spcBef>
              <a:buFontTx/>
              <a:buChar char="•"/>
            </a:pPr>
            <a:r>
              <a:rPr lang="en-US" sz="2400">
                <a:latin typeface="Arial" pitchFamily="34" charset="0"/>
              </a:rPr>
              <a:t>Clays and oxides are leached out of the soil by water and then are collected in the E horizon </a:t>
            </a:r>
          </a:p>
          <a:p>
            <a:pPr eaLnBrk="1" hangingPunct="1">
              <a:spcBef>
                <a:spcPct val="50000"/>
              </a:spcBef>
              <a:buFontTx/>
              <a:buChar char="•"/>
            </a:pPr>
            <a:r>
              <a:rPr lang="en-US" sz="2400">
                <a:latin typeface="Arial" pitchFamily="34" charset="0"/>
              </a:rPr>
              <a:t>Very light in color  </a:t>
            </a:r>
          </a:p>
          <a:p>
            <a:pPr eaLnBrk="1" hangingPunct="1">
              <a:spcBef>
                <a:spcPct val="50000"/>
              </a:spcBef>
              <a:buFontTx/>
              <a:buChar char="•"/>
            </a:pPr>
            <a:r>
              <a:rPr lang="en-US" sz="2400">
                <a:latin typeface="Arial" pitchFamily="34" charset="0"/>
              </a:rPr>
              <a:t>Because small particles such as clay are removed, this horizon is sandier</a:t>
            </a:r>
          </a:p>
        </p:txBody>
      </p:sp>
      <p:sp>
        <p:nvSpPr>
          <p:cNvPr id="13317" name="Text Box 6"/>
          <p:cNvSpPr txBox="1">
            <a:spLocks noChangeArrowheads="1"/>
          </p:cNvSpPr>
          <p:nvPr/>
        </p:nvSpPr>
        <p:spPr bwMode="auto">
          <a:xfrm>
            <a:off x="1447800" y="5943600"/>
            <a:ext cx="2514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00">
                <a:latin typeface="Arial" pitchFamily="34" charset="0"/>
              </a:rPr>
              <a:t>www.soils.usda.gov</a:t>
            </a:r>
          </a:p>
        </p:txBody>
      </p:sp>
      <p:sp>
        <p:nvSpPr>
          <p:cNvPr id="13318" name="Rectangle 7"/>
          <p:cNvSpPr>
            <a:spLocks noChangeArrowheads="1"/>
          </p:cNvSpPr>
          <p:nvPr/>
        </p:nvSpPr>
        <p:spPr bwMode="auto">
          <a:xfrm>
            <a:off x="1295400" y="3048000"/>
            <a:ext cx="1905000" cy="1524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34956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274638"/>
            <a:ext cx="8229600" cy="1143000"/>
          </a:xfrm>
        </p:spPr>
        <p:txBody>
          <a:bodyPr/>
          <a:lstStyle/>
          <a:p>
            <a:pPr eaLnBrk="1" hangingPunct="1">
              <a:defRPr/>
            </a:pPr>
            <a:r>
              <a:rPr lang="en-US" smtClean="0"/>
              <a:t>B Horizon(s)</a:t>
            </a:r>
          </a:p>
        </p:txBody>
      </p:sp>
      <p:sp>
        <p:nvSpPr>
          <p:cNvPr id="14340" name="Text Box 4"/>
          <p:cNvSpPr txBox="1">
            <a:spLocks noChangeArrowheads="1"/>
          </p:cNvSpPr>
          <p:nvPr/>
        </p:nvSpPr>
        <p:spPr bwMode="auto">
          <a:xfrm>
            <a:off x="4648200" y="1752600"/>
            <a:ext cx="38862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buFontTx/>
              <a:buChar char="•"/>
            </a:pPr>
            <a:r>
              <a:rPr lang="en-US" sz="2400">
                <a:latin typeface="Arial" pitchFamily="34" charset="0"/>
              </a:rPr>
              <a:t>Distinguished by the deposition of the clays that leached out of the A and E horizons</a:t>
            </a:r>
          </a:p>
          <a:p>
            <a:pPr eaLnBrk="1" hangingPunct="1">
              <a:spcBef>
                <a:spcPct val="50000"/>
              </a:spcBef>
              <a:buFontTx/>
              <a:buChar char="•"/>
            </a:pPr>
            <a:r>
              <a:rPr lang="en-US" sz="2400">
                <a:latin typeface="Arial" pitchFamily="34" charset="0"/>
              </a:rPr>
              <a:t>Reddish or yellowish (minerals and oxides) in color  </a:t>
            </a:r>
          </a:p>
          <a:p>
            <a:pPr eaLnBrk="1" hangingPunct="1">
              <a:spcBef>
                <a:spcPct val="50000"/>
              </a:spcBef>
              <a:buFontTx/>
              <a:buChar char="•"/>
            </a:pPr>
            <a:r>
              <a:rPr lang="en-US" sz="2400">
                <a:latin typeface="Arial" pitchFamily="34" charset="0"/>
              </a:rPr>
              <a:t>In B horizon, some material can come from above, some may come from regolith below</a:t>
            </a:r>
          </a:p>
        </p:txBody>
      </p:sp>
      <p:sp>
        <p:nvSpPr>
          <p:cNvPr id="14341" name="Text Box 6"/>
          <p:cNvSpPr txBox="1">
            <a:spLocks noChangeArrowheads="1"/>
          </p:cNvSpPr>
          <p:nvPr/>
        </p:nvSpPr>
        <p:spPr bwMode="auto">
          <a:xfrm>
            <a:off x="1447800" y="5943600"/>
            <a:ext cx="2514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00">
                <a:latin typeface="Arial" pitchFamily="34" charset="0"/>
              </a:rPr>
              <a:t>www.soils.usda.gov</a:t>
            </a:r>
          </a:p>
        </p:txBody>
      </p:sp>
      <p:sp>
        <p:nvSpPr>
          <p:cNvPr id="14342" name="Rectangle 7"/>
          <p:cNvSpPr>
            <a:spLocks noChangeArrowheads="1"/>
          </p:cNvSpPr>
          <p:nvPr/>
        </p:nvSpPr>
        <p:spPr bwMode="auto">
          <a:xfrm>
            <a:off x="1295400" y="3200400"/>
            <a:ext cx="1981200" cy="1371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34956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3"/>
          <p:cNvSpPr>
            <a:spLocks noGrp="1" noChangeArrowheads="1"/>
          </p:cNvSpPr>
          <p:nvPr>
            <p:ph type="title" idx="4294967295"/>
          </p:nvPr>
        </p:nvSpPr>
        <p:spPr>
          <a:xfrm>
            <a:off x="0" y="274638"/>
            <a:ext cx="8229600" cy="1143000"/>
          </a:xfrm>
        </p:spPr>
        <p:txBody>
          <a:bodyPr/>
          <a:lstStyle/>
          <a:p>
            <a:pPr eaLnBrk="1" hangingPunct="1">
              <a:defRPr/>
            </a:pPr>
            <a:r>
              <a:rPr lang="en-US" smtClean="0"/>
              <a:t>C Horizon</a:t>
            </a:r>
          </a:p>
        </p:txBody>
      </p:sp>
      <p:sp>
        <p:nvSpPr>
          <p:cNvPr id="15364" name="Text Box 4"/>
          <p:cNvSpPr txBox="1">
            <a:spLocks noChangeArrowheads="1"/>
          </p:cNvSpPr>
          <p:nvPr/>
        </p:nvSpPr>
        <p:spPr bwMode="auto">
          <a:xfrm>
            <a:off x="4648200" y="1981200"/>
            <a:ext cx="3886200"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buFontTx/>
              <a:buChar char="•"/>
            </a:pPr>
            <a:r>
              <a:rPr lang="en-US" sz="2400" u="sng">
                <a:latin typeface="Arial" pitchFamily="34" charset="0"/>
              </a:rPr>
              <a:t>Regolith</a:t>
            </a:r>
            <a:r>
              <a:rPr lang="en-US" sz="2400">
                <a:latin typeface="Arial" pitchFamily="34" charset="0"/>
              </a:rPr>
              <a:t>- weathered bed rock or parent material </a:t>
            </a:r>
          </a:p>
          <a:p>
            <a:pPr eaLnBrk="1" hangingPunct="1">
              <a:spcBef>
                <a:spcPct val="50000"/>
              </a:spcBef>
              <a:buFontTx/>
              <a:buChar char="•"/>
            </a:pPr>
            <a:r>
              <a:rPr lang="en-US" sz="2400">
                <a:latin typeface="Arial" pitchFamily="34" charset="0"/>
              </a:rPr>
              <a:t>Not really any biological interactions here</a:t>
            </a:r>
          </a:p>
          <a:p>
            <a:pPr eaLnBrk="1" hangingPunct="1">
              <a:spcBef>
                <a:spcPct val="50000"/>
              </a:spcBef>
              <a:buFontTx/>
              <a:buChar char="•"/>
            </a:pPr>
            <a:r>
              <a:rPr lang="en-US" sz="2400">
                <a:latin typeface="Arial" pitchFamily="34" charset="0"/>
              </a:rPr>
              <a:t>Lacks clay, more like rock</a:t>
            </a:r>
          </a:p>
          <a:p>
            <a:pPr eaLnBrk="1" hangingPunct="1">
              <a:spcBef>
                <a:spcPct val="50000"/>
              </a:spcBef>
            </a:pPr>
            <a:endParaRPr lang="en-US" sz="2400">
              <a:latin typeface="Arial" pitchFamily="34" charset="0"/>
            </a:endParaRPr>
          </a:p>
        </p:txBody>
      </p:sp>
      <p:sp>
        <p:nvSpPr>
          <p:cNvPr id="15365" name="Text Box 6"/>
          <p:cNvSpPr txBox="1">
            <a:spLocks noChangeArrowheads="1"/>
          </p:cNvSpPr>
          <p:nvPr/>
        </p:nvSpPr>
        <p:spPr bwMode="auto">
          <a:xfrm>
            <a:off x="1447800" y="5943600"/>
            <a:ext cx="2514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00">
                <a:latin typeface="Arial" pitchFamily="34" charset="0"/>
              </a:rPr>
              <a:t>www.soils.usda.gov</a:t>
            </a:r>
          </a:p>
        </p:txBody>
      </p:sp>
      <p:sp>
        <p:nvSpPr>
          <p:cNvPr id="15366" name="Rectangle 8"/>
          <p:cNvSpPr>
            <a:spLocks noChangeArrowheads="1"/>
          </p:cNvSpPr>
          <p:nvPr/>
        </p:nvSpPr>
        <p:spPr bwMode="auto">
          <a:xfrm>
            <a:off x="1371600" y="4648200"/>
            <a:ext cx="1828800" cy="12954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5"/>
          <p:cNvSpPr>
            <a:spLocks noChangeArrowheads="1"/>
          </p:cNvSpPr>
          <p:nvPr/>
        </p:nvSpPr>
        <p:spPr bwMode="auto">
          <a:xfrm>
            <a:off x="1524000" y="152400"/>
            <a:ext cx="6400800" cy="762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 name="Rectangle 2"/>
          <p:cNvSpPr>
            <a:spLocks noGrp="1" noChangeArrowheads="1"/>
          </p:cNvSpPr>
          <p:nvPr>
            <p:ph type="title"/>
          </p:nvPr>
        </p:nvSpPr>
        <p:spPr>
          <a:xfrm>
            <a:off x="533400" y="0"/>
            <a:ext cx="8229600" cy="1143000"/>
          </a:xfrm>
        </p:spPr>
        <p:txBody>
          <a:bodyPr/>
          <a:lstStyle/>
          <a:p>
            <a:pPr eaLnBrk="1" hangingPunct="1">
              <a:defRPr/>
            </a:pPr>
            <a:r>
              <a:rPr lang="en-US" smtClean="0"/>
              <a:t>Soils vary geographically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657600"/>
            <a:ext cx="44577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5" descr="reddir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5784850"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Rectangle 6"/>
          <p:cNvSpPr>
            <a:spLocks noChangeArrowheads="1"/>
          </p:cNvSpPr>
          <p:nvPr/>
        </p:nvSpPr>
        <p:spPr bwMode="auto">
          <a:xfrm>
            <a:off x="533400" y="0"/>
            <a:ext cx="8229600" cy="1143000"/>
          </a:xfrm>
          <a:prstGeom prst="rect">
            <a:avLst/>
          </a:prstGeom>
          <a:noFill/>
          <a:ln w="9525">
            <a:noFill/>
            <a:miter lim="800000"/>
            <a:headEnd/>
            <a:tailEnd/>
          </a:ln>
          <a:effectLst/>
        </p:spPr>
        <p:txBody>
          <a:bodyPr anchor="ctr"/>
          <a:lstStyle/>
          <a:p>
            <a:pPr algn="ctr" eaLnBrk="1" hangingPunct="1">
              <a:defRPr/>
            </a:pPr>
            <a:r>
              <a:rPr lang="en-US" sz="4400">
                <a:solidFill>
                  <a:schemeClr val="tx2"/>
                </a:solidFill>
                <a:effectLst>
                  <a:outerShdw blurRad="38100" dist="38100" dir="2700000" algn="tl">
                    <a:srgbClr val="000000"/>
                  </a:outerShdw>
                </a:effectLst>
              </a:rPr>
              <a:t>Soils vary geographically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8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762000"/>
            <a:ext cx="38512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p:cNvSpPr txBox="1">
            <a:spLocks noChangeArrowheads="1"/>
          </p:cNvSpPr>
          <p:nvPr/>
        </p:nvSpPr>
        <p:spPr bwMode="auto">
          <a:xfrm>
            <a:off x="5613400" y="18272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2000">
                <a:latin typeface="Times New Roman" pitchFamily="18" charset="0"/>
              </a:rPr>
              <a:t>l</a:t>
            </a:r>
          </a:p>
        </p:txBody>
      </p:sp>
      <p:sp>
        <p:nvSpPr>
          <p:cNvPr id="18436" name="Text Box 4"/>
          <p:cNvSpPr txBox="1">
            <a:spLocks noChangeArrowheads="1"/>
          </p:cNvSpPr>
          <p:nvPr/>
        </p:nvSpPr>
        <p:spPr bwMode="auto">
          <a:xfrm>
            <a:off x="5257800" y="609600"/>
            <a:ext cx="2865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4000" b="1" u="sng">
                <a:latin typeface="Times New Roman" pitchFamily="18" charset="0"/>
              </a:rPr>
              <a:t>Laterization</a:t>
            </a:r>
          </a:p>
        </p:txBody>
      </p:sp>
      <p:sp>
        <p:nvSpPr>
          <p:cNvPr id="18437" name="Text Box 5"/>
          <p:cNvSpPr txBox="1">
            <a:spLocks noChangeArrowheads="1"/>
          </p:cNvSpPr>
          <p:nvPr/>
        </p:nvSpPr>
        <p:spPr bwMode="auto">
          <a:xfrm>
            <a:off x="5105400" y="1752600"/>
            <a:ext cx="3573463"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buFontTx/>
              <a:buChar char="•"/>
            </a:pPr>
            <a:r>
              <a:rPr lang="en-US" sz="2400">
                <a:latin typeface="Arial" pitchFamily="34" charset="0"/>
              </a:rPr>
              <a:t>Leaching process that occurs in humid and warm climates</a:t>
            </a:r>
          </a:p>
          <a:p>
            <a:pPr eaLnBrk="1" hangingPunct="1"/>
            <a:endParaRPr lang="en-US" sz="2400">
              <a:latin typeface="Arial" pitchFamily="34" charset="0"/>
            </a:endParaRPr>
          </a:p>
          <a:p>
            <a:pPr eaLnBrk="1" hangingPunct="1">
              <a:buFontTx/>
              <a:buChar char="•"/>
            </a:pPr>
            <a:r>
              <a:rPr lang="en-US" sz="2400">
                <a:latin typeface="Arial" pitchFamily="34" charset="0"/>
              </a:rPr>
              <a:t>Soil Orders:</a:t>
            </a:r>
          </a:p>
          <a:p>
            <a:pPr eaLnBrk="1" hangingPunct="1"/>
            <a:r>
              <a:rPr lang="en-US" sz="2400">
                <a:latin typeface="Arial" pitchFamily="34" charset="0"/>
              </a:rPr>
              <a:t>  Oxisols: Amazon region</a:t>
            </a:r>
          </a:p>
          <a:p>
            <a:pPr eaLnBrk="1" hangingPunct="1"/>
            <a:r>
              <a:rPr lang="en-US" sz="2400">
                <a:latin typeface="Arial" pitchFamily="34" charset="0"/>
              </a:rPr>
              <a:t>  Ultisols: SE USA</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18_1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44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4267200" y="1216025"/>
            <a:ext cx="47244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buFontTx/>
              <a:buChar char="•"/>
            </a:pPr>
            <a:r>
              <a:rPr lang="en-US" sz="2000">
                <a:latin typeface="Arial" pitchFamily="34" charset="0"/>
              </a:rPr>
              <a:t>deeply weathered.</a:t>
            </a:r>
          </a:p>
          <a:p>
            <a:pPr eaLnBrk="1" hangingPunct="1">
              <a:buFontTx/>
              <a:buChar char="•"/>
            </a:pPr>
            <a:r>
              <a:rPr lang="en-US" sz="2000">
                <a:latin typeface="Arial" pitchFamily="34" charset="0"/>
              </a:rPr>
              <a:t>Precipitation &gt;&gt; PET</a:t>
            </a:r>
          </a:p>
          <a:p>
            <a:pPr eaLnBrk="1" hangingPunct="1">
              <a:buFontTx/>
              <a:buChar char="•"/>
            </a:pPr>
            <a:r>
              <a:rPr lang="en-US" sz="2000">
                <a:latin typeface="Arial" pitchFamily="34" charset="0"/>
              </a:rPr>
              <a:t>Soluble minerals weathered from A horizon</a:t>
            </a:r>
          </a:p>
          <a:p>
            <a:pPr eaLnBrk="1" hangingPunct="1">
              <a:buFontTx/>
              <a:buChar char="•"/>
            </a:pPr>
            <a:r>
              <a:rPr lang="en-US" sz="2000">
                <a:latin typeface="Arial" pitchFamily="34" charset="0"/>
              </a:rPr>
              <a:t>A horizon can be more than 10-m deep</a:t>
            </a:r>
          </a:p>
          <a:p>
            <a:pPr eaLnBrk="1" hangingPunct="1">
              <a:buFontTx/>
              <a:buChar char="•"/>
            </a:pPr>
            <a:r>
              <a:rPr lang="en-US" sz="2000">
                <a:latin typeface="Arial" pitchFamily="34" charset="0"/>
              </a:rPr>
              <a:t>A horizon characterized by iron and</a:t>
            </a:r>
          </a:p>
          <a:p>
            <a:pPr eaLnBrk="1" hangingPunct="1"/>
            <a:r>
              <a:rPr lang="en-US" sz="2000">
                <a:latin typeface="Arial" pitchFamily="34" charset="0"/>
              </a:rPr>
              <a:t>  aluminum oxides, often in high enough</a:t>
            </a:r>
          </a:p>
          <a:p>
            <a:pPr eaLnBrk="1" hangingPunct="1"/>
            <a:r>
              <a:rPr lang="en-US" sz="2000">
                <a:latin typeface="Arial" pitchFamily="34" charset="0"/>
              </a:rPr>
              <a:t>  concentration to be commercial ores</a:t>
            </a:r>
          </a:p>
          <a:p>
            <a:pPr eaLnBrk="1" hangingPunct="1">
              <a:buFontTx/>
              <a:buChar char="•"/>
            </a:pPr>
            <a:r>
              <a:rPr lang="en-US" sz="2000">
                <a:latin typeface="Arial" pitchFamily="34" charset="0"/>
              </a:rPr>
              <a:t>Results in reddish to yellow color</a:t>
            </a:r>
          </a:p>
          <a:p>
            <a:pPr eaLnBrk="1" hangingPunct="1">
              <a:buFontTx/>
              <a:buChar char="•"/>
            </a:pPr>
            <a:r>
              <a:rPr lang="en-US" sz="2000">
                <a:latin typeface="Arial" pitchFamily="34" charset="0"/>
              </a:rPr>
              <a:t>Little CEC</a:t>
            </a:r>
          </a:p>
          <a:p>
            <a:pPr eaLnBrk="1" hangingPunct="1">
              <a:buFontTx/>
              <a:buChar char="•"/>
            </a:pPr>
            <a:r>
              <a:rPr lang="en-US" sz="2000">
                <a:latin typeface="Arial" pitchFamily="34" charset="0"/>
              </a:rPr>
              <a:t>Low in fertility</a:t>
            </a:r>
          </a:p>
          <a:p>
            <a:pPr eaLnBrk="1" hangingPunct="1">
              <a:buFontTx/>
              <a:buChar char="•"/>
            </a:pPr>
            <a:r>
              <a:rPr lang="en-US" sz="2000">
                <a:latin typeface="Arial" pitchFamily="34" charset="0"/>
              </a:rPr>
              <a:t>Wet tropical areas</a:t>
            </a:r>
          </a:p>
          <a:p>
            <a:pPr eaLnBrk="1" hangingPunct="1">
              <a:buFontTx/>
              <a:buChar char="•"/>
            </a:pPr>
            <a:r>
              <a:rPr lang="en-US" sz="2000">
                <a:latin typeface="Arial" pitchFamily="34" charset="0"/>
              </a:rPr>
              <a:t>Amazon rain forest classic example</a:t>
            </a:r>
          </a:p>
          <a:p>
            <a:pPr eaLnBrk="1" hangingPunct="1">
              <a:buFontTx/>
              <a:buChar char="•"/>
            </a:pPr>
            <a:endParaRPr lang="en-US" sz="2000">
              <a:latin typeface="Arial" pitchFamily="34" charset="0"/>
            </a:endParaRPr>
          </a:p>
          <a:p>
            <a:pPr eaLnBrk="1" hangingPunct="1">
              <a:buFontTx/>
              <a:buChar char="•"/>
            </a:pPr>
            <a:r>
              <a:rPr lang="en-US" sz="2000">
                <a:latin typeface="Arial" pitchFamily="34" charset="0"/>
              </a:rPr>
              <a:t>Ultisols are similar, characteristic of sub-</a:t>
            </a:r>
          </a:p>
          <a:p>
            <a:pPr eaLnBrk="1" hangingPunct="1"/>
            <a:r>
              <a:rPr lang="en-US" sz="2000">
                <a:latin typeface="Arial" pitchFamily="34" charset="0"/>
              </a:rPr>
              <a:t>  tropical areas such as SE USA</a:t>
            </a:r>
          </a:p>
        </p:txBody>
      </p:sp>
      <p:sp>
        <p:nvSpPr>
          <p:cNvPr id="19460" name="Text Box 4"/>
          <p:cNvSpPr txBox="1">
            <a:spLocks noChangeArrowheads="1"/>
          </p:cNvSpPr>
          <p:nvPr/>
        </p:nvSpPr>
        <p:spPr bwMode="auto">
          <a:xfrm>
            <a:off x="5181600" y="228600"/>
            <a:ext cx="19240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4400" b="1" u="sng">
                <a:latin typeface="Times New Roman" pitchFamily="18" charset="0"/>
              </a:rPr>
              <a:t>Oxisols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0" y="1600200"/>
            <a:ext cx="4572000" cy="3041650"/>
          </a:xfrm>
          <a:noFill/>
          <a:extLst>
            <a:ext uri="{909E8E84-426E-40DD-AFC4-6F175D3DCCD1}">
              <a14:hiddenFill xmlns:a14="http://schemas.microsoft.com/office/drawing/2010/main">
                <a:solidFill>
                  <a:srgbClr val="FFFFFF"/>
                </a:solidFill>
              </a14:hiddenFill>
            </a:ext>
          </a:extLst>
        </p:spPr>
      </p:pic>
      <p:pic>
        <p:nvPicPr>
          <p:cNvPr id="2048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1676400"/>
            <a:ext cx="46577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n-US" smtClean="0"/>
              <a:t>What is soil made of?</a:t>
            </a:r>
          </a:p>
        </p:txBody>
      </p:sp>
      <p:sp>
        <p:nvSpPr>
          <p:cNvPr id="40963" name="Rectangle 3"/>
          <p:cNvSpPr>
            <a:spLocks noGrp="1" noChangeArrowheads="1"/>
          </p:cNvSpPr>
          <p:nvPr>
            <p:ph type="body" idx="1"/>
          </p:nvPr>
        </p:nvSpPr>
        <p:spPr/>
        <p:txBody>
          <a:bodyPr/>
          <a:lstStyle/>
          <a:p>
            <a:pPr eaLnBrk="1" hangingPunct="1">
              <a:defRPr/>
            </a:pPr>
            <a:r>
              <a:rPr lang="en-US" sz="2800" smtClean="0"/>
              <a:t>clay</a:t>
            </a:r>
          </a:p>
          <a:p>
            <a:pPr eaLnBrk="1" hangingPunct="1">
              <a:defRPr/>
            </a:pPr>
            <a:r>
              <a:rPr lang="en-US" sz="2800" smtClean="0"/>
              <a:t>sand </a:t>
            </a:r>
          </a:p>
          <a:p>
            <a:pPr eaLnBrk="1" hangingPunct="1">
              <a:defRPr/>
            </a:pPr>
            <a:r>
              <a:rPr lang="en-US" sz="2800" smtClean="0"/>
              <a:t>silt </a:t>
            </a:r>
          </a:p>
          <a:p>
            <a:pPr eaLnBrk="1" hangingPunct="1">
              <a:defRPr/>
            </a:pPr>
            <a:r>
              <a:rPr lang="en-US" sz="2800" smtClean="0"/>
              <a:t>base cations</a:t>
            </a:r>
          </a:p>
          <a:p>
            <a:pPr eaLnBrk="1" hangingPunct="1">
              <a:defRPr/>
            </a:pPr>
            <a:r>
              <a:rPr lang="en-US" sz="2800" smtClean="0"/>
              <a:t>biota </a:t>
            </a:r>
          </a:p>
          <a:p>
            <a:pPr eaLnBrk="1" hangingPunct="1">
              <a:defRPr/>
            </a:pPr>
            <a:r>
              <a:rPr lang="en-US" sz="2800" smtClean="0"/>
              <a:t>organic matter </a:t>
            </a:r>
          </a:p>
          <a:p>
            <a:pPr eaLnBrk="1" hangingPunct="1">
              <a:defRPr/>
            </a:pPr>
            <a:r>
              <a:rPr lang="en-US" sz="2800" smtClean="0"/>
              <a:t>water </a:t>
            </a:r>
          </a:p>
          <a:p>
            <a:pPr eaLnBrk="1" hangingPunct="1">
              <a:defRPr/>
            </a:pPr>
            <a:r>
              <a:rPr lang="en-US" sz="2800" smtClean="0"/>
              <a:t>pore spaces (air)</a:t>
            </a:r>
          </a:p>
        </p:txBody>
      </p:sp>
      <p:pic>
        <p:nvPicPr>
          <p:cNvPr id="307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133600"/>
            <a:ext cx="37719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6"/>
          <p:cNvSpPr txBox="1">
            <a:spLocks noChangeArrowheads="1"/>
          </p:cNvSpPr>
          <p:nvPr/>
        </p:nvSpPr>
        <p:spPr bwMode="auto">
          <a:xfrm>
            <a:off x="6324600" y="4953000"/>
            <a:ext cx="3733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00">
                <a:latin typeface="Arial" pitchFamily="34" charset="0"/>
              </a:rPr>
              <a:t>http://soils.usda.gov/sqi/concepts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endParaRPr lang="en-US" smtClean="0"/>
          </a:p>
        </p:txBody>
      </p:sp>
      <p:sp>
        <p:nvSpPr>
          <p:cNvPr id="19459" name="Rectangle 3"/>
          <p:cNvSpPr>
            <a:spLocks noGrp="1" noChangeArrowheads="1"/>
          </p:cNvSpPr>
          <p:nvPr>
            <p:ph type="body" idx="1"/>
          </p:nvPr>
        </p:nvSpPr>
        <p:spPr/>
        <p:txBody>
          <a:bodyPr/>
          <a:lstStyle/>
          <a:p>
            <a:pPr eaLnBrk="1" hangingPunct="1">
              <a:defRPr/>
            </a:pPr>
            <a:endParaRPr lang="en-US" smtClean="0"/>
          </a:p>
        </p:txBody>
      </p:sp>
      <p:pic>
        <p:nvPicPr>
          <p:cNvPr id="21508" name="Picture 4" descr="18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31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331788" y="6249988"/>
            <a:ext cx="5216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000">
                <a:latin typeface="Times New Roman" pitchFamily="18" charset="0"/>
              </a:rPr>
              <a:t>Oxisols being used for building materials in India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8_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457200"/>
            <a:ext cx="42799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4953000" y="533400"/>
            <a:ext cx="322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4400" b="1" u="sng">
                <a:latin typeface="Times New Roman" pitchFamily="18" charset="0"/>
              </a:rPr>
              <a:t>Calcification</a:t>
            </a:r>
          </a:p>
        </p:txBody>
      </p:sp>
      <p:sp>
        <p:nvSpPr>
          <p:cNvPr id="22532" name="Text Box 4"/>
          <p:cNvSpPr txBox="1">
            <a:spLocks noChangeArrowheads="1"/>
          </p:cNvSpPr>
          <p:nvPr/>
        </p:nvSpPr>
        <p:spPr bwMode="auto">
          <a:xfrm>
            <a:off x="4724400" y="1600200"/>
            <a:ext cx="44196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buFontTx/>
              <a:buChar char="•"/>
            </a:pPr>
            <a:r>
              <a:rPr lang="en-US" sz="2400">
                <a:latin typeface="Arial" pitchFamily="34" charset="0"/>
              </a:rPr>
              <a:t>Accumulation of calcium carbonate (B horizon) in continental climates</a:t>
            </a:r>
          </a:p>
          <a:p>
            <a:pPr eaLnBrk="1" hangingPunct="1">
              <a:buFontTx/>
              <a:buChar char="•"/>
            </a:pPr>
            <a:endParaRPr lang="en-US" sz="2400">
              <a:latin typeface="Arial" pitchFamily="34" charset="0"/>
            </a:endParaRPr>
          </a:p>
          <a:p>
            <a:pPr eaLnBrk="1" hangingPunct="1">
              <a:buFontTx/>
              <a:buChar char="•"/>
            </a:pPr>
            <a:r>
              <a:rPr lang="en-US" sz="2400">
                <a:latin typeface="Arial" pitchFamily="34" charset="0"/>
              </a:rPr>
              <a:t>Large amounts of organic matter in O and A horizons, dark color</a:t>
            </a:r>
          </a:p>
          <a:p>
            <a:pPr eaLnBrk="1" hangingPunct="1">
              <a:buFontTx/>
              <a:buChar char="•"/>
            </a:pPr>
            <a:endParaRPr lang="en-US" sz="2400">
              <a:latin typeface="Arial" pitchFamily="34" charset="0"/>
            </a:endParaRPr>
          </a:p>
          <a:p>
            <a:pPr eaLnBrk="1" hangingPunct="1">
              <a:buFontTx/>
              <a:buChar char="•"/>
            </a:pPr>
            <a:r>
              <a:rPr lang="en-US" sz="2400">
                <a:latin typeface="Arial" pitchFamily="34" charset="0"/>
              </a:rPr>
              <a:t>Soil orders:</a:t>
            </a:r>
          </a:p>
          <a:p>
            <a:pPr lvl="1" eaLnBrk="1" hangingPunct="1">
              <a:buFontTx/>
              <a:buChar char="•"/>
            </a:pPr>
            <a:r>
              <a:rPr lang="en-US" sz="2400">
                <a:latin typeface="Arial" pitchFamily="34" charset="0"/>
              </a:rPr>
              <a:t>Mollisol: Great Plains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914400" y="600075"/>
            <a:ext cx="2573338" cy="968375"/>
          </a:xfrm>
        </p:spPr>
        <p:txBody>
          <a:bodyPr/>
          <a:lstStyle/>
          <a:p>
            <a:pPr algn="l" eaLnBrk="1" hangingPunct="1">
              <a:defRPr/>
            </a:pPr>
            <a:r>
              <a:rPr lang="en-US" u="sng" smtClean="0"/>
              <a:t>Mollisol</a:t>
            </a:r>
            <a:r>
              <a:rPr lang="en-US" smtClean="0"/>
              <a:t> </a:t>
            </a:r>
          </a:p>
        </p:txBody>
      </p:sp>
      <p:pic>
        <p:nvPicPr>
          <p:cNvPr id="23555" name="Picture 3" descr="FG18_02"/>
          <p:cNvPicPr>
            <a:picLocks noChangeAspect="1" noChangeArrowheads="1"/>
          </p:cNvPicPr>
          <p:nvPr>
            <p:ph idx="1"/>
          </p:nvPr>
        </p:nvPicPr>
        <p:blipFill>
          <a:blip r:embed="rId3">
            <a:extLst>
              <a:ext uri="{28A0092B-C50C-407E-A947-70E740481C1C}">
                <a14:useLocalDpi xmlns:a14="http://schemas.microsoft.com/office/drawing/2010/main" val="0"/>
              </a:ext>
            </a:extLst>
          </a:blip>
          <a:srcRect l="17999" r="22501"/>
          <a:stretch>
            <a:fillRect/>
          </a:stretch>
        </p:blipFill>
        <p:spPr>
          <a:xfrm>
            <a:off x="4800600" y="609600"/>
            <a:ext cx="4343400" cy="5943600"/>
          </a:xfrm>
          <a:noFill/>
          <a:extLst>
            <a:ext uri="{909E8E84-426E-40DD-AFC4-6F175D3DCCD1}">
              <a14:hiddenFill xmlns:a14="http://schemas.microsoft.com/office/drawing/2010/main">
                <a:solidFill>
                  <a:srgbClr val="FFFFFF"/>
                </a:solidFill>
              </a14:hiddenFill>
            </a:ext>
          </a:extLst>
        </p:spPr>
      </p:pic>
      <p:sp>
        <p:nvSpPr>
          <p:cNvPr id="23556" name="Text Box 4"/>
          <p:cNvSpPr txBox="1">
            <a:spLocks noChangeArrowheads="1"/>
          </p:cNvSpPr>
          <p:nvPr/>
        </p:nvSpPr>
        <p:spPr bwMode="auto">
          <a:xfrm>
            <a:off x="0" y="6508750"/>
            <a:ext cx="1173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latin typeface="Times New Roman" pitchFamily="18" charset="0"/>
              </a:rPr>
              <a:t>Figure  18.2</a:t>
            </a:r>
          </a:p>
        </p:txBody>
      </p:sp>
      <p:sp>
        <p:nvSpPr>
          <p:cNvPr id="23557" name="Text Box 5"/>
          <p:cNvSpPr txBox="1">
            <a:spLocks noChangeArrowheads="1"/>
          </p:cNvSpPr>
          <p:nvPr/>
        </p:nvSpPr>
        <p:spPr bwMode="auto">
          <a:xfrm>
            <a:off x="381000" y="1444625"/>
            <a:ext cx="4411663"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buFontTx/>
              <a:buChar char="•"/>
            </a:pPr>
            <a:r>
              <a:rPr lang="en-US" sz="2000">
                <a:latin typeface="Arial" pitchFamily="34" charset="0"/>
              </a:rPr>
              <a:t>Dark O horizon above the 1</a:t>
            </a:r>
          </a:p>
          <a:p>
            <a:pPr eaLnBrk="1" hangingPunct="1">
              <a:buFontTx/>
              <a:buChar char="•"/>
            </a:pPr>
            <a:r>
              <a:rPr lang="en-US" sz="2000">
                <a:latin typeface="Arial" pitchFamily="34" charset="0"/>
              </a:rPr>
              <a:t>Dark A horizon between 1 and 2</a:t>
            </a:r>
          </a:p>
          <a:p>
            <a:pPr eaLnBrk="1" hangingPunct="1"/>
            <a:r>
              <a:rPr lang="en-US" sz="2000">
                <a:latin typeface="Arial" pitchFamily="34" charset="0"/>
              </a:rPr>
              <a:t>  -these indicate lots of organic matter</a:t>
            </a:r>
          </a:p>
          <a:p>
            <a:pPr eaLnBrk="1" hangingPunct="1">
              <a:buFontTx/>
              <a:buChar char="•"/>
            </a:pPr>
            <a:r>
              <a:rPr lang="en-US" sz="2000">
                <a:latin typeface="Arial" pitchFamily="34" charset="0"/>
              </a:rPr>
              <a:t>B horizon below the 2</a:t>
            </a:r>
          </a:p>
          <a:p>
            <a:pPr eaLnBrk="1" hangingPunct="1"/>
            <a:r>
              <a:rPr lang="en-US" sz="2000">
                <a:latin typeface="Arial" pitchFamily="34" charset="0"/>
              </a:rPr>
              <a:t>  -the white particles are carbonate</a:t>
            </a:r>
          </a:p>
          <a:p>
            <a:pPr eaLnBrk="1" hangingPunct="1"/>
            <a:r>
              <a:rPr lang="en-US" sz="2000">
                <a:latin typeface="Arial" pitchFamily="34" charset="0"/>
              </a:rPr>
              <a:t>   nodules</a:t>
            </a:r>
          </a:p>
          <a:p>
            <a:pPr eaLnBrk="1" hangingPunct="1">
              <a:buFontTx/>
              <a:buChar char="•"/>
            </a:pPr>
            <a:r>
              <a:rPr lang="en-US" sz="2000">
                <a:latin typeface="Arial" pitchFamily="34" charset="0"/>
              </a:rPr>
              <a:t>Calcification regime</a:t>
            </a:r>
          </a:p>
          <a:p>
            <a:pPr eaLnBrk="1" hangingPunct="1"/>
            <a:r>
              <a:rPr lang="en-US" sz="2000">
                <a:latin typeface="Arial" pitchFamily="34" charset="0"/>
              </a:rPr>
              <a:t>  -ppt about equal to ET</a:t>
            </a:r>
          </a:p>
          <a:p>
            <a:pPr eaLnBrk="1" hangingPunct="1">
              <a:buFontTx/>
              <a:buChar char="•"/>
            </a:pPr>
            <a:r>
              <a:rPr lang="en-US" sz="2000">
                <a:latin typeface="Arial" pitchFamily="34" charset="0"/>
              </a:rPr>
              <a:t>Great plains area</a:t>
            </a:r>
          </a:p>
          <a:p>
            <a:pPr eaLnBrk="1" hangingPunct="1">
              <a:buFontTx/>
              <a:buChar char="•"/>
            </a:pPr>
            <a:r>
              <a:rPr lang="en-US">
                <a:latin typeface="Arial" pitchFamily="34" charset="0"/>
              </a:rPr>
              <a:t>Very fertile soils if add water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15975"/>
            <a:ext cx="82296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18_21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84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3"/>
          <p:cNvSpPr txBox="1">
            <a:spLocks noChangeArrowheads="1"/>
          </p:cNvSpPr>
          <p:nvPr/>
        </p:nvSpPr>
        <p:spPr bwMode="auto">
          <a:xfrm>
            <a:off x="5181600" y="304800"/>
            <a:ext cx="3413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4400" b="1" u="sng">
                <a:latin typeface="Times New Roman" pitchFamily="18" charset="0"/>
              </a:rPr>
              <a:t>Podzolization</a:t>
            </a:r>
          </a:p>
        </p:txBody>
      </p:sp>
      <p:sp>
        <p:nvSpPr>
          <p:cNvPr id="25604" name="Text Box 4"/>
          <p:cNvSpPr txBox="1">
            <a:spLocks noChangeArrowheads="1"/>
          </p:cNvSpPr>
          <p:nvPr/>
        </p:nvSpPr>
        <p:spPr bwMode="auto">
          <a:xfrm>
            <a:off x="5334000" y="1600200"/>
            <a:ext cx="32766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buFontTx/>
              <a:buChar char="•"/>
            </a:pPr>
            <a:r>
              <a:rPr lang="en-US" sz="2400">
                <a:latin typeface="Arial" pitchFamily="34" charset="0"/>
              </a:rPr>
              <a:t>Soil acidification due to forest soils cool climates</a:t>
            </a:r>
          </a:p>
          <a:p>
            <a:pPr eaLnBrk="1" hangingPunct="1"/>
            <a:endParaRPr lang="en-US" sz="2400">
              <a:latin typeface="Arial" pitchFamily="34" charset="0"/>
            </a:endParaRPr>
          </a:p>
          <a:p>
            <a:pPr eaLnBrk="1" hangingPunct="1">
              <a:buFontTx/>
              <a:buChar char="•"/>
            </a:pPr>
            <a:r>
              <a:rPr lang="en-US" sz="2400">
                <a:latin typeface="Arial" pitchFamily="34" charset="0"/>
              </a:rPr>
              <a:t>Soil Orders:</a:t>
            </a:r>
          </a:p>
          <a:p>
            <a:pPr lvl="1" eaLnBrk="1" hangingPunct="1">
              <a:buFontTx/>
              <a:buChar char="•"/>
            </a:pPr>
            <a:r>
              <a:rPr lang="en-US" sz="2400">
                <a:latin typeface="Arial" pitchFamily="34" charset="0"/>
              </a:rPr>
              <a:t>Spodosols: NE, Boreal forests worldwide</a:t>
            </a:r>
          </a:p>
          <a:p>
            <a:pPr lvl="1" eaLnBrk="1" hangingPunct="1">
              <a:buFontTx/>
              <a:buChar char="•"/>
            </a:pPr>
            <a:endParaRPr lang="en-US" sz="2400">
              <a:latin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18_2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4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5181600" y="609600"/>
            <a:ext cx="25463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4400" b="1" u="sng">
                <a:latin typeface="Times New Roman" pitchFamily="18" charset="0"/>
              </a:rPr>
              <a:t>Spodosols</a:t>
            </a:r>
          </a:p>
        </p:txBody>
      </p:sp>
      <p:sp>
        <p:nvSpPr>
          <p:cNvPr id="26628" name="Text Box 4"/>
          <p:cNvSpPr txBox="1">
            <a:spLocks noChangeArrowheads="1"/>
          </p:cNvSpPr>
          <p:nvPr/>
        </p:nvSpPr>
        <p:spPr bwMode="auto">
          <a:xfrm>
            <a:off x="4595813" y="1831975"/>
            <a:ext cx="4319587"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buFontTx/>
              <a:buChar char="•"/>
            </a:pPr>
            <a:r>
              <a:rPr lang="en-US" sz="2000">
                <a:latin typeface="Arial" pitchFamily="34" charset="0"/>
              </a:rPr>
              <a:t>Cold, forested, moist regimes, acidic</a:t>
            </a:r>
          </a:p>
          <a:p>
            <a:pPr eaLnBrk="1" hangingPunct="1">
              <a:buFontTx/>
              <a:buChar char="•"/>
            </a:pPr>
            <a:r>
              <a:rPr lang="en-US" sz="2000">
                <a:latin typeface="Arial" pitchFamily="34" charset="0"/>
              </a:rPr>
              <a:t> Precip &gt; PET</a:t>
            </a:r>
          </a:p>
          <a:p>
            <a:pPr eaLnBrk="1" hangingPunct="1">
              <a:buFontTx/>
              <a:buChar char="•"/>
            </a:pPr>
            <a:r>
              <a:rPr lang="en-US" sz="2000">
                <a:latin typeface="Arial" pitchFamily="34" charset="0"/>
              </a:rPr>
              <a:t>Generally an E or spodic horizon</a:t>
            </a:r>
          </a:p>
          <a:p>
            <a:pPr eaLnBrk="1" hangingPunct="1"/>
            <a:r>
              <a:rPr lang="en-US" sz="2000">
                <a:latin typeface="Arial" pitchFamily="34" charset="0"/>
              </a:rPr>
              <a:t>  of leached/bleached gray/white</a:t>
            </a:r>
          </a:p>
          <a:p>
            <a:pPr eaLnBrk="1" hangingPunct="1">
              <a:buFontTx/>
              <a:buChar char="•"/>
            </a:pPr>
            <a:r>
              <a:rPr lang="en-US" sz="2000">
                <a:latin typeface="Arial" pitchFamily="34" charset="0"/>
              </a:rPr>
              <a:t> A horizon heavily leached, lack humus and clay </a:t>
            </a:r>
          </a:p>
          <a:p>
            <a:pPr eaLnBrk="1" hangingPunct="1">
              <a:buFontTx/>
              <a:buChar char="•"/>
            </a:pPr>
            <a:r>
              <a:rPr lang="en-US" sz="2000">
                <a:latin typeface="Arial" pitchFamily="34" charset="0"/>
              </a:rPr>
              <a:t>Iron and aluminum oxides in B horizon</a:t>
            </a:r>
          </a:p>
          <a:p>
            <a:pPr eaLnBrk="1" hangingPunct="1">
              <a:buFontTx/>
              <a:buChar char="•"/>
            </a:pPr>
            <a:r>
              <a:rPr lang="en-US" sz="2000">
                <a:latin typeface="Arial" pitchFamily="34" charset="0"/>
              </a:rPr>
              <a:t>Low CEC</a:t>
            </a:r>
          </a:p>
          <a:p>
            <a:pPr eaLnBrk="1" hangingPunct="1">
              <a:buFontTx/>
              <a:buChar char="•"/>
            </a:pPr>
            <a:r>
              <a:rPr lang="en-US" sz="2000">
                <a:latin typeface="Arial" pitchFamily="34" charset="0"/>
              </a:rPr>
              <a:t>Infertile soils</a:t>
            </a:r>
          </a:p>
          <a:p>
            <a:pPr eaLnBrk="1" hangingPunct="1"/>
            <a:endParaRPr lang="en-US" sz="2000">
              <a:latin typeface="Arial" pitchFamily="34" charset="0"/>
            </a:endParaRPr>
          </a:p>
          <a:p>
            <a:pPr eaLnBrk="1" hangingPunct="1"/>
            <a:endParaRPr lang="en-US">
              <a:latin typeface="Arial" pitchFamily="34" charset="0"/>
            </a:endParaRPr>
          </a:p>
          <a:p>
            <a:pPr eaLnBrk="1" hangingPunct="1"/>
            <a:endParaRPr lang="en-US" sz="2000">
              <a:latin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8042275"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alin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37719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salinization_solodized_pr2_Agri_Food_Ca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048000"/>
            <a:ext cx="407035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5562600" y="609600"/>
            <a:ext cx="30114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4400" b="1" u="sng">
                <a:latin typeface="Times New Roman" pitchFamily="18" charset="0"/>
              </a:rPr>
              <a:t>Salinization</a:t>
            </a:r>
          </a:p>
        </p:txBody>
      </p:sp>
      <p:sp>
        <p:nvSpPr>
          <p:cNvPr id="28677" name="Text Box 5"/>
          <p:cNvSpPr txBox="1">
            <a:spLocks noChangeArrowheads="1"/>
          </p:cNvSpPr>
          <p:nvPr/>
        </p:nvSpPr>
        <p:spPr bwMode="auto">
          <a:xfrm>
            <a:off x="5345113" y="1625600"/>
            <a:ext cx="357028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buFontTx/>
              <a:buChar char="•"/>
            </a:pPr>
            <a:r>
              <a:rPr lang="en-US" sz="2400">
                <a:latin typeface="Arial" pitchFamily="34" charset="0"/>
              </a:rPr>
              <a:t>Accumulation of salts in arid areas</a:t>
            </a:r>
          </a:p>
          <a:p>
            <a:pPr eaLnBrk="1" hangingPunct="1">
              <a:buFontTx/>
              <a:buChar char="•"/>
            </a:pPr>
            <a:r>
              <a:rPr lang="en-US" sz="2400">
                <a:latin typeface="Arial" pitchFamily="34" charset="0"/>
              </a:rPr>
              <a:t>PET &gt;&gt; precipitation</a:t>
            </a:r>
          </a:p>
          <a:p>
            <a:pPr eaLnBrk="1" hangingPunct="1">
              <a:buFontTx/>
              <a:buChar char="•"/>
            </a:pPr>
            <a:r>
              <a:rPr lang="en-US" sz="2400">
                <a:latin typeface="Arial" pitchFamily="34" charset="0"/>
              </a:rPr>
              <a:t>Soil orders: Aridisols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18_1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03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4419600" y="457200"/>
            <a:ext cx="23272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4400" b="1" u="sng">
                <a:latin typeface="Times New Roman" pitchFamily="18" charset="0"/>
              </a:rPr>
              <a:t>Aridisols</a:t>
            </a:r>
          </a:p>
        </p:txBody>
      </p:sp>
      <p:sp>
        <p:nvSpPr>
          <p:cNvPr id="29700" name="Text Box 4"/>
          <p:cNvSpPr txBox="1">
            <a:spLocks noChangeArrowheads="1"/>
          </p:cNvSpPr>
          <p:nvPr/>
        </p:nvSpPr>
        <p:spPr bwMode="auto">
          <a:xfrm>
            <a:off x="4343400" y="1600200"/>
            <a:ext cx="44958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buFontTx/>
              <a:buChar char="•"/>
            </a:pPr>
            <a:r>
              <a:rPr lang="en-US" sz="2000">
                <a:latin typeface="Arial" pitchFamily="34" charset="0"/>
              </a:rPr>
              <a:t>PET &gt;&gt; Precipitation</a:t>
            </a:r>
          </a:p>
          <a:p>
            <a:pPr eaLnBrk="1" hangingPunct="1">
              <a:buFontTx/>
              <a:buChar char="•"/>
            </a:pPr>
            <a:r>
              <a:rPr lang="en-US" sz="2000">
                <a:latin typeface="Arial" pitchFamily="34" charset="0"/>
              </a:rPr>
              <a:t>Desert soils</a:t>
            </a:r>
          </a:p>
          <a:p>
            <a:pPr eaLnBrk="1" hangingPunct="1">
              <a:buFontTx/>
              <a:buChar char="•"/>
            </a:pPr>
            <a:r>
              <a:rPr lang="en-US" sz="2000">
                <a:latin typeface="Arial" pitchFamily="34" charset="0"/>
              </a:rPr>
              <a:t>Pale, light color near surface</a:t>
            </a:r>
          </a:p>
          <a:p>
            <a:pPr eaLnBrk="1" hangingPunct="1">
              <a:buFontTx/>
              <a:buChar char="•"/>
            </a:pPr>
            <a:r>
              <a:rPr lang="en-US" sz="2000">
                <a:latin typeface="Arial" pitchFamily="34" charset="0"/>
              </a:rPr>
              <a:t>Long periods of soil moisture deficit</a:t>
            </a:r>
          </a:p>
          <a:p>
            <a:pPr eaLnBrk="1" hangingPunct="1">
              <a:buFontTx/>
              <a:buChar char="•"/>
            </a:pPr>
            <a:r>
              <a:rPr lang="en-US" sz="2000">
                <a:latin typeface="Arial" pitchFamily="34" charset="0"/>
              </a:rPr>
              <a:t>Little if any organic matter</a:t>
            </a:r>
          </a:p>
          <a:p>
            <a:pPr eaLnBrk="1" hangingPunct="1">
              <a:buFontTx/>
              <a:buChar char="•"/>
            </a:pPr>
            <a:r>
              <a:rPr lang="en-US" sz="2000">
                <a:latin typeface="Arial" pitchFamily="34" charset="0"/>
              </a:rPr>
              <a:t>High CEC</a:t>
            </a:r>
          </a:p>
          <a:p>
            <a:pPr eaLnBrk="1" hangingPunct="1">
              <a:buFontTx/>
              <a:buChar char="•"/>
            </a:pPr>
            <a:r>
              <a:rPr lang="en-US" sz="2000">
                <a:latin typeface="Arial" pitchFamily="34" charset="0"/>
              </a:rPr>
              <a:t>Very fertile if add water</a:t>
            </a:r>
          </a:p>
          <a:p>
            <a:pPr eaLnBrk="1" hangingPunct="1">
              <a:buFontTx/>
              <a:buChar char="•"/>
            </a:pPr>
            <a:r>
              <a:rPr lang="en-US" sz="2000">
                <a:latin typeface="Arial" pitchFamily="34" charset="0"/>
              </a:rPr>
              <a:t>Salinization is common</a:t>
            </a:r>
          </a:p>
          <a:p>
            <a:pPr eaLnBrk="1" hangingPunct="1">
              <a:buFontTx/>
              <a:buChar char="•"/>
            </a:pPr>
            <a:r>
              <a:rPr lang="en-US" sz="2000">
                <a:latin typeface="Arial" pitchFamily="34" charset="0"/>
              </a:rPr>
              <a:t>Here the white color is from salts that have precipitated in the soil</a:t>
            </a:r>
          </a:p>
          <a:p>
            <a:pPr eaLnBrk="1" hangingPunct="1">
              <a:buFontTx/>
              <a:buChar char="•"/>
            </a:pPr>
            <a:r>
              <a:rPr lang="en-US" sz="2000">
                <a:latin typeface="Arial" pitchFamily="34" charset="0"/>
              </a:rPr>
              <a:t>Largest soil order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66788"/>
            <a:ext cx="77724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en-US" smtClean="0"/>
              <a:t>Soil Forming Factors</a:t>
            </a:r>
          </a:p>
        </p:txBody>
      </p:sp>
      <p:sp>
        <p:nvSpPr>
          <p:cNvPr id="41987" name="Rectangle 3"/>
          <p:cNvSpPr>
            <a:spLocks noGrp="1" noChangeArrowheads="1"/>
          </p:cNvSpPr>
          <p:nvPr>
            <p:ph type="body" idx="1"/>
          </p:nvPr>
        </p:nvSpPr>
        <p:spPr/>
        <p:txBody>
          <a:bodyPr/>
          <a:lstStyle/>
          <a:p>
            <a:pPr eaLnBrk="1" hangingPunct="1">
              <a:lnSpc>
                <a:spcPct val="90000"/>
              </a:lnSpc>
              <a:defRPr/>
            </a:pPr>
            <a:r>
              <a:rPr lang="en-US" smtClean="0">
                <a:solidFill>
                  <a:srgbClr val="FF6600"/>
                </a:solidFill>
              </a:rPr>
              <a:t>Cl</a:t>
            </a:r>
            <a:r>
              <a:rPr lang="en-US" smtClean="0"/>
              <a:t>imate</a:t>
            </a:r>
          </a:p>
          <a:p>
            <a:pPr eaLnBrk="1" hangingPunct="1">
              <a:lnSpc>
                <a:spcPct val="90000"/>
              </a:lnSpc>
              <a:defRPr/>
            </a:pPr>
            <a:r>
              <a:rPr lang="en-US" smtClean="0">
                <a:solidFill>
                  <a:srgbClr val="FF6600"/>
                </a:solidFill>
              </a:rPr>
              <a:t>O</a:t>
            </a:r>
            <a:r>
              <a:rPr lang="en-US" smtClean="0"/>
              <a:t>rganic matter</a:t>
            </a:r>
          </a:p>
          <a:p>
            <a:pPr eaLnBrk="1" hangingPunct="1">
              <a:lnSpc>
                <a:spcPct val="90000"/>
              </a:lnSpc>
              <a:defRPr/>
            </a:pPr>
            <a:r>
              <a:rPr lang="en-US" smtClean="0">
                <a:solidFill>
                  <a:srgbClr val="FF6600"/>
                </a:solidFill>
              </a:rPr>
              <a:t>R</a:t>
            </a:r>
            <a:r>
              <a:rPr lang="en-US" smtClean="0"/>
              <a:t>elief</a:t>
            </a:r>
          </a:p>
          <a:p>
            <a:pPr eaLnBrk="1" hangingPunct="1">
              <a:lnSpc>
                <a:spcPct val="90000"/>
              </a:lnSpc>
              <a:defRPr/>
            </a:pPr>
            <a:r>
              <a:rPr lang="en-US" smtClean="0">
                <a:solidFill>
                  <a:srgbClr val="FF6600"/>
                </a:solidFill>
              </a:rPr>
              <a:t>P</a:t>
            </a:r>
            <a:r>
              <a:rPr lang="en-US" smtClean="0"/>
              <a:t>arent material</a:t>
            </a:r>
          </a:p>
          <a:p>
            <a:pPr eaLnBrk="1" hangingPunct="1">
              <a:lnSpc>
                <a:spcPct val="90000"/>
              </a:lnSpc>
              <a:defRPr/>
            </a:pPr>
            <a:r>
              <a:rPr lang="en-US" smtClean="0">
                <a:solidFill>
                  <a:srgbClr val="FF6600"/>
                </a:solidFill>
              </a:rPr>
              <a:t>T</a:t>
            </a:r>
            <a:r>
              <a:rPr lang="en-US" smtClean="0"/>
              <a:t>ime</a:t>
            </a:r>
          </a:p>
          <a:p>
            <a:pPr eaLnBrk="1" hangingPunct="1">
              <a:lnSpc>
                <a:spcPct val="90000"/>
              </a:lnSpc>
              <a:defRPr/>
            </a:pPr>
            <a:endParaRPr lang="en-US" smtClean="0"/>
          </a:p>
          <a:p>
            <a:pPr eaLnBrk="1" hangingPunct="1">
              <a:lnSpc>
                <a:spcPct val="90000"/>
              </a:lnSpc>
              <a:buFont typeface="Wingdings" pitchFamily="2" charset="2"/>
              <a:buNone/>
              <a:defRPr/>
            </a:pPr>
            <a:r>
              <a:rPr lang="en-US" sz="3600" b="1" smtClean="0">
                <a:solidFill>
                  <a:srgbClr val="FF6600"/>
                </a:solidFill>
              </a:rPr>
              <a:t>Cl.O.R.P.T</a:t>
            </a:r>
          </a:p>
        </p:txBody>
      </p:sp>
      <p:pic>
        <p:nvPicPr>
          <p:cNvPr id="4100" name="Picture 4" descr="honduran_soil_pro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0"/>
            <a:ext cx="334645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18_2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23350" cy="67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p:cNvSpPr txBox="1">
            <a:spLocks noChangeArrowheads="1"/>
          </p:cNvSpPr>
          <p:nvPr/>
        </p:nvSpPr>
        <p:spPr bwMode="auto">
          <a:xfrm>
            <a:off x="304800" y="5911850"/>
            <a:ext cx="8534400" cy="946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800" b="1" u="sng">
                <a:latin typeface="Arial" pitchFamily="34" charset="0"/>
              </a:rPr>
              <a:t>Histosols</a:t>
            </a:r>
            <a:r>
              <a:rPr lang="en-US" sz="2800">
                <a:latin typeface="Times New Roman" pitchFamily="18" charset="0"/>
              </a:rPr>
              <a:t>: </a:t>
            </a:r>
            <a:r>
              <a:rPr lang="en-US" sz="2800">
                <a:latin typeface="Arial" pitchFamily="34" charset="0"/>
              </a:rPr>
              <a:t>poorly-drained areas, high OM, wetlands and peat areas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16000"/>
            <a:ext cx="76200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smtClean="0"/>
              <a:t>Soil Management</a:t>
            </a:r>
          </a:p>
        </p:txBody>
      </p:sp>
      <p:sp>
        <p:nvSpPr>
          <p:cNvPr id="35843" name="Rectangle 3"/>
          <p:cNvSpPr>
            <a:spLocks noGrp="1" noChangeArrowheads="1"/>
          </p:cNvSpPr>
          <p:nvPr>
            <p:ph type="body" idx="1"/>
          </p:nvPr>
        </p:nvSpPr>
        <p:spPr/>
        <p:txBody>
          <a:bodyPr/>
          <a:lstStyle/>
          <a:p>
            <a:pPr eaLnBrk="1" hangingPunct="1">
              <a:defRPr/>
            </a:pPr>
            <a:r>
              <a:rPr lang="en-US" smtClean="0"/>
              <a:t>Soil is often affected by human impacts, particularly agriculture.</a:t>
            </a:r>
          </a:p>
          <a:p>
            <a:pPr eaLnBrk="1" hangingPunct="1">
              <a:defRPr/>
            </a:pPr>
            <a:r>
              <a:rPr lang="en-US" smtClean="0"/>
              <a:t>2 examples:</a:t>
            </a:r>
          </a:p>
          <a:p>
            <a:pPr lvl="1" eaLnBrk="1" hangingPunct="1">
              <a:defRPr/>
            </a:pPr>
            <a:r>
              <a:rPr lang="en-US" smtClean="0"/>
              <a:t>The Dust Bowl</a:t>
            </a:r>
          </a:p>
          <a:p>
            <a:pPr lvl="1" eaLnBrk="1" hangingPunct="1">
              <a:defRPr/>
            </a:pPr>
            <a:r>
              <a:rPr lang="en-US" smtClean="0"/>
              <a:t>Kesterson National</a:t>
            </a:r>
          </a:p>
          <a:p>
            <a:pPr lvl="1" eaLnBrk="1" hangingPunct="1">
              <a:buFont typeface="Wingdings" pitchFamily="2" charset="2"/>
              <a:buNone/>
              <a:defRPr/>
            </a:pPr>
            <a:r>
              <a:rPr lang="en-US" smtClean="0"/>
              <a:t> Wildlife Refuge</a:t>
            </a:r>
          </a:p>
        </p:txBody>
      </p:sp>
      <p:pic>
        <p:nvPicPr>
          <p:cNvPr id="33796" name="Picture 4" descr="honduran_farm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276600"/>
            <a:ext cx="4143375"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smtClean="0"/>
              <a:t>The Dust Bowl</a:t>
            </a:r>
          </a:p>
        </p:txBody>
      </p:sp>
      <p:pic>
        <p:nvPicPr>
          <p:cNvPr id="34819"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1447800"/>
            <a:ext cx="3657600" cy="2012950"/>
          </a:xfrm>
        </p:spPr>
      </p:pic>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81400"/>
            <a:ext cx="46101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5"/>
          <p:cNvSpPr txBox="1">
            <a:spLocks noChangeArrowheads="1"/>
          </p:cNvSpPr>
          <p:nvPr/>
        </p:nvSpPr>
        <p:spPr bwMode="auto">
          <a:xfrm>
            <a:off x="6096000" y="1752600"/>
            <a:ext cx="30480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buFontTx/>
              <a:buChar char="•"/>
            </a:pPr>
            <a:r>
              <a:rPr lang="en-US" sz="2400">
                <a:latin typeface="Arial" pitchFamily="34" charset="0"/>
              </a:rPr>
              <a:t>Southern Plains, 1930s</a:t>
            </a:r>
          </a:p>
          <a:p>
            <a:pPr eaLnBrk="1" hangingPunct="1">
              <a:spcBef>
                <a:spcPct val="50000"/>
              </a:spcBef>
              <a:buFontTx/>
              <a:buChar char="•"/>
            </a:pPr>
            <a:r>
              <a:rPr lang="en-US" sz="2400">
                <a:latin typeface="Arial" pitchFamily="34" charset="0"/>
              </a:rPr>
              <a:t>Heavy planting and plowing plus prolonged drought reduced the amount of topsoil and ground-cover</a:t>
            </a:r>
          </a:p>
          <a:p>
            <a:pPr eaLnBrk="1" hangingPunct="1">
              <a:spcBef>
                <a:spcPct val="50000"/>
              </a:spcBef>
              <a:buFontTx/>
              <a:buChar char="•"/>
            </a:pPr>
            <a:r>
              <a:rPr lang="en-US" sz="2400">
                <a:latin typeface="Arial" pitchFamily="34" charset="0"/>
              </a:rPr>
              <a:t>Could it happen again?</a:t>
            </a:r>
          </a:p>
        </p:txBody>
      </p:sp>
      <p:pic>
        <p:nvPicPr>
          <p:cNvPr id="348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447800"/>
            <a:ext cx="2057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l" eaLnBrk="1" hangingPunct="1">
              <a:defRPr/>
            </a:pPr>
            <a:r>
              <a:rPr lang="en-US" sz="4000" smtClean="0"/>
              <a:t>                          Kesterson Reservoir</a:t>
            </a:r>
          </a:p>
        </p:txBody>
      </p:sp>
      <p:sp>
        <p:nvSpPr>
          <p:cNvPr id="32771" name="Rectangle 3"/>
          <p:cNvSpPr>
            <a:spLocks noGrp="1" noChangeArrowheads="1"/>
          </p:cNvSpPr>
          <p:nvPr>
            <p:ph type="body" idx="1"/>
          </p:nvPr>
        </p:nvSpPr>
        <p:spPr>
          <a:xfrm>
            <a:off x="4148138" y="1219200"/>
            <a:ext cx="4995862" cy="3519488"/>
          </a:xfrm>
        </p:spPr>
        <p:txBody>
          <a:bodyPr/>
          <a:lstStyle/>
          <a:p>
            <a:pPr eaLnBrk="1" hangingPunct="1">
              <a:lnSpc>
                <a:spcPct val="80000"/>
              </a:lnSpc>
              <a:defRPr/>
            </a:pPr>
            <a:r>
              <a:rPr lang="en-US" sz="2400" smtClean="0"/>
              <a:t>The </a:t>
            </a:r>
            <a:r>
              <a:rPr lang="en-US" sz="2400" smtClean="0">
                <a:hlinkClick r:id="rId3"/>
              </a:rPr>
              <a:t>Kesterson Reservoir</a:t>
            </a:r>
            <a:r>
              <a:rPr lang="en-US" sz="2400" smtClean="0"/>
              <a:t> in the San Joaquin Valley of California is the recipient of water drained from agricultural fields. Studies of the freshwater wetlands at Kesterson have shown that the water entering Kesterson has brought with it boron, selenium and other trace elements. These material have accumulated to toxic levels in plant and animal communities. </a:t>
            </a:r>
          </a:p>
        </p:txBody>
      </p:sp>
      <p:pic>
        <p:nvPicPr>
          <p:cNvPr id="35844" name="Picture 4" descr="kesterso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85800"/>
            <a:ext cx="37274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kest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5088" y="4811713"/>
            <a:ext cx="2457450"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kesters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0" y="1163638"/>
            <a:ext cx="4151313"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descr="kesterso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375" y="1393825"/>
            <a:ext cx="385445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5"/>
          <p:cNvSpPr>
            <a:spLocks noChangeArrowheads="1"/>
          </p:cNvSpPr>
          <p:nvPr/>
        </p:nvSpPr>
        <p:spPr bwMode="auto">
          <a:xfrm>
            <a:off x="685800" y="1752600"/>
            <a:ext cx="8229600" cy="4038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818" name="Rectangle 2"/>
          <p:cNvSpPr>
            <a:spLocks noGrp="1" noChangeArrowheads="1"/>
          </p:cNvSpPr>
          <p:nvPr>
            <p:ph type="title"/>
          </p:nvPr>
        </p:nvSpPr>
        <p:spPr/>
        <p:txBody>
          <a:bodyPr/>
          <a:lstStyle/>
          <a:p>
            <a:pPr eaLnBrk="1" hangingPunct="1">
              <a:defRPr/>
            </a:pPr>
            <a:r>
              <a:rPr lang="en-US" b="1" smtClean="0">
                <a:solidFill>
                  <a:srgbClr val="FFFFCC"/>
                </a:solidFill>
              </a:rPr>
              <a:t>Geophagy</a:t>
            </a:r>
          </a:p>
        </p:txBody>
      </p:sp>
      <p:sp>
        <p:nvSpPr>
          <p:cNvPr id="37893" name="Text Box 3"/>
          <p:cNvSpPr txBox="1">
            <a:spLocks noChangeArrowheads="1"/>
          </p:cNvSpPr>
          <p:nvPr/>
        </p:nvSpPr>
        <p:spPr bwMode="auto">
          <a:xfrm>
            <a:off x="685800" y="1828800"/>
            <a:ext cx="8304213"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800">
                <a:latin typeface="Times New Roman" pitchFamily="18" charset="0"/>
              </a:rPr>
              <a:t>People around the world eat clay, dirt or other pieces of </a:t>
            </a:r>
          </a:p>
          <a:p>
            <a:pPr eaLnBrk="1" hangingPunct="1"/>
            <a:r>
              <a:rPr lang="en-US" sz="2800">
                <a:latin typeface="Times New Roman" pitchFamily="18" charset="0"/>
              </a:rPr>
              <a:t>the lithosphere  for a variety of reasons. Commonly, it is </a:t>
            </a:r>
          </a:p>
          <a:p>
            <a:pPr eaLnBrk="1" hangingPunct="1"/>
            <a:r>
              <a:rPr lang="en-US" sz="2800">
                <a:latin typeface="Times New Roman" pitchFamily="18" charset="0"/>
              </a:rPr>
              <a:t>a traditional cultural activity which takes place during </a:t>
            </a:r>
          </a:p>
          <a:p>
            <a:pPr eaLnBrk="1" hangingPunct="1"/>
            <a:r>
              <a:rPr lang="en-US" sz="2800">
                <a:latin typeface="Times New Roman" pitchFamily="18" charset="0"/>
              </a:rPr>
              <a:t>pregnancy, religious ceremonies, or as a remedy for </a:t>
            </a:r>
          </a:p>
          <a:p>
            <a:pPr eaLnBrk="1" hangingPunct="1"/>
            <a:r>
              <a:rPr lang="en-US" sz="2800">
                <a:latin typeface="Times New Roman" pitchFamily="18" charset="0"/>
              </a:rPr>
              <a:t>disease. Most people who eat dirt live in Central Africa </a:t>
            </a:r>
          </a:p>
          <a:p>
            <a:pPr eaLnBrk="1" hangingPunct="1"/>
            <a:r>
              <a:rPr lang="en-US" sz="2800">
                <a:latin typeface="Times New Roman" pitchFamily="18" charset="0"/>
              </a:rPr>
              <a:t>and the Southern United States. While it is a cultural </a:t>
            </a:r>
          </a:p>
          <a:p>
            <a:pPr eaLnBrk="1" hangingPunct="1"/>
            <a:r>
              <a:rPr lang="en-US" sz="2800">
                <a:latin typeface="Times New Roman" pitchFamily="18" charset="0"/>
              </a:rPr>
              <a:t>practice, it also fills a physiological need for nutrients.</a:t>
            </a:r>
          </a:p>
          <a:p>
            <a:pPr eaLnBrk="1" hangingPunct="1"/>
            <a:endParaRPr lang="en-US" sz="2800">
              <a:latin typeface="Times New Roman" pitchFamily="18" charset="0"/>
            </a:endParaRPr>
          </a:p>
          <a:p>
            <a:pPr eaLnBrk="1" hangingPunct="1"/>
            <a:r>
              <a:rPr lang="en-US" sz="2800">
                <a:latin typeface="Times New Roman" pitchFamily="18" charset="0"/>
              </a:rPr>
              <a:t>And of course, kids all over the world still eat dirt.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304800"/>
            <a:ext cx="8229600" cy="1371600"/>
          </a:xfrm>
        </p:spPr>
        <p:txBody>
          <a:bodyPr/>
          <a:lstStyle/>
          <a:p>
            <a:pPr eaLnBrk="1" hangingPunct="1">
              <a:defRPr/>
            </a:pPr>
            <a:r>
              <a:rPr lang="en-US" smtClean="0">
                <a:cs typeface="Times New Roman" charset="0"/>
              </a:rPr>
              <a:t>Soil Properties</a:t>
            </a:r>
          </a:p>
        </p:txBody>
      </p:sp>
      <p:sp>
        <p:nvSpPr>
          <p:cNvPr id="5123" name="Rectangle 3"/>
          <p:cNvSpPr>
            <a:spLocks noGrp="1" noChangeArrowheads="1"/>
          </p:cNvSpPr>
          <p:nvPr>
            <p:ph type="body" idx="1"/>
          </p:nvPr>
        </p:nvSpPr>
        <p:spPr/>
        <p:txBody>
          <a:bodyPr/>
          <a:lstStyle/>
          <a:p>
            <a:pPr eaLnBrk="1" hangingPunct="1">
              <a:lnSpc>
                <a:spcPct val="90000"/>
              </a:lnSpc>
              <a:defRPr/>
            </a:pPr>
            <a:r>
              <a:rPr lang="en-US" smtClean="0">
                <a:cs typeface="Times New Roman" charset="0"/>
              </a:rPr>
              <a:t>Soil Color  </a:t>
            </a:r>
          </a:p>
          <a:p>
            <a:pPr eaLnBrk="1" hangingPunct="1">
              <a:lnSpc>
                <a:spcPct val="90000"/>
              </a:lnSpc>
              <a:defRPr/>
            </a:pPr>
            <a:r>
              <a:rPr lang="en-US" smtClean="0">
                <a:cs typeface="Times New Roman" charset="0"/>
              </a:rPr>
              <a:t>Soil Texture  </a:t>
            </a:r>
          </a:p>
          <a:p>
            <a:pPr eaLnBrk="1" hangingPunct="1">
              <a:lnSpc>
                <a:spcPct val="90000"/>
              </a:lnSpc>
              <a:defRPr/>
            </a:pPr>
            <a:r>
              <a:rPr lang="en-US" smtClean="0">
                <a:cs typeface="Times New Roman" charset="0"/>
              </a:rPr>
              <a:t>Soil Structure  </a:t>
            </a:r>
          </a:p>
          <a:p>
            <a:pPr eaLnBrk="1" hangingPunct="1">
              <a:lnSpc>
                <a:spcPct val="90000"/>
              </a:lnSpc>
              <a:defRPr/>
            </a:pPr>
            <a:r>
              <a:rPr lang="en-US" smtClean="0">
                <a:cs typeface="Times New Roman" charset="0"/>
              </a:rPr>
              <a:t>Soil Chemistry  </a:t>
            </a:r>
          </a:p>
          <a:p>
            <a:pPr lvl="1" eaLnBrk="1" hangingPunct="1">
              <a:lnSpc>
                <a:spcPct val="90000"/>
              </a:lnSpc>
              <a:defRPr/>
            </a:pPr>
            <a:r>
              <a:rPr lang="en-US" sz="3200" smtClean="0">
                <a:cs typeface="Times New Roman" charset="0"/>
              </a:rPr>
              <a:t>Soil Acidity</a:t>
            </a:r>
          </a:p>
          <a:p>
            <a:pPr lvl="1" eaLnBrk="1" hangingPunct="1">
              <a:lnSpc>
                <a:spcPct val="90000"/>
              </a:lnSpc>
              <a:defRPr/>
            </a:pPr>
            <a:r>
              <a:rPr lang="en-US" sz="3200" smtClean="0">
                <a:cs typeface="Times New Roman" charset="0"/>
              </a:rPr>
              <a:t>Alkalinity  </a:t>
            </a:r>
          </a:p>
          <a:p>
            <a:pPr lvl="1" eaLnBrk="1" hangingPunct="1">
              <a:lnSpc>
                <a:spcPct val="90000"/>
              </a:lnSpc>
              <a:defRPr/>
            </a:pPr>
            <a:r>
              <a:rPr lang="en-US" sz="3200" smtClean="0">
                <a:cs typeface="Times New Roman" charset="0"/>
              </a:rPr>
              <a:t>Soil nutrients</a:t>
            </a:r>
          </a:p>
        </p:txBody>
      </p:sp>
      <p:pic>
        <p:nvPicPr>
          <p:cNvPr id="512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413" y="1371600"/>
            <a:ext cx="3306762"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8"/>
          <p:cNvSpPr txBox="1">
            <a:spLocks noChangeArrowheads="1"/>
          </p:cNvSpPr>
          <p:nvPr/>
        </p:nvSpPr>
        <p:spPr bwMode="auto">
          <a:xfrm>
            <a:off x="5334000" y="6400800"/>
            <a:ext cx="426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00">
                <a:latin typeface="Arial" pitchFamily="34" charset="0"/>
              </a:rPr>
              <a:t>www.Jordforsk.no/english/soilquality.htm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smtClean="0"/>
              <a:t>Munsell Soil Color Chart</a:t>
            </a:r>
          </a:p>
        </p:txBody>
      </p:sp>
      <p:pic>
        <p:nvPicPr>
          <p:cNvPr id="6147" name="Picture 3" descr="FG18_03"/>
          <p:cNvPicPr>
            <a:picLocks noChangeAspect="1" noChangeArrowheads="1"/>
          </p:cNvPicPr>
          <p:nvPr>
            <p:ph idx="1"/>
          </p:nvPr>
        </p:nvPicPr>
        <p:blipFill>
          <a:blip r:embed="rId3">
            <a:extLst>
              <a:ext uri="{28A0092B-C50C-407E-A947-70E740481C1C}">
                <a14:useLocalDpi xmlns:a14="http://schemas.microsoft.com/office/drawing/2010/main" val="0"/>
              </a:ext>
            </a:extLst>
          </a:blip>
          <a:srcRect t="3600" b="4800"/>
          <a:stretch>
            <a:fillRect/>
          </a:stretch>
        </p:blipFill>
        <p:spPr>
          <a:xfrm>
            <a:off x="762000" y="1447800"/>
            <a:ext cx="7620000" cy="5237163"/>
          </a:xfrm>
          <a:noFill/>
          <a:extLst>
            <a:ext uri="{909E8E84-426E-40DD-AFC4-6F175D3DCCD1}">
              <a14:hiddenFill xmlns:a14="http://schemas.microsoft.com/office/drawing/2010/main">
                <a:solidFill>
                  <a:srgbClr val="FFFFFF"/>
                </a:solidFill>
              </a14:hiddenFill>
            </a:ext>
          </a:extLst>
        </p:spPr>
      </p:pic>
      <p:sp>
        <p:nvSpPr>
          <p:cNvPr id="6148" name="Text Box 4"/>
          <p:cNvSpPr txBox="1">
            <a:spLocks noChangeArrowheads="1"/>
          </p:cNvSpPr>
          <p:nvPr/>
        </p:nvSpPr>
        <p:spPr bwMode="auto">
          <a:xfrm>
            <a:off x="0" y="6508750"/>
            <a:ext cx="1173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latin typeface="Times New Roman" pitchFamily="18" charset="0"/>
              </a:rPr>
              <a:t>Figure  18.3</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28600"/>
            <a:ext cx="8229600" cy="1371600"/>
          </a:xfrm>
        </p:spPr>
        <p:txBody>
          <a:bodyPr/>
          <a:lstStyle/>
          <a:p>
            <a:pPr eaLnBrk="1" hangingPunct="1">
              <a:defRPr/>
            </a:pPr>
            <a:r>
              <a:rPr lang="en-US" smtClean="0"/>
              <a:t>Soil Texture Triangle</a:t>
            </a:r>
          </a:p>
        </p:txBody>
      </p:sp>
      <p:pic>
        <p:nvPicPr>
          <p:cNvPr id="7171" name="Picture 3" descr="FG18_04"/>
          <p:cNvPicPr>
            <a:picLocks noChangeAspect="1" noChangeArrowheads="1"/>
          </p:cNvPicPr>
          <p:nvPr>
            <p:ph idx="1"/>
          </p:nvPr>
        </p:nvPicPr>
        <p:blipFill>
          <a:blip r:embed="rId3">
            <a:extLst>
              <a:ext uri="{28A0092B-C50C-407E-A947-70E740481C1C}">
                <a14:useLocalDpi xmlns:a14="http://schemas.microsoft.com/office/drawing/2010/main" val="0"/>
              </a:ext>
            </a:extLst>
          </a:blip>
          <a:srcRect t="8400" b="8400"/>
          <a:stretch>
            <a:fillRect/>
          </a:stretch>
        </p:blipFill>
        <p:spPr>
          <a:xfrm>
            <a:off x="381000" y="1577975"/>
            <a:ext cx="8458200" cy="5280025"/>
          </a:xfrm>
          <a:noFill/>
          <a:extLst>
            <a:ext uri="{909E8E84-426E-40DD-AFC4-6F175D3DCCD1}">
              <a14:hiddenFill xmlns:a14="http://schemas.microsoft.com/office/drawing/2010/main">
                <a:solidFill>
                  <a:srgbClr val="FFFFFF"/>
                </a:solidFill>
              </a14:hiddenFill>
            </a:ext>
          </a:extLst>
        </p:spPr>
      </p:pic>
      <p:sp>
        <p:nvSpPr>
          <p:cNvPr id="7172" name="Text Box 4"/>
          <p:cNvSpPr txBox="1">
            <a:spLocks noChangeArrowheads="1"/>
          </p:cNvSpPr>
          <p:nvPr/>
        </p:nvSpPr>
        <p:spPr bwMode="auto">
          <a:xfrm>
            <a:off x="7726363" y="6508750"/>
            <a:ext cx="1173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latin typeface="Times New Roman" pitchFamily="18" charset="0"/>
              </a:rPr>
              <a:t>Figure  18.4</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n-US" smtClean="0"/>
              <a:t>Types of Soil Structure</a:t>
            </a:r>
          </a:p>
        </p:txBody>
      </p:sp>
      <p:pic>
        <p:nvPicPr>
          <p:cNvPr id="8195" name="Picture 3" descr="FG18_05"/>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66800" y="1600200"/>
            <a:ext cx="7010400" cy="5257800"/>
          </a:xfrm>
          <a:noFill/>
          <a:extLst>
            <a:ext uri="{909E8E84-426E-40DD-AFC4-6F175D3DCCD1}">
              <a14:hiddenFill xmlns:a14="http://schemas.microsoft.com/office/drawing/2010/main">
                <a:solidFill>
                  <a:srgbClr val="FFFFFF"/>
                </a:solidFill>
              </a14:hiddenFill>
            </a:ext>
          </a:extLst>
        </p:spPr>
      </p:pic>
      <p:sp>
        <p:nvSpPr>
          <p:cNvPr id="8196" name="Text Box 4"/>
          <p:cNvSpPr txBox="1">
            <a:spLocks noChangeArrowheads="1"/>
          </p:cNvSpPr>
          <p:nvPr/>
        </p:nvSpPr>
        <p:spPr bwMode="auto">
          <a:xfrm>
            <a:off x="0" y="6508750"/>
            <a:ext cx="1173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latin typeface="Times New Roman" pitchFamily="18" charset="0"/>
              </a:rPr>
              <a:t>Figure  18.5</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pPr eaLnBrk="1" hangingPunct="1">
              <a:defRPr/>
            </a:pPr>
            <a:r>
              <a:rPr lang="en-US" smtClean="0"/>
              <a:t>Soil Colloids and CEC</a:t>
            </a:r>
          </a:p>
        </p:txBody>
      </p:sp>
      <p:pic>
        <p:nvPicPr>
          <p:cNvPr id="9219" name="Picture 3" descr="FG18_06"/>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66800" y="1371600"/>
            <a:ext cx="7010400" cy="5257800"/>
          </a:xfrm>
          <a:noFill/>
          <a:extLst>
            <a:ext uri="{909E8E84-426E-40DD-AFC4-6F175D3DCCD1}">
              <a14:hiddenFill xmlns:a14="http://schemas.microsoft.com/office/drawing/2010/main">
                <a:solidFill>
                  <a:srgbClr val="FFFFFF"/>
                </a:solidFill>
              </a14:hiddenFill>
            </a:ext>
          </a:extLst>
        </p:spPr>
      </p:pic>
      <p:sp>
        <p:nvSpPr>
          <p:cNvPr id="9220" name="Text Box 4"/>
          <p:cNvSpPr txBox="1">
            <a:spLocks noChangeArrowheads="1"/>
          </p:cNvSpPr>
          <p:nvPr/>
        </p:nvSpPr>
        <p:spPr bwMode="auto">
          <a:xfrm>
            <a:off x="0" y="6508750"/>
            <a:ext cx="1173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latin typeface="Times New Roman" pitchFamily="18" charset="0"/>
              </a:rPr>
              <a:t>Figure  18.6</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533400"/>
            <a:ext cx="9144000" cy="762000"/>
          </a:xfrm>
        </p:spPr>
        <p:txBody>
          <a:bodyPr/>
          <a:lstStyle/>
          <a:p>
            <a:pPr eaLnBrk="1" hangingPunct="1">
              <a:defRPr/>
            </a:pPr>
            <a:r>
              <a:rPr lang="en-US" smtClean="0"/>
              <a:t>Soil Sampling and Mapping Units</a:t>
            </a:r>
          </a:p>
        </p:txBody>
      </p:sp>
      <p:pic>
        <p:nvPicPr>
          <p:cNvPr id="10243" name="Picture 3" descr="FG18_0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04900" y="1600200"/>
            <a:ext cx="6934200" cy="5200650"/>
          </a:xfrm>
          <a:noFill/>
          <a:extLst>
            <a:ext uri="{909E8E84-426E-40DD-AFC4-6F175D3DCCD1}">
              <a14:hiddenFill xmlns:a14="http://schemas.microsoft.com/office/drawing/2010/main">
                <a:solidFill>
                  <a:srgbClr val="FFFFFF"/>
                </a:solidFill>
              </a14:hiddenFill>
            </a:ext>
          </a:extLst>
        </p:spPr>
      </p:pic>
      <p:sp>
        <p:nvSpPr>
          <p:cNvPr id="10244" name="Text Box 4"/>
          <p:cNvSpPr txBox="1">
            <a:spLocks noChangeArrowheads="1"/>
          </p:cNvSpPr>
          <p:nvPr/>
        </p:nvSpPr>
        <p:spPr bwMode="auto">
          <a:xfrm>
            <a:off x="0" y="6508750"/>
            <a:ext cx="1173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latin typeface="Times New Roman" pitchFamily="18" charset="0"/>
              </a:rPr>
              <a:t>Figure  18.1</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719</TotalTime>
  <Words>1924</Words>
  <Application>Microsoft Office PowerPoint</Application>
  <PresentationFormat>On-screen Show (4:3)</PresentationFormat>
  <Paragraphs>309</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Tahoma</vt:lpstr>
      <vt:lpstr>Arial</vt:lpstr>
      <vt:lpstr>Wingdings</vt:lpstr>
      <vt:lpstr>Times New Roman</vt:lpstr>
      <vt:lpstr>Textured</vt:lpstr>
      <vt:lpstr>The Geography of Soils Chapter 18   GEOG 1011 Kristina Klos Wynne September 28th, 2005</vt:lpstr>
      <vt:lpstr>What is soil made of?</vt:lpstr>
      <vt:lpstr>Soil Forming Factors</vt:lpstr>
      <vt:lpstr>Soil Properties</vt:lpstr>
      <vt:lpstr>Munsell Soil Color Chart</vt:lpstr>
      <vt:lpstr>Soil Texture Triangle</vt:lpstr>
      <vt:lpstr>Types of Soil Structure</vt:lpstr>
      <vt:lpstr>Soil Colloids and CEC</vt:lpstr>
      <vt:lpstr>Soil Sampling and Mapping Units</vt:lpstr>
      <vt:lpstr>O Horizon</vt:lpstr>
      <vt:lpstr>A Horizon</vt:lpstr>
      <vt:lpstr>E Horizon</vt:lpstr>
      <vt:lpstr>B Horizon(s)</vt:lpstr>
      <vt:lpstr>C Horizon</vt:lpstr>
      <vt:lpstr>Soils vary geographically</vt:lpstr>
      <vt:lpstr>PowerPoint Presentation</vt:lpstr>
      <vt:lpstr>PowerPoint Presentation</vt:lpstr>
      <vt:lpstr>PowerPoint Presentation</vt:lpstr>
      <vt:lpstr>PowerPoint Presentation</vt:lpstr>
      <vt:lpstr>PowerPoint Presentation</vt:lpstr>
      <vt:lpstr>PowerPoint Presentation</vt:lpstr>
      <vt:lpstr>Mollisol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Soil Management</vt:lpstr>
      <vt:lpstr>The Dust Bowl</vt:lpstr>
      <vt:lpstr>                          Kesterson Reservoir</vt:lpstr>
      <vt:lpstr>PowerPoint Presentation</vt:lpstr>
      <vt:lpstr>Geophagy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The Wynne's</dc:creator>
  <cp:lastModifiedBy>Teacher E-Solutions</cp:lastModifiedBy>
  <cp:revision>12</cp:revision>
  <dcterms:created xsi:type="dcterms:W3CDTF">2005-09-27T03:22:19Z</dcterms:created>
  <dcterms:modified xsi:type="dcterms:W3CDTF">2019-01-18T16:56:00Z</dcterms:modified>
</cp:coreProperties>
</file>