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7"/>
  </p:notesMasterIdLst>
  <p:sldIdLst>
    <p:sldId id="295" r:id="rId2"/>
    <p:sldId id="296" r:id="rId3"/>
    <p:sldId id="322" r:id="rId4"/>
    <p:sldId id="331" r:id="rId5"/>
    <p:sldId id="328" r:id="rId6"/>
    <p:sldId id="329" r:id="rId7"/>
    <p:sldId id="330" r:id="rId8"/>
    <p:sldId id="323" r:id="rId9"/>
    <p:sldId id="321" r:id="rId10"/>
    <p:sldId id="324" r:id="rId11"/>
    <p:sldId id="325" r:id="rId12"/>
    <p:sldId id="326" r:id="rId13"/>
    <p:sldId id="300" r:id="rId14"/>
    <p:sldId id="327" r:id="rId15"/>
    <p:sldId id="33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4" d="100"/>
          <a:sy n="74" d="100"/>
        </p:scale>
        <p:origin x="-58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AB13C5-CEB5-4FC0-9BED-D1D827BE5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79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Prior learning: Students will need to know about memory addresses and memory contents.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3D4C371-0E9E-4D86-B1AA-1E07ED713DC1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Prior learning: Students will need to know about memory addresses and memory contents.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2D11A80-04FD-40F7-94F8-1E7E209B326C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Prior learning: Students will need to know about memory addresses and memory contents.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638B911-A661-48C6-87F6-C2B644217709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Cache memory is covered in more detail in the memory presentations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E5C9636-D99E-4B65-B5EE-AC8BFC8814E4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phe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0"/>
            <a:ext cx="2293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0"/>
            <a:ext cx="28194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5088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442C307-967A-402E-8279-9C09996D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025"/>
            <a:ext cx="28209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428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59AD-6AED-4351-B118-73DC3BD8B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6340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7D671-66B8-4AF3-A4BD-FF38EEA2F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3467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6596063"/>
            <a:ext cx="1655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sz="1100" smtClean="0">
                <a:solidFill>
                  <a:schemeClr val="accent2"/>
                </a:solidFill>
                <a:latin typeface="Arial" charset="0"/>
                <a:cs typeface="Arial" charset="0"/>
              </a:rPr>
              <a:t>© GCSE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3175EA7-64D5-49CC-87D8-32801DCD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996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phe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93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839788" y="6426200"/>
            <a:ext cx="28194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4116388" y="6400800"/>
            <a:ext cx="5334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6B4F-4FB9-4A75-9AA7-F182B4D5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838200" y="6296025"/>
            <a:ext cx="28209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3917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A485-4A81-4304-ABFF-9B71B0931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829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164E-39BD-47E3-838F-EEF44378F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869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E533-F0F5-432A-A23F-F2575D1AF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0033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4D98-DC13-4AB5-A4DC-C4759CB6B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10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82B6-6EE8-4AB0-AF0A-B443D4DE1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943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9F03-400E-4C03-8633-DC2B8C7DC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4827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phere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457200"/>
            <a:ext cx="3657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0B8F6E3-1469-4BB0-B9A5-856C76919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593725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776288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58850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8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5000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/>
            </a:pPr>
            <a:r>
              <a:rPr lang="en-GB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Candidates should be able to: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sz="24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state the </a:t>
            </a:r>
            <a:r>
              <a:rPr lang="en-GB" sz="2400" b="1" i="1" smtClean="0">
                <a:solidFill>
                  <a:srgbClr val="0070C0"/>
                </a:solidFill>
                <a:latin typeface="Arial" charset="0"/>
                <a:cs typeface="Arial" charset="0"/>
              </a:rPr>
              <a:t>purpose</a:t>
            </a:r>
            <a:r>
              <a:rPr lang="en-GB" sz="24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 of the CPU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sz="24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describe the </a:t>
            </a:r>
            <a:r>
              <a:rPr lang="en-GB" sz="2400" b="1" i="1" smtClean="0">
                <a:solidFill>
                  <a:srgbClr val="0070C0"/>
                </a:solidFill>
                <a:latin typeface="Arial" charset="0"/>
                <a:cs typeface="Arial" charset="0"/>
              </a:rPr>
              <a:t>function</a:t>
            </a:r>
            <a:r>
              <a:rPr lang="en-GB" sz="24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 of the CPU as </a:t>
            </a:r>
            <a:r>
              <a:rPr lang="en-GB" sz="2400" b="1" i="1" smtClean="0">
                <a:solidFill>
                  <a:srgbClr val="0070C0"/>
                </a:solidFill>
                <a:latin typeface="Arial" charset="0"/>
                <a:cs typeface="Arial" charset="0"/>
              </a:rPr>
              <a:t>fetching</a:t>
            </a:r>
            <a:r>
              <a:rPr lang="en-GB" sz="24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 and </a:t>
            </a:r>
            <a:r>
              <a:rPr lang="en-GB" sz="2400" b="1" i="1" smtClean="0">
                <a:solidFill>
                  <a:srgbClr val="0070C0"/>
                </a:solidFill>
                <a:latin typeface="Arial" charset="0"/>
                <a:cs typeface="Arial" charset="0"/>
              </a:rPr>
              <a:t>executing</a:t>
            </a:r>
            <a:r>
              <a:rPr lang="en-GB" sz="24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 instructions stored in memory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sz="24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explain how common characteristics of CPUs such as </a:t>
            </a:r>
            <a:r>
              <a:rPr lang="en-GB" sz="2400" b="1" i="1" smtClean="0">
                <a:solidFill>
                  <a:srgbClr val="0070C0"/>
                </a:solidFill>
                <a:latin typeface="Arial" charset="0"/>
                <a:cs typeface="Arial" charset="0"/>
              </a:rPr>
              <a:t>clock speed</a:t>
            </a:r>
            <a:r>
              <a:rPr lang="en-GB" sz="24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, </a:t>
            </a:r>
            <a:r>
              <a:rPr lang="en-GB" sz="2400" b="1" i="1" smtClean="0">
                <a:solidFill>
                  <a:srgbClr val="0070C0"/>
                </a:solidFill>
                <a:latin typeface="Arial" charset="0"/>
                <a:cs typeface="Arial" charset="0"/>
              </a:rPr>
              <a:t>cache size </a:t>
            </a:r>
            <a:r>
              <a:rPr lang="en-GB" sz="24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and </a:t>
            </a:r>
            <a:r>
              <a:rPr lang="en-GB" sz="2400" b="1" i="1" smtClean="0">
                <a:solidFill>
                  <a:srgbClr val="0070C0"/>
                </a:solidFill>
                <a:latin typeface="Arial" charset="0"/>
                <a:cs typeface="Arial" charset="0"/>
              </a:rPr>
              <a:t>number of cores </a:t>
            </a:r>
            <a:r>
              <a:rPr lang="en-GB" sz="24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affect their </a:t>
            </a:r>
            <a:r>
              <a:rPr lang="en-GB" sz="2400" b="1" i="1" smtClean="0">
                <a:solidFill>
                  <a:srgbClr val="0070C0"/>
                </a:solidFill>
                <a:latin typeface="Arial" charset="0"/>
                <a:cs typeface="Arial" charset="0"/>
              </a:rPr>
              <a:t>performance</a:t>
            </a:r>
            <a:r>
              <a:rPr lang="en-GB" sz="2400" i="1" smtClean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GB" sz="2800" smtClean="0">
              <a:solidFill>
                <a:schemeClr val="tx1">
                  <a:lumMod val="8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 bwMode="auto">
          <a:xfrm>
            <a:off x="4876800" y="457200"/>
            <a:ext cx="3656013" cy="571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0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GCSE Computing - The CPU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0EE19804-EA14-40E8-9D24-D86BB29E5977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7772400" cy="3600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GB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2 - The Decode step:</a:t>
            </a:r>
          </a:p>
          <a:p>
            <a:pPr eaLnBrk="1" hangingPunct="1"/>
            <a:r>
              <a:rPr lang="en-GB" sz="2400" smtClean="0"/>
              <a:t>This involves the CPU </a:t>
            </a:r>
            <a:r>
              <a:rPr lang="en-GB" sz="2400" b="1" smtClean="0"/>
              <a:t>identifying</a:t>
            </a:r>
            <a:r>
              <a:rPr lang="en-GB" sz="2400" smtClean="0"/>
              <a:t> the operation code (op-code) part of the instruction which tells it which operation to perform.</a:t>
            </a:r>
          </a:p>
          <a:p>
            <a:pPr eaLnBrk="1" hangingPunct="1"/>
            <a:r>
              <a:rPr lang="en-GB" sz="2400" smtClean="0"/>
              <a:t>If the op-code requires the CPU to act on some data then the second part of the instruction will contain either the data or the memory address where the data is stored.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9191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The functions of the CPU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0BB811D7-4353-402B-92E4-3E809351837F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59113" y="4581525"/>
          <a:ext cx="3000375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"/>
                <a:gridCol w="358674"/>
                <a:gridCol w="358674"/>
                <a:gridCol w="358674"/>
                <a:gridCol w="358674"/>
                <a:gridCol w="358674"/>
                <a:gridCol w="358674"/>
                <a:gridCol w="358674"/>
              </a:tblGrid>
              <a:tr h="370682">
                <a:tc gridSpan="8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MEMORY CONTENTS</a:t>
                      </a:r>
                      <a:endParaRPr lang="en-GB" sz="1800" dirty="0"/>
                    </a:p>
                  </a:txBody>
                  <a:tcPr marL="91462" marR="91462" marT="45700" marB="4570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62" marR="9146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62" marR="91462" marT="45700" marB="4570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43213" y="5732463"/>
          <a:ext cx="3600450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48"/>
                <a:gridCol w="466038"/>
                <a:gridCol w="347555"/>
                <a:gridCol w="226004"/>
                <a:gridCol w="458288"/>
                <a:gridCol w="450614"/>
                <a:gridCol w="355720"/>
                <a:gridCol w="415029"/>
                <a:gridCol w="347555"/>
              </a:tblGrid>
              <a:tr h="37068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OP-CODE</a:t>
                      </a:r>
                      <a:endParaRPr lang="en-GB" sz="1800" dirty="0"/>
                    </a:p>
                  </a:txBody>
                  <a:tcPr marL="91441" marR="91441" marT="45700" marB="45700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1" marR="91441" marT="45700" marB="45700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ADDRESS OF DATA</a:t>
                      </a:r>
                      <a:endParaRPr lang="en-GB" sz="1800" dirty="0"/>
                    </a:p>
                  </a:txBody>
                  <a:tcPr marL="91441" marR="91441" marT="45700" marB="45700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1" marR="91441" marT="45700" marB="457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41" marR="9144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41" marR="91441" marT="45700" marB="45700"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569325" cy="43195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GB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3 - The Execute step:</a:t>
            </a:r>
          </a:p>
          <a:p>
            <a:pPr eaLnBrk="1" hangingPunct="1"/>
            <a:r>
              <a:rPr lang="en-GB" sz="2400" smtClean="0"/>
              <a:t>In this step the </a:t>
            </a:r>
            <a:r>
              <a:rPr lang="en-GB" sz="2400" b="1" smtClean="0"/>
              <a:t>control unit </a:t>
            </a:r>
            <a:r>
              <a:rPr lang="en-GB" sz="2400" smtClean="0"/>
              <a:t>links together</a:t>
            </a:r>
            <a:r>
              <a:rPr lang="en-GB" sz="2400" b="1" smtClean="0"/>
              <a:t> </a:t>
            </a:r>
            <a:r>
              <a:rPr lang="en-GB" sz="2400" smtClean="0"/>
              <a:t>the</a:t>
            </a:r>
            <a:r>
              <a:rPr lang="en-GB" sz="2400" b="1" smtClean="0"/>
              <a:t> </a:t>
            </a:r>
            <a:r>
              <a:rPr lang="en-GB" sz="2400" smtClean="0"/>
              <a:t>parts of the CPU that are needed to </a:t>
            </a:r>
            <a:r>
              <a:rPr lang="en-GB" sz="2400" b="1" smtClean="0"/>
              <a:t>execute the instruction</a:t>
            </a:r>
            <a:r>
              <a:rPr lang="en-GB" sz="24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If the instruction involved integer arithmetic or logical operations then the </a:t>
            </a:r>
            <a:r>
              <a:rPr lang="en-GB" sz="2000" b="1" smtClean="0">
                <a:latin typeface="Arial" pitchFamily="34" charset="0"/>
                <a:cs typeface="Arial" pitchFamily="34" charset="0"/>
              </a:rPr>
              <a:t>arithmetic logic unit 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(ALU) would be connected to the relevant memory locations</a:t>
            </a:r>
          </a:p>
          <a:p>
            <a:pPr lvl="1"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Some types of instructions </a:t>
            </a:r>
            <a:r>
              <a:rPr lang="en-GB" sz="2000" b="1" smtClean="0">
                <a:latin typeface="Arial" pitchFamily="34" charset="0"/>
                <a:cs typeface="Arial" pitchFamily="34" charset="0"/>
              </a:rPr>
              <a:t>alter the program counter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 rather than produce result data. This allows programs to carry out </a:t>
            </a:r>
            <a:r>
              <a:rPr lang="en-GB" sz="2000" b="1" smtClean="0">
                <a:latin typeface="Arial" pitchFamily="34" charset="0"/>
                <a:cs typeface="Arial" pitchFamily="34" charset="0"/>
              </a:rPr>
              <a:t>iteration loops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GB" sz="2000" b="1" smtClean="0">
                <a:latin typeface="Arial" pitchFamily="34" charset="0"/>
                <a:cs typeface="Arial" pitchFamily="34" charset="0"/>
              </a:rPr>
              <a:t>conditional program execution 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rather than stepping through instructions in sequence.</a:t>
            </a:r>
          </a:p>
          <a:p>
            <a:pPr lvl="1"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Some instructions involve an additional </a:t>
            </a:r>
            <a:r>
              <a:rPr lang="en-GB" sz="2000" b="1" smtClean="0">
                <a:latin typeface="Arial" pitchFamily="34" charset="0"/>
                <a:cs typeface="Arial" pitchFamily="34" charset="0"/>
              </a:rPr>
              <a:t>write-back step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 if data is written back to RAM.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9191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The functions of the CPU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F238949E-06FE-47F4-B97F-1980C65F4F36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179388" y="1125538"/>
            <a:ext cx="8278812" cy="4679950"/>
          </a:xfrm>
        </p:spPr>
        <p:txBody>
          <a:bodyPr rtlCol="0">
            <a:normAutofit fontScale="92500"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None/>
              <a:defRPr/>
            </a:pPr>
            <a:r>
              <a:rPr lang="en-GB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Clock</a:t>
            </a:r>
            <a:r>
              <a:rPr lang="en-GB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speed: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sz="2400" smtClean="0">
                <a:latin typeface="Arial Narrow" pitchFamily="34" charset="0"/>
              </a:rPr>
              <a:t>Although it might seem that a computer is</a:t>
            </a:r>
            <a:br>
              <a:rPr lang="en-GB" sz="2400" smtClean="0">
                <a:latin typeface="Arial Narrow" pitchFamily="34" charset="0"/>
              </a:rPr>
            </a:br>
            <a:r>
              <a:rPr lang="en-GB" sz="2400" smtClean="0">
                <a:latin typeface="Arial Narrow" pitchFamily="34" charset="0"/>
              </a:rPr>
              <a:t>carrying out many tasks simultaneously, the</a:t>
            </a:r>
            <a:br>
              <a:rPr lang="en-GB" sz="2400" smtClean="0">
                <a:latin typeface="Arial Narrow" pitchFamily="34" charset="0"/>
              </a:rPr>
            </a:br>
            <a:r>
              <a:rPr lang="en-GB" sz="2400" smtClean="0">
                <a:latin typeface="Arial Narrow" pitchFamily="34" charset="0"/>
              </a:rPr>
              <a:t>CPU is actually only ever processing one</a:t>
            </a:r>
            <a:br>
              <a:rPr lang="en-GB" sz="2400" smtClean="0">
                <a:latin typeface="Arial Narrow" pitchFamily="34" charset="0"/>
              </a:rPr>
            </a:br>
            <a:r>
              <a:rPr lang="en-GB" sz="2400" smtClean="0">
                <a:latin typeface="Arial Narrow" pitchFamily="34" charset="0"/>
              </a:rPr>
              <a:t>instruction at a time and is constantly</a:t>
            </a:r>
            <a:br>
              <a:rPr lang="en-GB" sz="2400" smtClean="0">
                <a:latin typeface="Arial Narrow" pitchFamily="34" charset="0"/>
              </a:rPr>
            </a:br>
            <a:r>
              <a:rPr lang="en-GB" sz="2400" smtClean="0">
                <a:latin typeface="Arial Narrow" pitchFamily="34" charset="0"/>
              </a:rPr>
              <a:t>switching between programs (</a:t>
            </a:r>
            <a:r>
              <a:rPr lang="en-GB" sz="2400" i="1" smtClean="0">
                <a:latin typeface="Arial Narrow" pitchFamily="34" charset="0"/>
              </a:rPr>
              <a:t>sets of instructions</a:t>
            </a:r>
            <a:r>
              <a:rPr lang="en-GB" sz="2400" smtClean="0">
                <a:latin typeface="Arial Narrow" pitchFamily="34" charset="0"/>
              </a:rPr>
              <a:t>).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smtClean="0">
                <a:latin typeface="Arial Narrow" pitchFamily="34" charset="0"/>
              </a:rPr>
              <a:t>The speed that the processor executes instructions is controlled by the </a:t>
            </a:r>
            <a:r>
              <a:rPr lang="en-US" sz="2400" i="1" smtClean="0">
                <a:latin typeface="Arial Narrow" pitchFamily="34" charset="0"/>
              </a:rPr>
              <a:t>clock speed </a:t>
            </a:r>
            <a:r>
              <a:rPr lang="en-US" sz="2400" smtClean="0">
                <a:latin typeface="Arial Narrow" pitchFamily="34" charset="0"/>
              </a:rPr>
              <a:t>and is measured in MHz (</a:t>
            </a:r>
            <a:r>
              <a:rPr lang="en-US" sz="2400" b="1" i="1" smtClean="0">
                <a:latin typeface="Arial Narrow" pitchFamily="34" charset="0"/>
              </a:rPr>
              <a:t>megahertz</a:t>
            </a:r>
            <a:r>
              <a:rPr lang="en-US" sz="2400" smtClean="0">
                <a:latin typeface="Arial Narrow" pitchFamily="34" charset="0"/>
              </a:rPr>
              <a:t>).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smtClean="0">
                <a:latin typeface="Arial Narrow" pitchFamily="34" charset="0"/>
              </a:rPr>
              <a:t>The CPU requires a fixed number of clock cycles to perform each instruction.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smtClean="0">
                <a:solidFill>
                  <a:srgbClr val="C00000"/>
                </a:solidFill>
                <a:latin typeface="Arial Narrow" pitchFamily="34" charset="0"/>
              </a:rPr>
              <a:t>Summary</a:t>
            </a:r>
            <a:r>
              <a:rPr lang="en-US" b="1" smtClean="0">
                <a:solidFill>
                  <a:srgbClr val="C00000"/>
                </a:solidFill>
                <a:latin typeface="Arial Narrow" pitchFamily="34" charset="0"/>
              </a:rPr>
              <a:t>: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smtClean="0">
                <a:solidFill>
                  <a:srgbClr val="C00000"/>
                </a:solidFill>
                <a:latin typeface="Arial Narrow" pitchFamily="34" charset="0"/>
              </a:rPr>
              <a:t>The </a:t>
            </a:r>
            <a:r>
              <a:rPr lang="en-US" sz="2400" b="1" smtClean="0">
                <a:solidFill>
                  <a:srgbClr val="C00000"/>
                </a:solidFill>
                <a:latin typeface="Arial Narrow" pitchFamily="34" charset="0"/>
              </a:rPr>
              <a:t>higher </a:t>
            </a:r>
            <a:r>
              <a:rPr lang="en-US" sz="2400" smtClean="0">
                <a:solidFill>
                  <a:srgbClr val="C00000"/>
                </a:solidFill>
                <a:latin typeface="Arial Narrow" pitchFamily="34" charset="0"/>
              </a:rPr>
              <a:t>the clock speed, the more instructions the CPU can execute per second, resulting in a faster running computer system.</a:t>
            </a:r>
          </a:p>
        </p:txBody>
      </p:sp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CPU characteristics vs. performance</a:t>
            </a:r>
            <a:endParaRPr lang="en-GB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8F2C9871-8DA2-45F7-96FE-B3030D598913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accent2"/>
              </a:solidFill>
            </a:endParaRPr>
          </a:p>
        </p:txBody>
      </p:sp>
      <p:pic>
        <p:nvPicPr>
          <p:cNvPr id="51210" name="Picture 10" descr="A diagram representing the CPU clock 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81075"/>
            <a:ext cx="33861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107950" y="1052513"/>
            <a:ext cx="5400675" cy="44640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GB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Cache</a:t>
            </a:r>
            <a:r>
              <a:rPr lang="en-GB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size:</a:t>
            </a:r>
          </a:p>
          <a:p>
            <a:pPr eaLnBrk="1" hangingPunct="1"/>
            <a:r>
              <a:rPr lang="en-GB" sz="2400" smtClean="0">
                <a:latin typeface="Arial Narrow" pitchFamily="34" charset="0"/>
              </a:rPr>
              <a:t>Cache memory is a small amount of very fast memory that is built into the CPU. </a:t>
            </a:r>
            <a:r>
              <a:rPr lang="en-GB" sz="2400" b="1" smtClean="0">
                <a:latin typeface="Arial Narrow" pitchFamily="34" charset="0"/>
              </a:rPr>
              <a:t>Blocks</a:t>
            </a:r>
            <a:r>
              <a:rPr lang="en-GB" sz="2400" smtClean="0">
                <a:latin typeface="Arial Narrow" pitchFamily="34" charset="0"/>
              </a:rPr>
              <a:t> of instructions and data that are in use by the CPU are copied from RAM into cache memory, along with the associated memory addresses. </a:t>
            </a:r>
          </a:p>
          <a:p>
            <a:pPr eaLnBrk="1" hangingPunct="1"/>
            <a:r>
              <a:rPr lang="en-GB" sz="2400" smtClean="0">
                <a:latin typeface="Arial Narrow" pitchFamily="34" charset="0"/>
              </a:rPr>
              <a:t>If the CPU needs to access a memory address it first checks the cache memory to see if there is a match. If there is then it access the contents of the cache version.</a:t>
            </a:r>
          </a:p>
          <a:p>
            <a:pPr eaLnBrk="1" hangingPunct="1"/>
            <a:endParaRPr lang="en-GB" sz="2400" smtClean="0">
              <a:latin typeface="Arial Narrow" pitchFamily="34" charset="0"/>
            </a:endParaRPr>
          </a:p>
          <a:p>
            <a:pPr eaLnBrk="1" hangingPunct="1"/>
            <a:endParaRPr lang="en-GB" sz="2400" smtClean="0"/>
          </a:p>
        </p:txBody>
      </p:sp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CPU characteristics vs. performance</a:t>
            </a: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86F10374-29B6-4C44-9621-6534FFBFF868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accent2"/>
              </a:solidFill>
            </a:endParaRPr>
          </a:p>
        </p:txBody>
      </p:sp>
      <p:pic>
        <p:nvPicPr>
          <p:cNvPr id="17414" name="Picture 6" descr="A simplified diagram showing L2 cache memory buffering data transfer between CPU and R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1697038"/>
            <a:ext cx="36560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07950" y="5229225"/>
            <a:ext cx="89281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Summary:</a:t>
            </a:r>
          </a:p>
          <a:p>
            <a:pPr lvl="1" eaLnBrk="1" hangingPunct="1"/>
            <a:r>
              <a:rPr lang="en-GB" sz="240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A CPU with a larger cache memory and more levels of cache memory will have a higher performance than one without cache memory.</a:t>
            </a:r>
            <a:endParaRPr lang="en-GB" sz="200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107950" y="1125538"/>
            <a:ext cx="8350250" cy="53990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GB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en-GB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Cores:</a:t>
            </a:r>
          </a:p>
          <a:p>
            <a:pPr eaLnBrk="1" hangingPunct="1"/>
            <a:r>
              <a:rPr lang="en-GB" sz="2400" smtClean="0">
                <a:latin typeface="Arial" pitchFamily="34" charset="0"/>
                <a:cs typeface="Arial" pitchFamily="34" charset="0"/>
              </a:rPr>
              <a:t>A multi-core processor is a single computing component with two or more independent actual processors (called "cores").</a:t>
            </a:r>
          </a:p>
          <a:p>
            <a:pPr eaLnBrk="1" hangingPunct="1"/>
            <a:r>
              <a:rPr lang="en-GB" sz="2400" smtClean="0">
                <a:latin typeface="Arial" pitchFamily="34" charset="0"/>
                <a:cs typeface="Arial" pitchFamily="34" charset="0"/>
              </a:rPr>
              <a:t>A dual-core processor contains two cores and a quad-core processor contains four cores. Each core can process instructions independently of the other cores.</a:t>
            </a:r>
          </a:p>
          <a:p>
            <a:pPr eaLnBrk="1" hangingPunct="1"/>
            <a:r>
              <a:rPr lang="en-GB" sz="2400" smtClean="0">
                <a:latin typeface="Arial" pitchFamily="34" charset="0"/>
                <a:cs typeface="Arial" pitchFamily="34" charset="0"/>
              </a:rPr>
              <a:t>The biggest performance gain when using a multi-core processor is when the software has been specifically written to run on multiple cores.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Summary:</a:t>
            </a:r>
          </a:p>
          <a:p>
            <a:pPr eaLnBrk="1" hangingPunct="1"/>
            <a:r>
              <a:rPr lang="en-GB" sz="2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multi-core CPU will have a higher performance than a single-core CPU with the same clock speed.</a:t>
            </a:r>
            <a:endParaRPr lang="en-GB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CPU characteristics vs. performance</a:t>
            </a:r>
            <a:endParaRPr lang="en-GB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BB695207-FFBF-4995-B24A-5D8B2D373304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313" y="476250"/>
            <a:ext cx="82804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dirty="0">
                <a:latin typeface="+mj-lt"/>
              </a:rPr>
              <a:t>Task </a:t>
            </a:r>
          </a:p>
          <a:p>
            <a:pPr>
              <a:defRPr/>
            </a:pPr>
            <a:endParaRPr lang="en-GB" sz="4000" b="1" dirty="0">
              <a:latin typeface="+mj-lt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GB" sz="4000" b="1" dirty="0">
                <a:latin typeface="+mj-lt"/>
              </a:rPr>
              <a:t>Answer the questions on page 23 of your text books.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GB" sz="4000" b="1" dirty="0">
                <a:latin typeface="+mj-lt"/>
              </a:rPr>
              <a:t>Create a visual diagram describing the parts of a CPU and their function using this power point and the video to help you.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1050" y="1062038"/>
            <a:ext cx="8610600" cy="946150"/>
            <a:chOff x="-193" y="0"/>
            <a:chExt cx="5760" cy="596"/>
          </a:xfrm>
        </p:grpSpPr>
        <p:sp>
          <p:nvSpPr>
            <p:cNvPr id="615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6155" name="Rectangle 3"/>
            <p:cNvSpPr>
              <a:spLocks noChangeArrowheads="1"/>
            </p:cNvSpPr>
            <p:nvPr/>
          </p:nvSpPr>
          <p:spPr bwMode="auto">
            <a:xfrm>
              <a:off x="-193" y="266"/>
              <a:ext cx="57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endParaRPr lang="en-US"/>
            </a:p>
          </p:txBody>
        </p:sp>
      </p:grpSp>
      <p:sp>
        <p:nvSpPr>
          <p:cNvPr id="3076" name="Content Placeholder 8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3311525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CPU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smtClean="0">
                <a:latin typeface="Arial" pitchFamily="34" charset="0"/>
                <a:cs typeface="Arial" pitchFamily="34" charset="0"/>
              </a:rPr>
              <a:t>entral </a:t>
            </a:r>
            <a:r>
              <a:rPr lang="en-US" sz="2400" b="1" i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i="1" smtClean="0">
                <a:latin typeface="Arial" pitchFamily="34" charset="0"/>
                <a:cs typeface="Arial" pitchFamily="34" charset="0"/>
              </a:rPr>
              <a:t>rocessing </a:t>
            </a:r>
            <a:r>
              <a:rPr lang="en-US" sz="2400" b="1" i="1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400" i="1" smtClean="0">
                <a:latin typeface="Arial" pitchFamily="34" charset="0"/>
                <a:cs typeface="Arial" pitchFamily="34" charset="0"/>
              </a:rPr>
              <a:t>nit)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is the ‘brains’ of the computer.</a:t>
            </a:r>
            <a:endParaRPr lang="en-US" sz="2400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40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4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purpose</a:t>
            </a:r>
            <a:r>
              <a:rPr lang="en-GB" sz="2400" smtClean="0">
                <a:latin typeface="Arial" pitchFamily="34" charset="0"/>
                <a:cs typeface="Arial" pitchFamily="34" charset="0"/>
              </a:rPr>
              <a:t> of the CPU is to carry out program instructions </a:t>
            </a:r>
            <a:r>
              <a:rPr lang="en-GB" sz="2400" i="1" smtClean="0">
                <a:latin typeface="Arial" pitchFamily="34" charset="0"/>
                <a:cs typeface="Arial" pitchFamily="34" charset="0"/>
              </a:rPr>
              <a:t>(each CPU type is designed to understand a specific group of instructions, the </a:t>
            </a:r>
            <a:r>
              <a:rPr lang="en-GB" sz="2400" b="1" i="1" smtClean="0">
                <a:latin typeface="Arial" pitchFamily="34" charset="0"/>
                <a:cs typeface="Arial" pitchFamily="34" charset="0"/>
              </a:rPr>
              <a:t>instruction set</a:t>
            </a:r>
            <a:r>
              <a:rPr lang="en-GB" sz="2400" i="1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On personal computers and small workstations, the CPU is housed in a single chip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> called a </a:t>
            </a:r>
            <a:r>
              <a:rPr lang="en-US" sz="2400" i="1" smtClean="0">
                <a:latin typeface="Arial" pitchFamily="34" charset="0"/>
                <a:cs typeface="Arial" pitchFamily="34" charset="0"/>
              </a:rPr>
              <a:t>microprocessor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75" name="Title 7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874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The CPU</a:t>
            </a:r>
            <a:endParaRPr lang="en-GB" dirty="0" smtClean="0"/>
          </a:p>
        </p:txBody>
      </p:sp>
      <p:sp>
        <p:nvSpPr>
          <p:cNvPr id="6149" name="Slide Number Placeholder 10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5AE0B145-7BC3-487F-9620-2BD490FBBD15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accent2"/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92275" y="3860800"/>
            <a:ext cx="6119813" cy="2997200"/>
            <a:chOff x="1691680" y="3861048"/>
            <a:chExt cx="6120680" cy="2996952"/>
          </a:xfrm>
        </p:grpSpPr>
        <p:pic>
          <p:nvPicPr>
            <p:cNvPr id="6151" name="Picture 7" descr="A typical CPU, turned over to show the pins that connect it to the motherboard - click in the centre to zoom 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98" y="3861048"/>
              <a:ext cx="3553762" cy="2996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1691680" y="5157929"/>
              <a:ext cx="2299026" cy="10905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A typical modern CPU</a:t>
              </a:r>
            </a:p>
            <a:p>
              <a:pPr>
                <a:defRPr/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design showing the</a:t>
              </a:r>
            </a:p>
            <a:p>
              <a:pPr>
                <a:defRPr/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pins that connect it</a:t>
              </a:r>
            </a:p>
            <a:p>
              <a:pPr>
                <a:defRPr/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to the motherboard</a:t>
              </a: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3924021" y="5516674"/>
              <a:ext cx="530300" cy="2936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497887" cy="5329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b="1" smtClean="0">
                <a:latin typeface="Arial" pitchFamily="34" charset="0"/>
                <a:cs typeface="Arial" pitchFamily="34" charset="0"/>
              </a:rPr>
              <a:t>There are huge variations in CPU designs but most will share the following key components:</a:t>
            </a:r>
          </a:p>
          <a:p>
            <a:pPr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An </a:t>
            </a:r>
            <a:r>
              <a:rPr lang="en-GB" sz="20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electronic clock</a:t>
            </a:r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control unit</a:t>
            </a:r>
            <a:endParaRPr lang="en-GB" sz="11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An </a:t>
            </a:r>
            <a:r>
              <a:rPr lang="en-GB" sz="20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instruction unit 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which consists of: </a:t>
            </a:r>
          </a:p>
          <a:p>
            <a:pPr lvl="1" eaLnBrk="1" hangingPunct="1"/>
            <a:r>
              <a:rPr lang="en-GB" sz="180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1800" b="1" smtClean="0">
                <a:latin typeface="Arial" pitchFamily="34" charset="0"/>
                <a:cs typeface="Arial" pitchFamily="34" charset="0"/>
              </a:rPr>
              <a:t>arithmetic logic unit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 (ALU)</a:t>
            </a:r>
          </a:p>
          <a:p>
            <a:pPr lvl="1" eaLnBrk="1" hangingPunct="1"/>
            <a:r>
              <a:rPr lang="en-GB" sz="180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1800" b="1" smtClean="0">
                <a:latin typeface="Arial" pitchFamily="34" charset="0"/>
                <a:cs typeface="Arial" pitchFamily="34" charset="0"/>
              </a:rPr>
              <a:t>floating point unit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 (FPU</a:t>
            </a:r>
          </a:p>
          <a:p>
            <a:pPr lvl="1" eaLnBrk="1" hangingPunct="1"/>
            <a:r>
              <a:rPr lang="en-GB" sz="1800" smtClean="0">
                <a:latin typeface="Arial" pitchFamily="34" charset="0"/>
                <a:cs typeface="Arial" pitchFamily="34" charset="0"/>
              </a:rPr>
              <a:t>Various </a:t>
            </a:r>
            <a:r>
              <a:rPr lang="en-GB" sz="1800" b="1" smtClean="0">
                <a:latin typeface="Arial" pitchFamily="34" charset="0"/>
                <a:cs typeface="Arial" pitchFamily="34" charset="0"/>
              </a:rPr>
              <a:t>registers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 such as the </a:t>
            </a:r>
            <a:r>
              <a:rPr lang="en-GB" sz="1800" b="1" smtClean="0">
                <a:latin typeface="Arial" pitchFamily="34" charset="0"/>
                <a:cs typeface="Arial" pitchFamily="34" charset="0"/>
              </a:rPr>
              <a:t>accumulator.</a:t>
            </a:r>
            <a:endParaRPr lang="en-GB" sz="18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Various </a:t>
            </a:r>
            <a:r>
              <a:rPr lang="en-GB" sz="20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buses</a:t>
            </a:r>
            <a:endParaRPr lang="en-GB" sz="20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bus management unit</a:t>
            </a:r>
            <a:endParaRPr lang="en-GB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496943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Arial" charset="0"/>
                <a:cs typeface="Arial" charset="0"/>
              </a:rPr>
              <a:t>What are the components of a typical CPU? </a:t>
            </a:r>
            <a:endParaRPr lang="en-GB" sz="4000" dirty="0" smtClean="0">
              <a:latin typeface="Arial" charset="0"/>
              <a:cs typeface="Arial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30E33B8B-999C-44C8-B5B2-3185406CD4DF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497887" cy="5616575"/>
          </a:xfrm>
        </p:spPr>
        <p:txBody>
          <a:bodyPr/>
          <a:lstStyle/>
          <a:p>
            <a:pPr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An </a:t>
            </a:r>
            <a:r>
              <a:rPr lang="en-GB" sz="20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electronic clock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 regulates the rate at which the CPU runs and synchronizes all the various computer components. </a:t>
            </a:r>
          </a:p>
          <a:p>
            <a:pPr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The higher the clock frequency, the more instructions the CPU can execute per second.</a:t>
            </a:r>
          </a:p>
          <a:p>
            <a:pPr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The speed of the clock (</a:t>
            </a:r>
            <a:r>
              <a:rPr lang="en-GB" sz="2000" i="1" smtClean="0">
                <a:latin typeface="Arial" pitchFamily="34" charset="0"/>
                <a:cs typeface="Arial" pitchFamily="34" charset="0"/>
              </a:rPr>
              <a:t>and therefore the speed of the CPU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) is measured in Megahertz (MHz).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496943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Arial" charset="0"/>
                <a:cs typeface="Arial" charset="0"/>
              </a:rPr>
              <a:t>typical CPU components – </a:t>
            </a:r>
            <a:r>
              <a:rPr lang="en-GB" b="1" dirty="0" smtClean="0">
                <a:latin typeface="Arial" charset="0"/>
                <a:cs typeface="Arial" charset="0"/>
              </a:rPr>
              <a:t>the clock</a:t>
            </a:r>
            <a:endParaRPr lang="en-GB" sz="4000" dirty="0" smtClean="0">
              <a:latin typeface="Arial" charset="0"/>
              <a:cs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E2F7EAED-13D5-4B62-8623-31A9DEE7FBA3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497887" cy="5616575"/>
          </a:xfrm>
        </p:spPr>
        <p:txBody>
          <a:bodyPr/>
          <a:lstStyle/>
          <a:p>
            <a:pPr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control unit</a:t>
            </a:r>
            <a:r>
              <a:rPr lang="en-GB" sz="200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performs the tasks of:</a:t>
            </a:r>
          </a:p>
          <a:p>
            <a:pPr lvl="1" eaLnBrk="1" hangingPunct="1">
              <a:buFont typeface="Wingdings 2" pitchFamily="18" charset="2"/>
              <a:buChar char=""/>
            </a:pPr>
            <a:r>
              <a:rPr lang="en-GB" sz="2000" b="1" smtClean="0">
                <a:latin typeface="Arial" pitchFamily="34" charset="0"/>
                <a:cs typeface="Arial" pitchFamily="34" charset="0"/>
              </a:rPr>
              <a:t>Fetching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 instructions from memory</a:t>
            </a:r>
          </a:p>
          <a:p>
            <a:pPr lvl="1" eaLnBrk="1" hangingPunct="1">
              <a:buFont typeface="Wingdings 2" pitchFamily="18" charset="2"/>
              <a:buChar char=""/>
            </a:pPr>
            <a:r>
              <a:rPr lang="en-GB" sz="2000" b="1" smtClean="0">
                <a:latin typeface="Arial" pitchFamily="34" charset="0"/>
                <a:cs typeface="Arial" pitchFamily="34" charset="0"/>
              </a:rPr>
              <a:t>Decoding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 the instructions</a:t>
            </a:r>
          </a:p>
          <a:p>
            <a:pPr lvl="1" eaLnBrk="1" hangingPunct="1">
              <a:buFont typeface="Wingdings 2" pitchFamily="18" charset="2"/>
              <a:buChar char=""/>
            </a:pPr>
            <a:r>
              <a:rPr lang="en-GB" sz="2000" smtClean="0">
                <a:latin typeface="Arial" pitchFamily="34" charset="0"/>
                <a:cs typeface="Arial" pitchFamily="34" charset="0"/>
              </a:rPr>
              <a:t>Managing the </a:t>
            </a:r>
            <a:r>
              <a:rPr lang="en-GB" sz="2000" b="1" smtClean="0">
                <a:latin typeface="Arial" pitchFamily="34" charset="0"/>
                <a:cs typeface="Arial" pitchFamily="34" charset="0"/>
              </a:rPr>
              <a:t>execution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 of instructions and the storing of the results</a:t>
            </a:r>
          </a:p>
          <a:p>
            <a:pPr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It does this mainly by controlling the links between the other components of the CPU.</a:t>
            </a:r>
          </a:p>
          <a:p>
            <a:pPr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It also contains various registers such as:</a:t>
            </a:r>
          </a:p>
          <a:p>
            <a:pPr lvl="1"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 the </a:t>
            </a:r>
            <a:r>
              <a:rPr lang="en-GB" sz="2000" b="1" smtClean="0">
                <a:latin typeface="Arial" pitchFamily="34" charset="0"/>
                <a:cs typeface="Arial" pitchFamily="34" charset="0"/>
              </a:rPr>
              <a:t>Program Counter 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which stores the memory address of the next instruction.</a:t>
            </a:r>
          </a:p>
          <a:p>
            <a:pPr lvl="1"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 the </a:t>
            </a:r>
            <a:r>
              <a:rPr lang="en-GB" sz="2000" b="1" smtClean="0">
                <a:latin typeface="Arial" pitchFamily="34" charset="0"/>
                <a:cs typeface="Arial" pitchFamily="34" charset="0"/>
              </a:rPr>
              <a:t>Current Instruction register 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which stores the instruction currently being executed.</a:t>
            </a:r>
          </a:p>
          <a:p>
            <a:pPr lvl="1" eaLnBrk="1" hangingPunct="1">
              <a:buFont typeface="Wingdings 2" pitchFamily="18" charset="2"/>
              <a:buNone/>
            </a:pPr>
            <a:endParaRPr lang="en-GB" sz="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712968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smtClean="0">
                <a:latin typeface="Arial" charset="0"/>
                <a:cs typeface="Arial" charset="0"/>
              </a:rPr>
              <a:t>typical CPU components – </a:t>
            </a:r>
            <a:r>
              <a:rPr lang="en-GB" sz="2400" b="1" dirty="0" smtClean="0">
                <a:latin typeface="Arial" charset="0"/>
                <a:cs typeface="Arial" charset="0"/>
              </a:rPr>
              <a:t>the control unit </a:t>
            </a:r>
            <a:endParaRPr lang="en-GB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5F1AAA91-38DB-4D6E-B6ED-796301F7842C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497887" cy="4968875"/>
          </a:xfrm>
        </p:spPr>
        <p:txBody>
          <a:bodyPr/>
          <a:lstStyle/>
          <a:p>
            <a:pPr eaLnBrk="1" hangingPunct="1"/>
            <a:r>
              <a:rPr lang="en-GB" sz="2000" smtClean="0">
                <a:latin typeface="Arial" pitchFamily="34" charset="0"/>
                <a:cs typeface="Arial" pitchFamily="34" charset="0"/>
              </a:rPr>
              <a:t>An </a:t>
            </a:r>
            <a:r>
              <a:rPr lang="en-GB" sz="20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instruction unit 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consists of: </a:t>
            </a:r>
          </a:p>
          <a:p>
            <a:pPr lvl="1" eaLnBrk="1" hangingPunct="1"/>
            <a:r>
              <a:rPr lang="en-GB" sz="180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1800" b="1" smtClean="0">
                <a:latin typeface="Arial" pitchFamily="34" charset="0"/>
                <a:cs typeface="Arial" pitchFamily="34" charset="0"/>
              </a:rPr>
              <a:t>arithmetic logic unit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 (ALU) which </a:t>
            </a:r>
            <a:r>
              <a:rPr lang="en-GB" sz="1800" b="1" smtClean="0">
                <a:latin typeface="Arial" pitchFamily="34" charset="0"/>
                <a:cs typeface="Arial" pitchFamily="34" charset="0"/>
              </a:rPr>
              <a:t>executes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 basic arithmetic and logical operations on integer data that it is linked to. Examples of such operations include: </a:t>
            </a:r>
          </a:p>
          <a:p>
            <a:pPr lvl="2" eaLnBrk="1" hangingPunct="1"/>
            <a:r>
              <a:rPr lang="en-GB" sz="1600" smtClean="0">
                <a:latin typeface="Arial" pitchFamily="34" charset="0"/>
                <a:cs typeface="Arial" pitchFamily="34" charset="0"/>
              </a:rPr>
              <a:t>Integer arithmetic operations (</a:t>
            </a:r>
            <a:r>
              <a:rPr lang="en-GB" sz="1600" i="1" smtClean="0">
                <a:latin typeface="Arial" pitchFamily="34" charset="0"/>
                <a:cs typeface="Arial" pitchFamily="34" charset="0"/>
              </a:rPr>
              <a:t>addition, subtraction</a:t>
            </a:r>
            <a:r>
              <a:rPr lang="en-GB" sz="160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 eaLnBrk="1" hangingPunct="1"/>
            <a:r>
              <a:rPr lang="en-GB" sz="1600" smtClean="0">
                <a:latin typeface="Arial" pitchFamily="34" charset="0"/>
                <a:cs typeface="Arial" pitchFamily="34" charset="0"/>
              </a:rPr>
              <a:t>Logic operations (</a:t>
            </a:r>
            <a:r>
              <a:rPr lang="en-GB" sz="1600" i="1" smtClean="0">
                <a:latin typeface="Arial" pitchFamily="34" charset="0"/>
                <a:cs typeface="Arial" pitchFamily="34" charset="0"/>
              </a:rPr>
              <a:t>AND, NOT, OR, XOR</a:t>
            </a:r>
            <a:r>
              <a:rPr lang="en-GB" sz="160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/>
            <a:r>
              <a:rPr lang="en-GB" sz="180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1800" b="1" smtClean="0">
                <a:latin typeface="Arial" pitchFamily="34" charset="0"/>
                <a:cs typeface="Arial" pitchFamily="34" charset="0"/>
              </a:rPr>
              <a:t>floating point unit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 (FPU) which performs math functions on floating point numbers (</a:t>
            </a:r>
            <a:r>
              <a:rPr lang="en-GB" sz="1800" i="1" smtClean="0">
                <a:latin typeface="Arial" pitchFamily="34" charset="0"/>
                <a:cs typeface="Arial" pitchFamily="34" charset="0"/>
              </a:rPr>
              <a:t>non-integer numbers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lvl="1" eaLnBrk="1" hangingPunct="1"/>
            <a:r>
              <a:rPr lang="en-GB" sz="1800" smtClean="0">
                <a:latin typeface="Arial" pitchFamily="34" charset="0"/>
                <a:cs typeface="Arial" pitchFamily="34" charset="0"/>
              </a:rPr>
              <a:t>Various </a:t>
            </a:r>
            <a:r>
              <a:rPr lang="en-GB" sz="1800" b="1" smtClean="0">
                <a:latin typeface="Arial" pitchFamily="34" charset="0"/>
                <a:cs typeface="Arial" pitchFamily="34" charset="0"/>
              </a:rPr>
              <a:t>registers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 such as the </a:t>
            </a:r>
            <a:r>
              <a:rPr lang="en-GB" sz="1800" b="1" smtClean="0">
                <a:latin typeface="Arial" pitchFamily="34" charset="0"/>
                <a:cs typeface="Arial" pitchFamily="34" charset="0"/>
              </a:rPr>
              <a:t>accumulator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 that are used while instructions are being executed.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856984" cy="7921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smtClean="0">
                <a:latin typeface="Arial" charset="0"/>
                <a:cs typeface="Arial" charset="0"/>
              </a:rPr>
              <a:t>typical CPU components – </a:t>
            </a:r>
            <a:r>
              <a:rPr lang="en-GB" sz="2400" b="1" dirty="0" smtClean="0">
                <a:latin typeface="Arial" charset="0"/>
                <a:cs typeface="Arial" charset="0"/>
              </a:rPr>
              <a:t>the INSTRUCTION unit </a:t>
            </a:r>
            <a:endParaRPr lang="en-GB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5EB0D4B5-7440-4115-8E35-070A67E9FCF3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497887" cy="561657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Buses</a:t>
            </a:r>
            <a:r>
              <a:rPr lang="en-GB" smtClean="0">
                <a:latin typeface="Arial" pitchFamily="34" charset="0"/>
                <a:cs typeface="Arial" pitchFamily="34" charset="0"/>
              </a:rPr>
              <a:t> are sets of tiny parallel wires that carry data between CPU components and between the CPU and external devices and RAM. The three main bus types are: </a:t>
            </a:r>
          </a:p>
          <a:p>
            <a:pPr lvl="1" eaLnBrk="1" hangingPunct="1"/>
            <a:r>
              <a:rPr lang="en-GB" sz="1600" b="1" smtClean="0">
                <a:latin typeface="Arial" pitchFamily="34" charset="0"/>
                <a:cs typeface="Arial" pitchFamily="34" charset="0"/>
              </a:rPr>
              <a:t>address buses</a:t>
            </a:r>
            <a:r>
              <a:rPr lang="en-GB" sz="1600" smtClean="0">
                <a:latin typeface="Arial" pitchFamily="34" charset="0"/>
                <a:cs typeface="Arial" pitchFamily="34" charset="0"/>
              </a:rPr>
              <a:t> - used to set which</a:t>
            </a:r>
            <a:r>
              <a:rPr lang="en-GB" sz="1600" b="1" smtClean="0">
                <a:latin typeface="Arial" pitchFamily="34" charset="0"/>
                <a:cs typeface="Arial" pitchFamily="34" charset="0"/>
              </a:rPr>
              <a:t> memory address</a:t>
            </a:r>
            <a:r>
              <a:rPr lang="en-GB" sz="1600" smtClean="0">
                <a:latin typeface="Arial" pitchFamily="34" charset="0"/>
                <a:cs typeface="Arial" pitchFamily="34" charset="0"/>
              </a:rPr>
              <a:t> a CPU component is linked to for a read/write operation.</a:t>
            </a:r>
          </a:p>
          <a:p>
            <a:pPr lvl="1" eaLnBrk="1" hangingPunct="1"/>
            <a:r>
              <a:rPr lang="en-GB" sz="1600" b="1" smtClean="0">
                <a:latin typeface="Arial" pitchFamily="34" charset="0"/>
                <a:cs typeface="Arial" pitchFamily="34" charset="0"/>
              </a:rPr>
              <a:t>data buses</a:t>
            </a:r>
            <a:r>
              <a:rPr lang="en-GB" sz="1600" smtClean="0">
                <a:latin typeface="Arial" pitchFamily="34" charset="0"/>
                <a:cs typeface="Arial" pitchFamily="34" charset="0"/>
              </a:rPr>
              <a:t> - used to </a:t>
            </a:r>
            <a:r>
              <a:rPr lang="en-GB" sz="1600" b="1" smtClean="0">
                <a:latin typeface="Arial" pitchFamily="34" charset="0"/>
                <a:cs typeface="Arial" pitchFamily="34" charset="0"/>
              </a:rPr>
              <a:t>exchange</a:t>
            </a:r>
            <a:r>
              <a:rPr lang="en-GB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GB" sz="1600" b="1" smtClean="0">
                <a:latin typeface="Arial" pitchFamily="34" charset="0"/>
                <a:cs typeface="Arial" pitchFamily="34" charset="0"/>
              </a:rPr>
              <a:t>data</a:t>
            </a:r>
            <a:r>
              <a:rPr lang="en-GB" sz="1600" smtClean="0">
                <a:latin typeface="Arial" pitchFamily="34" charset="0"/>
                <a:cs typeface="Arial" pitchFamily="34" charset="0"/>
              </a:rPr>
              <a:t> between a memory address and the CPU when a read/write operation is carried out.</a:t>
            </a:r>
          </a:p>
          <a:p>
            <a:pPr lvl="1" eaLnBrk="1" hangingPunct="1"/>
            <a:r>
              <a:rPr lang="en-GB" sz="1600" b="1" smtClean="0">
                <a:latin typeface="Arial" pitchFamily="34" charset="0"/>
                <a:cs typeface="Arial" pitchFamily="34" charset="0"/>
              </a:rPr>
              <a:t>control buses</a:t>
            </a:r>
            <a:r>
              <a:rPr lang="en-GB" sz="1600" smtClean="0">
                <a:latin typeface="Arial" pitchFamily="34" charset="0"/>
                <a:cs typeface="Arial" pitchFamily="34" charset="0"/>
              </a:rPr>
              <a:t> - used to </a:t>
            </a:r>
            <a:r>
              <a:rPr lang="en-GB" sz="1600" b="1" smtClean="0">
                <a:latin typeface="Arial" pitchFamily="34" charset="0"/>
                <a:cs typeface="Arial" pitchFamily="34" charset="0"/>
              </a:rPr>
              <a:t>transfer command codes</a:t>
            </a:r>
            <a:r>
              <a:rPr lang="en-GB" sz="1600" smtClean="0">
                <a:latin typeface="Arial" pitchFamily="34" charset="0"/>
                <a:cs typeface="Arial" pitchFamily="34" charset="0"/>
              </a:rPr>
              <a:t> and return status signals between components of the CPU and external devices.</a:t>
            </a:r>
          </a:p>
          <a:p>
            <a:pPr eaLnBrk="1" hangingPunct="1"/>
            <a:r>
              <a:rPr lang="en-GB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bus management unit</a:t>
            </a:r>
            <a:r>
              <a:rPr lang="en-GB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mtClean="0">
                <a:latin typeface="Arial" pitchFamily="34" charset="0"/>
                <a:cs typeface="Arial" pitchFamily="34" charset="0"/>
              </a:rPr>
              <a:t>manages the transfer of data along the external bus connections, including the links to RAM.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496943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Arial" charset="0"/>
                <a:cs typeface="Arial" charset="0"/>
              </a:rPr>
              <a:t>typical CPU components – </a:t>
            </a:r>
            <a:r>
              <a:rPr lang="en-GB" b="1" dirty="0" smtClean="0">
                <a:latin typeface="Arial" charset="0"/>
                <a:cs typeface="Arial" charset="0"/>
              </a:rPr>
              <a:t>Buses</a:t>
            </a:r>
            <a:endParaRPr lang="en-GB" sz="40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3D838C73-9F15-4331-A0C4-2BA48D778519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A simplified diagram showing most of the main structures of a typical C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6624638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EC584855-7684-4907-AA14-5D0CAB743596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accent2"/>
              </a:solidFill>
            </a:endParaRPr>
          </a:p>
        </p:txBody>
      </p:sp>
      <p:pic>
        <p:nvPicPr>
          <p:cNvPr id="13316" name="Picture 4" descr="C:\Users\Mike\Documents\My Web Sites\gcse_computing\secure\images\cpu_z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243887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7772400" cy="3600450"/>
          </a:xfrm>
        </p:spPr>
        <p:txBody>
          <a:bodyPr rtlCol="0">
            <a:normAutofit fontScale="92500"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 pitchFamily="18" charset="2"/>
              <a:buNone/>
              <a:defRPr/>
            </a:pPr>
            <a:r>
              <a:rPr lang="en-GB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1 - The Fetch step: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sz="2400" smtClean="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This involves </a:t>
            </a:r>
            <a:r>
              <a:rPr lang="en-GB" sz="2400" b="1" smtClean="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retrieving</a:t>
            </a:r>
            <a:r>
              <a:rPr lang="en-GB" sz="2400" smtClean="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 a binary instruction from a memory address and storing it in the </a:t>
            </a:r>
            <a:r>
              <a:rPr lang="en-GB" sz="2400" b="1" smtClean="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Current Instruction </a:t>
            </a:r>
            <a:r>
              <a:rPr lang="en-GB" sz="2400" smtClean="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register.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sz="2400" smtClean="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The memory address of the instruction is stored in a register called the </a:t>
            </a:r>
            <a:r>
              <a:rPr lang="en-GB" sz="2400" b="1" smtClean="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Program Counter</a:t>
            </a:r>
            <a:r>
              <a:rPr lang="en-GB" sz="2400" smtClean="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 (PC) so the CPU can keep track of which instruction is next.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sz="2400" smtClean="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After an instruction is fetched, the PC is </a:t>
            </a:r>
            <a:r>
              <a:rPr lang="en-GB" sz="2400" b="1" smtClean="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updated</a:t>
            </a:r>
            <a:r>
              <a:rPr lang="en-GB" sz="2400" smtClean="0">
                <a:solidFill>
                  <a:schemeClr val="tx1">
                    <a:lumMod val="85000"/>
                  </a:schemeClr>
                </a:solidFill>
                <a:latin typeface="Arial" charset="0"/>
                <a:cs typeface="Arial" charset="0"/>
              </a:rPr>
              <a:t> so the CPU knows the address of the next instruction it has to fetch.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9191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The functions of the CPU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accent2"/>
                </a:solidFill>
              </a:rPr>
              <a:t>Slide </a:t>
            </a:r>
            <a:fld id="{68060676-9527-4A1F-976F-AD341194354B}" type="slidenum">
              <a:rPr lang="en-US" sz="1200" smtClean="0">
                <a:solidFill>
                  <a:schemeClr val="accent2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71775" y="5445125"/>
          <a:ext cx="3529013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08"/>
                <a:gridCol w="286909"/>
                <a:gridCol w="344291"/>
                <a:gridCol w="267798"/>
                <a:gridCol w="278872"/>
                <a:gridCol w="227393"/>
                <a:gridCol w="245090"/>
                <a:gridCol w="227393"/>
                <a:gridCol w="227393"/>
                <a:gridCol w="227393"/>
                <a:gridCol w="227393"/>
                <a:gridCol w="227393"/>
                <a:gridCol w="227393"/>
                <a:gridCol w="227393"/>
              </a:tblGrid>
              <a:tr h="640281">
                <a:tc gridSpan="5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MEMORY ADDRESS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6" marR="91456" marT="45734" marB="45734">
                    <a:solidFill>
                      <a:srgbClr val="7030A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MEMORY CONTENTS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56" marR="91456" marT="45734" marB="45734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56" marR="91456" marT="45734" marB="45734"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1131</TotalTime>
  <Words>1111</Words>
  <Application>Microsoft Office PowerPoint</Application>
  <PresentationFormat>On-screen Show (4:3)</PresentationFormat>
  <Paragraphs>144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Arial</vt:lpstr>
      <vt:lpstr>Calibri</vt:lpstr>
      <vt:lpstr>Wingdings</vt:lpstr>
      <vt:lpstr>Wingdings 2</vt:lpstr>
      <vt:lpstr>Arial Narrow</vt:lpstr>
      <vt:lpstr>Composite</vt:lpstr>
      <vt:lpstr>GCSE Computing - The CPU</vt:lpstr>
      <vt:lpstr>The CPU</vt:lpstr>
      <vt:lpstr>What are the components of a typical CPU? </vt:lpstr>
      <vt:lpstr>typical CPU components – the clock</vt:lpstr>
      <vt:lpstr>typical CPU components – the control unit </vt:lpstr>
      <vt:lpstr>typical CPU components – the INSTRUCTION unit </vt:lpstr>
      <vt:lpstr>typical CPU components – Buses</vt:lpstr>
      <vt:lpstr>PowerPoint Presentation</vt:lpstr>
      <vt:lpstr>The functions of the CPU</vt:lpstr>
      <vt:lpstr>The functions of the CPU</vt:lpstr>
      <vt:lpstr>The functions of the CPU</vt:lpstr>
      <vt:lpstr>CPU characteristics vs. performance</vt:lpstr>
      <vt:lpstr>CPU characteristics vs. performance</vt:lpstr>
      <vt:lpstr>CPU characteristics vs. performance</vt:lpstr>
      <vt:lpstr>PowerPoint Presentation</vt:lpstr>
    </vt:vector>
  </TitlesOfParts>
  <Company>sxc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admn04</dc:creator>
  <cp:lastModifiedBy>Teacher E-Solutions</cp:lastModifiedBy>
  <cp:revision>184</cp:revision>
  <dcterms:created xsi:type="dcterms:W3CDTF">2004-09-03T19:54:13Z</dcterms:created>
  <dcterms:modified xsi:type="dcterms:W3CDTF">2019-01-18T16:42:32Z</dcterms:modified>
</cp:coreProperties>
</file>