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8" r:id="rId2"/>
    <p:sldId id="452" r:id="rId3"/>
    <p:sldId id="453" r:id="rId4"/>
    <p:sldId id="454" r:id="rId5"/>
    <p:sldId id="455" r:id="rId6"/>
    <p:sldId id="456" r:id="rId7"/>
    <p:sldId id="256" r:id="rId8"/>
    <p:sldId id="429" r:id="rId9"/>
    <p:sldId id="430" r:id="rId10"/>
    <p:sldId id="457" r:id="rId11"/>
    <p:sldId id="431" r:id="rId12"/>
    <p:sldId id="460" r:id="rId13"/>
    <p:sldId id="432" r:id="rId14"/>
    <p:sldId id="461" r:id="rId15"/>
    <p:sldId id="462" r:id="rId16"/>
    <p:sldId id="433" r:id="rId17"/>
    <p:sldId id="447" r:id="rId18"/>
    <p:sldId id="458" r:id="rId19"/>
    <p:sldId id="448" r:id="rId20"/>
    <p:sldId id="459" r:id="rId21"/>
    <p:sldId id="434" r:id="rId22"/>
    <p:sldId id="463" r:id="rId23"/>
    <p:sldId id="435" r:id="rId24"/>
    <p:sldId id="464" r:id="rId25"/>
    <p:sldId id="465" r:id="rId26"/>
    <p:sldId id="436" r:id="rId27"/>
    <p:sldId id="437" r:id="rId28"/>
    <p:sldId id="466" r:id="rId29"/>
    <p:sldId id="467" r:id="rId30"/>
    <p:sldId id="468" r:id="rId31"/>
    <p:sldId id="469" r:id="rId32"/>
    <p:sldId id="470" r:id="rId33"/>
    <p:sldId id="449" r:id="rId34"/>
    <p:sldId id="471" r:id="rId35"/>
    <p:sldId id="438" r:id="rId36"/>
    <p:sldId id="472" r:id="rId37"/>
    <p:sldId id="450" r:id="rId38"/>
    <p:sldId id="473" r:id="rId39"/>
    <p:sldId id="474" r:id="rId40"/>
    <p:sldId id="475" r:id="rId41"/>
    <p:sldId id="476" r:id="rId42"/>
    <p:sldId id="477" r:id="rId43"/>
    <p:sldId id="478" r:id="rId44"/>
    <p:sldId id="479" r:id="rId45"/>
    <p:sldId id="480" r:id="rId46"/>
    <p:sldId id="481" r:id="rId47"/>
    <p:sldId id="451" r:id="rId48"/>
    <p:sldId id="439" r:id="rId49"/>
    <p:sldId id="440" r:id="rId50"/>
    <p:sldId id="482" r:id="rId51"/>
    <p:sldId id="441" r:id="rId52"/>
    <p:sldId id="442" r:id="rId53"/>
    <p:sldId id="443" r:id="rId54"/>
    <p:sldId id="483" r:id="rId55"/>
    <p:sldId id="444" r:id="rId56"/>
    <p:sldId id="484" r:id="rId57"/>
    <p:sldId id="445" r:id="rId58"/>
    <p:sldId id="446" r:id="rId59"/>
    <p:sldId id="424" r:id="rId60"/>
    <p:sldId id="425" r:id="rId61"/>
    <p:sldId id="426" r:id="rId62"/>
    <p:sldId id="427" r:id="rId6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45" d="100"/>
          <a:sy n="45" d="100"/>
        </p:scale>
        <p:origin x="-72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2E3369-C79C-43F5-86AA-45577FAAC619}" type="slidenum">
              <a:rPr lang="en-US"/>
              <a:pPr>
                <a:defRPr/>
              </a:pPr>
              <a:t>‹#›</a:t>
            </a:fld>
            <a:endParaRPr lang="en-US"/>
          </a:p>
        </p:txBody>
      </p:sp>
    </p:spTree>
    <p:extLst>
      <p:ext uri="{BB962C8B-B14F-4D97-AF65-F5344CB8AC3E}">
        <p14:creationId xmlns:p14="http://schemas.microsoft.com/office/powerpoint/2010/main" val="153875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D0E96F-D4BA-4848-A2A7-3FA3C1EDA3F6}" type="slidenum">
              <a:rPr lang="en-US"/>
              <a:pPr>
                <a:defRPr/>
              </a:pPr>
              <a:t>‹#›</a:t>
            </a:fld>
            <a:endParaRPr lang="en-US"/>
          </a:p>
        </p:txBody>
      </p:sp>
    </p:spTree>
    <p:extLst>
      <p:ext uri="{BB962C8B-B14F-4D97-AF65-F5344CB8AC3E}">
        <p14:creationId xmlns:p14="http://schemas.microsoft.com/office/powerpoint/2010/main" val="131017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49A75A-A15B-4635-B5A6-7C9947BABAD6}" type="slidenum">
              <a:rPr lang="en-US"/>
              <a:pPr>
                <a:defRPr/>
              </a:pPr>
              <a:t>‹#›</a:t>
            </a:fld>
            <a:endParaRPr lang="en-US"/>
          </a:p>
        </p:txBody>
      </p:sp>
    </p:spTree>
    <p:extLst>
      <p:ext uri="{BB962C8B-B14F-4D97-AF65-F5344CB8AC3E}">
        <p14:creationId xmlns:p14="http://schemas.microsoft.com/office/powerpoint/2010/main" val="55083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A01DDA-91A9-4DAB-8CA4-AEAFF574C76F}" type="slidenum">
              <a:rPr lang="en-US"/>
              <a:pPr>
                <a:defRPr/>
              </a:pPr>
              <a:t>‹#›</a:t>
            </a:fld>
            <a:endParaRPr lang="en-US"/>
          </a:p>
        </p:txBody>
      </p:sp>
    </p:spTree>
    <p:extLst>
      <p:ext uri="{BB962C8B-B14F-4D97-AF65-F5344CB8AC3E}">
        <p14:creationId xmlns:p14="http://schemas.microsoft.com/office/powerpoint/2010/main" val="387526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FDE457-D40A-4981-A87A-08692A57FE45}" type="slidenum">
              <a:rPr lang="en-US"/>
              <a:pPr>
                <a:defRPr/>
              </a:pPr>
              <a:t>‹#›</a:t>
            </a:fld>
            <a:endParaRPr lang="en-US"/>
          </a:p>
        </p:txBody>
      </p:sp>
    </p:spTree>
    <p:extLst>
      <p:ext uri="{BB962C8B-B14F-4D97-AF65-F5344CB8AC3E}">
        <p14:creationId xmlns:p14="http://schemas.microsoft.com/office/powerpoint/2010/main" val="78373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BF8F05-A9F8-4FD7-BE96-434268609A6A}" type="slidenum">
              <a:rPr lang="en-US"/>
              <a:pPr>
                <a:defRPr/>
              </a:pPr>
              <a:t>‹#›</a:t>
            </a:fld>
            <a:endParaRPr lang="en-US"/>
          </a:p>
        </p:txBody>
      </p:sp>
    </p:spTree>
    <p:extLst>
      <p:ext uri="{BB962C8B-B14F-4D97-AF65-F5344CB8AC3E}">
        <p14:creationId xmlns:p14="http://schemas.microsoft.com/office/powerpoint/2010/main" val="293299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A82943-52C5-4820-A29C-E95FA6BE6D0B}" type="slidenum">
              <a:rPr lang="en-US"/>
              <a:pPr>
                <a:defRPr/>
              </a:pPr>
              <a:t>‹#›</a:t>
            </a:fld>
            <a:endParaRPr lang="en-US"/>
          </a:p>
        </p:txBody>
      </p:sp>
    </p:spTree>
    <p:extLst>
      <p:ext uri="{BB962C8B-B14F-4D97-AF65-F5344CB8AC3E}">
        <p14:creationId xmlns:p14="http://schemas.microsoft.com/office/powerpoint/2010/main" val="265388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C67A16-1756-4812-83D6-7EB5EA06FD2E}" type="slidenum">
              <a:rPr lang="en-US"/>
              <a:pPr>
                <a:defRPr/>
              </a:pPr>
              <a:t>‹#›</a:t>
            </a:fld>
            <a:endParaRPr lang="en-US"/>
          </a:p>
        </p:txBody>
      </p:sp>
    </p:spTree>
    <p:extLst>
      <p:ext uri="{BB962C8B-B14F-4D97-AF65-F5344CB8AC3E}">
        <p14:creationId xmlns:p14="http://schemas.microsoft.com/office/powerpoint/2010/main" val="206063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E59BF3-2F42-4266-8332-7700E0EA33B4}" type="slidenum">
              <a:rPr lang="en-US"/>
              <a:pPr>
                <a:defRPr/>
              </a:pPr>
              <a:t>‹#›</a:t>
            </a:fld>
            <a:endParaRPr lang="en-US"/>
          </a:p>
        </p:txBody>
      </p:sp>
    </p:spTree>
    <p:extLst>
      <p:ext uri="{BB962C8B-B14F-4D97-AF65-F5344CB8AC3E}">
        <p14:creationId xmlns:p14="http://schemas.microsoft.com/office/powerpoint/2010/main" val="102574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5EF201-A93E-4B0F-9F6F-801B1052303E}" type="slidenum">
              <a:rPr lang="en-US"/>
              <a:pPr>
                <a:defRPr/>
              </a:pPr>
              <a:t>‹#›</a:t>
            </a:fld>
            <a:endParaRPr lang="en-US"/>
          </a:p>
        </p:txBody>
      </p:sp>
    </p:spTree>
    <p:extLst>
      <p:ext uri="{BB962C8B-B14F-4D97-AF65-F5344CB8AC3E}">
        <p14:creationId xmlns:p14="http://schemas.microsoft.com/office/powerpoint/2010/main" val="164005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03CDB4-7F23-47F0-8A6B-34F33C428D40}" type="slidenum">
              <a:rPr lang="en-US"/>
              <a:pPr>
                <a:defRPr/>
              </a:pPr>
              <a:t>‹#›</a:t>
            </a:fld>
            <a:endParaRPr lang="en-US"/>
          </a:p>
        </p:txBody>
      </p:sp>
    </p:spTree>
    <p:extLst>
      <p:ext uri="{BB962C8B-B14F-4D97-AF65-F5344CB8AC3E}">
        <p14:creationId xmlns:p14="http://schemas.microsoft.com/office/powerpoint/2010/main" val="1317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A8B26DA-4371-48C9-881B-52137CB680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p:txBody>
          <a:bodyPr/>
          <a:lstStyle/>
          <a:p>
            <a:pPr eaLnBrk="1" hangingPunct="1"/>
            <a:endParaRPr lang="en-US" smtClean="0">
              <a:solidFill>
                <a:srgbClr val="FFFF00"/>
              </a:solidFill>
            </a:endParaRPr>
          </a:p>
        </p:txBody>
      </p:sp>
      <p:sp>
        <p:nvSpPr>
          <p:cNvPr id="178179" name="Rectangle 3"/>
          <p:cNvSpPr>
            <a:spLocks noGrp="1" noChangeArrowheads="1"/>
          </p:cNvSpPr>
          <p:nvPr>
            <p:ph type="body" idx="4294967295"/>
          </p:nvPr>
        </p:nvSpPr>
        <p:spPr>
          <a:xfrm>
            <a:off x="0" y="1981200"/>
            <a:ext cx="9144000" cy="4114800"/>
          </a:xfrm>
        </p:spPr>
        <p:txBody>
          <a:bodyPr/>
          <a:lstStyle/>
          <a:p>
            <a:pPr algn="ctr" eaLnBrk="1" hangingPunct="1"/>
            <a:r>
              <a:rPr lang="en-US" sz="6000" b="1" smtClean="0">
                <a:solidFill>
                  <a:srgbClr val="FF6600"/>
                </a:solidFill>
              </a:rPr>
              <a:t>EARTH IN SPACE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 calcmode="lin" valueType="num">
                                      <p:cBhvr>
                                        <p:cTn id="7" dur="5000" fill="hold"/>
                                        <p:tgtEl>
                                          <p:spTgt spid="17817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7817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6" descr="J:\tillery\ch18\tillery+f18-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58674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027"/>
          <p:cNvSpPr>
            <a:spLocks noGrp="1" noChangeArrowheads="1"/>
          </p:cNvSpPr>
          <p:nvPr>
            <p:ph type="title" idx="4294967295"/>
          </p:nvPr>
        </p:nvSpPr>
        <p:spPr/>
        <p:txBody>
          <a:bodyPr/>
          <a:lstStyle/>
          <a:p>
            <a:pPr eaLnBrk="1" hangingPunct="1"/>
            <a:endParaRPr lang="en-US" smtClean="0"/>
          </a:p>
        </p:txBody>
      </p:sp>
      <p:sp>
        <p:nvSpPr>
          <p:cNvPr id="11268" name="Rectangle 1028"/>
          <p:cNvSpPr>
            <a:spLocks noGrp="1" noChangeArrowheads="1"/>
          </p:cNvSpPr>
          <p:nvPr>
            <p:ph type="body" idx="4294967295"/>
          </p:nvPr>
        </p:nvSpPr>
        <p:spPr>
          <a:xfrm>
            <a:off x="0" y="4495800"/>
            <a:ext cx="9144000" cy="2362200"/>
          </a:xfrm>
        </p:spPr>
        <p:txBody>
          <a:bodyPr/>
          <a:lstStyle/>
          <a:p>
            <a:pPr eaLnBrk="1" hangingPunct="1"/>
            <a:r>
              <a:rPr lang="en-US" smtClean="0">
                <a:solidFill>
                  <a:srgbClr val="FFFF00"/>
                </a:solidFill>
              </a:rPr>
              <a:t>Earth has an irregular, slightly lopsided, slightly pear-shaped form. In general, it is considered to have the shape of an oblate spheroid, departing from a perfect sphere as shown here.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81251" name="Rectangle 3"/>
          <p:cNvSpPr>
            <a:spLocks noGrp="1" noChangeArrowheads="1"/>
          </p:cNvSpPr>
          <p:nvPr>
            <p:ph type="body" idx="1"/>
          </p:nvPr>
        </p:nvSpPr>
        <p:spPr>
          <a:xfrm>
            <a:off x="0" y="1981200"/>
            <a:ext cx="9144000" cy="4114800"/>
          </a:xfrm>
        </p:spPr>
        <p:txBody>
          <a:bodyPr/>
          <a:lstStyle/>
          <a:p>
            <a:pPr algn="ctr" eaLnBrk="1" hangingPunct="1"/>
            <a:r>
              <a:rPr lang="en-US" sz="4400" b="1" smtClean="0">
                <a:solidFill>
                  <a:srgbClr val="FF6600"/>
                </a:solidFill>
              </a:rPr>
              <a:t>Motions of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p:cTn id="7" dur="1000" fill="hold"/>
                                        <p:tgtEl>
                                          <p:spTgt spid="1812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12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12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12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idx="4294967295"/>
          </p:nvPr>
        </p:nvSpPr>
        <p:spPr/>
        <p:txBody>
          <a:bodyPr/>
          <a:lstStyle/>
          <a:p>
            <a:pPr eaLnBrk="1" hangingPunct="1"/>
            <a:endParaRPr lang="en-US" smtClean="0">
              <a:solidFill>
                <a:srgbClr val="FFFF00"/>
              </a:solidFill>
            </a:endParaRPr>
          </a:p>
        </p:txBody>
      </p:sp>
      <p:pic>
        <p:nvPicPr>
          <p:cNvPr id="13315" name="Picture 1027" descr="J:\tillery\ch18\tillery+f18-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129588"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1028"/>
          <p:cNvSpPr>
            <a:spLocks noGrp="1" noChangeArrowheads="1"/>
          </p:cNvSpPr>
          <p:nvPr>
            <p:ph type="body" idx="4294967295"/>
          </p:nvPr>
        </p:nvSpPr>
        <p:spPr>
          <a:xfrm>
            <a:off x="0" y="5867400"/>
            <a:ext cx="9144000" cy="990600"/>
          </a:xfrm>
        </p:spPr>
        <p:txBody>
          <a:bodyPr/>
          <a:lstStyle/>
          <a:p>
            <a:pPr eaLnBrk="1" hangingPunct="1">
              <a:lnSpc>
                <a:spcPct val="90000"/>
              </a:lnSpc>
            </a:pPr>
            <a:r>
              <a:rPr lang="en-US" smtClean="0">
                <a:solidFill>
                  <a:srgbClr val="FFFF00"/>
                </a:solidFill>
              </a:rPr>
              <a:t>The position of the Sun on the celestial sphere at the solstices and the equinoxes.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82275" name="Rectangle 3"/>
          <p:cNvSpPr>
            <a:spLocks noGrp="1" noChangeArrowheads="1"/>
          </p:cNvSpPr>
          <p:nvPr>
            <p:ph type="body" idx="1"/>
          </p:nvPr>
        </p:nvSpPr>
        <p:spPr>
          <a:xfrm>
            <a:off x="0" y="609600"/>
            <a:ext cx="9144000" cy="5486400"/>
          </a:xfrm>
        </p:spPr>
        <p:txBody>
          <a:bodyPr/>
          <a:lstStyle/>
          <a:p>
            <a:pPr eaLnBrk="1" hangingPunct="1"/>
            <a:r>
              <a:rPr lang="en-US" sz="2800" smtClean="0">
                <a:solidFill>
                  <a:srgbClr val="FFFF00"/>
                </a:solidFill>
              </a:rPr>
              <a:t>Introduction</a:t>
            </a:r>
          </a:p>
          <a:p>
            <a:pPr lvl="1" eaLnBrk="1" hangingPunct="1"/>
            <a:r>
              <a:rPr lang="en-US" smtClean="0">
                <a:solidFill>
                  <a:srgbClr val="FFFF00"/>
                </a:solidFill>
              </a:rPr>
              <a:t>The Earth has 3 motions that are independent of the motion of the Sun and the Galaxy</a:t>
            </a:r>
          </a:p>
          <a:p>
            <a:pPr lvl="2" eaLnBrk="1" hangingPunct="1"/>
            <a:r>
              <a:rPr lang="en-US" sz="2800" smtClean="0">
                <a:solidFill>
                  <a:srgbClr val="FFFF00"/>
                </a:solidFill>
              </a:rPr>
              <a:t>The Earth has a </a:t>
            </a:r>
            <a:r>
              <a:rPr lang="en-US" sz="2800" b="1" smtClean="0">
                <a:solidFill>
                  <a:srgbClr val="FF6600"/>
                </a:solidFill>
              </a:rPr>
              <a:t>yearly rotation</a:t>
            </a:r>
            <a:r>
              <a:rPr lang="en-US" sz="2800" smtClean="0">
                <a:solidFill>
                  <a:srgbClr val="FFFF00"/>
                </a:solidFill>
              </a:rPr>
              <a:t> around the Sun</a:t>
            </a:r>
          </a:p>
          <a:p>
            <a:pPr lvl="2" eaLnBrk="1" hangingPunct="1"/>
            <a:r>
              <a:rPr lang="en-US" sz="2800" smtClean="0">
                <a:solidFill>
                  <a:srgbClr val="FFFF00"/>
                </a:solidFill>
              </a:rPr>
              <a:t>The Earth </a:t>
            </a:r>
            <a:r>
              <a:rPr lang="en-US" sz="2800" b="1" smtClean="0">
                <a:solidFill>
                  <a:srgbClr val="FF6600"/>
                </a:solidFill>
              </a:rPr>
              <a:t>rotates on its axis</a:t>
            </a:r>
            <a:r>
              <a:rPr lang="en-US" sz="2800" smtClean="0">
                <a:solidFill>
                  <a:srgbClr val="FFFF00"/>
                </a:solidFill>
              </a:rPr>
              <a:t> once approximately every 24 hours.</a:t>
            </a:r>
          </a:p>
          <a:p>
            <a:pPr lvl="2" eaLnBrk="1" hangingPunct="1"/>
            <a:r>
              <a:rPr lang="en-US" sz="2800" smtClean="0">
                <a:solidFill>
                  <a:srgbClr val="FFFF00"/>
                </a:solidFill>
              </a:rPr>
              <a:t>The Earths axis </a:t>
            </a:r>
            <a:r>
              <a:rPr lang="en-US" sz="2800" b="1" smtClean="0">
                <a:solidFill>
                  <a:srgbClr val="FF6600"/>
                </a:solidFill>
              </a:rPr>
              <a:t>wobbles</a:t>
            </a:r>
            <a:r>
              <a:rPr lang="en-US" sz="2800" smtClean="0">
                <a:solidFill>
                  <a:srgbClr val="FFFF00"/>
                </a:solidFill>
              </a:rPr>
              <a:t> slowly as it revolves.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500" fill="hold"/>
                                        <p:tgtEl>
                                          <p:spTgt spid="1822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additive="base">
                                        <p:cTn id="13" dur="500" fill="hold"/>
                                        <p:tgtEl>
                                          <p:spTgt spid="1822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2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 calcmode="lin" valueType="num">
                                      <p:cBhvr additive="base">
                                        <p:cTn id="19" dur="500" fill="hold"/>
                                        <p:tgtEl>
                                          <p:spTgt spid="1822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2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2275">
                                            <p:txEl>
                                              <p:pRg st="3" end="3"/>
                                            </p:txEl>
                                          </p:spTgt>
                                        </p:tgtEl>
                                        <p:attrNameLst>
                                          <p:attrName>style.visibility</p:attrName>
                                        </p:attrNameLst>
                                      </p:cBhvr>
                                      <p:to>
                                        <p:strVal val="visible"/>
                                      </p:to>
                                    </p:set>
                                    <p:anim calcmode="lin" valueType="num">
                                      <p:cBhvr additive="base">
                                        <p:cTn id="25" dur="500" fill="hold"/>
                                        <p:tgtEl>
                                          <p:spTgt spid="18227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2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2275">
                                            <p:txEl>
                                              <p:pRg st="4" end="4"/>
                                            </p:txEl>
                                          </p:spTgt>
                                        </p:tgtEl>
                                        <p:attrNameLst>
                                          <p:attrName>style.visibility</p:attrName>
                                        </p:attrNameLst>
                                      </p:cBhvr>
                                      <p:to>
                                        <p:strVal val="visible"/>
                                      </p:to>
                                    </p:set>
                                    <p:anim calcmode="lin" valueType="num">
                                      <p:cBhvr additive="base">
                                        <p:cTn id="31" dur="500" fill="hold"/>
                                        <p:tgtEl>
                                          <p:spTgt spid="18227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22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J:\tillery\ch18\tillery+f18-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0960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idx="4294967295"/>
          </p:nvPr>
        </p:nvSpPr>
        <p:spPr/>
        <p:txBody>
          <a:bodyPr/>
          <a:lstStyle/>
          <a:p>
            <a:pPr eaLnBrk="1" hangingPunct="1"/>
            <a:endParaRPr lang="en-US" smtClean="0"/>
          </a:p>
        </p:txBody>
      </p:sp>
      <p:sp>
        <p:nvSpPr>
          <p:cNvPr id="15364" name="Rectangle 4"/>
          <p:cNvSpPr>
            <a:spLocks noGrp="1" noChangeArrowheads="1"/>
          </p:cNvSpPr>
          <p:nvPr>
            <p:ph type="body" idx="4294967295"/>
          </p:nvPr>
        </p:nvSpPr>
        <p:spPr>
          <a:xfrm>
            <a:off x="0" y="4724400"/>
            <a:ext cx="9144000" cy="2133600"/>
          </a:xfrm>
        </p:spPr>
        <p:txBody>
          <a:bodyPr/>
          <a:lstStyle/>
          <a:p>
            <a:pPr eaLnBrk="1" hangingPunct="1">
              <a:lnSpc>
                <a:spcPct val="90000"/>
              </a:lnSpc>
            </a:pPr>
            <a:r>
              <a:rPr lang="en-US" sz="2400" smtClean="0">
                <a:solidFill>
                  <a:srgbClr val="FFFF00"/>
                </a:solidFill>
              </a:rPr>
              <a:t>As is being demonstrated in this old woodcut, Foucault's insight helped people understand that the earth turns. The pendulum moves back and forth without changing its direction of movement, and we know this is true because no forces are involved. We turn with the earth and this makes the pendulum appear to change its plane of rotation. Thus we know the earth rotates.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descr="J:\tillery\ch18\tillery+f18-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438" y="0"/>
            <a:ext cx="4627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027"/>
          <p:cNvSpPr>
            <a:spLocks noGrp="1" noChangeArrowheads="1"/>
          </p:cNvSpPr>
          <p:nvPr>
            <p:ph type="title" idx="4294967295"/>
          </p:nvPr>
        </p:nvSpPr>
        <p:spPr/>
        <p:txBody>
          <a:bodyPr/>
          <a:lstStyle/>
          <a:p>
            <a:pPr eaLnBrk="1" hangingPunct="1"/>
            <a:endParaRPr lang="en-US" smtClean="0"/>
          </a:p>
        </p:txBody>
      </p:sp>
      <p:sp>
        <p:nvSpPr>
          <p:cNvPr id="16388" name="Rectangle 1028"/>
          <p:cNvSpPr>
            <a:spLocks noGrp="1" noChangeArrowheads="1"/>
          </p:cNvSpPr>
          <p:nvPr>
            <p:ph type="body" idx="4294967295"/>
          </p:nvPr>
        </p:nvSpPr>
        <p:spPr>
          <a:xfrm>
            <a:off x="0" y="0"/>
            <a:ext cx="4495800" cy="6858000"/>
          </a:xfrm>
        </p:spPr>
        <p:txBody>
          <a:bodyPr/>
          <a:lstStyle/>
          <a:p>
            <a:pPr eaLnBrk="1" hangingPunct="1"/>
            <a:r>
              <a:rPr lang="en-US" smtClean="0">
                <a:solidFill>
                  <a:srgbClr val="FFFF00"/>
                </a:solidFill>
              </a:rPr>
              <a:t>The Foucault pendulum swings back and forth in the same plane while a stool is turned beneath it. Likewise, a Foucault pendulum on the earth's surface swings back and forth in the same plane while the earth turns beneath it. The amount of turning observed depends on the latitude of the pendulum.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83299" name="Rectangle 3"/>
          <p:cNvSpPr>
            <a:spLocks noGrp="1" noChangeArrowheads="1"/>
          </p:cNvSpPr>
          <p:nvPr>
            <p:ph type="body" idx="1"/>
          </p:nvPr>
        </p:nvSpPr>
        <p:spPr>
          <a:xfrm>
            <a:off x="0" y="609600"/>
            <a:ext cx="9144000" cy="5486400"/>
          </a:xfrm>
        </p:spPr>
        <p:txBody>
          <a:bodyPr/>
          <a:lstStyle/>
          <a:p>
            <a:pPr eaLnBrk="1" hangingPunct="1"/>
            <a:r>
              <a:rPr lang="en-US" b="1" smtClean="0">
                <a:solidFill>
                  <a:srgbClr val="FF6600"/>
                </a:solidFill>
              </a:rPr>
              <a:t>Revolution</a:t>
            </a:r>
          </a:p>
          <a:p>
            <a:pPr lvl="1" eaLnBrk="1" hangingPunct="1"/>
            <a:r>
              <a:rPr lang="en-US" smtClean="0">
                <a:solidFill>
                  <a:srgbClr val="FFFF00"/>
                </a:solidFill>
              </a:rPr>
              <a:t>Earth’s orbit is slightly elliptical and requires approximately one year to complete.</a:t>
            </a:r>
          </a:p>
          <a:p>
            <a:pPr lvl="1" eaLnBrk="1" hangingPunct="1"/>
            <a:r>
              <a:rPr lang="en-US" smtClean="0">
                <a:solidFill>
                  <a:srgbClr val="FFFF00"/>
                </a:solidFill>
              </a:rPr>
              <a:t>All points in the Earth’s orbit form a plant called the plane of the ecliptic</a:t>
            </a:r>
          </a:p>
          <a:p>
            <a:pPr lvl="1" eaLnBrk="1" hangingPunct="1"/>
            <a:r>
              <a:rPr lang="en-US" smtClean="0">
                <a:solidFill>
                  <a:srgbClr val="FFFF00"/>
                </a:solidFill>
              </a:rPr>
              <a:t>The average distance from the Sun to the Earth is 150 million km (about 93 million mi).</a:t>
            </a:r>
          </a:p>
          <a:p>
            <a:pPr lvl="1" eaLnBrk="1" hangingPunct="1"/>
            <a:r>
              <a:rPr lang="en-US" smtClean="0">
                <a:solidFill>
                  <a:srgbClr val="FFFF00"/>
                </a:solidFill>
              </a:rPr>
              <a:t>The Earth moves fastest when it is closest to the Sun at perihelion, in January, and moves slowest when it is farthest from the Sun in aphelion, in July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 calcmode="lin" valueType="num">
                                      <p:cBhvr additive="base">
                                        <p:cTn id="7" dur="500" fill="hold"/>
                                        <p:tgtEl>
                                          <p:spTgt spid="1832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3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3299">
                                            <p:txEl>
                                              <p:pRg st="1" end="1"/>
                                            </p:txEl>
                                          </p:spTgt>
                                        </p:tgtEl>
                                        <p:attrNameLst>
                                          <p:attrName>style.visibility</p:attrName>
                                        </p:attrNameLst>
                                      </p:cBhvr>
                                      <p:to>
                                        <p:strVal val="visible"/>
                                      </p:to>
                                    </p:set>
                                    <p:anim calcmode="lin" valueType="num">
                                      <p:cBhvr additive="base">
                                        <p:cTn id="13" dur="500" fill="hold"/>
                                        <p:tgtEl>
                                          <p:spTgt spid="1832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3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3299">
                                            <p:txEl>
                                              <p:pRg st="2" end="2"/>
                                            </p:txEl>
                                          </p:spTgt>
                                        </p:tgtEl>
                                        <p:attrNameLst>
                                          <p:attrName>style.visibility</p:attrName>
                                        </p:attrNameLst>
                                      </p:cBhvr>
                                      <p:to>
                                        <p:strVal val="visible"/>
                                      </p:to>
                                    </p:set>
                                    <p:anim calcmode="lin" valueType="num">
                                      <p:cBhvr additive="base">
                                        <p:cTn id="19" dur="500" fill="hold"/>
                                        <p:tgtEl>
                                          <p:spTgt spid="1832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3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3299">
                                            <p:txEl>
                                              <p:pRg st="3" end="3"/>
                                            </p:txEl>
                                          </p:spTgt>
                                        </p:tgtEl>
                                        <p:attrNameLst>
                                          <p:attrName>style.visibility</p:attrName>
                                        </p:attrNameLst>
                                      </p:cBhvr>
                                      <p:to>
                                        <p:strVal val="visible"/>
                                      </p:to>
                                    </p:set>
                                    <p:anim calcmode="lin" valueType="num">
                                      <p:cBhvr additive="base">
                                        <p:cTn id="25" dur="500" fill="hold"/>
                                        <p:tgtEl>
                                          <p:spTgt spid="1832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32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3299">
                                            <p:txEl>
                                              <p:pRg st="4" end="4"/>
                                            </p:txEl>
                                          </p:spTgt>
                                        </p:tgtEl>
                                        <p:attrNameLst>
                                          <p:attrName>style.visibility</p:attrName>
                                        </p:attrNameLst>
                                      </p:cBhvr>
                                      <p:to>
                                        <p:strVal val="visible"/>
                                      </p:to>
                                    </p:set>
                                    <p:anim calcmode="lin" valueType="num">
                                      <p:cBhvr additive="base">
                                        <p:cTn id="31" dur="500" fill="hold"/>
                                        <p:tgtEl>
                                          <p:spTgt spid="18329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32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solidFill>
                <a:srgbClr val="FFFF00"/>
              </a:solidFill>
            </a:endParaRPr>
          </a:p>
        </p:txBody>
      </p:sp>
      <p:sp>
        <p:nvSpPr>
          <p:cNvPr id="197635" name="Rectangle 3"/>
          <p:cNvSpPr>
            <a:spLocks noGrp="1" noChangeArrowheads="1"/>
          </p:cNvSpPr>
          <p:nvPr>
            <p:ph type="body" idx="1"/>
          </p:nvPr>
        </p:nvSpPr>
        <p:spPr>
          <a:xfrm>
            <a:off x="0" y="609600"/>
            <a:ext cx="9144000" cy="5486400"/>
          </a:xfrm>
        </p:spPr>
        <p:txBody>
          <a:bodyPr/>
          <a:lstStyle/>
          <a:p>
            <a:pPr lvl="1" eaLnBrk="1" hangingPunct="1"/>
            <a:r>
              <a:rPr lang="en-US" sz="3200" b="1" smtClean="0">
                <a:solidFill>
                  <a:srgbClr val="FF6600"/>
                </a:solidFill>
              </a:rPr>
              <a:t>Solstices</a:t>
            </a:r>
          </a:p>
          <a:p>
            <a:pPr lvl="2" eaLnBrk="1" hangingPunct="1"/>
            <a:r>
              <a:rPr lang="en-US" sz="3200" b="1" smtClean="0">
                <a:solidFill>
                  <a:srgbClr val="FF6600"/>
                </a:solidFill>
              </a:rPr>
              <a:t>Summer Solstice</a:t>
            </a:r>
          </a:p>
          <a:p>
            <a:pPr lvl="3" eaLnBrk="1" hangingPunct="1"/>
            <a:r>
              <a:rPr lang="en-US" sz="3200" smtClean="0">
                <a:solidFill>
                  <a:srgbClr val="FFFF00"/>
                </a:solidFill>
              </a:rPr>
              <a:t>Occurs about June 22</a:t>
            </a:r>
          </a:p>
          <a:p>
            <a:pPr lvl="3" eaLnBrk="1" hangingPunct="1"/>
            <a:r>
              <a:rPr lang="en-US" sz="3200" smtClean="0">
                <a:solidFill>
                  <a:srgbClr val="FFFF00"/>
                </a:solidFill>
              </a:rPr>
              <a:t>The Sun at noon has the highest altitude.</a:t>
            </a:r>
          </a:p>
          <a:p>
            <a:pPr lvl="2" eaLnBrk="1" hangingPunct="1"/>
            <a:r>
              <a:rPr lang="en-US" sz="3200" b="1" smtClean="0">
                <a:solidFill>
                  <a:srgbClr val="FF6600"/>
                </a:solidFill>
              </a:rPr>
              <a:t>Winter Solstice</a:t>
            </a:r>
          </a:p>
          <a:p>
            <a:pPr lvl="3" eaLnBrk="1" hangingPunct="1"/>
            <a:r>
              <a:rPr lang="en-US" sz="3200" smtClean="0">
                <a:solidFill>
                  <a:srgbClr val="FFFF00"/>
                </a:solidFill>
              </a:rPr>
              <a:t>Occurs about December 22.</a:t>
            </a:r>
          </a:p>
          <a:p>
            <a:pPr lvl="3" eaLnBrk="1" hangingPunct="1"/>
            <a:r>
              <a:rPr lang="en-US" sz="3200" smtClean="0">
                <a:solidFill>
                  <a:srgbClr val="FFFF00"/>
                </a:solidFill>
              </a:rPr>
              <a:t>The noon Sun has the lowest altitude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anim calcmode="lin" valueType="num">
                                      <p:cBhvr additive="base">
                                        <p:cTn id="7" dur="500" fill="hold"/>
                                        <p:tgtEl>
                                          <p:spTgt spid="1976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7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7635">
                                            <p:txEl>
                                              <p:pRg st="1" end="1"/>
                                            </p:txEl>
                                          </p:spTgt>
                                        </p:tgtEl>
                                        <p:attrNameLst>
                                          <p:attrName>style.visibility</p:attrName>
                                        </p:attrNameLst>
                                      </p:cBhvr>
                                      <p:to>
                                        <p:strVal val="visible"/>
                                      </p:to>
                                    </p:set>
                                    <p:anim calcmode="lin" valueType="num">
                                      <p:cBhvr additive="base">
                                        <p:cTn id="13" dur="500" fill="hold"/>
                                        <p:tgtEl>
                                          <p:spTgt spid="1976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7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7635">
                                            <p:txEl>
                                              <p:pRg st="2" end="2"/>
                                            </p:txEl>
                                          </p:spTgt>
                                        </p:tgtEl>
                                        <p:attrNameLst>
                                          <p:attrName>style.visibility</p:attrName>
                                        </p:attrNameLst>
                                      </p:cBhvr>
                                      <p:to>
                                        <p:strVal val="visible"/>
                                      </p:to>
                                    </p:set>
                                    <p:anim calcmode="lin" valueType="num">
                                      <p:cBhvr additive="base">
                                        <p:cTn id="19" dur="500" fill="hold"/>
                                        <p:tgtEl>
                                          <p:spTgt spid="1976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7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7635">
                                            <p:txEl>
                                              <p:pRg st="3" end="3"/>
                                            </p:txEl>
                                          </p:spTgt>
                                        </p:tgtEl>
                                        <p:attrNameLst>
                                          <p:attrName>style.visibility</p:attrName>
                                        </p:attrNameLst>
                                      </p:cBhvr>
                                      <p:to>
                                        <p:strVal val="visible"/>
                                      </p:to>
                                    </p:set>
                                    <p:anim calcmode="lin" valueType="num">
                                      <p:cBhvr additive="base">
                                        <p:cTn id="25" dur="500" fill="hold"/>
                                        <p:tgtEl>
                                          <p:spTgt spid="19763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76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7635">
                                            <p:txEl>
                                              <p:pRg st="4" end="4"/>
                                            </p:txEl>
                                          </p:spTgt>
                                        </p:tgtEl>
                                        <p:attrNameLst>
                                          <p:attrName>style.visibility</p:attrName>
                                        </p:attrNameLst>
                                      </p:cBhvr>
                                      <p:to>
                                        <p:strVal val="visible"/>
                                      </p:to>
                                    </p:set>
                                    <p:anim calcmode="lin" valueType="num">
                                      <p:cBhvr additive="base">
                                        <p:cTn id="31" dur="500" fill="hold"/>
                                        <p:tgtEl>
                                          <p:spTgt spid="19763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7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7635">
                                            <p:txEl>
                                              <p:pRg st="5" end="5"/>
                                            </p:txEl>
                                          </p:spTgt>
                                        </p:tgtEl>
                                        <p:attrNameLst>
                                          <p:attrName>style.visibility</p:attrName>
                                        </p:attrNameLst>
                                      </p:cBhvr>
                                      <p:to>
                                        <p:strVal val="visible"/>
                                      </p:to>
                                    </p:set>
                                    <p:anim calcmode="lin" valueType="num">
                                      <p:cBhvr additive="base">
                                        <p:cTn id="37" dur="500" fill="hold"/>
                                        <p:tgtEl>
                                          <p:spTgt spid="19763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76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7635">
                                            <p:txEl>
                                              <p:pRg st="6" end="6"/>
                                            </p:txEl>
                                          </p:spTgt>
                                        </p:tgtEl>
                                        <p:attrNameLst>
                                          <p:attrName>style.visibility</p:attrName>
                                        </p:attrNameLst>
                                      </p:cBhvr>
                                      <p:to>
                                        <p:strVal val="visible"/>
                                      </p:to>
                                    </p:set>
                                    <p:anim calcmode="lin" valueType="num">
                                      <p:cBhvr additive="base">
                                        <p:cTn id="43" dur="500" fill="hold"/>
                                        <p:tgtEl>
                                          <p:spTgt spid="19763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76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bldLvl="5"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26" descr="J:\tillery\ch18\tillery+f18-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027"/>
          <p:cNvSpPr>
            <a:spLocks noGrp="1" noChangeArrowheads="1"/>
          </p:cNvSpPr>
          <p:nvPr>
            <p:ph type="title" idx="4294967295"/>
          </p:nvPr>
        </p:nvSpPr>
        <p:spPr/>
        <p:txBody>
          <a:bodyPr/>
          <a:lstStyle/>
          <a:p>
            <a:pPr eaLnBrk="1" hangingPunct="1"/>
            <a:endParaRPr lang="en-US" smtClean="0"/>
          </a:p>
        </p:txBody>
      </p:sp>
      <p:sp>
        <p:nvSpPr>
          <p:cNvPr id="19460" name="Rectangle 1028"/>
          <p:cNvSpPr>
            <a:spLocks noGrp="1" noChangeArrowheads="1"/>
          </p:cNvSpPr>
          <p:nvPr>
            <p:ph type="body" idx="4294967295"/>
          </p:nvPr>
        </p:nvSpPr>
        <p:spPr>
          <a:xfrm>
            <a:off x="0" y="3581400"/>
            <a:ext cx="9144000" cy="3276600"/>
          </a:xfrm>
        </p:spPr>
        <p:txBody>
          <a:bodyPr/>
          <a:lstStyle/>
          <a:p>
            <a:pPr eaLnBrk="1" hangingPunct="1"/>
            <a:r>
              <a:rPr lang="en-US" smtClean="0">
                <a:solidFill>
                  <a:srgbClr val="FFFF00"/>
                </a:solidFill>
              </a:rPr>
              <a:t>The consistent tilt and orientation of Earth's axis as it moves around its orbit is the cause of the seasons. The North Pole is pointing toward the Sun during the summer solstice and away from the Sun during the winter solstice.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z="6000" smtClean="0">
              <a:solidFill>
                <a:srgbClr val="FFFF00"/>
              </a:solidFill>
            </a:endParaRPr>
          </a:p>
        </p:txBody>
      </p:sp>
      <p:sp>
        <p:nvSpPr>
          <p:cNvPr id="198659" name="Rectangle 3"/>
          <p:cNvSpPr>
            <a:spLocks noGrp="1" noChangeArrowheads="1"/>
          </p:cNvSpPr>
          <p:nvPr>
            <p:ph type="body" idx="1"/>
          </p:nvPr>
        </p:nvSpPr>
        <p:spPr>
          <a:xfrm>
            <a:off x="0" y="609600"/>
            <a:ext cx="9144000" cy="5486400"/>
          </a:xfrm>
        </p:spPr>
        <p:txBody>
          <a:bodyPr/>
          <a:lstStyle/>
          <a:p>
            <a:pPr lvl="1" eaLnBrk="1" hangingPunct="1">
              <a:lnSpc>
                <a:spcPct val="90000"/>
              </a:lnSpc>
            </a:pPr>
            <a:r>
              <a:rPr lang="en-US" b="1" smtClean="0">
                <a:solidFill>
                  <a:srgbClr val="FF6600"/>
                </a:solidFill>
              </a:rPr>
              <a:t>Equinox</a:t>
            </a:r>
          </a:p>
          <a:p>
            <a:pPr lvl="2" eaLnBrk="1" hangingPunct="1">
              <a:lnSpc>
                <a:spcPct val="90000"/>
              </a:lnSpc>
            </a:pPr>
            <a:r>
              <a:rPr lang="en-US" sz="2800" smtClean="0">
                <a:solidFill>
                  <a:srgbClr val="FFFF00"/>
                </a:solidFill>
              </a:rPr>
              <a:t>When the Sun is halfway between the Summer and Winter Solstice</a:t>
            </a:r>
          </a:p>
          <a:p>
            <a:pPr lvl="2" eaLnBrk="1" hangingPunct="1">
              <a:lnSpc>
                <a:spcPct val="90000"/>
              </a:lnSpc>
            </a:pPr>
            <a:r>
              <a:rPr lang="en-US" sz="2800" smtClean="0">
                <a:solidFill>
                  <a:srgbClr val="FFFF00"/>
                </a:solidFill>
              </a:rPr>
              <a:t>At this time the Earth’s axis is perpendicular to line between the center of the Sun and Earth and daylight and night are of equal length.</a:t>
            </a:r>
          </a:p>
          <a:p>
            <a:pPr lvl="2" eaLnBrk="1" hangingPunct="1">
              <a:lnSpc>
                <a:spcPct val="90000"/>
              </a:lnSpc>
            </a:pPr>
            <a:r>
              <a:rPr lang="en-US" sz="2800" b="1" smtClean="0">
                <a:solidFill>
                  <a:srgbClr val="FF6600"/>
                </a:solidFill>
              </a:rPr>
              <a:t>Spring Equinox</a:t>
            </a:r>
          </a:p>
          <a:p>
            <a:pPr lvl="3" eaLnBrk="1" hangingPunct="1">
              <a:lnSpc>
                <a:spcPct val="90000"/>
              </a:lnSpc>
            </a:pPr>
            <a:r>
              <a:rPr lang="en-US" sz="2800" smtClean="0">
                <a:solidFill>
                  <a:srgbClr val="FFFF00"/>
                </a:solidFill>
              </a:rPr>
              <a:t>Occurs on March 21</a:t>
            </a:r>
          </a:p>
          <a:p>
            <a:pPr lvl="3" eaLnBrk="1" hangingPunct="1">
              <a:lnSpc>
                <a:spcPct val="90000"/>
              </a:lnSpc>
            </a:pPr>
            <a:r>
              <a:rPr lang="en-US" sz="2800" smtClean="0">
                <a:solidFill>
                  <a:srgbClr val="FFFF00"/>
                </a:solidFill>
              </a:rPr>
              <a:t>Beginning of Spring</a:t>
            </a:r>
          </a:p>
          <a:p>
            <a:pPr lvl="2" eaLnBrk="1" hangingPunct="1">
              <a:lnSpc>
                <a:spcPct val="90000"/>
              </a:lnSpc>
            </a:pPr>
            <a:r>
              <a:rPr lang="en-US" sz="2800" b="1" smtClean="0">
                <a:solidFill>
                  <a:srgbClr val="FF6600"/>
                </a:solidFill>
              </a:rPr>
              <a:t>Autumnal Equinox</a:t>
            </a:r>
          </a:p>
          <a:p>
            <a:pPr lvl="3" eaLnBrk="1" hangingPunct="1">
              <a:lnSpc>
                <a:spcPct val="90000"/>
              </a:lnSpc>
            </a:pPr>
            <a:r>
              <a:rPr lang="en-US" sz="2800" smtClean="0">
                <a:solidFill>
                  <a:srgbClr val="FFFF00"/>
                </a:solidFill>
              </a:rPr>
              <a:t>Occurs on September 23 </a:t>
            </a:r>
          </a:p>
          <a:p>
            <a:pPr lvl="3" eaLnBrk="1" hangingPunct="1">
              <a:lnSpc>
                <a:spcPct val="90000"/>
              </a:lnSpc>
            </a:pPr>
            <a:r>
              <a:rPr lang="en-US" sz="2800" smtClean="0">
                <a:solidFill>
                  <a:srgbClr val="FFFF00"/>
                </a:solidFill>
              </a:rPr>
              <a:t>Beginning of Fall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8659">
                                            <p:txEl>
                                              <p:pRg st="1" end="1"/>
                                            </p:txEl>
                                          </p:spTgt>
                                        </p:tgtEl>
                                        <p:attrNameLst>
                                          <p:attrName>style.visibility</p:attrName>
                                        </p:attrNameLst>
                                      </p:cBhvr>
                                      <p:to>
                                        <p:strVal val="visible"/>
                                      </p:to>
                                    </p:set>
                                    <p:anim calcmode="lin" valueType="num">
                                      <p:cBhvr additive="base">
                                        <p:cTn id="13" dur="500" fill="hold"/>
                                        <p:tgtEl>
                                          <p:spTgt spid="1986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8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8659">
                                            <p:txEl>
                                              <p:pRg st="2" end="2"/>
                                            </p:txEl>
                                          </p:spTgt>
                                        </p:tgtEl>
                                        <p:attrNameLst>
                                          <p:attrName>style.visibility</p:attrName>
                                        </p:attrNameLst>
                                      </p:cBhvr>
                                      <p:to>
                                        <p:strVal val="visible"/>
                                      </p:to>
                                    </p:set>
                                    <p:anim calcmode="lin" valueType="num">
                                      <p:cBhvr additive="base">
                                        <p:cTn id="19" dur="500" fill="hold"/>
                                        <p:tgtEl>
                                          <p:spTgt spid="1986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8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8659">
                                            <p:txEl>
                                              <p:pRg st="3" end="3"/>
                                            </p:txEl>
                                          </p:spTgt>
                                        </p:tgtEl>
                                        <p:attrNameLst>
                                          <p:attrName>style.visibility</p:attrName>
                                        </p:attrNameLst>
                                      </p:cBhvr>
                                      <p:to>
                                        <p:strVal val="visible"/>
                                      </p:to>
                                    </p:set>
                                    <p:anim calcmode="lin" valueType="num">
                                      <p:cBhvr additive="base">
                                        <p:cTn id="25" dur="500" fill="hold"/>
                                        <p:tgtEl>
                                          <p:spTgt spid="19865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86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8659">
                                            <p:txEl>
                                              <p:pRg st="4" end="4"/>
                                            </p:txEl>
                                          </p:spTgt>
                                        </p:tgtEl>
                                        <p:attrNameLst>
                                          <p:attrName>style.visibility</p:attrName>
                                        </p:attrNameLst>
                                      </p:cBhvr>
                                      <p:to>
                                        <p:strVal val="visible"/>
                                      </p:to>
                                    </p:set>
                                    <p:anim calcmode="lin" valueType="num">
                                      <p:cBhvr additive="base">
                                        <p:cTn id="31" dur="500" fill="hold"/>
                                        <p:tgtEl>
                                          <p:spTgt spid="19865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86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8659">
                                            <p:txEl>
                                              <p:pRg st="5" end="5"/>
                                            </p:txEl>
                                          </p:spTgt>
                                        </p:tgtEl>
                                        <p:attrNameLst>
                                          <p:attrName>style.visibility</p:attrName>
                                        </p:attrNameLst>
                                      </p:cBhvr>
                                      <p:to>
                                        <p:strVal val="visible"/>
                                      </p:to>
                                    </p:set>
                                    <p:anim calcmode="lin" valueType="num">
                                      <p:cBhvr additive="base">
                                        <p:cTn id="37" dur="500" fill="hold"/>
                                        <p:tgtEl>
                                          <p:spTgt spid="19865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86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8659">
                                            <p:txEl>
                                              <p:pRg st="6" end="6"/>
                                            </p:txEl>
                                          </p:spTgt>
                                        </p:tgtEl>
                                        <p:attrNameLst>
                                          <p:attrName>style.visibility</p:attrName>
                                        </p:attrNameLst>
                                      </p:cBhvr>
                                      <p:to>
                                        <p:strVal val="visible"/>
                                      </p:to>
                                    </p:set>
                                    <p:anim calcmode="lin" valueType="num">
                                      <p:cBhvr additive="base">
                                        <p:cTn id="43" dur="500" fill="hold"/>
                                        <p:tgtEl>
                                          <p:spTgt spid="19865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865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98659">
                                            <p:txEl>
                                              <p:pRg st="7" end="7"/>
                                            </p:txEl>
                                          </p:spTgt>
                                        </p:tgtEl>
                                        <p:attrNameLst>
                                          <p:attrName>style.visibility</p:attrName>
                                        </p:attrNameLst>
                                      </p:cBhvr>
                                      <p:to>
                                        <p:strVal val="visible"/>
                                      </p:to>
                                    </p:set>
                                    <p:anim calcmode="lin" valueType="num">
                                      <p:cBhvr additive="base">
                                        <p:cTn id="49" dur="500" fill="hold"/>
                                        <p:tgtEl>
                                          <p:spTgt spid="198659">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9865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98659">
                                            <p:txEl>
                                              <p:pRg st="8" end="8"/>
                                            </p:txEl>
                                          </p:spTgt>
                                        </p:tgtEl>
                                        <p:attrNameLst>
                                          <p:attrName>style.visibility</p:attrName>
                                        </p:attrNameLst>
                                      </p:cBhvr>
                                      <p:to>
                                        <p:strVal val="visible"/>
                                      </p:to>
                                    </p:set>
                                    <p:anim calcmode="lin" valueType="num">
                                      <p:cBhvr additive="base">
                                        <p:cTn id="55" dur="500" fill="hold"/>
                                        <p:tgtEl>
                                          <p:spTgt spid="198659">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9865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bldLvl="5"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tillery\ch18\tillery+f1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4008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idx="4294967295"/>
          </p:nvPr>
        </p:nvSpPr>
        <p:spPr>
          <a:xfrm>
            <a:off x="0" y="4800600"/>
            <a:ext cx="9144000" cy="2057400"/>
          </a:xfrm>
        </p:spPr>
        <p:txBody>
          <a:bodyPr/>
          <a:lstStyle/>
          <a:p>
            <a:pPr eaLnBrk="1" hangingPunct="1"/>
            <a:r>
              <a:rPr lang="en-US" sz="2800" smtClean="0">
                <a:solidFill>
                  <a:srgbClr val="FFFF00"/>
                </a:solidFill>
              </a:rPr>
              <a:t>Artist's concept of the solar system. Shown are the orbits of the planets, Earth being the third planet from the Sun, and the other planets and their relative sizes and distances from each other and to the Sun. Also shown is the solar system as seen looking toward Earth from the Moon.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26" descr="J:\tillery\ch18\tillery+f18-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8077200"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027"/>
          <p:cNvSpPr>
            <a:spLocks noGrp="1" noChangeArrowheads="1"/>
          </p:cNvSpPr>
          <p:nvPr>
            <p:ph type="title" idx="4294967295"/>
          </p:nvPr>
        </p:nvSpPr>
        <p:spPr/>
        <p:txBody>
          <a:bodyPr/>
          <a:lstStyle/>
          <a:p>
            <a:pPr eaLnBrk="1" hangingPunct="1"/>
            <a:endParaRPr lang="en-US" smtClean="0"/>
          </a:p>
        </p:txBody>
      </p:sp>
      <p:sp>
        <p:nvSpPr>
          <p:cNvPr id="21508" name="Rectangle 1028"/>
          <p:cNvSpPr>
            <a:spLocks noGrp="1" noChangeArrowheads="1"/>
          </p:cNvSpPr>
          <p:nvPr>
            <p:ph type="body" idx="4294967295"/>
          </p:nvPr>
        </p:nvSpPr>
        <p:spPr>
          <a:xfrm>
            <a:off x="0" y="3276600"/>
            <a:ext cx="9144000" cy="3581400"/>
          </a:xfrm>
        </p:spPr>
        <p:txBody>
          <a:bodyPr/>
          <a:lstStyle/>
          <a:p>
            <a:pPr eaLnBrk="1" hangingPunct="1">
              <a:lnSpc>
                <a:spcPct val="90000"/>
              </a:lnSpc>
            </a:pPr>
            <a:r>
              <a:rPr lang="en-US" sz="2800" smtClean="0">
                <a:solidFill>
                  <a:srgbClr val="FFFF00"/>
                </a:solidFill>
              </a:rPr>
              <a:t>The length of daylight during each season is determined by the relationship of Earth's shadow to the tilt of the axis. At the equinoxes, the shadow is perpendicular to the latitudes, and day and night are of equal length everywhere. At the summer solstice, the North Pole points toward the Sun and is completely out of the shadow for a twenty-four-hour day. At the winter solstice, the North Pole is in the shadow for a twenty-four-hour night. The situation is reversed for the South Pole.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184323" name="Rectangle 3"/>
          <p:cNvSpPr>
            <a:spLocks noGrp="1" noChangeArrowheads="1"/>
          </p:cNvSpPr>
          <p:nvPr>
            <p:ph type="body" idx="1"/>
          </p:nvPr>
        </p:nvSpPr>
        <p:spPr>
          <a:xfrm>
            <a:off x="0" y="990600"/>
            <a:ext cx="9144000" cy="5105400"/>
          </a:xfrm>
        </p:spPr>
        <p:txBody>
          <a:bodyPr/>
          <a:lstStyle/>
          <a:p>
            <a:pPr eaLnBrk="1" hangingPunct="1"/>
            <a:r>
              <a:rPr lang="en-US" sz="2800" b="1" smtClean="0">
                <a:solidFill>
                  <a:srgbClr val="FF6600"/>
                </a:solidFill>
              </a:rPr>
              <a:t>Rotation</a:t>
            </a:r>
          </a:p>
          <a:p>
            <a:pPr lvl="1" eaLnBrk="1" hangingPunct="1"/>
            <a:r>
              <a:rPr lang="en-US" smtClean="0">
                <a:solidFill>
                  <a:srgbClr val="FFFF00"/>
                </a:solidFill>
              </a:rPr>
              <a:t>We know that the Earth rotates due to</a:t>
            </a:r>
          </a:p>
          <a:p>
            <a:pPr lvl="2" eaLnBrk="1" hangingPunct="1"/>
            <a:r>
              <a:rPr lang="en-US" sz="2800" smtClean="0">
                <a:solidFill>
                  <a:srgbClr val="FFFF00"/>
                </a:solidFill>
                <a:cs typeface="Times New Roman" pitchFamily="18" charset="0"/>
              </a:rPr>
              <a:t>The other planets rotate</a:t>
            </a:r>
          </a:p>
          <a:p>
            <a:pPr lvl="2" eaLnBrk="1" hangingPunct="1"/>
            <a:r>
              <a:rPr lang="en-US" sz="2800" smtClean="0">
                <a:solidFill>
                  <a:srgbClr val="FFFF00"/>
                </a:solidFill>
                <a:cs typeface="Times New Roman" pitchFamily="18" charset="0"/>
              </a:rPr>
              <a:t>A pendulum changes its plane at different latitudes</a:t>
            </a:r>
          </a:p>
          <a:p>
            <a:pPr lvl="2" eaLnBrk="1" hangingPunct="1"/>
            <a:r>
              <a:rPr lang="en-US" sz="2800" smtClean="0">
                <a:solidFill>
                  <a:srgbClr val="FFFF00"/>
                </a:solidFill>
                <a:cs typeface="Times New Roman" pitchFamily="18" charset="0"/>
              </a:rPr>
              <a:t>The observation of something moving above the Earth’s surface, such as a jet.</a:t>
            </a:r>
          </a:p>
          <a:p>
            <a:pPr lvl="1" eaLnBrk="1" hangingPunct="1"/>
            <a:r>
              <a:rPr lang="en-US" smtClean="0">
                <a:solidFill>
                  <a:srgbClr val="FFFF00"/>
                </a:solidFill>
              </a:rPr>
              <a:t>The rotation of the Earth causes the Coriolis Effect which is an apparent deflection of moving objects to the right in the Northern Hemisphere and to the left in the Southern Hemisphere.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calcmode="lin" valueType="num">
                                      <p:cBhvr additive="base">
                                        <p:cTn id="7" dur="500" fill="hold"/>
                                        <p:tgtEl>
                                          <p:spTgt spid="1843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23">
                                            <p:txEl>
                                              <p:pRg st="1" end="1"/>
                                            </p:txEl>
                                          </p:spTgt>
                                        </p:tgtEl>
                                        <p:attrNameLst>
                                          <p:attrName>style.visibility</p:attrName>
                                        </p:attrNameLst>
                                      </p:cBhvr>
                                      <p:to>
                                        <p:strVal val="visible"/>
                                      </p:to>
                                    </p:set>
                                    <p:anim calcmode="lin" valueType="num">
                                      <p:cBhvr additive="base">
                                        <p:cTn id="13" dur="500" fill="hold"/>
                                        <p:tgtEl>
                                          <p:spTgt spid="1843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4323">
                                            <p:txEl>
                                              <p:pRg st="2" end="2"/>
                                            </p:txEl>
                                          </p:spTgt>
                                        </p:tgtEl>
                                        <p:attrNameLst>
                                          <p:attrName>style.visibility</p:attrName>
                                        </p:attrNameLst>
                                      </p:cBhvr>
                                      <p:to>
                                        <p:strVal val="visible"/>
                                      </p:to>
                                    </p:set>
                                    <p:anim calcmode="lin" valueType="num">
                                      <p:cBhvr additive="base">
                                        <p:cTn id="19" dur="500" fill="hold"/>
                                        <p:tgtEl>
                                          <p:spTgt spid="1843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4323">
                                            <p:txEl>
                                              <p:pRg st="3" end="3"/>
                                            </p:txEl>
                                          </p:spTgt>
                                        </p:tgtEl>
                                        <p:attrNameLst>
                                          <p:attrName>style.visibility</p:attrName>
                                        </p:attrNameLst>
                                      </p:cBhvr>
                                      <p:to>
                                        <p:strVal val="visible"/>
                                      </p:to>
                                    </p:set>
                                    <p:anim calcmode="lin" valueType="num">
                                      <p:cBhvr additive="base">
                                        <p:cTn id="25" dur="500" fill="hold"/>
                                        <p:tgtEl>
                                          <p:spTgt spid="18432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4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4323">
                                            <p:txEl>
                                              <p:pRg st="4" end="4"/>
                                            </p:txEl>
                                          </p:spTgt>
                                        </p:tgtEl>
                                        <p:attrNameLst>
                                          <p:attrName>style.visibility</p:attrName>
                                        </p:attrNameLst>
                                      </p:cBhvr>
                                      <p:to>
                                        <p:strVal val="visible"/>
                                      </p:to>
                                    </p:set>
                                    <p:anim calcmode="lin" valueType="num">
                                      <p:cBhvr additive="base">
                                        <p:cTn id="31" dur="500" fill="hold"/>
                                        <p:tgtEl>
                                          <p:spTgt spid="18432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43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84323">
                                            <p:txEl>
                                              <p:pRg st="5" end="5"/>
                                            </p:txEl>
                                          </p:spTgt>
                                        </p:tgtEl>
                                        <p:attrNameLst>
                                          <p:attrName>style.visibility</p:attrName>
                                        </p:attrNameLst>
                                      </p:cBhvr>
                                      <p:to>
                                        <p:strVal val="visible"/>
                                      </p:to>
                                    </p:set>
                                    <p:anim calcmode="lin" valueType="num">
                                      <p:cBhvr additive="base">
                                        <p:cTn id="37" dur="500" fill="hold"/>
                                        <p:tgtEl>
                                          <p:spTgt spid="18432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43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bldLvl="5"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050" descr="J:\tillery\ch18\tillery+f1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0"/>
            <a:ext cx="54864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051"/>
          <p:cNvSpPr>
            <a:spLocks noGrp="1" noChangeArrowheads="1"/>
          </p:cNvSpPr>
          <p:nvPr>
            <p:ph type="title" idx="4294967295"/>
          </p:nvPr>
        </p:nvSpPr>
        <p:spPr/>
        <p:txBody>
          <a:bodyPr/>
          <a:lstStyle/>
          <a:p>
            <a:pPr eaLnBrk="1" hangingPunct="1"/>
            <a:endParaRPr lang="en-US" smtClean="0"/>
          </a:p>
        </p:txBody>
      </p:sp>
      <p:sp>
        <p:nvSpPr>
          <p:cNvPr id="23556" name="Rectangle 2052"/>
          <p:cNvSpPr>
            <a:spLocks noGrp="1" noChangeArrowheads="1"/>
          </p:cNvSpPr>
          <p:nvPr>
            <p:ph type="body" idx="4294967295"/>
          </p:nvPr>
        </p:nvSpPr>
        <p:spPr>
          <a:xfrm>
            <a:off x="0" y="0"/>
            <a:ext cx="3657600" cy="6858000"/>
          </a:xfrm>
        </p:spPr>
        <p:txBody>
          <a:bodyPr/>
          <a:lstStyle/>
          <a:p>
            <a:pPr eaLnBrk="1" hangingPunct="1">
              <a:lnSpc>
                <a:spcPct val="90000"/>
              </a:lnSpc>
            </a:pPr>
            <a:r>
              <a:rPr lang="en-US" sz="2800" smtClean="0">
                <a:solidFill>
                  <a:srgbClr val="FFFF00"/>
                </a:solidFill>
              </a:rPr>
              <a:t>The earth has a greater rotational velocity at the equator and less toward the poles. As an object moves north or south (A), it passes over land with a different rotational velocity, which produces a deviation to the right in the Northern Hemisphere (B) and to the left in the Southern Hemisphere.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185347" name="Rectangle 3"/>
          <p:cNvSpPr>
            <a:spLocks noGrp="1" noChangeArrowheads="1"/>
          </p:cNvSpPr>
          <p:nvPr>
            <p:ph type="body" idx="1"/>
          </p:nvPr>
        </p:nvSpPr>
        <p:spPr>
          <a:xfrm>
            <a:off x="0" y="1676400"/>
            <a:ext cx="9144000" cy="4419600"/>
          </a:xfrm>
        </p:spPr>
        <p:txBody>
          <a:bodyPr/>
          <a:lstStyle/>
          <a:p>
            <a:pPr eaLnBrk="1" hangingPunct="1"/>
            <a:r>
              <a:rPr lang="en-US" sz="2800" b="1" smtClean="0">
                <a:solidFill>
                  <a:srgbClr val="FF6600"/>
                </a:solidFill>
              </a:rPr>
              <a:t>Precession</a:t>
            </a:r>
          </a:p>
          <a:p>
            <a:pPr lvl="1" eaLnBrk="1" hangingPunct="1"/>
            <a:r>
              <a:rPr lang="en-US" smtClean="0">
                <a:solidFill>
                  <a:srgbClr val="FFFF00"/>
                </a:solidFill>
              </a:rPr>
              <a:t>This is the slow wobble of the Earth on its axis</a:t>
            </a:r>
          </a:p>
          <a:p>
            <a:pPr lvl="1" eaLnBrk="1" hangingPunct="1"/>
            <a:r>
              <a:rPr lang="en-US" smtClean="0">
                <a:solidFill>
                  <a:srgbClr val="FFFF00"/>
                </a:solidFill>
              </a:rPr>
              <a:t>Causes the Earth to swing in a slow circle like a top.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calcmode="lin" valueType="num">
                                      <p:cBhvr additive="base">
                                        <p:cTn id="7" dur="500" fill="hold"/>
                                        <p:tgtEl>
                                          <p:spTgt spid="1853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5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5347">
                                            <p:txEl>
                                              <p:pRg st="1" end="1"/>
                                            </p:txEl>
                                          </p:spTgt>
                                        </p:tgtEl>
                                        <p:attrNameLst>
                                          <p:attrName>style.visibility</p:attrName>
                                        </p:attrNameLst>
                                      </p:cBhvr>
                                      <p:to>
                                        <p:strVal val="visible"/>
                                      </p:to>
                                    </p:set>
                                    <p:anim calcmode="lin" valueType="num">
                                      <p:cBhvr additive="base">
                                        <p:cTn id="13" dur="500" fill="hold"/>
                                        <p:tgtEl>
                                          <p:spTgt spid="1853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5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5347">
                                            <p:txEl>
                                              <p:pRg st="2" end="2"/>
                                            </p:txEl>
                                          </p:spTgt>
                                        </p:tgtEl>
                                        <p:attrNameLst>
                                          <p:attrName>style.visibility</p:attrName>
                                        </p:attrNameLst>
                                      </p:cBhvr>
                                      <p:to>
                                        <p:strVal val="visible"/>
                                      </p:to>
                                    </p:set>
                                    <p:anim calcmode="lin" valueType="num">
                                      <p:cBhvr additive="base">
                                        <p:cTn id="19" dur="500" fill="hold"/>
                                        <p:tgtEl>
                                          <p:spTgt spid="1853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53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J:\tillery\ch18\tillery+f18-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0"/>
            <a:ext cx="680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idx="4294967295"/>
          </p:nvPr>
        </p:nvSpPr>
        <p:spPr/>
        <p:txBody>
          <a:bodyPr/>
          <a:lstStyle/>
          <a:p>
            <a:pPr eaLnBrk="1" hangingPunct="1"/>
            <a:endParaRPr lang="en-US" smtClean="0"/>
          </a:p>
        </p:txBody>
      </p:sp>
      <p:sp>
        <p:nvSpPr>
          <p:cNvPr id="25604" name="Rectangle 4"/>
          <p:cNvSpPr>
            <a:spLocks noGrp="1" noChangeArrowheads="1"/>
          </p:cNvSpPr>
          <p:nvPr>
            <p:ph type="body" idx="4294967295"/>
          </p:nvPr>
        </p:nvSpPr>
        <p:spPr>
          <a:xfrm>
            <a:off x="0" y="609600"/>
            <a:ext cx="2286000" cy="5486400"/>
          </a:xfrm>
        </p:spPr>
        <p:txBody>
          <a:bodyPr/>
          <a:lstStyle/>
          <a:p>
            <a:pPr eaLnBrk="1" hangingPunct="1"/>
            <a:r>
              <a:rPr lang="en-US" sz="2800" smtClean="0">
                <a:solidFill>
                  <a:srgbClr val="FFFF00"/>
                </a:solidFill>
              </a:rPr>
              <a:t>A spinning top wobbles as it spins, and the axis of the top traces out a small circle. The wobbling of the axis is called precession.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050" descr="J:\tillery\ch18\tillery+f18-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13" y="0"/>
            <a:ext cx="6427787"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051"/>
          <p:cNvSpPr>
            <a:spLocks noGrp="1" noChangeArrowheads="1"/>
          </p:cNvSpPr>
          <p:nvPr>
            <p:ph type="title" idx="4294967295"/>
          </p:nvPr>
        </p:nvSpPr>
        <p:spPr/>
        <p:txBody>
          <a:bodyPr/>
          <a:lstStyle/>
          <a:p>
            <a:pPr eaLnBrk="1" hangingPunct="1"/>
            <a:endParaRPr lang="en-US" smtClean="0"/>
          </a:p>
        </p:txBody>
      </p:sp>
      <p:sp>
        <p:nvSpPr>
          <p:cNvPr id="26628" name="Rectangle 2052"/>
          <p:cNvSpPr>
            <a:spLocks noGrp="1" noChangeArrowheads="1"/>
          </p:cNvSpPr>
          <p:nvPr>
            <p:ph type="body" idx="4294967295"/>
          </p:nvPr>
        </p:nvSpPr>
        <p:spPr>
          <a:xfrm>
            <a:off x="0" y="609600"/>
            <a:ext cx="2743200" cy="5486400"/>
          </a:xfrm>
        </p:spPr>
        <p:txBody>
          <a:bodyPr/>
          <a:lstStyle/>
          <a:p>
            <a:pPr eaLnBrk="1" hangingPunct="1">
              <a:lnSpc>
                <a:spcPct val="90000"/>
              </a:lnSpc>
            </a:pPr>
            <a:r>
              <a:rPr lang="en-US" smtClean="0">
                <a:solidFill>
                  <a:srgbClr val="FFFF00"/>
                </a:solidFill>
              </a:rPr>
              <a:t>The slow, continuous precession of the earth's axis results in the North Pole pointing around a small circle over a period of about 26,000 years.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sp>
        <p:nvSpPr>
          <p:cNvPr id="186371" name="Rectangle 3"/>
          <p:cNvSpPr>
            <a:spLocks noGrp="1" noChangeArrowheads="1"/>
          </p:cNvSpPr>
          <p:nvPr>
            <p:ph type="body" idx="1"/>
          </p:nvPr>
        </p:nvSpPr>
        <p:spPr>
          <a:xfrm>
            <a:off x="0" y="1981200"/>
            <a:ext cx="9144000" cy="4114800"/>
          </a:xfrm>
        </p:spPr>
        <p:txBody>
          <a:bodyPr/>
          <a:lstStyle/>
          <a:p>
            <a:pPr algn="ctr" eaLnBrk="1" hangingPunct="1"/>
            <a:r>
              <a:rPr lang="en-US" sz="4400" b="1" smtClean="0">
                <a:solidFill>
                  <a:srgbClr val="FF6600"/>
                </a:solidFill>
              </a:rPr>
              <a:t>Place and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p:cTn id="7" dur="1000" fill="hold"/>
                                        <p:tgtEl>
                                          <p:spTgt spid="1863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637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63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63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sp>
        <p:nvSpPr>
          <p:cNvPr id="187395" name="Rectangle 3"/>
          <p:cNvSpPr>
            <a:spLocks noGrp="1" noChangeArrowheads="1"/>
          </p:cNvSpPr>
          <p:nvPr>
            <p:ph type="body" idx="1"/>
          </p:nvPr>
        </p:nvSpPr>
        <p:spPr>
          <a:xfrm>
            <a:off x="0" y="609600"/>
            <a:ext cx="9144000" cy="5486400"/>
          </a:xfrm>
        </p:spPr>
        <p:txBody>
          <a:bodyPr/>
          <a:lstStyle/>
          <a:p>
            <a:pPr eaLnBrk="1" hangingPunct="1"/>
            <a:r>
              <a:rPr lang="en-US" sz="2800" smtClean="0">
                <a:solidFill>
                  <a:srgbClr val="FFFF00"/>
                </a:solidFill>
              </a:rPr>
              <a:t>Identifying Place</a:t>
            </a:r>
          </a:p>
          <a:p>
            <a:pPr lvl="1" eaLnBrk="1" hangingPunct="1"/>
            <a:r>
              <a:rPr lang="en-US" smtClean="0">
                <a:solidFill>
                  <a:srgbClr val="FFFF00"/>
                </a:solidFill>
              </a:rPr>
              <a:t>The Earth’s axis identifies the north-south referent</a:t>
            </a:r>
          </a:p>
          <a:p>
            <a:pPr lvl="1" eaLnBrk="1" hangingPunct="1"/>
            <a:r>
              <a:rPr lang="en-US" smtClean="0">
                <a:solidFill>
                  <a:srgbClr val="FFFF00"/>
                </a:solidFill>
              </a:rPr>
              <a:t>East west parallel circles on the Earth are called </a:t>
            </a:r>
            <a:r>
              <a:rPr lang="en-US" b="1" smtClean="0">
                <a:solidFill>
                  <a:srgbClr val="FF6600"/>
                </a:solidFill>
              </a:rPr>
              <a:t>parallels</a:t>
            </a:r>
          </a:p>
          <a:p>
            <a:pPr lvl="2" eaLnBrk="1" hangingPunct="1"/>
            <a:r>
              <a:rPr lang="en-US" sz="2800" smtClean="0">
                <a:solidFill>
                  <a:srgbClr val="FFFF00"/>
                </a:solidFill>
              </a:rPr>
              <a:t>The distance from the equator to a point on a parallel is called a </a:t>
            </a:r>
            <a:r>
              <a:rPr lang="en-US" sz="2800" b="1" smtClean="0">
                <a:solidFill>
                  <a:srgbClr val="FF6600"/>
                </a:solidFill>
              </a:rPr>
              <a:t>latitude.</a:t>
            </a:r>
          </a:p>
          <a:p>
            <a:pPr lvl="1" eaLnBrk="1" hangingPunct="1"/>
            <a:r>
              <a:rPr lang="en-US" smtClean="0">
                <a:solidFill>
                  <a:srgbClr val="FFFF00"/>
                </a:solidFill>
              </a:rPr>
              <a:t>North south running arcs are called </a:t>
            </a:r>
            <a:r>
              <a:rPr lang="en-US" b="1" smtClean="0">
                <a:solidFill>
                  <a:srgbClr val="FF6600"/>
                </a:solidFill>
              </a:rPr>
              <a:t>meridians.</a:t>
            </a:r>
          </a:p>
          <a:p>
            <a:pPr lvl="2" eaLnBrk="1" hangingPunct="1"/>
            <a:r>
              <a:rPr lang="en-US" sz="2800" smtClean="0">
                <a:solidFill>
                  <a:srgbClr val="FFFF00"/>
                </a:solidFill>
              </a:rPr>
              <a:t>The Prime meridian is the referent meridian that runs through Greenwich Observatory near London, England.</a:t>
            </a:r>
          </a:p>
          <a:p>
            <a:pPr lvl="2" eaLnBrk="1" hangingPunct="1"/>
            <a:r>
              <a:rPr lang="en-US" sz="2800" smtClean="0">
                <a:solidFill>
                  <a:srgbClr val="FFFF00"/>
                </a:solidFill>
              </a:rPr>
              <a:t>The distance from the prime meridian east or west is the </a:t>
            </a:r>
            <a:r>
              <a:rPr lang="en-US" sz="2800" b="1" smtClean="0">
                <a:solidFill>
                  <a:srgbClr val="FF6600"/>
                </a:solidFill>
              </a:rPr>
              <a:t>Longitude</a:t>
            </a:r>
            <a:r>
              <a:rPr lang="en-US" sz="2800" smtClean="0">
                <a:solidFill>
                  <a:srgbClr val="FFFF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7395">
                                            <p:txEl>
                                              <p:pRg st="1" end="1"/>
                                            </p:txEl>
                                          </p:spTgt>
                                        </p:tgtEl>
                                        <p:attrNameLst>
                                          <p:attrName>style.visibility</p:attrName>
                                        </p:attrNameLst>
                                      </p:cBhvr>
                                      <p:to>
                                        <p:strVal val="visible"/>
                                      </p:to>
                                    </p:set>
                                    <p:anim calcmode="lin" valueType="num">
                                      <p:cBhvr additive="base">
                                        <p:cTn id="13" dur="500" fill="hold"/>
                                        <p:tgtEl>
                                          <p:spTgt spid="1873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7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7395">
                                            <p:txEl>
                                              <p:pRg st="2" end="2"/>
                                            </p:txEl>
                                          </p:spTgt>
                                        </p:tgtEl>
                                        <p:attrNameLst>
                                          <p:attrName>style.visibility</p:attrName>
                                        </p:attrNameLst>
                                      </p:cBhvr>
                                      <p:to>
                                        <p:strVal val="visible"/>
                                      </p:to>
                                    </p:set>
                                    <p:anim calcmode="lin" valueType="num">
                                      <p:cBhvr additive="base">
                                        <p:cTn id="19" dur="500" fill="hold"/>
                                        <p:tgtEl>
                                          <p:spTgt spid="1873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7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7395">
                                            <p:txEl>
                                              <p:pRg st="3" end="3"/>
                                            </p:txEl>
                                          </p:spTgt>
                                        </p:tgtEl>
                                        <p:attrNameLst>
                                          <p:attrName>style.visibility</p:attrName>
                                        </p:attrNameLst>
                                      </p:cBhvr>
                                      <p:to>
                                        <p:strVal val="visible"/>
                                      </p:to>
                                    </p:set>
                                    <p:anim calcmode="lin" valueType="num">
                                      <p:cBhvr additive="base">
                                        <p:cTn id="25" dur="500" fill="hold"/>
                                        <p:tgtEl>
                                          <p:spTgt spid="1873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7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7395">
                                            <p:txEl>
                                              <p:pRg st="4" end="4"/>
                                            </p:txEl>
                                          </p:spTgt>
                                        </p:tgtEl>
                                        <p:attrNameLst>
                                          <p:attrName>style.visibility</p:attrName>
                                        </p:attrNameLst>
                                      </p:cBhvr>
                                      <p:to>
                                        <p:strVal val="visible"/>
                                      </p:to>
                                    </p:set>
                                    <p:anim calcmode="lin" valueType="num">
                                      <p:cBhvr additive="base">
                                        <p:cTn id="31" dur="500" fill="hold"/>
                                        <p:tgtEl>
                                          <p:spTgt spid="18739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73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87395">
                                            <p:txEl>
                                              <p:pRg st="5" end="5"/>
                                            </p:txEl>
                                          </p:spTgt>
                                        </p:tgtEl>
                                        <p:attrNameLst>
                                          <p:attrName>style.visibility</p:attrName>
                                        </p:attrNameLst>
                                      </p:cBhvr>
                                      <p:to>
                                        <p:strVal val="visible"/>
                                      </p:to>
                                    </p:set>
                                    <p:anim calcmode="lin" valueType="num">
                                      <p:cBhvr additive="base">
                                        <p:cTn id="37" dur="500" fill="hold"/>
                                        <p:tgtEl>
                                          <p:spTgt spid="18739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73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87395">
                                            <p:txEl>
                                              <p:pRg st="6" end="6"/>
                                            </p:txEl>
                                          </p:spTgt>
                                        </p:tgtEl>
                                        <p:attrNameLst>
                                          <p:attrName>style.visibility</p:attrName>
                                        </p:attrNameLst>
                                      </p:cBhvr>
                                      <p:to>
                                        <p:strVal val="visible"/>
                                      </p:to>
                                    </p:set>
                                    <p:anim calcmode="lin" valueType="num">
                                      <p:cBhvr additive="base">
                                        <p:cTn id="43" dur="500" fill="hold"/>
                                        <p:tgtEl>
                                          <p:spTgt spid="18739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73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bldLvl="5"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J:\tillery\ch18\tillery+f18-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326188"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idx="4294967295"/>
          </p:nvPr>
        </p:nvSpPr>
        <p:spPr/>
        <p:txBody>
          <a:bodyPr/>
          <a:lstStyle/>
          <a:p>
            <a:pPr eaLnBrk="1" hangingPunct="1"/>
            <a:endParaRPr lang="en-US" smtClean="0"/>
          </a:p>
        </p:txBody>
      </p:sp>
      <p:sp>
        <p:nvSpPr>
          <p:cNvPr id="29700" name="Rectangle 4"/>
          <p:cNvSpPr>
            <a:spLocks noGrp="1" noChangeArrowheads="1"/>
          </p:cNvSpPr>
          <p:nvPr>
            <p:ph type="body" idx="4294967295"/>
          </p:nvPr>
        </p:nvSpPr>
        <p:spPr>
          <a:xfrm>
            <a:off x="0" y="5257800"/>
            <a:ext cx="9144000" cy="1600200"/>
          </a:xfrm>
        </p:spPr>
        <p:txBody>
          <a:bodyPr/>
          <a:lstStyle/>
          <a:p>
            <a:pPr eaLnBrk="1" hangingPunct="1">
              <a:lnSpc>
                <a:spcPct val="90000"/>
              </a:lnSpc>
            </a:pPr>
            <a:r>
              <a:rPr lang="en-US" sz="2800" smtClean="0">
                <a:solidFill>
                  <a:srgbClr val="FFFF00"/>
                </a:solidFill>
              </a:rPr>
              <a:t>Any location on a flat, two-dimensional surface is easily identified with two references from two edges. This technique does not work on a motionless sphere because there are no reference points.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J:\tillery\ch18\tillery+f18-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129588"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title" idx="4294967295"/>
          </p:nvPr>
        </p:nvSpPr>
        <p:spPr/>
        <p:txBody>
          <a:bodyPr/>
          <a:lstStyle/>
          <a:p>
            <a:pPr eaLnBrk="1" hangingPunct="1"/>
            <a:endParaRPr lang="en-US" smtClean="0"/>
          </a:p>
        </p:txBody>
      </p:sp>
      <p:sp>
        <p:nvSpPr>
          <p:cNvPr id="30724" name="Rectangle 4"/>
          <p:cNvSpPr>
            <a:spLocks noGrp="1" noChangeArrowheads="1"/>
          </p:cNvSpPr>
          <p:nvPr>
            <p:ph type="body" idx="4294967295"/>
          </p:nvPr>
        </p:nvSpPr>
        <p:spPr>
          <a:xfrm>
            <a:off x="0" y="5410200"/>
            <a:ext cx="9144000" cy="1447800"/>
          </a:xfrm>
        </p:spPr>
        <p:txBody>
          <a:bodyPr/>
          <a:lstStyle/>
          <a:p>
            <a:pPr eaLnBrk="1" hangingPunct="1">
              <a:lnSpc>
                <a:spcPct val="90000"/>
              </a:lnSpc>
            </a:pPr>
            <a:r>
              <a:rPr lang="en-US" smtClean="0">
                <a:solidFill>
                  <a:srgbClr val="FFFF00"/>
                </a:solidFill>
              </a:rPr>
              <a:t>A circle that is parallel to the equator is used to specify a position north or south of the equator. A few of the possibilities are illustrated here.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tillery\ch18\tillery+f18-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638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idx="4294967295"/>
          </p:nvPr>
        </p:nvSpPr>
        <p:spPr>
          <a:xfrm>
            <a:off x="0" y="4495800"/>
            <a:ext cx="9144000" cy="2362200"/>
          </a:xfrm>
        </p:spPr>
        <p:txBody>
          <a:bodyPr/>
          <a:lstStyle/>
          <a:p>
            <a:pPr eaLnBrk="1" hangingPunct="1"/>
            <a:r>
              <a:rPr lang="en-US" sz="2800" smtClean="0">
                <a:solidFill>
                  <a:srgbClr val="FFFF00"/>
                </a:solidFill>
              </a:rPr>
              <a:t>Earth undergoes many different motions as it moves through space. There are seven more conspicuous motions, three of which are more obvious on the surface. Earth follows the path of a gigantic helix, moving at fantastic speeds as it follows the Sun and the galaxy through space.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endParaRPr lang="en-US" smtClean="0">
              <a:solidFill>
                <a:srgbClr val="FFFF00"/>
              </a:solidFill>
            </a:endParaRPr>
          </a:p>
        </p:txBody>
      </p:sp>
      <p:pic>
        <p:nvPicPr>
          <p:cNvPr id="31747" name="Picture 3" descr="J:\tillery\ch18\tillery+f18-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5868988"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Grp="1" noChangeArrowheads="1"/>
          </p:cNvSpPr>
          <p:nvPr>
            <p:ph type="body" idx="4294967295"/>
          </p:nvPr>
        </p:nvSpPr>
        <p:spPr>
          <a:xfrm>
            <a:off x="0" y="5562600"/>
            <a:ext cx="9144000" cy="1295400"/>
          </a:xfrm>
        </p:spPr>
        <p:txBody>
          <a:bodyPr/>
          <a:lstStyle/>
          <a:p>
            <a:pPr eaLnBrk="1" hangingPunct="1">
              <a:lnSpc>
                <a:spcPct val="90000"/>
              </a:lnSpc>
            </a:pPr>
            <a:r>
              <a:rPr lang="en-US" sz="2800" smtClean="0">
                <a:solidFill>
                  <a:srgbClr val="FFFF00"/>
                </a:solidFill>
              </a:rPr>
              <a:t>If you could see to the earth's center, you would see that latitudes run from 0</a:t>
            </a:r>
            <a:r>
              <a:rPr lang="en-US" sz="2800" baseline="30000" smtClean="0">
                <a:solidFill>
                  <a:srgbClr val="FFFF00"/>
                </a:solidFill>
              </a:rPr>
              <a:t>O</a:t>
            </a:r>
            <a:r>
              <a:rPr lang="en-US" sz="2800" smtClean="0">
                <a:solidFill>
                  <a:srgbClr val="FFFF00"/>
                </a:solidFill>
              </a:rPr>
              <a:t> at the equator north to 90</a:t>
            </a:r>
            <a:r>
              <a:rPr lang="en-US" sz="2800" baseline="30000" smtClean="0">
                <a:solidFill>
                  <a:srgbClr val="FFFF00"/>
                </a:solidFill>
              </a:rPr>
              <a:t>O</a:t>
            </a:r>
            <a:r>
              <a:rPr lang="en-US" sz="2800" smtClean="0">
                <a:solidFill>
                  <a:srgbClr val="FFFF00"/>
                </a:solidFill>
              </a:rPr>
              <a:t>  at the North Pole (or to 90</a:t>
            </a:r>
            <a:r>
              <a:rPr lang="en-US" sz="2800" baseline="30000" smtClean="0">
                <a:solidFill>
                  <a:srgbClr val="FFFF00"/>
                </a:solidFill>
              </a:rPr>
              <a:t>O</a:t>
            </a:r>
            <a:r>
              <a:rPr lang="en-US" sz="2800" smtClean="0">
                <a:solidFill>
                  <a:srgbClr val="FFFF00"/>
                </a:solidFill>
              </a:rPr>
              <a:t>  south at the South Pole).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J:\tillery\ch18\tillery+f18-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3" y="0"/>
            <a:ext cx="6097587"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title" idx="4294967295"/>
          </p:nvPr>
        </p:nvSpPr>
        <p:spPr/>
        <p:txBody>
          <a:bodyPr/>
          <a:lstStyle/>
          <a:p>
            <a:pPr eaLnBrk="1" hangingPunct="1"/>
            <a:endParaRPr lang="en-US" smtClean="0"/>
          </a:p>
        </p:txBody>
      </p:sp>
      <p:sp>
        <p:nvSpPr>
          <p:cNvPr id="32772" name="Rectangle 4"/>
          <p:cNvSpPr>
            <a:spLocks noGrp="1" noChangeArrowheads="1"/>
          </p:cNvSpPr>
          <p:nvPr>
            <p:ph type="body" idx="4294967295"/>
          </p:nvPr>
        </p:nvSpPr>
        <p:spPr>
          <a:xfrm>
            <a:off x="0" y="685800"/>
            <a:ext cx="3124200" cy="6172200"/>
          </a:xfrm>
        </p:spPr>
        <p:txBody>
          <a:bodyPr/>
          <a:lstStyle/>
          <a:p>
            <a:pPr eaLnBrk="1" hangingPunct="1"/>
            <a:r>
              <a:rPr lang="en-US" smtClean="0">
                <a:solidFill>
                  <a:srgbClr val="FFFF00"/>
                </a:solidFill>
              </a:rPr>
              <a:t>Meridians run pole to pole perpendicular to the parallels and provide a reference for specifying east and west directions.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026" descr="J:\tillery\ch18\tillery+f18-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
            <a:ext cx="6324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1027"/>
          <p:cNvSpPr>
            <a:spLocks noGrp="1" noChangeArrowheads="1"/>
          </p:cNvSpPr>
          <p:nvPr>
            <p:ph type="title" idx="4294967295"/>
          </p:nvPr>
        </p:nvSpPr>
        <p:spPr/>
        <p:txBody>
          <a:bodyPr/>
          <a:lstStyle/>
          <a:p>
            <a:pPr eaLnBrk="1" hangingPunct="1"/>
            <a:endParaRPr lang="en-US" smtClean="0"/>
          </a:p>
        </p:txBody>
      </p:sp>
      <p:sp>
        <p:nvSpPr>
          <p:cNvPr id="33796" name="Rectangle 1028"/>
          <p:cNvSpPr>
            <a:spLocks noGrp="1" noChangeArrowheads="1"/>
          </p:cNvSpPr>
          <p:nvPr>
            <p:ph type="body" idx="4294967295"/>
          </p:nvPr>
        </p:nvSpPr>
        <p:spPr>
          <a:xfrm>
            <a:off x="0" y="533400"/>
            <a:ext cx="2743200" cy="6324600"/>
          </a:xfrm>
        </p:spPr>
        <p:txBody>
          <a:bodyPr/>
          <a:lstStyle/>
          <a:p>
            <a:pPr eaLnBrk="1" hangingPunct="1"/>
            <a:r>
              <a:rPr lang="en-US" smtClean="0">
                <a:solidFill>
                  <a:srgbClr val="FFFF00"/>
                </a:solidFill>
              </a:rPr>
              <a:t>If you could see inside the earth, you would see 360</a:t>
            </a:r>
            <a:r>
              <a:rPr lang="en-US" baseline="30000" smtClean="0">
                <a:solidFill>
                  <a:srgbClr val="FFFF00"/>
                </a:solidFill>
              </a:rPr>
              <a:t>O</a:t>
            </a:r>
            <a:r>
              <a:rPr lang="en-US" smtClean="0">
                <a:solidFill>
                  <a:srgbClr val="FFFF00"/>
                </a:solidFill>
              </a:rPr>
              <a:t>  around the equator and 180</a:t>
            </a:r>
            <a:r>
              <a:rPr lang="en-US" baseline="30000" smtClean="0">
                <a:solidFill>
                  <a:srgbClr val="FFFF00"/>
                </a:solidFill>
              </a:rPr>
              <a:t>O</a:t>
            </a:r>
            <a:r>
              <a:rPr lang="en-US" smtClean="0">
                <a:solidFill>
                  <a:srgbClr val="FFFF00"/>
                </a:solidFill>
              </a:rPr>
              <a:t>  of longitude east and west of the prime meridian.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solidFill>
                <a:srgbClr val="FFFF00"/>
              </a:solidFill>
            </a:endParaRPr>
          </a:p>
        </p:txBody>
      </p:sp>
      <p:sp>
        <p:nvSpPr>
          <p:cNvPr id="199683" name="Rectangle 3"/>
          <p:cNvSpPr>
            <a:spLocks noGrp="1" noChangeArrowheads="1"/>
          </p:cNvSpPr>
          <p:nvPr>
            <p:ph type="body" idx="1"/>
          </p:nvPr>
        </p:nvSpPr>
        <p:spPr>
          <a:xfrm>
            <a:off x="0" y="304800"/>
            <a:ext cx="9144000" cy="6553200"/>
          </a:xfrm>
        </p:spPr>
        <p:txBody>
          <a:bodyPr/>
          <a:lstStyle/>
          <a:p>
            <a:pPr lvl="1" eaLnBrk="1" hangingPunct="1"/>
            <a:r>
              <a:rPr lang="en-US" sz="2400" smtClean="0">
                <a:solidFill>
                  <a:srgbClr val="FFFF00"/>
                </a:solidFill>
              </a:rPr>
              <a:t>Some parallels are important for climate changes</a:t>
            </a:r>
          </a:p>
          <a:p>
            <a:pPr lvl="2" eaLnBrk="1" hangingPunct="1"/>
            <a:r>
              <a:rPr lang="en-US" b="1" smtClean="0">
                <a:solidFill>
                  <a:srgbClr val="FF6600"/>
                </a:solidFill>
              </a:rPr>
              <a:t>Tropic of Cancer</a:t>
            </a:r>
          </a:p>
          <a:p>
            <a:pPr lvl="3" eaLnBrk="1" hangingPunct="1"/>
            <a:r>
              <a:rPr lang="en-US" sz="2400" smtClean="0">
                <a:solidFill>
                  <a:srgbClr val="FFFF00"/>
                </a:solidFill>
              </a:rPr>
              <a:t>23.5</a:t>
            </a:r>
            <a:r>
              <a:rPr lang="en-US" sz="2400" baseline="30000" smtClean="0">
                <a:solidFill>
                  <a:srgbClr val="FFFF00"/>
                </a:solidFill>
              </a:rPr>
              <a:t>O</a:t>
            </a:r>
            <a:r>
              <a:rPr lang="en-US" sz="2400" smtClean="0">
                <a:solidFill>
                  <a:srgbClr val="FFFF00"/>
                </a:solidFill>
              </a:rPr>
              <a:t>N parallel</a:t>
            </a:r>
          </a:p>
          <a:p>
            <a:pPr lvl="2" eaLnBrk="1" hangingPunct="1"/>
            <a:r>
              <a:rPr lang="en-US" b="1" smtClean="0">
                <a:solidFill>
                  <a:srgbClr val="FF6600"/>
                </a:solidFill>
              </a:rPr>
              <a:t>Tropic of Capricorn</a:t>
            </a:r>
          </a:p>
          <a:p>
            <a:pPr lvl="3" eaLnBrk="1" hangingPunct="1"/>
            <a:r>
              <a:rPr lang="en-US" sz="2400" smtClean="0">
                <a:solidFill>
                  <a:srgbClr val="FFFF00"/>
                </a:solidFill>
              </a:rPr>
              <a:t>23.5</a:t>
            </a:r>
            <a:r>
              <a:rPr lang="en-US" sz="2400" baseline="30000" smtClean="0">
                <a:solidFill>
                  <a:srgbClr val="FFFF00"/>
                </a:solidFill>
              </a:rPr>
              <a:t>O</a:t>
            </a:r>
            <a:r>
              <a:rPr lang="en-US" sz="2400" smtClean="0">
                <a:solidFill>
                  <a:srgbClr val="FFFF00"/>
                </a:solidFill>
              </a:rPr>
              <a:t>S parallel</a:t>
            </a:r>
          </a:p>
          <a:p>
            <a:pPr lvl="2" eaLnBrk="1" hangingPunct="1"/>
            <a:r>
              <a:rPr lang="en-US" smtClean="0">
                <a:solidFill>
                  <a:srgbClr val="FFFF00"/>
                </a:solidFill>
              </a:rPr>
              <a:t>Both of these are the parallels where the limit of the tilt of the Earth toward the Sun is reached.</a:t>
            </a:r>
          </a:p>
          <a:p>
            <a:pPr lvl="2" eaLnBrk="1" hangingPunct="1"/>
            <a:r>
              <a:rPr lang="en-US" b="1" smtClean="0">
                <a:solidFill>
                  <a:srgbClr val="FF6600"/>
                </a:solidFill>
              </a:rPr>
              <a:t>Artic Circle</a:t>
            </a:r>
          </a:p>
          <a:p>
            <a:pPr lvl="3" eaLnBrk="1" hangingPunct="1"/>
            <a:r>
              <a:rPr lang="en-US" sz="2400" smtClean="0">
                <a:solidFill>
                  <a:srgbClr val="FFFF00"/>
                </a:solidFill>
              </a:rPr>
              <a:t>66.5 </a:t>
            </a:r>
            <a:r>
              <a:rPr lang="en-US" sz="2400" baseline="30000" smtClean="0">
                <a:solidFill>
                  <a:srgbClr val="FFFF00"/>
                </a:solidFill>
              </a:rPr>
              <a:t>O</a:t>
            </a:r>
            <a:r>
              <a:rPr lang="en-US" sz="2400" smtClean="0">
                <a:solidFill>
                  <a:srgbClr val="FFFF00"/>
                </a:solidFill>
              </a:rPr>
              <a:t>N</a:t>
            </a:r>
          </a:p>
          <a:p>
            <a:pPr lvl="2" eaLnBrk="1" hangingPunct="1"/>
            <a:r>
              <a:rPr lang="en-US" b="1" smtClean="0">
                <a:solidFill>
                  <a:srgbClr val="FF6600"/>
                </a:solidFill>
              </a:rPr>
              <a:t>Antarctic Circle</a:t>
            </a:r>
          </a:p>
          <a:p>
            <a:pPr lvl="3" eaLnBrk="1" hangingPunct="1"/>
            <a:r>
              <a:rPr lang="en-US" sz="2400" smtClean="0">
                <a:solidFill>
                  <a:srgbClr val="FFFF00"/>
                </a:solidFill>
              </a:rPr>
              <a:t>66.5</a:t>
            </a:r>
            <a:r>
              <a:rPr lang="en-US" sz="2400" baseline="30000" smtClean="0">
                <a:solidFill>
                  <a:srgbClr val="FFFF00"/>
                </a:solidFill>
              </a:rPr>
              <a:t>O</a:t>
            </a:r>
            <a:r>
              <a:rPr lang="en-US" sz="2400" smtClean="0">
                <a:solidFill>
                  <a:srgbClr val="FFFF00"/>
                </a:solidFill>
              </a:rPr>
              <a:t>S</a:t>
            </a:r>
          </a:p>
          <a:p>
            <a:pPr lvl="2" eaLnBrk="1" hangingPunct="1"/>
            <a:r>
              <a:rPr lang="en-US" smtClean="0">
                <a:solidFill>
                  <a:srgbClr val="FFFF00"/>
                </a:solidFill>
              </a:rPr>
              <a:t>These two parallels identify the limits to where the Sun appears above the horizon all day during the summer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 calcmode="lin" valueType="num">
                                      <p:cBhvr additive="base">
                                        <p:cTn id="7" dur="500" fill="hold"/>
                                        <p:tgtEl>
                                          <p:spTgt spid="1996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9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9683">
                                            <p:txEl>
                                              <p:pRg st="1" end="1"/>
                                            </p:txEl>
                                          </p:spTgt>
                                        </p:tgtEl>
                                        <p:attrNameLst>
                                          <p:attrName>style.visibility</p:attrName>
                                        </p:attrNameLst>
                                      </p:cBhvr>
                                      <p:to>
                                        <p:strVal val="visible"/>
                                      </p:to>
                                    </p:set>
                                    <p:anim calcmode="lin" valueType="num">
                                      <p:cBhvr additive="base">
                                        <p:cTn id="13" dur="500" fill="hold"/>
                                        <p:tgtEl>
                                          <p:spTgt spid="1996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9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9683">
                                            <p:txEl>
                                              <p:pRg st="2" end="2"/>
                                            </p:txEl>
                                          </p:spTgt>
                                        </p:tgtEl>
                                        <p:attrNameLst>
                                          <p:attrName>style.visibility</p:attrName>
                                        </p:attrNameLst>
                                      </p:cBhvr>
                                      <p:to>
                                        <p:strVal val="visible"/>
                                      </p:to>
                                    </p:set>
                                    <p:anim calcmode="lin" valueType="num">
                                      <p:cBhvr additive="base">
                                        <p:cTn id="19" dur="500" fill="hold"/>
                                        <p:tgtEl>
                                          <p:spTgt spid="1996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9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9683">
                                            <p:txEl>
                                              <p:pRg st="3" end="3"/>
                                            </p:txEl>
                                          </p:spTgt>
                                        </p:tgtEl>
                                        <p:attrNameLst>
                                          <p:attrName>style.visibility</p:attrName>
                                        </p:attrNameLst>
                                      </p:cBhvr>
                                      <p:to>
                                        <p:strVal val="visible"/>
                                      </p:to>
                                    </p:set>
                                    <p:anim calcmode="lin" valueType="num">
                                      <p:cBhvr additive="base">
                                        <p:cTn id="25" dur="500" fill="hold"/>
                                        <p:tgtEl>
                                          <p:spTgt spid="19968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9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9683">
                                            <p:txEl>
                                              <p:pRg st="4" end="4"/>
                                            </p:txEl>
                                          </p:spTgt>
                                        </p:tgtEl>
                                        <p:attrNameLst>
                                          <p:attrName>style.visibility</p:attrName>
                                        </p:attrNameLst>
                                      </p:cBhvr>
                                      <p:to>
                                        <p:strVal val="visible"/>
                                      </p:to>
                                    </p:set>
                                    <p:anim calcmode="lin" valueType="num">
                                      <p:cBhvr additive="base">
                                        <p:cTn id="31" dur="500" fill="hold"/>
                                        <p:tgtEl>
                                          <p:spTgt spid="19968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96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9683">
                                            <p:txEl>
                                              <p:pRg st="5" end="5"/>
                                            </p:txEl>
                                          </p:spTgt>
                                        </p:tgtEl>
                                        <p:attrNameLst>
                                          <p:attrName>style.visibility</p:attrName>
                                        </p:attrNameLst>
                                      </p:cBhvr>
                                      <p:to>
                                        <p:strVal val="visible"/>
                                      </p:to>
                                    </p:set>
                                    <p:anim calcmode="lin" valueType="num">
                                      <p:cBhvr additive="base">
                                        <p:cTn id="37" dur="500" fill="hold"/>
                                        <p:tgtEl>
                                          <p:spTgt spid="19968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96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9683">
                                            <p:txEl>
                                              <p:pRg st="6" end="6"/>
                                            </p:txEl>
                                          </p:spTgt>
                                        </p:tgtEl>
                                        <p:attrNameLst>
                                          <p:attrName>style.visibility</p:attrName>
                                        </p:attrNameLst>
                                      </p:cBhvr>
                                      <p:to>
                                        <p:strVal val="visible"/>
                                      </p:to>
                                    </p:set>
                                    <p:anim calcmode="lin" valueType="num">
                                      <p:cBhvr additive="base">
                                        <p:cTn id="43" dur="500" fill="hold"/>
                                        <p:tgtEl>
                                          <p:spTgt spid="19968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96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99683">
                                            <p:txEl>
                                              <p:pRg st="7" end="7"/>
                                            </p:txEl>
                                          </p:spTgt>
                                        </p:tgtEl>
                                        <p:attrNameLst>
                                          <p:attrName>style.visibility</p:attrName>
                                        </p:attrNameLst>
                                      </p:cBhvr>
                                      <p:to>
                                        <p:strVal val="visible"/>
                                      </p:to>
                                    </p:set>
                                    <p:anim calcmode="lin" valueType="num">
                                      <p:cBhvr additive="base">
                                        <p:cTn id="49" dur="500" fill="hold"/>
                                        <p:tgtEl>
                                          <p:spTgt spid="19968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996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99683">
                                            <p:txEl>
                                              <p:pRg st="8" end="8"/>
                                            </p:txEl>
                                          </p:spTgt>
                                        </p:tgtEl>
                                        <p:attrNameLst>
                                          <p:attrName>style.visibility</p:attrName>
                                        </p:attrNameLst>
                                      </p:cBhvr>
                                      <p:to>
                                        <p:strVal val="visible"/>
                                      </p:to>
                                    </p:set>
                                    <p:anim calcmode="lin" valueType="num">
                                      <p:cBhvr additive="base">
                                        <p:cTn id="55" dur="500" fill="hold"/>
                                        <p:tgtEl>
                                          <p:spTgt spid="19968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9968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99683">
                                            <p:txEl>
                                              <p:pRg st="9" end="9"/>
                                            </p:txEl>
                                          </p:spTgt>
                                        </p:tgtEl>
                                        <p:attrNameLst>
                                          <p:attrName>style.visibility</p:attrName>
                                        </p:attrNameLst>
                                      </p:cBhvr>
                                      <p:to>
                                        <p:strVal val="visible"/>
                                      </p:to>
                                    </p:set>
                                    <p:anim calcmode="lin" valueType="num">
                                      <p:cBhvr additive="base">
                                        <p:cTn id="61" dur="500" fill="hold"/>
                                        <p:tgtEl>
                                          <p:spTgt spid="199683">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9968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99683">
                                            <p:txEl>
                                              <p:pRg st="10" end="10"/>
                                            </p:txEl>
                                          </p:spTgt>
                                        </p:tgtEl>
                                        <p:attrNameLst>
                                          <p:attrName>style.visibility</p:attrName>
                                        </p:attrNameLst>
                                      </p:cBhvr>
                                      <p:to>
                                        <p:strVal val="visible"/>
                                      </p:to>
                                    </p:set>
                                    <p:anim calcmode="lin" valueType="num">
                                      <p:cBhvr additive="base">
                                        <p:cTn id="67" dur="500" fill="hold"/>
                                        <p:tgtEl>
                                          <p:spTgt spid="199683">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9968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bldLvl="5"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050" descr="J:\tillery\ch18\tillery+f18-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9248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051"/>
          <p:cNvSpPr>
            <a:spLocks noGrp="1" noChangeArrowheads="1"/>
          </p:cNvSpPr>
          <p:nvPr>
            <p:ph type="title" idx="4294967295"/>
          </p:nvPr>
        </p:nvSpPr>
        <p:spPr/>
        <p:txBody>
          <a:bodyPr/>
          <a:lstStyle/>
          <a:p>
            <a:pPr eaLnBrk="1" hangingPunct="1"/>
            <a:endParaRPr lang="en-US" smtClean="0"/>
          </a:p>
        </p:txBody>
      </p:sp>
      <p:sp>
        <p:nvSpPr>
          <p:cNvPr id="35844" name="Rectangle 2052"/>
          <p:cNvSpPr>
            <a:spLocks noGrp="1" noChangeArrowheads="1"/>
          </p:cNvSpPr>
          <p:nvPr>
            <p:ph type="body" idx="4294967295"/>
          </p:nvPr>
        </p:nvSpPr>
        <p:spPr>
          <a:xfrm>
            <a:off x="0" y="4343400"/>
            <a:ext cx="9144000" cy="2514600"/>
          </a:xfrm>
        </p:spPr>
        <p:txBody>
          <a:bodyPr/>
          <a:lstStyle/>
          <a:p>
            <a:pPr eaLnBrk="1" hangingPunct="1">
              <a:lnSpc>
                <a:spcPct val="90000"/>
              </a:lnSpc>
            </a:pPr>
            <a:r>
              <a:rPr lang="en-US" sz="2800" smtClean="0">
                <a:solidFill>
                  <a:srgbClr val="FFFF00"/>
                </a:solidFill>
              </a:rPr>
              <a:t>At the summer solstice, the noon Sun appears directly overhead at the tropic of Cancer (23.5(N) and twenty-four hours of daylight occurs north of the Arctic circle (66.5(N). At the winter solstice, the noon Sun appears overhead at the tropic of Capricorn (23.5(S) and twenty-four hours of daylight occurs south of the Antarctic circle (66.5(S).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p>
        </p:txBody>
      </p:sp>
      <p:sp>
        <p:nvSpPr>
          <p:cNvPr id="188419" name="Rectangle 3"/>
          <p:cNvSpPr>
            <a:spLocks noGrp="1" noChangeArrowheads="1"/>
          </p:cNvSpPr>
          <p:nvPr>
            <p:ph type="body" idx="1"/>
          </p:nvPr>
        </p:nvSpPr>
        <p:spPr>
          <a:xfrm>
            <a:off x="0" y="609600"/>
            <a:ext cx="9144000" cy="5486400"/>
          </a:xfrm>
        </p:spPr>
        <p:txBody>
          <a:bodyPr/>
          <a:lstStyle/>
          <a:p>
            <a:pPr eaLnBrk="1" hangingPunct="1"/>
            <a:r>
              <a:rPr lang="en-US" sz="2800" smtClean="0">
                <a:solidFill>
                  <a:srgbClr val="FFFF00"/>
                </a:solidFill>
              </a:rPr>
              <a:t>Measuring Time</a:t>
            </a:r>
          </a:p>
          <a:p>
            <a:pPr lvl="1" eaLnBrk="1" hangingPunct="1"/>
            <a:r>
              <a:rPr lang="en-US" smtClean="0">
                <a:solidFill>
                  <a:srgbClr val="FFFF00"/>
                </a:solidFill>
              </a:rPr>
              <a:t>Daily time</a:t>
            </a:r>
          </a:p>
          <a:p>
            <a:pPr lvl="2" eaLnBrk="1" hangingPunct="1"/>
            <a:r>
              <a:rPr lang="en-US" sz="2800" smtClean="0">
                <a:solidFill>
                  <a:srgbClr val="FFFF00"/>
                </a:solidFill>
              </a:rPr>
              <a:t>A </a:t>
            </a:r>
            <a:r>
              <a:rPr lang="en-US" sz="2800" b="1" smtClean="0">
                <a:solidFill>
                  <a:srgbClr val="FF6600"/>
                </a:solidFill>
              </a:rPr>
              <a:t>sidereal day</a:t>
            </a:r>
            <a:r>
              <a:rPr lang="en-US" sz="2800" smtClean="0">
                <a:solidFill>
                  <a:srgbClr val="FFFF00"/>
                </a:solidFill>
              </a:rPr>
              <a:t> is 23 hours, 56 minutes, and 4 seconds</a:t>
            </a:r>
          </a:p>
          <a:p>
            <a:pPr lvl="3" eaLnBrk="1" hangingPunct="1"/>
            <a:r>
              <a:rPr lang="en-US" sz="2800" smtClean="0">
                <a:solidFill>
                  <a:srgbClr val="FFFF00"/>
                </a:solidFill>
              </a:rPr>
              <a:t>This corresponds to the interval between two crossings of the celestial meridian by a particular star.</a:t>
            </a:r>
          </a:p>
          <a:p>
            <a:pPr lvl="2" eaLnBrk="1" hangingPunct="1"/>
            <a:r>
              <a:rPr lang="en-US" sz="2800" smtClean="0">
                <a:solidFill>
                  <a:srgbClr val="FFFF00"/>
                </a:solidFill>
              </a:rPr>
              <a:t>A </a:t>
            </a:r>
            <a:r>
              <a:rPr lang="en-US" sz="2800" b="1" smtClean="0">
                <a:solidFill>
                  <a:srgbClr val="FF6600"/>
                </a:solidFill>
              </a:rPr>
              <a:t>mean solar day</a:t>
            </a:r>
            <a:r>
              <a:rPr lang="en-US" sz="2800" smtClean="0">
                <a:solidFill>
                  <a:srgbClr val="FFFF00"/>
                </a:solidFill>
              </a:rPr>
              <a:t> is 24 hours long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additive="base">
                                        <p:cTn id="7" dur="500" fill="hold"/>
                                        <p:tgtEl>
                                          <p:spTgt spid="1884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8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8419">
                                            <p:txEl>
                                              <p:pRg st="1" end="1"/>
                                            </p:txEl>
                                          </p:spTgt>
                                        </p:tgtEl>
                                        <p:attrNameLst>
                                          <p:attrName>style.visibility</p:attrName>
                                        </p:attrNameLst>
                                      </p:cBhvr>
                                      <p:to>
                                        <p:strVal val="visible"/>
                                      </p:to>
                                    </p:set>
                                    <p:anim calcmode="lin" valueType="num">
                                      <p:cBhvr additive="base">
                                        <p:cTn id="13" dur="500" fill="hold"/>
                                        <p:tgtEl>
                                          <p:spTgt spid="1884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8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8419">
                                            <p:txEl>
                                              <p:pRg st="2" end="2"/>
                                            </p:txEl>
                                          </p:spTgt>
                                        </p:tgtEl>
                                        <p:attrNameLst>
                                          <p:attrName>style.visibility</p:attrName>
                                        </p:attrNameLst>
                                      </p:cBhvr>
                                      <p:to>
                                        <p:strVal val="visible"/>
                                      </p:to>
                                    </p:set>
                                    <p:anim calcmode="lin" valueType="num">
                                      <p:cBhvr additive="base">
                                        <p:cTn id="19" dur="500" fill="hold"/>
                                        <p:tgtEl>
                                          <p:spTgt spid="1884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8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8419">
                                            <p:txEl>
                                              <p:pRg st="3" end="3"/>
                                            </p:txEl>
                                          </p:spTgt>
                                        </p:tgtEl>
                                        <p:attrNameLst>
                                          <p:attrName>style.visibility</p:attrName>
                                        </p:attrNameLst>
                                      </p:cBhvr>
                                      <p:to>
                                        <p:strVal val="visible"/>
                                      </p:to>
                                    </p:set>
                                    <p:anim calcmode="lin" valueType="num">
                                      <p:cBhvr additive="base">
                                        <p:cTn id="25" dur="500" fill="hold"/>
                                        <p:tgtEl>
                                          <p:spTgt spid="18841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84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8419">
                                            <p:txEl>
                                              <p:pRg st="4" end="4"/>
                                            </p:txEl>
                                          </p:spTgt>
                                        </p:tgtEl>
                                        <p:attrNameLst>
                                          <p:attrName>style.visibility</p:attrName>
                                        </p:attrNameLst>
                                      </p:cBhvr>
                                      <p:to>
                                        <p:strVal val="visible"/>
                                      </p:to>
                                    </p:set>
                                    <p:anim calcmode="lin" valueType="num">
                                      <p:cBhvr additive="base">
                                        <p:cTn id="31" dur="500" fill="hold"/>
                                        <p:tgtEl>
                                          <p:spTgt spid="18841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84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bldLvl="5"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050" descr="J:\tillery\ch18\tillery+f18-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7724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051"/>
          <p:cNvSpPr>
            <a:spLocks noGrp="1" noChangeArrowheads="1"/>
          </p:cNvSpPr>
          <p:nvPr>
            <p:ph type="title" idx="4294967295"/>
          </p:nvPr>
        </p:nvSpPr>
        <p:spPr/>
        <p:txBody>
          <a:bodyPr/>
          <a:lstStyle/>
          <a:p>
            <a:pPr eaLnBrk="1" hangingPunct="1"/>
            <a:endParaRPr lang="en-US" smtClean="0"/>
          </a:p>
        </p:txBody>
      </p:sp>
      <p:sp>
        <p:nvSpPr>
          <p:cNvPr id="37892" name="Rectangle 2052"/>
          <p:cNvSpPr>
            <a:spLocks noGrp="1" noChangeArrowheads="1"/>
          </p:cNvSpPr>
          <p:nvPr>
            <p:ph type="body" idx="4294967295"/>
          </p:nvPr>
        </p:nvSpPr>
        <p:spPr>
          <a:xfrm>
            <a:off x="0" y="5334000"/>
            <a:ext cx="9144000" cy="1524000"/>
          </a:xfrm>
        </p:spPr>
        <p:txBody>
          <a:bodyPr/>
          <a:lstStyle/>
          <a:p>
            <a:pPr eaLnBrk="1" hangingPunct="1">
              <a:lnSpc>
                <a:spcPct val="90000"/>
              </a:lnSpc>
            </a:pPr>
            <a:r>
              <a:rPr lang="en-US" sz="2800" smtClean="0">
                <a:solidFill>
                  <a:srgbClr val="FFFF00"/>
                </a:solidFill>
              </a:rPr>
              <a:t>A sundial indicates the apparent local solar time at a given instant in a given location. The time read from a sundial, which is usually different from the time read from a clock, is based on an average solar time.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smtClean="0">
              <a:solidFill>
                <a:srgbClr val="FFFF00"/>
              </a:solidFill>
            </a:endParaRPr>
          </a:p>
        </p:txBody>
      </p:sp>
      <p:sp>
        <p:nvSpPr>
          <p:cNvPr id="200707" name="Rectangle 3"/>
          <p:cNvSpPr>
            <a:spLocks noGrp="1" noChangeArrowheads="1"/>
          </p:cNvSpPr>
          <p:nvPr>
            <p:ph type="body" idx="1"/>
          </p:nvPr>
        </p:nvSpPr>
        <p:spPr>
          <a:xfrm>
            <a:off x="0" y="609600"/>
            <a:ext cx="9144000" cy="6248400"/>
          </a:xfrm>
        </p:spPr>
        <p:txBody>
          <a:bodyPr/>
          <a:lstStyle/>
          <a:p>
            <a:pPr lvl="1" eaLnBrk="1" hangingPunct="1"/>
            <a:r>
              <a:rPr lang="en-US" sz="2400" smtClean="0">
                <a:solidFill>
                  <a:srgbClr val="FFFF00"/>
                </a:solidFill>
              </a:rPr>
              <a:t>Yearly time</a:t>
            </a:r>
          </a:p>
          <a:p>
            <a:pPr lvl="2" eaLnBrk="1" hangingPunct="1"/>
            <a:r>
              <a:rPr lang="en-US" smtClean="0">
                <a:solidFill>
                  <a:srgbClr val="FFFF00"/>
                </a:solidFill>
              </a:rPr>
              <a:t>The time required for the Earth to make one complete revolution around the Sun.</a:t>
            </a:r>
          </a:p>
          <a:p>
            <a:pPr lvl="2" eaLnBrk="1" hangingPunct="1"/>
            <a:r>
              <a:rPr lang="en-US" smtClean="0">
                <a:solidFill>
                  <a:srgbClr val="FFFF00"/>
                </a:solidFill>
              </a:rPr>
              <a:t>A </a:t>
            </a:r>
            <a:r>
              <a:rPr lang="en-US" b="1" smtClean="0">
                <a:solidFill>
                  <a:srgbClr val="FF6600"/>
                </a:solidFill>
              </a:rPr>
              <a:t>tropical year</a:t>
            </a:r>
            <a:r>
              <a:rPr lang="en-US" smtClean="0">
                <a:solidFill>
                  <a:srgbClr val="FFFF00"/>
                </a:solidFill>
              </a:rPr>
              <a:t> is the time between two spring equinoxes</a:t>
            </a:r>
          </a:p>
          <a:p>
            <a:pPr lvl="2" eaLnBrk="1" hangingPunct="1"/>
            <a:r>
              <a:rPr lang="en-US" smtClean="0">
                <a:solidFill>
                  <a:srgbClr val="FFFF00"/>
                </a:solidFill>
              </a:rPr>
              <a:t>A </a:t>
            </a:r>
            <a:r>
              <a:rPr lang="en-US" b="1" smtClean="0">
                <a:solidFill>
                  <a:srgbClr val="FF6600"/>
                </a:solidFill>
              </a:rPr>
              <a:t>sidereal year</a:t>
            </a:r>
            <a:r>
              <a:rPr lang="en-US" smtClean="0">
                <a:solidFill>
                  <a:srgbClr val="FFFF00"/>
                </a:solidFill>
              </a:rPr>
              <a:t> is the time required for the Earth to move around the Sun once.</a:t>
            </a:r>
          </a:p>
          <a:p>
            <a:pPr lvl="3" eaLnBrk="1" hangingPunct="1"/>
            <a:r>
              <a:rPr lang="en-US" sz="2400" smtClean="0">
                <a:solidFill>
                  <a:srgbClr val="FFFF00"/>
                </a:solidFill>
              </a:rPr>
              <a:t>A sidereal year is 365.25636 mean solar days.</a:t>
            </a:r>
          </a:p>
          <a:p>
            <a:pPr lvl="3" eaLnBrk="1" hangingPunct="1"/>
            <a:r>
              <a:rPr lang="en-US" sz="2400" smtClean="0">
                <a:solidFill>
                  <a:srgbClr val="FFFF00"/>
                </a:solidFill>
              </a:rPr>
              <a:t>This leaves about ¼ of a day per year unaccounted for.</a:t>
            </a:r>
          </a:p>
          <a:p>
            <a:pPr lvl="3" eaLnBrk="1" hangingPunct="1"/>
            <a:r>
              <a:rPr lang="en-US" sz="2400" smtClean="0">
                <a:solidFill>
                  <a:srgbClr val="FFFF00"/>
                </a:solidFill>
              </a:rPr>
              <a:t>The Julian calendar accounts for this by adding a day every 4</a:t>
            </a:r>
            <a:r>
              <a:rPr lang="en-US" sz="2400" baseline="30000" smtClean="0">
                <a:solidFill>
                  <a:srgbClr val="FFFF00"/>
                </a:solidFill>
              </a:rPr>
              <a:t>th</a:t>
            </a:r>
            <a:r>
              <a:rPr lang="en-US" sz="2400" smtClean="0">
                <a:solidFill>
                  <a:srgbClr val="FFFF00"/>
                </a:solidFill>
              </a:rPr>
              <a:t> year.</a:t>
            </a:r>
          </a:p>
          <a:p>
            <a:pPr lvl="3" eaLnBrk="1" hangingPunct="1"/>
            <a:r>
              <a:rPr lang="en-US" sz="2400" smtClean="0">
                <a:solidFill>
                  <a:srgbClr val="FFFF00"/>
                </a:solidFill>
              </a:rPr>
              <a:t>The Gregorian calendar drops the leap year 3 out of four century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additive="base">
                                        <p:cTn id="7" dur="500" fill="hold"/>
                                        <p:tgtEl>
                                          <p:spTgt spid="2007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0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0707">
                                            <p:txEl>
                                              <p:pRg st="1" end="1"/>
                                            </p:txEl>
                                          </p:spTgt>
                                        </p:tgtEl>
                                        <p:attrNameLst>
                                          <p:attrName>style.visibility</p:attrName>
                                        </p:attrNameLst>
                                      </p:cBhvr>
                                      <p:to>
                                        <p:strVal val="visible"/>
                                      </p:to>
                                    </p:set>
                                    <p:anim calcmode="lin" valueType="num">
                                      <p:cBhvr additive="base">
                                        <p:cTn id="13" dur="500" fill="hold"/>
                                        <p:tgtEl>
                                          <p:spTgt spid="2007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0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0707">
                                            <p:txEl>
                                              <p:pRg st="2" end="2"/>
                                            </p:txEl>
                                          </p:spTgt>
                                        </p:tgtEl>
                                        <p:attrNameLst>
                                          <p:attrName>style.visibility</p:attrName>
                                        </p:attrNameLst>
                                      </p:cBhvr>
                                      <p:to>
                                        <p:strVal val="visible"/>
                                      </p:to>
                                    </p:set>
                                    <p:anim calcmode="lin" valueType="num">
                                      <p:cBhvr additive="base">
                                        <p:cTn id="19" dur="500" fill="hold"/>
                                        <p:tgtEl>
                                          <p:spTgt spid="20070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07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0707">
                                            <p:txEl>
                                              <p:pRg st="3" end="3"/>
                                            </p:txEl>
                                          </p:spTgt>
                                        </p:tgtEl>
                                        <p:attrNameLst>
                                          <p:attrName>style.visibility</p:attrName>
                                        </p:attrNameLst>
                                      </p:cBhvr>
                                      <p:to>
                                        <p:strVal val="visible"/>
                                      </p:to>
                                    </p:set>
                                    <p:anim calcmode="lin" valueType="num">
                                      <p:cBhvr additive="base">
                                        <p:cTn id="25" dur="500" fill="hold"/>
                                        <p:tgtEl>
                                          <p:spTgt spid="20070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07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00707">
                                            <p:txEl>
                                              <p:pRg st="4" end="4"/>
                                            </p:txEl>
                                          </p:spTgt>
                                        </p:tgtEl>
                                        <p:attrNameLst>
                                          <p:attrName>style.visibility</p:attrName>
                                        </p:attrNameLst>
                                      </p:cBhvr>
                                      <p:to>
                                        <p:strVal val="visible"/>
                                      </p:to>
                                    </p:set>
                                    <p:anim calcmode="lin" valueType="num">
                                      <p:cBhvr additive="base">
                                        <p:cTn id="31" dur="500" fill="hold"/>
                                        <p:tgtEl>
                                          <p:spTgt spid="20070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007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0707">
                                            <p:txEl>
                                              <p:pRg st="5" end="5"/>
                                            </p:txEl>
                                          </p:spTgt>
                                        </p:tgtEl>
                                        <p:attrNameLst>
                                          <p:attrName>style.visibility</p:attrName>
                                        </p:attrNameLst>
                                      </p:cBhvr>
                                      <p:to>
                                        <p:strVal val="visible"/>
                                      </p:to>
                                    </p:set>
                                    <p:anim calcmode="lin" valueType="num">
                                      <p:cBhvr additive="base">
                                        <p:cTn id="37" dur="500" fill="hold"/>
                                        <p:tgtEl>
                                          <p:spTgt spid="20070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007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00707">
                                            <p:txEl>
                                              <p:pRg st="6" end="6"/>
                                            </p:txEl>
                                          </p:spTgt>
                                        </p:tgtEl>
                                        <p:attrNameLst>
                                          <p:attrName>style.visibility</p:attrName>
                                        </p:attrNameLst>
                                      </p:cBhvr>
                                      <p:to>
                                        <p:strVal val="visible"/>
                                      </p:to>
                                    </p:set>
                                    <p:anim calcmode="lin" valueType="num">
                                      <p:cBhvr additive="base">
                                        <p:cTn id="43" dur="500" fill="hold"/>
                                        <p:tgtEl>
                                          <p:spTgt spid="20070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007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00707">
                                            <p:txEl>
                                              <p:pRg st="7" end="7"/>
                                            </p:txEl>
                                          </p:spTgt>
                                        </p:tgtEl>
                                        <p:attrNameLst>
                                          <p:attrName>style.visibility</p:attrName>
                                        </p:attrNameLst>
                                      </p:cBhvr>
                                      <p:to>
                                        <p:strVal val="visible"/>
                                      </p:to>
                                    </p:set>
                                    <p:anim calcmode="lin" valueType="num">
                                      <p:cBhvr additive="base">
                                        <p:cTn id="49" dur="500" fill="hold"/>
                                        <p:tgtEl>
                                          <p:spTgt spid="200707">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0070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5"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J:\tillery\ch18\tillery+f1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3820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Grp="1" noChangeArrowheads="1"/>
          </p:cNvSpPr>
          <p:nvPr>
            <p:ph type="title" idx="4294967295"/>
          </p:nvPr>
        </p:nvSpPr>
        <p:spPr/>
        <p:txBody>
          <a:bodyPr/>
          <a:lstStyle/>
          <a:p>
            <a:pPr eaLnBrk="1" hangingPunct="1"/>
            <a:endParaRPr lang="en-US" smtClean="0"/>
          </a:p>
        </p:txBody>
      </p:sp>
      <p:sp>
        <p:nvSpPr>
          <p:cNvPr id="39940" name="Rectangle 4"/>
          <p:cNvSpPr>
            <a:spLocks noGrp="1" noChangeArrowheads="1"/>
          </p:cNvSpPr>
          <p:nvPr>
            <p:ph type="body" idx="4294967295"/>
          </p:nvPr>
        </p:nvSpPr>
        <p:spPr>
          <a:xfrm>
            <a:off x="0" y="4648200"/>
            <a:ext cx="9144000" cy="2209800"/>
          </a:xfrm>
        </p:spPr>
        <p:txBody>
          <a:bodyPr/>
          <a:lstStyle/>
          <a:p>
            <a:pPr eaLnBrk="1" hangingPunct="1">
              <a:lnSpc>
                <a:spcPct val="90000"/>
              </a:lnSpc>
            </a:pPr>
            <a:r>
              <a:rPr lang="en-US" sz="2800" smtClean="0">
                <a:solidFill>
                  <a:srgbClr val="FFFF00"/>
                </a:solidFill>
              </a:rPr>
              <a:t>Because earth is moving in orbit around the sun, it must rotate an additional distance each day, requiring about 4 minutes to bring the sun back across the celestial meridian (local solar noon). This explains why the stars and constellations rise about 4 minutes earlier every night.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J:\tillery\ch18\tillery+f18-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914400"/>
            <a:ext cx="579120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title" idx="4294967295"/>
          </p:nvPr>
        </p:nvSpPr>
        <p:spPr/>
        <p:txBody>
          <a:bodyPr/>
          <a:lstStyle/>
          <a:p>
            <a:pPr eaLnBrk="1" hangingPunct="1"/>
            <a:endParaRPr lang="en-US" smtClean="0"/>
          </a:p>
        </p:txBody>
      </p:sp>
      <p:sp>
        <p:nvSpPr>
          <p:cNvPr id="40964" name="Rectangle 4"/>
          <p:cNvSpPr>
            <a:spLocks noGrp="1" noChangeArrowheads="1"/>
          </p:cNvSpPr>
          <p:nvPr>
            <p:ph type="body" idx="4294967295"/>
          </p:nvPr>
        </p:nvSpPr>
        <p:spPr>
          <a:xfrm>
            <a:off x="0" y="0"/>
            <a:ext cx="3276600" cy="6858000"/>
          </a:xfrm>
        </p:spPr>
        <p:txBody>
          <a:bodyPr/>
          <a:lstStyle/>
          <a:p>
            <a:pPr eaLnBrk="1" hangingPunct="1">
              <a:lnSpc>
                <a:spcPct val="90000"/>
              </a:lnSpc>
            </a:pPr>
            <a:r>
              <a:rPr lang="en-US" smtClean="0">
                <a:solidFill>
                  <a:srgbClr val="FFFF00"/>
                </a:solidFill>
              </a:rPr>
              <a:t> (A)During a year, a beam of sunlight traces out a lopsided figure eight on the floor if the position of the light is marked at noon every day. (B) The location of the point of light on the figure eight during each month.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204803" name="Rectangle 3"/>
          <p:cNvSpPr>
            <a:spLocks noGrp="1" noChangeArrowheads="1"/>
          </p:cNvSpPr>
          <p:nvPr>
            <p:ph type="body" idx="1"/>
          </p:nvPr>
        </p:nvSpPr>
        <p:spPr>
          <a:xfrm>
            <a:off x="0" y="685800"/>
            <a:ext cx="9144000" cy="5410200"/>
          </a:xfrm>
        </p:spPr>
        <p:txBody>
          <a:bodyPr/>
          <a:lstStyle/>
          <a:p>
            <a:pPr eaLnBrk="1" hangingPunct="1"/>
            <a:r>
              <a:rPr lang="en-US" smtClean="0">
                <a:solidFill>
                  <a:srgbClr val="FFFF00"/>
                </a:solidFill>
              </a:rPr>
              <a:t>Eratosthenes calculated the size of Earth's circumference after learning that the Sun's rays were vertical at Syene at noon on the same day they made an angle of a little over 7</a:t>
            </a:r>
            <a:r>
              <a:rPr lang="en-US" baseline="30000" smtClean="0">
                <a:solidFill>
                  <a:srgbClr val="FFFF00"/>
                </a:solidFill>
              </a:rPr>
              <a:t>O</a:t>
            </a:r>
            <a:r>
              <a:rPr lang="en-US" smtClean="0">
                <a:solidFill>
                  <a:srgbClr val="FFFF00"/>
                </a:solidFill>
              </a:rPr>
              <a:t> at Alexandria.</a:t>
            </a:r>
          </a:p>
          <a:p>
            <a:pPr lvl="1" eaLnBrk="1" hangingPunct="1"/>
            <a:r>
              <a:rPr lang="en-US" sz="3200" smtClean="0">
                <a:solidFill>
                  <a:srgbClr val="FFFF00"/>
                </a:solidFill>
              </a:rPr>
              <a:t>He reasoned that the difference was due to Earth's curved surface.</a:t>
            </a:r>
          </a:p>
          <a:p>
            <a:pPr lvl="1" eaLnBrk="1" hangingPunct="1"/>
            <a:r>
              <a:rPr lang="en-US" sz="3200" smtClean="0">
                <a:solidFill>
                  <a:srgbClr val="FFFF00"/>
                </a:solidFill>
              </a:rPr>
              <a:t>Since 7</a:t>
            </a:r>
            <a:r>
              <a:rPr lang="en-US" sz="3200" baseline="30000" smtClean="0">
                <a:solidFill>
                  <a:srgbClr val="FFFF00"/>
                </a:solidFill>
              </a:rPr>
              <a:t>O</a:t>
            </a:r>
            <a:r>
              <a:rPr lang="en-US" sz="3200" smtClean="0">
                <a:solidFill>
                  <a:srgbClr val="FFFF00"/>
                </a:solidFill>
              </a:rPr>
              <a:t> is about 1/50 of 360</a:t>
            </a:r>
            <a:r>
              <a:rPr lang="en-US" sz="3200" baseline="30000" smtClean="0">
                <a:solidFill>
                  <a:srgbClr val="FFFF00"/>
                </a:solidFill>
              </a:rPr>
              <a:t>O</a:t>
            </a:r>
            <a:r>
              <a:rPr lang="en-US" sz="3200" smtClean="0">
                <a:solidFill>
                  <a:srgbClr val="FFFF00"/>
                </a:solidFill>
              </a:rPr>
              <a:t>, then the size of Earth's circumference had to be fifty times the distance between the two towns. (The angle is exaggerated in the diagram for clarity.)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 calcmode="lin" valueType="num">
                                      <p:cBhvr additive="base">
                                        <p:cTn id="7" dur="500" fill="hold"/>
                                        <p:tgtEl>
                                          <p:spTgt spid="2048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4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4803">
                                            <p:txEl>
                                              <p:pRg st="1" end="1"/>
                                            </p:txEl>
                                          </p:spTgt>
                                        </p:tgtEl>
                                        <p:attrNameLst>
                                          <p:attrName>style.visibility</p:attrName>
                                        </p:attrNameLst>
                                      </p:cBhvr>
                                      <p:to>
                                        <p:strVal val="visible"/>
                                      </p:to>
                                    </p:set>
                                    <p:anim calcmode="lin" valueType="num">
                                      <p:cBhvr additive="base">
                                        <p:cTn id="13" dur="500" fill="hold"/>
                                        <p:tgtEl>
                                          <p:spTgt spid="2048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4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4803">
                                            <p:txEl>
                                              <p:pRg st="2" end="2"/>
                                            </p:txEl>
                                          </p:spTgt>
                                        </p:tgtEl>
                                        <p:attrNameLst>
                                          <p:attrName>style.visibility</p:attrName>
                                        </p:attrNameLst>
                                      </p:cBhvr>
                                      <p:to>
                                        <p:strVal val="visible"/>
                                      </p:to>
                                    </p:set>
                                    <p:anim calcmode="lin" valueType="num">
                                      <p:cBhvr additive="base">
                                        <p:cTn id="19" dur="500" fill="hold"/>
                                        <p:tgtEl>
                                          <p:spTgt spid="20480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48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bldLvl="5"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J:\tillery\ch18\tillery+f18-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idx="4294967295"/>
          </p:nvPr>
        </p:nvSpPr>
        <p:spPr/>
        <p:txBody>
          <a:bodyPr/>
          <a:lstStyle/>
          <a:p>
            <a:pPr eaLnBrk="1" hangingPunct="1"/>
            <a:endParaRPr lang="en-US" smtClean="0"/>
          </a:p>
        </p:txBody>
      </p:sp>
      <p:sp>
        <p:nvSpPr>
          <p:cNvPr id="41988" name="Rectangle 4"/>
          <p:cNvSpPr>
            <a:spLocks noGrp="1" noChangeArrowheads="1"/>
          </p:cNvSpPr>
          <p:nvPr>
            <p:ph type="body" idx="4294967295"/>
          </p:nvPr>
        </p:nvSpPr>
        <p:spPr>
          <a:xfrm>
            <a:off x="0" y="4572000"/>
            <a:ext cx="9144000" cy="2286000"/>
          </a:xfrm>
        </p:spPr>
        <p:txBody>
          <a:bodyPr/>
          <a:lstStyle/>
          <a:p>
            <a:pPr eaLnBrk="1" hangingPunct="1"/>
            <a:r>
              <a:rPr lang="en-US" sz="2800" smtClean="0">
                <a:solidFill>
                  <a:srgbClr val="FFFF00"/>
                </a:solidFill>
              </a:rPr>
              <a:t>The path of the Sun's direct rays during a year. The Sun is directly over the tropic of Cancer at the summer solstice and high in the Northern Hemisphere sky. At the winter solstice, the Sun is directly over the tropic of Capricorn and low in the Northern Hemisphere sky.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J:\tillery\ch18\tillery+f18-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8129588"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idx="4294967295"/>
          </p:nvPr>
        </p:nvSpPr>
        <p:spPr/>
        <p:txBody>
          <a:bodyPr/>
          <a:lstStyle/>
          <a:p>
            <a:pPr eaLnBrk="1" hangingPunct="1"/>
            <a:endParaRPr lang="en-US" smtClean="0"/>
          </a:p>
        </p:txBody>
      </p:sp>
      <p:sp>
        <p:nvSpPr>
          <p:cNvPr id="43012" name="Rectangle 4"/>
          <p:cNvSpPr>
            <a:spLocks noGrp="1" noChangeArrowheads="1"/>
          </p:cNvSpPr>
          <p:nvPr>
            <p:ph type="body" idx="4294967295"/>
          </p:nvPr>
        </p:nvSpPr>
        <p:spPr>
          <a:xfrm>
            <a:off x="0" y="5334000"/>
            <a:ext cx="9144000" cy="1524000"/>
          </a:xfrm>
        </p:spPr>
        <p:txBody>
          <a:bodyPr/>
          <a:lstStyle/>
          <a:p>
            <a:pPr eaLnBrk="1" hangingPunct="1">
              <a:lnSpc>
                <a:spcPct val="90000"/>
              </a:lnSpc>
            </a:pPr>
            <a:r>
              <a:rPr lang="en-US" sz="2800" smtClean="0">
                <a:solidFill>
                  <a:srgbClr val="FFFF00"/>
                </a:solidFill>
              </a:rPr>
              <a:t>The difference in sundial time and clock time throughout a year as a consequence of the shape of the earth's orbit. This is not the only factor that causes a difference in the two clocks.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J:\tillery\ch18\tillery+f1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129588"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title" idx="4294967295"/>
          </p:nvPr>
        </p:nvSpPr>
        <p:spPr/>
        <p:txBody>
          <a:bodyPr/>
          <a:lstStyle/>
          <a:p>
            <a:pPr eaLnBrk="1" hangingPunct="1"/>
            <a:endParaRPr lang="en-US" smtClean="0"/>
          </a:p>
        </p:txBody>
      </p:sp>
      <p:sp>
        <p:nvSpPr>
          <p:cNvPr id="44036" name="Rectangle 4"/>
          <p:cNvSpPr>
            <a:spLocks noGrp="1" noChangeArrowheads="1"/>
          </p:cNvSpPr>
          <p:nvPr>
            <p:ph type="body" idx="4294967295"/>
          </p:nvPr>
        </p:nvSpPr>
        <p:spPr>
          <a:xfrm>
            <a:off x="0" y="5334000"/>
            <a:ext cx="9144000" cy="1524000"/>
          </a:xfrm>
        </p:spPr>
        <p:txBody>
          <a:bodyPr/>
          <a:lstStyle/>
          <a:p>
            <a:pPr eaLnBrk="1" hangingPunct="1"/>
            <a:r>
              <a:rPr lang="en-US" sz="2800" smtClean="0">
                <a:solidFill>
                  <a:srgbClr val="FFFF00"/>
                </a:solidFill>
              </a:rPr>
              <a:t>The difference in sundial time and clock time throughout a year as a consequence of the angle between the plane of the ecliptic and the plane of the equator.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J:\tillery\ch18\tillery+f18-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title" idx="4294967295"/>
          </p:nvPr>
        </p:nvSpPr>
        <p:spPr/>
        <p:txBody>
          <a:bodyPr/>
          <a:lstStyle/>
          <a:p>
            <a:pPr eaLnBrk="1" hangingPunct="1"/>
            <a:endParaRPr lang="en-US" smtClean="0"/>
          </a:p>
        </p:txBody>
      </p:sp>
      <p:sp>
        <p:nvSpPr>
          <p:cNvPr id="45060" name="Rectangle 4"/>
          <p:cNvSpPr>
            <a:spLocks noGrp="1" noChangeArrowheads="1"/>
          </p:cNvSpPr>
          <p:nvPr>
            <p:ph type="body" idx="4294967295"/>
          </p:nvPr>
        </p:nvSpPr>
        <p:spPr>
          <a:xfrm>
            <a:off x="0" y="5410200"/>
            <a:ext cx="9144000" cy="1447800"/>
          </a:xfrm>
        </p:spPr>
        <p:txBody>
          <a:bodyPr/>
          <a:lstStyle/>
          <a:p>
            <a:pPr eaLnBrk="1" hangingPunct="1"/>
            <a:r>
              <a:rPr lang="en-US" sz="2800" smtClean="0">
                <a:solidFill>
                  <a:srgbClr val="FFFF00"/>
                </a:solidFill>
              </a:rPr>
              <a:t>The equation of time, which shows how many minutes sundial time is faster or slower than clock time during different months of the year.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J:\tillery\ch18\tillery+f18-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129588"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title" idx="4294967295"/>
          </p:nvPr>
        </p:nvSpPr>
        <p:spPr/>
        <p:txBody>
          <a:bodyPr/>
          <a:lstStyle/>
          <a:p>
            <a:pPr eaLnBrk="1" hangingPunct="1"/>
            <a:endParaRPr lang="en-US" smtClean="0"/>
          </a:p>
        </p:txBody>
      </p:sp>
      <p:sp>
        <p:nvSpPr>
          <p:cNvPr id="46084" name="Rectangle 4"/>
          <p:cNvSpPr>
            <a:spLocks noGrp="1" noChangeArrowheads="1"/>
          </p:cNvSpPr>
          <p:nvPr>
            <p:ph type="body" idx="4294967295"/>
          </p:nvPr>
        </p:nvSpPr>
        <p:spPr>
          <a:xfrm>
            <a:off x="0" y="5257800"/>
            <a:ext cx="9144000" cy="1600200"/>
          </a:xfrm>
        </p:spPr>
        <p:txBody>
          <a:bodyPr/>
          <a:lstStyle/>
          <a:p>
            <a:pPr eaLnBrk="1" hangingPunct="1"/>
            <a:r>
              <a:rPr lang="en-US" smtClean="0">
                <a:solidFill>
                  <a:srgbClr val="FFFF00"/>
                </a:solidFill>
              </a:rPr>
              <a:t>The standard time zones. Hawaii and most of Alaska are two hours earlier than Pacific Standard Time.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J:\tillery\ch18\tillery+f18-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title" idx="4294967295"/>
          </p:nvPr>
        </p:nvSpPr>
        <p:spPr/>
        <p:txBody>
          <a:bodyPr/>
          <a:lstStyle/>
          <a:p>
            <a:pPr eaLnBrk="1" hangingPunct="1"/>
            <a:endParaRPr lang="en-US" smtClean="0"/>
          </a:p>
        </p:txBody>
      </p:sp>
      <p:sp>
        <p:nvSpPr>
          <p:cNvPr id="47108" name="Rectangle 4"/>
          <p:cNvSpPr>
            <a:spLocks noGrp="1" noChangeArrowheads="1"/>
          </p:cNvSpPr>
          <p:nvPr>
            <p:ph type="body" idx="4294967295"/>
          </p:nvPr>
        </p:nvSpPr>
        <p:spPr>
          <a:xfrm>
            <a:off x="0" y="4876800"/>
            <a:ext cx="9144000" cy="1981200"/>
          </a:xfrm>
        </p:spPr>
        <p:txBody>
          <a:bodyPr/>
          <a:lstStyle/>
          <a:p>
            <a:pPr eaLnBrk="1" hangingPunct="1"/>
            <a:r>
              <a:rPr lang="en-US" smtClean="0">
                <a:solidFill>
                  <a:srgbClr val="FFFF00"/>
                </a:solidFill>
              </a:rPr>
              <a:t>The international date line follows the 180</a:t>
            </a:r>
            <a:r>
              <a:rPr lang="en-US" baseline="30000" smtClean="0">
                <a:solidFill>
                  <a:srgbClr val="FFFF00"/>
                </a:solidFill>
              </a:rPr>
              <a:t>O</a:t>
            </a:r>
            <a:r>
              <a:rPr lang="en-US" smtClean="0">
                <a:solidFill>
                  <a:srgbClr val="FFFF00"/>
                </a:solidFill>
              </a:rPr>
              <a:t> meridian but is arranged in a way that land areas and island chains have the same date.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endParaRPr lang="en-US" smtClean="0">
              <a:solidFill>
                <a:srgbClr val="FFFF00"/>
              </a:solidFill>
            </a:endParaRPr>
          </a:p>
        </p:txBody>
      </p:sp>
      <p:pic>
        <p:nvPicPr>
          <p:cNvPr id="48131" name="Picture 3" descr="J:\tillery\ch18\tillery+f18-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p:cNvSpPr>
            <a:spLocks noGrp="1" noChangeArrowheads="1"/>
          </p:cNvSpPr>
          <p:nvPr>
            <p:ph type="body" idx="4294967295"/>
          </p:nvPr>
        </p:nvSpPr>
        <p:spPr>
          <a:xfrm>
            <a:off x="0" y="4495800"/>
            <a:ext cx="9144000" cy="2362200"/>
          </a:xfrm>
        </p:spPr>
        <p:txBody>
          <a:bodyPr/>
          <a:lstStyle/>
          <a:p>
            <a:pPr eaLnBrk="1" hangingPunct="1">
              <a:lnSpc>
                <a:spcPct val="90000"/>
              </a:lnSpc>
            </a:pPr>
            <a:r>
              <a:rPr lang="en-US" smtClean="0">
                <a:solidFill>
                  <a:srgbClr val="FFFF00"/>
                </a:solidFill>
              </a:rPr>
              <a:t>As the Moon moves in its orbit around Earth, it must revolve a greater distance to bring the same part to face Earth. The additional turning requires about 2.2 days, making the synodic month longer than the sidereal month.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en-US" smtClean="0">
              <a:solidFill>
                <a:srgbClr val="FFFF00"/>
              </a:solidFill>
            </a:endParaRPr>
          </a:p>
        </p:txBody>
      </p:sp>
      <p:sp>
        <p:nvSpPr>
          <p:cNvPr id="201731" name="Rectangle 3"/>
          <p:cNvSpPr>
            <a:spLocks noGrp="1" noChangeArrowheads="1"/>
          </p:cNvSpPr>
          <p:nvPr>
            <p:ph type="body" idx="1"/>
          </p:nvPr>
        </p:nvSpPr>
        <p:spPr>
          <a:xfrm>
            <a:off x="0" y="762000"/>
            <a:ext cx="9144000" cy="5334000"/>
          </a:xfrm>
        </p:spPr>
        <p:txBody>
          <a:bodyPr/>
          <a:lstStyle/>
          <a:p>
            <a:pPr lvl="1" eaLnBrk="1" hangingPunct="1"/>
            <a:r>
              <a:rPr lang="en-US" smtClean="0">
                <a:solidFill>
                  <a:srgbClr val="FFFF00"/>
                </a:solidFill>
              </a:rPr>
              <a:t>Monthly time</a:t>
            </a:r>
          </a:p>
          <a:p>
            <a:pPr lvl="2" eaLnBrk="1" hangingPunct="1"/>
            <a:r>
              <a:rPr lang="en-US" sz="2800" smtClean="0">
                <a:solidFill>
                  <a:srgbClr val="FFFF00"/>
                </a:solidFill>
              </a:rPr>
              <a:t>The current calendar divides the year into 12 months (unequal)</a:t>
            </a:r>
          </a:p>
          <a:p>
            <a:pPr lvl="2" eaLnBrk="1" hangingPunct="1"/>
            <a:r>
              <a:rPr lang="en-US" sz="2800" smtClean="0">
                <a:solidFill>
                  <a:srgbClr val="FFFF00"/>
                </a:solidFill>
              </a:rPr>
              <a:t>A </a:t>
            </a:r>
            <a:r>
              <a:rPr lang="en-US" sz="2800" b="1" smtClean="0">
                <a:solidFill>
                  <a:srgbClr val="FF6600"/>
                </a:solidFill>
              </a:rPr>
              <a:t>sidereal month</a:t>
            </a:r>
            <a:r>
              <a:rPr lang="en-US" sz="2800" smtClean="0">
                <a:solidFill>
                  <a:srgbClr val="FFFF00"/>
                </a:solidFill>
              </a:rPr>
              <a:t> is about 27 ½ days which is the time it takes for two consecutive crossings of any star.</a:t>
            </a:r>
          </a:p>
          <a:p>
            <a:pPr lvl="2" eaLnBrk="1" hangingPunct="1"/>
            <a:r>
              <a:rPr lang="en-US" sz="2800" smtClean="0">
                <a:solidFill>
                  <a:srgbClr val="FFFF00"/>
                </a:solidFill>
              </a:rPr>
              <a:t>A </a:t>
            </a:r>
            <a:r>
              <a:rPr lang="en-US" sz="2800" b="1" smtClean="0">
                <a:solidFill>
                  <a:srgbClr val="FF6600"/>
                </a:solidFill>
              </a:rPr>
              <a:t>synodic month</a:t>
            </a:r>
            <a:r>
              <a:rPr lang="en-US" sz="2800" smtClean="0">
                <a:solidFill>
                  <a:srgbClr val="FFFF00"/>
                </a:solidFill>
              </a:rPr>
              <a:t> is 29 ½ days which is the interval between two new Moons.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 calcmode="lin" valueType="num">
                                      <p:cBhvr additive="base">
                                        <p:cTn id="7" dur="500" fill="hold"/>
                                        <p:tgtEl>
                                          <p:spTgt spid="2017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1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1731">
                                            <p:txEl>
                                              <p:pRg st="1" end="1"/>
                                            </p:txEl>
                                          </p:spTgt>
                                        </p:tgtEl>
                                        <p:attrNameLst>
                                          <p:attrName>style.visibility</p:attrName>
                                        </p:attrNameLst>
                                      </p:cBhvr>
                                      <p:to>
                                        <p:strVal val="visible"/>
                                      </p:to>
                                    </p:set>
                                    <p:anim calcmode="lin" valueType="num">
                                      <p:cBhvr additive="base">
                                        <p:cTn id="13" dur="500" fill="hold"/>
                                        <p:tgtEl>
                                          <p:spTgt spid="2017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1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1731">
                                            <p:txEl>
                                              <p:pRg st="2" end="2"/>
                                            </p:txEl>
                                          </p:spTgt>
                                        </p:tgtEl>
                                        <p:attrNameLst>
                                          <p:attrName>style.visibility</p:attrName>
                                        </p:attrNameLst>
                                      </p:cBhvr>
                                      <p:to>
                                        <p:strVal val="visible"/>
                                      </p:to>
                                    </p:set>
                                    <p:anim calcmode="lin" valueType="num">
                                      <p:cBhvr additive="base">
                                        <p:cTn id="19" dur="500" fill="hold"/>
                                        <p:tgtEl>
                                          <p:spTgt spid="2017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1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1731">
                                            <p:txEl>
                                              <p:pRg st="3" end="3"/>
                                            </p:txEl>
                                          </p:spTgt>
                                        </p:tgtEl>
                                        <p:attrNameLst>
                                          <p:attrName>style.visibility</p:attrName>
                                        </p:attrNameLst>
                                      </p:cBhvr>
                                      <p:to>
                                        <p:strVal val="visible"/>
                                      </p:to>
                                    </p:set>
                                    <p:anim calcmode="lin" valueType="num">
                                      <p:cBhvr additive="base">
                                        <p:cTn id="25" dur="500" fill="hold"/>
                                        <p:tgtEl>
                                          <p:spTgt spid="2017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17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bldLvl="5"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lstStyle/>
          <a:p>
            <a:pPr eaLnBrk="1" hangingPunct="1"/>
            <a:endParaRPr lang="en-US" smtClean="0"/>
          </a:p>
        </p:txBody>
      </p:sp>
      <p:sp>
        <p:nvSpPr>
          <p:cNvPr id="189443" name="Rectangle 1027"/>
          <p:cNvSpPr>
            <a:spLocks noGrp="1" noChangeArrowheads="1"/>
          </p:cNvSpPr>
          <p:nvPr>
            <p:ph type="body" idx="1"/>
          </p:nvPr>
        </p:nvSpPr>
        <p:spPr>
          <a:xfrm>
            <a:off x="0" y="1981200"/>
            <a:ext cx="9144000" cy="4114800"/>
          </a:xfrm>
        </p:spPr>
        <p:txBody>
          <a:bodyPr/>
          <a:lstStyle/>
          <a:p>
            <a:pPr algn="ctr" eaLnBrk="1" hangingPunct="1"/>
            <a:r>
              <a:rPr lang="en-US" sz="4400" b="1" smtClean="0">
                <a:solidFill>
                  <a:srgbClr val="FF6600"/>
                </a:solidFill>
              </a:rPr>
              <a:t>The Moon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p:cTn id="7" dur="1000" fill="hold"/>
                                        <p:tgtEl>
                                          <p:spTgt spid="1894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944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94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944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en-US" smtClean="0"/>
          </a:p>
        </p:txBody>
      </p:sp>
      <p:sp>
        <p:nvSpPr>
          <p:cNvPr id="190467" name="Rectangle 3"/>
          <p:cNvSpPr>
            <a:spLocks noGrp="1" noChangeArrowheads="1"/>
          </p:cNvSpPr>
          <p:nvPr>
            <p:ph type="body" idx="1"/>
          </p:nvPr>
        </p:nvSpPr>
        <p:spPr>
          <a:xfrm>
            <a:off x="0" y="609600"/>
            <a:ext cx="9144000" cy="5486400"/>
          </a:xfrm>
        </p:spPr>
        <p:txBody>
          <a:bodyPr/>
          <a:lstStyle/>
          <a:p>
            <a:pPr eaLnBrk="1" hangingPunct="1"/>
            <a:r>
              <a:rPr lang="en-US" b="1" smtClean="0">
                <a:solidFill>
                  <a:srgbClr val="FF6600"/>
                </a:solidFill>
              </a:rPr>
              <a:t>Composition and features</a:t>
            </a:r>
          </a:p>
          <a:p>
            <a:pPr lvl="1" eaLnBrk="1" hangingPunct="1"/>
            <a:r>
              <a:rPr lang="en-US" smtClean="0">
                <a:solidFill>
                  <a:srgbClr val="FFFF00"/>
                </a:solidFill>
              </a:rPr>
              <a:t>Covered by 3 m of fine gray dust with microscopic glass beads.</a:t>
            </a:r>
          </a:p>
          <a:p>
            <a:pPr lvl="1" eaLnBrk="1" hangingPunct="1"/>
            <a:r>
              <a:rPr lang="en-US" smtClean="0">
                <a:solidFill>
                  <a:srgbClr val="FFFF00"/>
                </a:solidFill>
              </a:rPr>
              <a:t>Rocks are mostly basalt</a:t>
            </a:r>
          </a:p>
          <a:p>
            <a:pPr lvl="1" eaLnBrk="1" hangingPunct="1"/>
            <a:r>
              <a:rPr lang="en-US" smtClean="0">
                <a:solidFill>
                  <a:srgbClr val="FFFF00"/>
                </a:solidFill>
              </a:rPr>
              <a:t>Contains a significant amount of radioactive materials</a:t>
            </a:r>
          </a:p>
          <a:p>
            <a:pPr lvl="1" eaLnBrk="1" hangingPunct="1"/>
            <a:r>
              <a:rPr lang="en-US" smtClean="0">
                <a:solidFill>
                  <a:srgbClr val="FFFF00"/>
                </a:solidFill>
              </a:rPr>
              <a:t>Crust is about 65 km (40 mi) on the side that faces the Earth and twice that thick on the side that faces away from the Earth</a:t>
            </a:r>
          </a:p>
          <a:p>
            <a:pPr lvl="1" eaLnBrk="1" hangingPunct="1"/>
            <a:r>
              <a:rPr lang="en-US" smtClean="0">
                <a:solidFill>
                  <a:srgbClr val="FFFF00"/>
                </a:solidFill>
              </a:rPr>
              <a:t>There is a molten core at about 900 km (600 mi) beneath the surface.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 calcmode="lin" valueType="num">
                                      <p:cBhvr additive="base">
                                        <p:cTn id="7" dur="500" fill="hold"/>
                                        <p:tgtEl>
                                          <p:spTgt spid="1904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0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0467">
                                            <p:txEl>
                                              <p:pRg st="1" end="1"/>
                                            </p:txEl>
                                          </p:spTgt>
                                        </p:tgtEl>
                                        <p:attrNameLst>
                                          <p:attrName>style.visibility</p:attrName>
                                        </p:attrNameLst>
                                      </p:cBhvr>
                                      <p:to>
                                        <p:strVal val="visible"/>
                                      </p:to>
                                    </p:set>
                                    <p:anim calcmode="lin" valueType="num">
                                      <p:cBhvr additive="base">
                                        <p:cTn id="13" dur="500" fill="hold"/>
                                        <p:tgtEl>
                                          <p:spTgt spid="1904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0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0467">
                                            <p:txEl>
                                              <p:pRg st="2" end="2"/>
                                            </p:txEl>
                                          </p:spTgt>
                                        </p:tgtEl>
                                        <p:attrNameLst>
                                          <p:attrName>style.visibility</p:attrName>
                                        </p:attrNameLst>
                                      </p:cBhvr>
                                      <p:to>
                                        <p:strVal val="visible"/>
                                      </p:to>
                                    </p:set>
                                    <p:anim calcmode="lin" valueType="num">
                                      <p:cBhvr additive="base">
                                        <p:cTn id="19" dur="500" fill="hold"/>
                                        <p:tgtEl>
                                          <p:spTgt spid="19046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0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0467">
                                            <p:txEl>
                                              <p:pRg st="3" end="3"/>
                                            </p:txEl>
                                          </p:spTgt>
                                        </p:tgtEl>
                                        <p:attrNameLst>
                                          <p:attrName>style.visibility</p:attrName>
                                        </p:attrNameLst>
                                      </p:cBhvr>
                                      <p:to>
                                        <p:strVal val="visible"/>
                                      </p:to>
                                    </p:set>
                                    <p:anim calcmode="lin" valueType="num">
                                      <p:cBhvr additive="base">
                                        <p:cTn id="25" dur="500" fill="hold"/>
                                        <p:tgtEl>
                                          <p:spTgt spid="19046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04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0467">
                                            <p:txEl>
                                              <p:pRg st="4" end="4"/>
                                            </p:txEl>
                                          </p:spTgt>
                                        </p:tgtEl>
                                        <p:attrNameLst>
                                          <p:attrName>style.visibility</p:attrName>
                                        </p:attrNameLst>
                                      </p:cBhvr>
                                      <p:to>
                                        <p:strVal val="visible"/>
                                      </p:to>
                                    </p:set>
                                    <p:anim calcmode="lin" valueType="num">
                                      <p:cBhvr additive="base">
                                        <p:cTn id="31" dur="500" fill="hold"/>
                                        <p:tgtEl>
                                          <p:spTgt spid="19046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04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0467">
                                            <p:txEl>
                                              <p:pRg st="5" end="5"/>
                                            </p:txEl>
                                          </p:spTgt>
                                        </p:tgtEl>
                                        <p:attrNameLst>
                                          <p:attrName>style.visibility</p:attrName>
                                        </p:attrNameLst>
                                      </p:cBhvr>
                                      <p:to>
                                        <p:strVal val="visible"/>
                                      </p:to>
                                    </p:set>
                                    <p:anim calcmode="lin" valueType="num">
                                      <p:cBhvr additive="base">
                                        <p:cTn id="37" dur="500" fill="hold"/>
                                        <p:tgtEl>
                                          <p:spTgt spid="19046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04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endParaRPr lang="en-US" smtClean="0">
              <a:solidFill>
                <a:srgbClr val="FFFF00"/>
              </a:solidFill>
            </a:endParaRPr>
          </a:p>
        </p:txBody>
      </p:sp>
      <p:pic>
        <p:nvPicPr>
          <p:cNvPr id="6147" name="Picture 3" descr="J:\tillery\ch18\tillery+f18-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026" descr="J:\tillery\ch18\tillery+f18-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688" y="0"/>
            <a:ext cx="5802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1027"/>
          <p:cNvSpPr>
            <a:spLocks noGrp="1" noChangeArrowheads="1"/>
          </p:cNvSpPr>
          <p:nvPr>
            <p:ph type="title" idx="4294967295"/>
          </p:nvPr>
        </p:nvSpPr>
        <p:spPr/>
        <p:txBody>
          <a:bodyPr/>
          <a:lstStyle/>
          <a:p>
            <a:pPr eaLnBrk="1" hangingPunct="1"/>
            <a:endParaRPr lang="en-US" smtClean="0"/>
          </a:p>
        </p:txBody>
      </p:sp>
      <p:sp>
        <p:nvSpPr>
          <p:cNvPr id="52228" name="Rectangle 1028"/>
          <p:cNvSpPr>
            <a:spLocks noGrp="1" noChangeArrowheads="1"/>
          </p:cNvSpPr>
          <p:nvPr>
            <p:ph type="body" idx="4294967295"/>
          </p:nvPr>
        </p:nvSpPr>
        <p:spPr>
          <a:xfrm>
            <a:off x="0" y="0"/>
            <a:ext cx="3352800" cy="6858000"/>
          </a:xfrm>
        </p:spPr>
        <p:txBody>
          <a:bodyPr/>
          <a:lstStyle/>
          <a:p>
            <a:pPr eaLnBrk="1" hangingPunct="1"/>
            <a:r>
              <a:rPr lang="en-US" smtClean="0">
                <a:solidFill>
                  <a:srgbClr val="FFFF00"/>
                </a:solidFill>
              </a:rPr>
              <a:t>You can easily see the light-colored lunar highlands, smooth and dark maria, and many craters on the surface of Earth's nearest neighbor in space.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n-US" smtClean="0"/>
          </a:p>
        </p:txBody>
      </p:sp>
      <p:sp>
        <p:nvSpPr>
          <p:cNvPr id="191491" name="Rectangle 3"/>
          <p:cNvSpPr>
            <a:spLocks noGrp="1" noChangeArrowheads="1"/>
          </p:cNvSpPr>
          <p:nvPr>
            <p:ph type="body" idx="1"/>
          </p:nvPr>
        </p:nvSpPr>
        <p:spPr>
          <a:xfrm>
            <a:off x="0" y="609600"/>
            <a:ext cx="9144000" cy="5486400"/>
          </a:xfrm>
        </p:spPr>
        <p:txBody>
          <a:bodyPr/>
          <a:lstStyle/>
          <a:p>
            <a:pPr eaLnBrk="1" hangingPunct="1"/>
            <a:r>
              <a:rPr lang="en-US" sz="2800" b="1" smtClean="0">
                <a:solidFill>
                  <a:srgbClr val="FF6600"/>
                </a:solidFill>
              </a:rPr>
              <a:t>History of the Moon</a:t>
            </a:r>
          </a:p>
          <a:p>
            <a:pPr lvl="1" eaLnBrk="1" hangingPunct="1"/>
            <a:r>
              <a:rPr lang="en-US" smtClean="0">
                <a:solidFill>
                  <a:srgbClr val="FFFF00"/>
                </a:solidFill>
              </a:rPr>
              <a:t>Origin Stage – 3 theories</a:t>
            </a:r>
          </a:p>
          <a:p>
            <a:pPr lvl="2" eaLnBrk="1" hangingPunct="1"/>
            <a:r>
              <a:rPr lang="en-US" sz="2800" b="1" smtClean="0">
                <a:solidFill>
                  <a:srgbClr val="FF6600"/>
                </a:solidFill>
              </a:rPr>
              <a:t>Fission theory</a:t>
            </a:r>
          </a:p>
          <a:p>
            <a:pPr lvl="3" eaLnBrk="1" hangingPunct="1"/>
            <a:r>
              <a:rPr lang="en-US" sz="2800" smtClean="0">
                <a:solidFill>
                  <a:srgbClr val="FFFF00"/>
                </a:solidFill>
              </a:rPr>
              <a:t>Formed from part of the Earth that broke away early in the Earths history</a:t>
            </a:r>
          </a:p>
          <a:p>
            <a:pPr lvl="2" eaLnBrk="1" hangingPunct="1"/>
            <a:r>
              <a:rPr lang="en-US" sz="2800" b="1" smtClean="0">
                <a:solidFill>
                  <a:srgbClr val="FF6600"/>
                </a:solidFill>
              </a:rPr>
              <a:t>Condensation theory</a:t>
            </a:r>
          </a:p>
          <a:p>
            <a:pPr lvl="3" eaLnBrk="1" hangingPunct="1"/>
            <a:r>
              <a:rPr lang="en-US" sz="2800" smtClean="0">
                <a:solidFill>
                  <a:srgbClr val="FFFF00"/>
                </a:solidFill>
              </a:rPr>
              <a:t>Moon and Earth formed at the same time in the solar nebula</a:t>
            </a:r>
          </a:p>
          <a:p>
            <a:pPr lvl="2" eaLnBrk="1" hangingPunct="1"/>
            <a:r>
              <a:rPr lang="en-US" sz="2800" b="1" smtClean="0">
                <a:solidFill>
                  <a:srgbClr val="FF6600"/>
                </a:solidFill>
              </a:rPr>
              <a:t>Capture theory</a:t>
            </a:r>
          </a:p>
          <a:p>
            <a:pPr lvl="3" eaLnBrk="1" hangingPunct="1"/>
            <a:r>
              <a:rPr lang="en-US" sz="2800" smtClean="0">
                <a:solidFill>
                  <a:srgbClr val="FFFF00"/>
                </a:solidFill>
              </a:rPr>
              <a:t>Moon was captured by Earth’s gravitational field after its 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calcmode="lin" valueType="num">
                                      <p:cBhvr additive="base">
                                        <p:cTn id="7" dur="500" fill="hold"/>
                                        <p:tgtEl>
                                          <p:spTgt spid="1914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1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1491">
                                            <p:txEl>
                                              <p:pRg st="1" end="1"/>
                                            </p:txEl>
                                          </p:spTgt>
                                        </p:tgtEl>
                                        <p:attrNameLst>
                                          <p:attrName>style.visibility</p:attrName>
                                        </p:attrNameLst>
                                      </p:cBhvr>
                                      <p:to>
                                        <p:strVal val="visible"/>
                                      </p:to>
                                    </p:set>
                                    <p:anim calcmode="lin" valueType="num">
                                      <p:cBhvr additive="base">
                                        <p:cTn id="13" dur="500" fill="hold"/>
                                        <p:tgtEl>
                                          <p:spTgt spid="1914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1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1491">
                                            <p:txEl>
                                              <p:pRg st="2" end="2"/>
                                            </p:txEl>
                                          </p:spTgt>
                                        </p:tgtEl>
                                        <p:attrNameLst>
                                          <p:attrName>style.visibility</p:attrName>
                                        </p:attrNameLst>
                                      </p:cBhvr>
                                      <p:to>
                                        <p:strVal val="visible"/>
                                      </p:to>
                                    </p:set>
                                    <p:anim calcmode="lin" valueType="num">
                                      <p:cBhvr additive="base">
                                        <p:cTn id="19" dur="500" fill="hold"/>
                                        <p:tgtEl>
                                          <p:spTgt spid="1914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1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1491">
                                            <p:txEl>
                                              <p:pRg st="3" end="3"/>
                                            </p:txEl>
                                          </p:spTgt>
                                        </p:tgtEl>
                                        <p:attrNameLst>
                                          <p:attrName>style.visibility</p:attrName>
                                        </p:attrNameLst>
                                      </p:cBhvr>
                                      <p:to>
                                        <p:strVal val="visible"/>
                                      </p:to>
                                    </p:set>
                                    <p:anim calcmode="lin" valueType="num">
                                      <p:cBhvr additive="base">
                                        <p:cTn id="25" dur="500" fill="hold"/>
                                        <p:tgtEl>
                                          <p:spTgt spid="1914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14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1491">
                                            <p:txEl>
                                              <p:pRg st="4" end="4"/>
                                            </p:txEl>
                                          </p:spTgt>
                                        </p:tgtEl>
                                        <p:attrNameLst>
                                          <p:attrName>style.visibility</p:attrName>
                                        </p:attrNameLst>
                                      </p:cBhvr>
                                      <p:to>
                                        <p:strVal val="visible"/>
                                      </p:to>
                                    </p:set>
                                    <p:anim calcmode="lin" valueType="num">
                                      <p:cBhvr additive="base">
                                        <p:cTn id="31" dur="500" fill="hold"/>
                                        <p:tgtEl>
                                          <p:spTgt spid="1914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14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1491">
                                            <p:txEl>
                                              <p:pRg st="5" end="5"/>
                                            </p:txEl>
                                          </p:spTgt>
                                        </p:tgtEl>
                                        <p:attrNameLst>
                                          <p:attrName>style.visibility</p:attrName>
                                        </p:attrNameLst>
                                      </p:cBhvr>
                                      <p:to>
                                        <p:strVal val="visible"/>
                                      </p:to>
                                    </p:set>
                                    <p:anim calcmode="lin" valueType="num">
                                      <p:cBhvr additive="base">
                                        <p:cTn id="37" dur="500" fill="hold"/>
                                        <p:tgtEl>
                                          <p:spTgt spid="19149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14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1491">
                                            <p:txEl>
                                              <p:pRg st="6" end="6"/>
                                            </p:txEl>
                                          </p:spTgt>
                                        </p:tgtEl>
                                        <p:attrNameLst>
                                          <p:attrName>style.visibility</p:attrName>
                                        </p:attrNameLst>
                                      </p:cBhvr>
                                      <p:to>
                                        <p:strVal val="visible"/>
                                      </p:to>
                                    </p:set>
                                    <p:anim calcmode="lin" valueType="num">
                                      <p:cBhvr additive="base">
                                        <p:cTn id="43" dur="500" fill="hold"/>
                                        <p:tgtEl>
                                          <p:spTgt spid="191491">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14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91491">
                                            <p:txEl>
                                              <p:pRg st="7" end="7"/>
                                            </p:txEl>
                                          </p:spTgt>
                                        </p:tgtEl>
                                        <p:attrNameLst>
                                          <p:attrName>style.visibility</p:attrName>
                                        </p:attrNameLst>
                                      </p:cBhvr>
                                      <p:to>
                                        <p:strVal val="visible"/>
                                      </p:to>
                                    </p:set>
                                    <p:anim calcmode="lin" valueType="num">
                                      <p:cBhvr additive="base">
                                        <p:cTn id="49" dur="500" fill="hold"/>
                                        <p:tgtEl>
                                          <p:spTgt spid="191491">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9149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bldLvl="5"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en-US" smtClean="0"/>
          </a:p>
        </p:txBody>
      </p:sp>
      <p:sp>
        <p:nvSpPr>
          <p:cNvPr id="192515" name="Rectangle 3"/>
          <p:cNvSpPr>
            <a:spLocks noGrp="1" noChangeArrowheads="1"/>
          </p:cNvSpPr>
          <p:nvPr>
            <p:ph type="body" idx="1"/>
          </p:nvPr>
        </p:nvSpPr>
        <p:spPr>
          <a:xfrm>
            <a:off x="0" y="609600"/>
            <a:ext cx="9144000" cy="5486400"/>
          </a:xfrm>
        </p:spPr>
        <p:txBody>
          <a:bodyPr/>
          <a:lstStyle/>
          <a:p>
            <a:pPr lvl="1" eaLnBrk="1" hangingPunct="1">
              <a:lnSpc>
                <a:spcPct val="90000"/>
              </a:lnSpc>
            </a:pPr>
            <a:r>
              <a:rPr lang="en-US" b="1" smtClean="0">
                <a:solidFill>
                  <a:srgbClr val="FF6600"/>
                </a:solidFill>
              </a:rPr>
              <a:t>Molten Surface stage</a:t>
            </a:r>
          </a:p>
          <a:p>
            <a:pPr lvl="2" eaLnBrk="1" hangingPunct="1">
              <a:lnSpc>
                <a:spcPct val="90000"/>
              </a:lnSpc>
            </a:pPr>
            <a:r>
              <a:rPr lang="en-US" sz="2800" smtClean="0">
                <a:solidFill>
                  <a:srgbClr val="FFFF00"/>
                </a:solidFill>
              </a:rPr>
              <a:t>Heat melted the entire lunar surface</a:t>
            </a:r>
          </a:p>
          <a:p>
            <a:pPr lvl="2" eaLnBrk="1" hangingPunct="1">
              <a:lnSpc>
                <a:spcPct val="90000"/>
              </a:lnSpc>
            </a:pPr>
            <a:r>
              <a:rPr lang="en-US" sz="2800" smtClean="0">
                <a:solidFill>
                  <a:srgbClr val="FFFF00"/>
                </a:solidFill>
              </a:rPr>
              <a:t>Thought to have been heated by impact of rock fragments</a:t>
            </a:r>
          </a:p>
          <a:p>
            <a:pPr lvl="1" eaLnBrk="1" hangingPunct="1">
              <a:lnSpc>
                <a:spcPct val="90000"/>
              </a:lnSpc>
            </a:pPr>
            <a:r>
              <a:rPr lang="en-US" b="1" smtClean="0">
                <a:solidFill>
                  <a:srgbClr val="FF6600"/>
                </a:solidFill>
              </a:rPr>
              <a:t>Molten interior stage.</a:t>
            </a:r>
          </a:p>
          <a:p>
            <a:pPr lvl="2" eaLnBrk="1" hangingPunct="1">
              <a:lnSpc>
                <a:spcPct val="90000"/>
              </a:lnSpc>
            </a:pPr>
            <a:r>
              <a:rPr lang="en-US" sz="2800" smtClean="0">
                <a:solidFill>
                  <a:srgbClr val="FFFF00"/>
                </a:solidFill>
              </a:rPr>
              <a:t>Radioactive decay slowly heated the interior</a:t>
            </a:r>
          </a:p>
          <a:p>
            <a:pPr lvl="2" eaLnBrk="1" hangingPunct="1">
              <a:lnSpc>
                <a:spcPct val="90000"/>
              </a:lnSpc>
            </a:pPr>
            <a:r>
              <a:rPr lang="en-US" sz="2800" smtClean="0">
                <a:solidFill>
                  <a:srgbClr val="FFFF00"/>
                </a:solidFill>
              </a:rPr>
              <a:t>Light and heavy rocks separated during this time</a:t>
            </a:r>
          </a:p>
          <a:p>
            <a:pPr lvl="2" eaLnBrk="1" hangingPunct="1">
              <a:lnSpc>
                <a:spcPct val="90000"/>
              </a:lnSpc>
            </a:pPr>
            <a:r>
              <a:rPr lang="en-US" sz="2800" smtClean="0">
                <a:solidFill>
                  <a:srgbClr val="FFFF00"/>
                </a:solidFill>
              </a:rPr>
              <a:t>Molten lava flowed into the basins and formed the maria that are seen today.</a:t>
            </a:r>
          </a:p>
          <a:p>
            <a:pPr lvl="1" eaLnBrk="1" hangingPunct="1">
              <a:lnSpc>
                <a:spcPct val="90000"/>
              </a:lnSpc>
            </a:pPr>
            <a:r>
              <a:rPr lang="en-US" b="1" smtClean="0">
                <a:solidFill>
                  <a:srgbClr val="FF6600"/>
                </a:solidFill>
              </a:rPr>
              <a:t>cold and quite stage.</a:t>
            </a:r>
          </a:p>
          <a:p>
            <a:pPr lvl="2" eaLnBrk="1" hangingPunct="1">
              <a:lnSpc>
                <a:spcPct val="90000"/>
              </a:lnSpc>
            </a:pPr>
            <a:r>
              <a:rPr lang="en-US" sz="2800" smtClean="0">
                <a:solidFill>
                  <a:srgbClr val="FFFF00"/>
                </a:solidFill>
              </a:rPr>
              <a:t>Moon cooled and has changed little over the last 3 billion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additive="base">
                                        <p:cTn id="7" dur="500" fill="hold"/>
                                        <p:tgtEl>
                                          <p:spTgt spid="1925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2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2515">
                                            <p:txEl>
                                              <p:pRg st="1" end="1"/>
                                            </p:txEl>
                                          </p:spTgt>
                                        </p:tgtEl>
                                        <p:attrNameLst>
                                          <p:attrName>style.visibility</p:attrName>
                                        </p:attrNameLst>
                                      </p:cBhvr>
                                      <p:to>
                                        <p:strVal val="visible"/>
                                      </p:to>
                                    </p:set>
                                    <p:anim calcmode="lin" valueType="num">
                                      <p:cBhvr additive="base">
                                        <p:cTn id="13" dur="500" fill="hold"/>
                                        <p:tgtEl>
                                          <p:spTgt spid="1925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2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2515">
                                            <p:txEl>
                                              <p:pRg st="2" end="2"/>
                                            </p:txEl>
                                          </p:spTgt>
                                        </p:tgtEl>
                                        <p:attrNameLst>
                                          <p:attrName>style.visibility</p:attrName>
                                        </p:attrNameLst>
                                      </p:cBhvr>
                                      <p:to>
                                        <p:strVal val="visible"/>
                                      </p:to>
                                    </p:set>
                                    <p:anim calcmode="lin" valueType="num">
                                      <p:cBhvr additive="base">
                                        <p:cTn id="19" dur="500" fill="hold"/>
                                        <p:tgtEl>
                                          <p:spTgt spid="1925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2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2515">
                                            <p:txEl>
                                              <p:pRg st="3" end="3"/>
                                            </p:txEl>
                                          </p:spTgt>
                                        </p:tgtEl>
                                        <p:attrNameLst>
                                          <p:attrName>style.visibility</p:attrName>
                                        </p:attrNameLst>
                                      </p:cBhvr>
                                      <p:to>
                                        <p:strVal val="visible"/>
                                      </p:to>
                                    </p:set>
                                    <p:anim calcmode="lin" valueType="num">
                                      <p:cBhvr additive="base">
                                        <p:cTn id="25" dur="500" fill="hold"/>
                                        <p:tgtEl>
                                          <p:spTgt spid="19251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2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2515">
                                            <p:txEl>
                                              <p:pRg st="4" end="4"/>
                                            </p:txEl>
                                          </p:spTgt>
                                        </p:tgtEl>
                                        <p:attrNameLst>
                                          <p:attrName>style.visibility</p:attrName>
                                        </p:attrNameLst>
                                      </p:cBhvr>
                                      <p:to>
                                        <p:strVal val="visible"/>
                                      </p:to>
                                    </p:set>
                                    <p:anim calcmode="lin" valueType="num">
                                      <p:cBhvr additive="base">
                                        <p:cTn id="31" dur="500" fill="hold"/>
                                        <p:tgtEl>
                                          <p:spTgt spid="19251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25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2515">
                                            <p:txEl>
                                              <p:pRg st="5" end="5"/>
                                            </p:txEl>
                                          </p:spTgt>
                                        </p:tgtEl>
                                        <p:attrNameLst>
                                          <p:attrName>style.visibility</p:attrName>
                                        </p:attrNameLst>
                                      </p:cBhvr>
                                      <p:to>
                                        <p:strVal val="visible"/>
                                      </p:to>
                                    </p:set>
                                    <p:anim calcmode="lin" valueType="num">
                                      <p:cBhvr additive="base">
                                        <p:cTn id="37" dur="500" fill="hold"/>
                                        <p:tgtEl>
                                          <p:spTgt spid="19251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25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2515">
                                            <p:txEl>
                                              <p:pRg st="6" end="6"/>
                                            </p:txEl>
                                          </p:spTgt>
                                        </p:tgtEl>
                                        <p:attrNameLst>
                                          <p:attrName>style.visibility</p:attrName>
                                        </p:attrNameLst>
                                      </p:cBhvr>
                                      <p:to>
                                        <p:strVal val="visible"/>
                                      </p:to>
                                    </p:set>
                                    <p:anim calcmode="lin" valueType="num">
                                      <p:cBhvr additive="base">
                                        <p:cTn id="43" dur="500" fill="hold"/>
                                        <p:tgtEl>
                                          <p:spTgt spid="19251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25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92515">
                                            <p:txEl>
                                              <p:pRg st="7" end="7"/>
                                            </p:txEl>
                                          </p:spTgt>
                                        </p:tgtEl>
                                        <p:attrNameLst>
                                          <p:attrName>style.visibility</p:attrName>
                                        </p:attrNameLst>
                                      </p:cBhvr>
                                      <p:to>
                                        <p:strVal val="visible"/>
                                      </p:to>
                                    </p:set>
                                    <p:anim calcmode="lin" valueType="num">
                                      <p:cBhvr additive="base">
                                        <p:cTn id="49" dur="500" fill="hold"/>
                                        <p:tgtEl>
                                          <p:spTgt spid="19251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925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92515">
                                            <p:txEl>
                                              <p:pRg st="8" end="8"/>
                                            </p:txEl>
                                          </p:spTgt>
                                        </p:tgtEl>
                                        <p:attrNameLst>
                                          <p:attrName>style.visibility</p:attrName>
                                        </p:attrNameLst>
                                      </p:cBhvr>
                                      <p:to>
                                        <p:strVal val="visible"/>
                                      </p:to>
                                    </p:set>
                                    <p:anim calcmode="lin" valueType="num">
                                      <p:cBhvr additive="base">
                                        <p:cTn id="55" dur="500" fill="hold"/>
                                        <p:tgtEl>
                                          <p:spTgt spid="192515">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9251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bldLvl="5"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en-US" smtClean="0"/>
          </a:p>
        </p:txBody>
      </p:sp>
      <p:sp>
        <p:nvSpPr>
          <p:cNvPr id="193539" name="Rectangle 3"/>
          <p:cNvSpPr>
            <a:spLocks noGrp="1" noChangeArrowheads="1"/>
          </p:cNvSpPr>
          <p:nvPr>
            <p:ph type="body" idx="1"/>
          </p:nvPr>
        </p:nvSpPr>
        <p:spPr>
          <a:xfrm>
            <a:off x="0" y="1981200"/>
            <a:ext cx="9144000" cy="4114800"/>
          </a:xfrm>
        </p:spPr>
        <p:txBody>
          <a:bodyPr/>
          <a:lstStyle/>
          <a:p>
            <a:pPr algn="ctr" eaLnBrk="1" hangingPunct="1"/>
            <a:r>
              <a:rPr lang="en-US" sz="4400" b="1" smtClean="0">
                <a:solidFill>
                  <a:srgbClr val="FF6600"/>
                </a:solidFill>
              </a:rPr>
              <a:t>The Earth-Moon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p:cTn id="7" dur="1000" fill="hold"/>
                                        <p:tgtEl>
                                          <p:spTgt spid="1935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353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35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35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J:\tillery\ch18\tillery+f1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88" y="0"/>
            <a:ext cx="3770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Grp="1" noChangeArrowheads="1"/>
          </p:cNvSpPr>
          <p:nvPr>
            <p:ph type="title" idx="4294967295"/>
          </p:nvPr>
        </p:nvSpPr>
        <p:spPr/>
        <p:txBody>
          <a:bodyPr/>
          <a:lstStyle/>
          <a:p>
            <a:pPr eaLnBrk="1" hangingPunct="1"/>
            <a:endParaRPr lang="en-US" smtClean="0"/>
          </a:p>
        </p:txBody>
      </p:sp>
      <p:sp>
        <p:nvSpPr>
          <p:cNvPr id="56324" name="Rectangle 4"/>
          <p:cNvSpPr>
            <a:spLocks noGrp="1" noChangeArrowheads="1"/>
          </p:cNvSpPr>
          <p:nvPr>
            <p:ph type="body" idx="4294967295"/>
          </p:nvPr>
        </p:nvSpPr>
        <p:spPr>
          <a:xfrm>
            <a:off x="0" y="0"/>
            <a:ext cx="5334000" cy="6858000"/>
          </a:xfrm>
        </p:spPr>
        <p:txBody>
          <a:bodyPr/>
          <a:lstStyle/>
          <a:p>
            <a:pPr eaLnBrk="1" hangingPunct="1"/>
            <a:r>
              <a:rPr lang="en-US" smtClean="0">
                <a:solidFill>
                  <a:srgbClr val="FFFF00"/>
                </a:solidFill>
              </a:rPr>
              <a:t> (A)If the Moon had a negligible mass, the center of gravity between the Moon and Earth would be Earth's center, and Earth would follow a smooth orbit around the Sun. (B) The actual location of the center of mass between Earth and Moon results in a slightly in and out, or wavy, path around the Sun.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en-US" smtClean="0"/>
          </a:p>
        </p:txBody>
      </p:sp>
      <p:sp>
        <p:nvSpPr>
          <p:cNvPr id="194563" name="Rectangle 3"/>
          <p:cNvSpPr>
            <a:spLocks noGrp="1" noChangeArrowheads="1"/>
          </p:cNvSpPr>
          <p:nvPr>
            <p:ph type="body" idx="1"/>
          </p:nvPr>
        </p:nvSpPr>
        <p:spPr>
          <a:xfrm>
            <a:off x="0" y="0"/>
            <a:ext cx="9144000" cy="6096000"/>
          </a:xfrm>
        </p:spPr>
        <p:txBody>
          <a:bodyPr/>
          <a:lstStyle/>
          <a:p>
            <a:pPr eaLnBrk="1" hangingPunct="1">
              <a:lnSpc>
                <a:spcPct val="90000"/>
              </a:lnSpc>
            </a:pPr>
            <a:r>
              <a:rPr lang="en-US" sz="2500" smtClean="0">
                <a:solidFill>
                  <a:srgbClr val="FFFF00"/>
                </a:solidFill>
              </a:rPr>
              <a:t>Phases of the Moon</a:t>
            </a:r>
          </a:p>
          <a:p>
            <a:pPr lvl="1" eaLnBrk="1" hangingPunct="1">
              <a:lnSpc>
                <a:spcPct val="90000"/>
              </a:lnSpc>
            </a:pPr>
            <a:r>
              <a:rPr lang="en-US" sz="2500" smtClean="0">
                <a:solidFill>
                  <a:srgbClr val="FFFF00"/>
                </a:solidFill>
              </a:rPr>
              <a:t>Result of the changing relative positions of the Earth, the Moon, and the Sun as this system moves around the Sun.</a:t>
            </a:r>
          </a:p>
          <a:p>
            <a:pPr lvl="1" eaLnBrk="1" hangingPunct="1">
              <a:lnSpc>
                <a:spcPct val="90000"/>
              </a:lnSpc>
            </a:pPr>
            <a:r>
              <a:rPr lang="en-US" sz="2500" b="1" smtClean="0">
                <a:solidFill>
                  <a:srgbClr val="FF6600"/>
                </a:solidFill>
              </a:rPr>
              <a:t>Full moon</a:t>
            </a:r>
          </a:p>
          <a:p>
            <a:pPr lvl="2" eaLnBrk="1" hangingPunct="1">
              <a:lnSpc>
                <a:spcPct val="90000"/>
              </a:lnSpc>
            </a:pPr>
            <a:r>
              <a:rPr lang="en-US" sz="2500" smtClean="0">
                <a:solidFill>
                  <a:srgbClr val="FFFF00"/>
                </a:solidFill>
              </a:rPr>
              <a:t>When the moon is on the dark side if the Earth.</a:t>
            </a:r>
          </a:p>
          <a:p>
            <a:pPr lvl="2" eaLnBrk="1" hangingPunct="1">
              <a:lnSpc>
                <a:spcPct val="90000"/>
              </a:lnSpc>
            </a:pPr>
            <a:r>
              <a:rPr lang="en-US" sz="2500" smtClean="0">
                <a:solidFill>
                  <a:srgbClr val="FFFF00"/>
                </a:solidFill>
              </a:rPr>
              <a:t>The moon is fully illuminated by the Sun and we see the entire surface of the Moon</a:t>
            </a:r>
          </a:p>
          <a:p>
            <a:pPr lvl="1" eaLnBrk="1" hangingPunct="1">
              <a:lnSpc>
                <a:spcPct val="90000"/>
              </a:lnSpc>
            </a:pPr>
            <a:r>
              <a:rPr lang="en-US" sz="2500" b="1" smtClean="0">
                <a:solidFill>
                  <a:srgbClr val="FF6600"/>
                </a:solidFill>
              </a:rPr>
              <a:t>New Moon</a:t>
            </a:r>
          </a:p>
          <a:p>
            <a:pPr lvl="2" eaLnBrk="1" hangingPunct="1">
              <a:lnSpc>
                <a:spcPct val="90000"/>
              </a:lnSpc>
            </a:pPr>
            <a:r>
              <a:rPr lang="en-US" sz="2500" smtClean="0">
                <a:solidFill>
                  <a:srgbClr val="FFFF00"/>
                </a:solidFill>
              </a:rPr>
              <a:t>When the Moon is on the lighted side of the Earth.</a:t>
            </a:r>
          </a:p>
          <a:p>
            <a:pPr lvl="2" eaLnBrk="1" hangingPunct="1">
              <a:lnSpc>
                <a:spcPct val="90000"/>
              </a:lnSpc>
            </a:pPr>
            <a:r>
              <a:rPr lang="en-US" sz="2500" smtClean="0">
                <a:solidFill>
                  <a:srgbClr val="FFFF00"/>
                </a:solidFill>
              </a:rPr>
              <a:t>The side of the Moon away from the Earth is illuminated</a:t>
            </a:r>
          </a:p>
          <a:p>
            <a:pPr lvl="1" eaLnBrk="1" hangingPunct="1">
              <a:lnSpc>
                <a:spcPct val="90000"/>
              </a:lnSpc>
            </a:pPr>
            <a:r>
              <a:rPr lang="en-US" sz="2500" b="1" smtClean="0">
                <a:solidFill>
                  <a:srgbClr val="FF6600"/>
                </a:solidFill>
              </a:rPr>
              <a:t>First Quarter</a:t>
            </a:r>
          </a:p>
          <a:p>
            <a:pPr lvl="2" eaLnBrk="1" hangingPunct="1">
              <a:lnSpc>
                <a:spcPct val="90000"/>
              </a:lnSpc>
            </a:pPr>
            <a:r>
              <a:rPr lang="en-US" sz="2500" smtClean="0">
                <a:solidFill>
                  <a:srgbClr val="FFFF00"/>
                </a:solidFill>
              </a:rPr>
              <a:t>When the Moon is ¼ of the way around its orbit we see ½ of its lighted surface</a:t>
            </a:r>
          </a:p>
          <a:p>
            <a:pPr lvl="2" eaLnBrk="1" hangingPunct="1">
              <a:lnSpc>
                <a:spcPct val="90000"/>
              </a:lnSpc>
            </a:pPr>
            <a:r>
              <a:rPr lang="en-US" sz="2500" smtClean="0">
                <a:solidFill>
                  <a:srgbClr val="FFFF00"/>
                </a:solidFill>
              </a:rPr>
              <a:t>The lighted part is shaped like an arc</a:t>
            </a:r>
          </a:p>
          <a:p>
            <a:pPr lvl="1" eaLnBrk="1" hangingPunct="1">
              <a:lnSpc>
                <a:spcPct val="90000"/>
              </a:lnSpc>
            </a:pPr>
            <a:r>
              <a:rPr lang="en-US" sz="2500" b="1" smtClean="0">
                <a:solidFill>
                  <a:srgbClr val="FF6600"/>
                </a:solidFill>
              </a:rPr>
              <a:t>Last Quarter</a:t>
            </a:r>
          </a:p>
          <a:p>
            <a:pPr lvl="2" eaLnBrk="1" hangingPunct="1">
              <a:lnSpc>
                <a:spcPct val="90000"/>
              </a:lnSpc>
            </a:pPr>
            <a:r>
              <a:rPr lang="en-US" sz="2500" smtClean="0">
                <a:solidFill>
                  <a:srgbClr val="FFFF00"/>
                </a:solidFill>
              </a:rPr>
              <a:t>Same as the first quarter, but occurs between the full moon and the new Moon.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500" fill="hold"/>
                                        <p:tgtEl>
                                          <p:spTgt spid="1945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additive="base">
                                        <p:cTn id="13" dur="500" fill="hold"/>
                                        <p:tgtEl>
                                          <p:spTgt spid="19456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563">
                                            <p:txEl>
                                              <p:pRg st="2" end="2"/>
                                            </p:txEl>
                                          </p:spTgt>
                                        </p:tgtEl>
                                        <p:attrNameLst>
                                          <p:attrName>style.visibility</p:attrName>
                                        </p:attrNameLst>
                                      </p:cBhvr>
                                      <p:to>
                                        <p:strVal val="visible"/>
                                      </p:to>
                                    </p:set>
                                    <p:anim calcmode="lin" valueType="num">
                                      <p:cBhvr additive="base">
                                        <p:cTn id="19" dur="500" fill="hold"/>
                                        <p:tgtEl>
                                          <p:spTgt spid="19456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4563">
                                            <p:txEl>
                                              <p:pRg st="3" end="3"/>
                                            </p:txEl>
                                          </p:spTgt>
                                        </p:tgtEl>
                                        <p:attrNameLst>
                                          <p:attrName>style.visibility</p:attrName>
                                        </p:attrNameLst>
                                      </p:cBhvr>
                                      <p:to>
                                        <p:strVal val="visible"/>
                                      </p:to>
                                    </p:set>
                                    <p:anim calcmode="lin" valueType="num">
                                      <p:cBhvr additive="base">
                                        <p:cTn id="25" dur="500" fill="hold"/>
                                        <p:tgtEl>
                                          <p:spTgt spid="19456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4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4563">
                                            <p:txEl>
                                              <p:pRg st="4" end="4"/>
                                            </p:txEl>
                                          </p:spTgt>
                                        </p:tgtEl>
                                        <p:attrNameLst>
                                          <p:attrName>style.visibility</p:attrName>
                                        </p:attrNameLst>
                                      </p:cBhvr>
                                      <p:to>
                                        <p:strVal val="visible"/>
                                      </p:to>
                                    </p:set>
                                    <p:anim calcmode="lin" valueType="num">
                                      <p:cBhvr additive="base">
                                        <p:cTn id="31" dur="500" fill="hold"/>
                                        <p:tgtEl>
                                          <p:spTgt spid="19456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4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4563">
                                            <p:txEl>
                                              <p:pRg st="5" end="5"/>
                                            </p:txEl>
                                          </p:spTgt>
                                        </p:tgtEl>
                                        <p:attrNameLst>
                                          <p:attrName>style.visibility</p:attrName>
                                        </p:attrNameLst>
                                      </p:cBhvr>
                                      <p:to>
                                        <p:strVal val="visible"/>
                                      </p:to>
                                    </p:set>
                                    <p:anim calcmode="lin" valueType="num">
                                      <p:cBhvr additive="base">
                                        <p:cTn id="37" dur="500" fill="hold"/>
                                        <p:tgtEl>
                                          <p:spTgt spid="19456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45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4563">
                                            <p:txEl>
                                              <p:pRg st="6" end="6"/>
                                            </p:txEl>
                                          </p:spTgt>
                                        </p:tgtEl>
                                        <p:attrNameLst>
                                          <p:attrName>style.visibility</p:attrName>
                                        </p:attrNameLst>
                                      </p:cBhvr>
                                      <p:to>
                                        <p:strVal val="visible"/>
                                      </p:to>
                                    </p:set>
                                    <p:anim calcmode="lin" valueType="num">
                                      <p:cBhvr additive="base">
                                        <p:cTn id="43" dur="500" fill="hold"/>
                                        <p:tgtEl>
                                          <p:spTgt spid="19456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45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94563">
                                            <p:txEl>
                                              <p:pRg st="7" end="7"/>
                                            </p:txEl>
                                          </p:spTgt>
                                        </p:tgtEl>
                                        <p:attrNameLst>
                                          <p:attrName>style.visibility</p:attrName>
                                        </p:attrNameLst>
                                      </p:cBhvr>
                                      <p:to>
                                        <p:strVal val="visible"/>
                                      </p:to>
                                    </p:set>
                                    <p:anim calcmode="lin" valueType="num">
                                      <p:cBhvr additive="base">
                                        <p:cTn id="49" dur="500" fill="hold"/>
                                        <p:tgtEl>
                                          <p:spTgt spid="19456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945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94563">
                                            <p:txEl>
                                              <p:pRg st="8" end="8"/>
                                            </p:txEl>
                                          </p:spTgt>
                                        </p:tgtEl>
                                        <p:attrNameLst>
                                          <p:attrName>style.visibility</p:attrName>
                                        </p:attrNameLst>
                                      </p:cBhvr>
                                      <p:to>
                                        <p:strVal val="visible"/>
                                      </p:to>
                                    </p:set>
                                    <p:anim calcmode="lin" valueType="num">
                                      <p:cBhvr additive="base">
                                        <p:cTn id="55" dur="500" fill="hold"/>
                                        <p:tgtEl>
                                          <p:spTgt spid="19456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9456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94563">
                                            <p:txEl>
                                              <p:pRg st="9" end="9"/>
                                            </p:txEl>
                                          </p:spTgt>
                                        </p:tgtEl>
                                        <p:attrNameLst>
                                          <p:attrName>style.visibility</p:attrName>
                                        </p:attrNameLst>
                                      </p:cBhvr>
                                      <p:to>
                                        <p:strVal val="visible"/>
                                      </p:to>
                                    </p:set>
                                    <p:anim calcmode="lin" valueType="num">
                                      <p:cBhvr additive="base">
                                        <p:cTn id="61" dur="500" fill="hold"/>
                                        <p:tgtEl>
                                          <p:spTgt spid="194563">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9456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94563">
                                            <p:txEl>
                                              <p:pRg st="10" end="10"/>
                                            </p:txEl>
                                          </p:spTgt>
                                        </p:tgtEl>
                                        <p:attrNameLst>
                                          <p:attrName>style.visibility</p:attrName>
                                        </p:attrNameLst>
                                      </p:cBhvr>
                                      <p:to>
                                        <p:strVal val="visible"/>
                                      </p:to>
                                    </p:set>
                                    <p:anim calcmode="lin" valueType="num">
                                      <p:cBhvr additive="base">
                                        <p:cTn id="67" dur="500" fill="hold"/>
                                        <p:tgtEl>
                                          <p:spTgt spid="194563">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9456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94563">
                                            <p:txEl>
                                              <p:pRg st="11" end="11"/>
                                            </p:txEl>
                                          </p:spTgt>
                                        </p:tgtEl>
                                        <p:attrNameLst>
                                          <p:attrName>style.visibility</p:attrName>
                                        </p:attrNameLst>
                                      </p:cBhvr>
                                      <p:to>
                                        <p:strVal val="visible"/>
                                      </p:to>
                                    </p:set>
                                    <p:anim calcmode="lin" valueType="num">
                                      <p:cBhvr additive="base">
                                        <p:cTn id="73" dur="500" fill="hold"/>
                                        <p:tgtEl>
                                          <p:spTgt spid="194563">
                                            <p:txEl>
                                              <p:pRg st="11" end="11"/>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9456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94563">
                                            <p:txEl>
                                              <p:pRg st="12" end="12"/>
                                            </p:txEl>
                                          </p:spTgt>
                                        </p:tgtEl>
                                        <p:attrNameLst>
                                          <p:attrName>style.visibility</p:attrName>
                                        </p:attrNameLst>
                                      </p:cBhvr>
                                      <p:to>
                                        <p:strVal val="visible"/>
                                      </p:to>
                                    </p:set>
                                    <p:anim calcmode="lin" valueType="num">
                                      <p:cBhvr additive="base">
                                        <p:cTn id="79" dur="500" fill="hold"/>
                                        <p:tgtEl>
                                          <p:spTgt spid="194563">
                                            <p:txEl>
                                              <p:pRg st="12" end="12"/>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9456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bldLvl="5"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J:\tillery\ch18\tillery+f18-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3642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title" idx="4294967295"/>
          </p:nvPr>
        </p:nvSpPr>
        <p:spPr/>
        <p:txBody>
          <a:bodyPr/>
          <a:lstStyle/>
          <a:p>
            <a:pPr eaLnBrk="1" hangingPunct="1"/>
            <a:endParaRPr lang="en-US" smtClean="0"/>
          </a:p>
        </p:txBody>
      </p:sp>
      <p:sp>
        <p:nvSpPr>
          <p:cNvPr id="58372" name="Rectangle 4"/>
          <p:cNvSpPr>
            <a:spLocks noGrp="1" noChangeArrowheads="1"/>
          </p:cNvSpPr>
          <p:nvPr>
            <p:ph type="body" idx="4294967295"/>
          </p:nvPr>
        </p:nvSpPr>
        <p:spPr>
          <a:xfrm>
            <a:off x="0" y="5029200"/>
            <a:ext cx="9144000" cy="1828800"/>
          </a:xfrm>
        </p:spPr>
        <p:txBody>
          <a:bodyPr/>
          <a:lstStyle/>
          <a:p>
            <a:pPr eaLnBrk="1" hangingPunct="1"/>
            <a:r>
              <a:rPr lang="en-US" sz="2800" smtClean="0">
                <a:solidFill>
                  <a:srgbClr val="FFFF00"/>
                </a:solidFill>
              </a:rPr>
              <a:t>Half of the Moon is always lighted by the Sun, and half is always in the shadow. The Moon phases result from the view of the lighted and dark parts as the Moon revolves around Earth.</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p:txBody>
          <a:bodyPr/>
          <a:lstStyle/>
          <a:p>
            <a:pPr eaLnBrk="1" hangingPunct="1"/>
            <a:endParaRPr lang="en-US" smtClean="0"/>
          </a:p>
        </p:txBody>
      </p:sp>
      <p:sp>
        <p:nvSpPr>
          <p:cNvPr id="195587" name="Rectangle 1027"/>
          <p:cNvSpPr>
            <a:spLocks noGrp="1" noChangeArrowheads="1"/>
          </p:cNvSpPr>
          <p:nvPr>
            <p:ph type="body" idx="1"/>
          </p:nvPr>
        </p:nvSpPr>
        <p:spPr>
          <a:xfrm>
            <a:off x="0" y="304800"/>
            <a:ext cx="9144000" cy="6553200"/>
          </a:xfrm>
        </p:spPr>
        <p:txBody>
          <a:bodyPr/>
          <a:lstStyle/>
          <a:p>
            <a:pPr eaLnBrk="1" hangingPunct="1"/>
            <a:r>
              <a:rPr lang="en-US" sz="2800" b="1" smtClean="0">
                <a:solidFill>
                  <a:srgbClr val="FF6600"/>
                </a:solidFill>
              </a:rPr>
              <a:t>Eclipses of the Sun and Moon</a:t>
            </a:r>
          </a:p>
          <a:p>
            <a:pPr lvl="1" eaLnBrk="1" hangingPunct="1"/>
            <a:r>
              <a:rPr lang="en-US" smtClean="0">
                <a:solidFill>
                  <a:srgbClr val="FFFF00"/>
                </a:solidFill>
              </a:rPr>
              <a:t>An eclipse is when the shadow of one object falls on the illuminated surface of another.</a:t>
            </a:r>
          </a:p>
          <a:p>
            <a:pPr lvl="1" eaLnBrk="1" hangingPunct="1"/>
            <a:r>
              <a:rPr lang="en-US" smtClean="0">
                <a:solidFill>
                  <a:srgbClr val="FFFF00"/>
                </a:solidFill>
              </a:rPr>
              <a:t>The Earth and moons shadows point away as a cone.</a:t>
            </a:r>
          </a:p>
          <a:p>
            <a:pPr lvl="2" eaLnBrk="1" hangingPunct="1"/>
            <a:r>
              <a:rPr lang="en-US" sz="2800" smtClean="0">
                <a:solidFill>
                  <a:srgbClr val="FFFF00"/>
                </a:solidFill>
              </a:rPr>
              <a:t>The inner cone of this shadow is called the </a:t>
            </a:r>
            <a:r>
              <a:rPr lang="en-US" sz="2800" b="1" smtClean="0">
                <a:solidFill>
                  <a:srgbClr val="FF6600"/>
                </a:solidFill>
              </a:rPr>
              <a:t>umbra</a:t>
            </a:r>
          </a:p>
          <a:p>
            <a:pPr lvl="2" eaLnBrk="1" hangingPunct="1"/>
            <a:r>
              <a:rPr lang="en-US" sz="2800" smtClean="0">
                <a:solidFill>
                  <a:srgbClr val="FFFF00"/>
                </a:solidFill>
              </a:rPr>
              <a:t>The outer cone of this shadow is called the </a:t>
            </a:r>
            <a:r>
              <a:rPr lang="en-US" sz="2800" b="1" smtClean="0">
                <a:solidFill>
                  <a:srgbClr val="FF6600"/>
                </a:solidFill>
              </a:rPr>
              <a:t>penumbra</a:t>
            </a:r>
          </a:p>
          <a:p>
            <a:pPr lvl="1" eaLnBrk="1" hangingPunct="1"/>
            <a:r>
              <a:rPr lang="en-US" smtClean="0">
                <a:solidFill>
                  <a:srgbClr val="FFFF00"/>
                </a:solidFill>
              </a:rPr>
              <a:t>Total </a:t>
            </a:r>
            <a:r>
              <a:rPr lang="en-US" b="1" smtClean="0">
                <a:solidFill>
                  <a:srgbClr val="FF6600"/>
                </a:solidFill>
              </a:rPr>
              <a:t>solar eclipse</a:t>
            </a:r>
            <a:r>
              <a:rPr lang="en-US" smtClean="0">
                <a:solidFill>
                  <a:srgbClr val="FFFF00"/>
                </a:solidFill>
              </a:rPr>
              <a:t> occurs when the umbra of the Moon’s shadow falls on the Earth.</a:t>
            </a:r>
          </a:p>
          <a:p>
            <a:pPr lvl="1" eaLnBrk="1" hangingPunct="1"/>
            <a:r>
              <a:rPr lang="en-US" smtClean="0">
                <a:solidFill>
                  <a:srgbClr val="FFFF00"/>
                </a:solidFill>
              </a:rPr>
              <a:t>An </a:t>
            </a:r>
            <a:r>
              <a:rPr lang="en-US" b="1" smtClean="0">
                <a:solidFill>
                  <a:srgbClr val="FF6600"/>
                </a:solidFill>
              </a:rPr>
              <a:t>annular eclipse</a:t>
            </a:r>
            <a:r>
              <a:rPr lang="en-US" smtClean="0">
                <a:solidFill>
                  <a:srgbClr val="FFFF00"/>
                </a:solidFill>
              </a:rPr>
              <a:t> occurs when the umbra fails to reach the Earth and the Sun forms a ring around the Moon.</a:t>
            </a:r>
          </a:p>
          <a:p>
            <a:pPr lvl="1" eaLnBrk="1" hangingPunct="1"/>
            <a:r>
              <a:rPr lang="en-US" smtClean="0">
                <a:solidFill>
                  <a:srgbClr val="FFFF00"/>
                </a:solidFill>
              </a:rPr>
              <a:t>When the Earth, the Moon, and the Sun are lined up so that the shadow of the Earth falls on the Moon it is called a </a:t>
            </a:r>
            <a:r>
              <a:rPr lang="en-US" b="1" smtClean="0">
                <a:solidFill>
                  <a:srgbClr val="FF6600"/>
                </a:solidFill>
              </a:rPr>
              <a:t>Lunar Eclipse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 calcmode="lin" valueType="num">
                                      <p:cBhvr additive="base">
                                        <p:cTn id="7" dur="500" fill="hold"/>
                                        <p:tgtEl>
                                          <p:spTgt spid="1955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5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5587">
                                            <p:txEl>
                                              <p:pRg st="1" end="1"/>
                                            </p:txEl>
                                          </p:spTgt>
                                        </p:tgtEl>
                                        <p:attrNameLst>
                                          <p:attrName>style.visibility</p:attrName>
                                        </p:attrNameLst>
                                      </p:cBhvr>
                                      <p:to>
                                        <p:strVal val="visible"/>
                                      </p:to>
                                    </p:set>
                                    <p:anim calcmode="lin" valueType="num">
                                      <p:cBhvr additive="base">
                                        <p:cTn id="13" dur="500" fill="hold"/>
                                        <p:tgtEl>
                                          <p:spTgt spid="1955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5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5587">
                                            <p:txEl>
                                              <p:pRg st="2" end="2"/>
                                            </p:txEl>
                                          </p:spTgt>
                                        </p:tgtEl>
                                        <p:attrNameLst>
                                          <p:attrName>style.visibility</p:attrName>
                                        </p:attrNameLst>
                                      </p:cBhvr>
                                      <p:to>
                                        <p:strVal val="visible"/>
                                      </p:to>
                                    </p:set>
                                    <p:anim calcmode="lin" valueType="num">
                                      <p:cBhvr additive="base">
                                        <p:cTn id="19" dur="500" fill="hold"/>
                                        <p:tgtEl>
                                          <p:spTgt spid="1955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5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5587">
                                            <p:txEl>
                                              <p:pRg st="3" end="3"/>
                                            </p:txEl>
                                          </p:spTgt>
                                        </p:tgtEl>
                                        <p:attrNameLst>
                                          <p:attrName>style.visibility</p:attrName>
                                        </p:attrNameLst>
                                      </p:cBhvr>
                                      <p:to>
                                        <p:strVal val="visible"/>
                                      </p:to>
                                    </p:set>
                                    <p:anim calcmode="lin" valueType="num">
                                      <p:cBhvr additive="base">
                                        <p:cTn id="25" dur="500" fill="hold"/>
                                        <p:tgtEl>
                                          <p:spTgt spid="1955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5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5587">
                                            <p:txEl>
                                              <p:pRg st="4" end="4"/>
                                            </p:txEl>
                                          </p:spTgt>
                                        </p:tgtEl>
                                        <p:attrNameLst>
                                          <p:attrName>style.visibility</p:attrName>
                                        </p:attrNameLst>
                                      </p:cBhvr>
                                      <p:to>
                                        <p:strVal val="visible"/>
                                      </p:to>
                                    </p:set>
                                    <p:anim calcmode="lin" valueType="num">
                                      <p:cBhvr additive="base">
                                        <p:cTn id="31" dur="500" fill="hold"/>
                                        <p:tgtEl>
                                          <p:spTgt spid="19558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55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5587">
                                            <p:txEl>
                                              <p:pRg st="5" end="5"/>
                                            </p:txEl>
                                          </p:spTgt>
                                        </p:tgtEl>
                                        <p:attrNameLst>
                                          <p:attrName>style.visibility</p:attrName>
                                        </p:attrNameLst>
                                      </p:cBhvr>
                                      <p:to>
                                        <p:strVal val="visible"/>
                                      </p:to>
                                    </p:set>
                                    <p:anim calcmode="lin" valueType="num">
                                      <p:cBhvr additive="base">
                                        <p:cTn id="37" dur="500" fill="hold"/>
                                        <p:tgtEl>
                                          <p:spTgt spid="19558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55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5587">
                                            <p:txEl>
                                              <p:pRg st="6" end="6"/>
                                            </p:txEl>
                                          </p:spTgt>
                                        </p:tgtEl>
                                        <p:attrNameLst>
                                          <p:attrName>style.visibility</p:attrName>
                                        </p:attrNameLst>
                                      </p:cBhvr>
                                      <p:to>
                                        <p:strVal val="visible"/>
                                      </p:to>
                                    </p:set>
                                    <p:anim calcmode="lin" valueType="num">
                                      <p:cBhvr additive="base">
                                        <p:cTn id="43" dur="500" fill="hold"/>
                                        <p:tgtEl>
                                          <p:spTgt spid="19558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55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95587">
                                            <p:txEl>
                                              <p:pRg st="7" end="7"/>
                                            </p:txEl>
                                          </p:spTgt>
                                        </p:tgtEl>
                                        <p:attrNameLst>
                                          <p:attrName>style.visibility</p:attrName>
                                        </p:attrNameLst>
                                      </p:cBhvr>
                                      <p:to>
                                        <p:strVal val="visible"/>
                                      </p:to>
                                    </p:set>
                                    <p:anim calcmode="lin" valueType="num">
                                      <p:cBhvr additive="base">
                                        <p:cTn id="49" dur="500" fill="hold"/>
                                        <p:tgtEl>
                                          <p:spTgt spid="195587">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955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bldLvl="5"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p:txBody>
          <a:bodyPr/>
          <a:lstStyle/>
          <a:p>
            <a:pPr eaLnBrk="1" hangingPunct="1"/>
            <a:endParaRPr lang="en-US" smtClean="0"/>
          </a:p>
        </p:txBody>
      </p:sp>
      <p:sp>
        <p:nvSpPr>
          <p:cNvPr id="196611" name="Rectangle 1027"/>
          <p:cNvSpPr>
            <a:spLocks noGrp="1" noChangeArrowheads="1"/>
          </p:cNvSpPr>
          <p:nvPr>
            <p:ph type="body" idx="1"/>
          </p:nvPr>
        </p:nvSpPr>
        <p:spPr>
          <a:xfrm>
            <a:off x="0" y="609600"/>
            <a:ext cx="9144000" cy="5486400"/>
          </a:xfrm>
        </p:spPr>
        <p:txBody>
          <a:bodyPr/>
          <a:lstStyle/>
          <a:p>
            <a:pPr eaLnBrk="1" hangingPunct="1"/>
            <a:r>
              <a:rPr lang="en-US" b="1" smtClean="0">
                <a:solidFill>
                  <a:srgbClr val="FF6600"/>
                </a:solidFill>
              </a:rPr>
              <a:t>Tides</a:t>
            </a:r>
          </a:p>
          <a:p>
            <a:pPr lvl="1" eaLnBrk="1" hangingPunct="1"/>
            <a:r>
              <a:rPr lang="en-US" smtClean="0">
                <a:solidFill>
                  <a:srgbClr val="FFFF00"/>
                </a:solidFill>
              </a:rPr>
              <a:t>There is an intricate relationship between the motions of the Moon and tides in the Earth’s oceans.</a:t>
            </a:r>
          </a:p>
          <a:p>
            <a:pPr lvl="1" eaLnBrk="1" hangingPunct="1"/>
            <a:r>
              <a:rPr lang="en-US" smtClean="0">
                <a:solidFill>
                  <a:srgbClr val="FFFF00"/>
                </a:solidFill>
              </a:rPr>
              <a:t>The greatest range of tides occurs at full and new Moon phases.</a:t>
            </a:r>
          </a:p>
          <a:p>
            <a:pPr lvl="1" eaLnBrk="1" hangingPunct="1"/>
            <a:r>
              <a:rPr lang="en-US" smtClean="0">
                <a:solidFill>
                  <a:srgbClr val="FFFF00"/>
                </a:solidFill>
              </a:rPr>
              <a:t>The least range of tides occurs at quarter Moon phases.</a:t>
            </a:r>
          </a:p>
          <a:p>
            <a:pPr lvl="1" eaLnBrk="1" hangingPunct="1"/>
            <a:r>
              <a:rPr lang="en-US" smtClean="0">
                <a:solidFill>
                  <a:srgbClr val="FFFF00"/>
                </a:solidFill>
              </a:rPr>
              <a:t>The time between two high tides or between two low tides in 12 hours and 25 minutes which is ½ of the time for passes of the Moon across the celestial meridian.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 calcmode="lin" valueType="num">
                                      <p:cBhvr additive="base">
                                        <p:cTn id="7" dur="500" fill="hold"/>
                                        <p:tgtEl>
                                          <p:spTgt spid="196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6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6611">
                                            <p:txEl>
                                              <p:pRg st="1" end="1"/>
                                            </p:txEl>
                                          </p:spTgt>
                                        </p:tgtEl>
                                        <p:attrNameLst>
                                          <p:attrName>style.visibility</p:attrName>
                                        </p:attrNameLst>
                                      </p:cBhvr>
                                      <p:to>
                                        <p:strVal val="visible"/>
                                      </p:to>
                                    </p:set>
                                    <p:anim calcmode="lin" valueType="num">
                                      <p:cBhvr additive="base">
                                        <p:cTn id="13" dur="500" fill="hold"/>
                                        <p:tgtEl>
                                          <p:spTgt spid="1966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6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6611">
                                            <p:txEl>
                                              <p:pRg st="2" end="2"/>
                                            </p:txEl>
                                          </p:spTgt>
                                        </p:tgtEl>
                                        <p:attrNameLst>
                                          <p:attrName>style.visibility</p:attrName>
                                        </p:attrNameLst>
                                      </p:cBhvr>
                                      <p:to>
                                        <p:strVal val="visible"/>
                                      </p:to>
                                    </p:set>
                                    <p:anim calcmode="lin" valueType="num">
                                      <p:cBhvr additive="base">
                                        <p:cTn id="19" dur="500" fill="hold"/>
                                        <p:tgtEl>
                                          <p:spTgt spid="1966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6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6611">
                                            <p:txEl>
                                              <p:pRg st="3" end="3"/>
                                            </p:txEl>
                                          </p:spTgt>
                                        </p:tgtEl>
                                        <p:attrNameLst>
                                          <p:attrName>style.visibility</p:attrName>
                                        </p:attrNameLst>
                                      </p:cBhvr>
                                      <p:to>
                                        <p:strVal val="visible"/>
                                      </p:to>
                                    </p:set>
                                    <p:anim calcmode="lin" valueType="num">
                                      <p:cBhvr additive="base">
                                        <p:cTn id="25" dur="500" fill="hold"/>
                                        <p:tgtEl>
                                          <p:spTgt spid="19661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66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6611">
                                            <p:txEl>
                                              <p:pRg st="4" end="4"/>
                                            </p:txEl>
                                          </p:spTgt>
                                        </p:tgtEl>
                                        <p:attrNameLst>
                                          <p:attrName>style.visibility</p:attrName>
                                        </p:attrNameLst>
                                      </p:cBhvr>
                                      <p:to>
                                        <p:strVal val="visible"/>
                                      </p:to>
                                    </p:set>
                                    <p:anim calcmode="lin" valueType="num">
                                      <p:cBhvr additive="base">
                                        <p:cTn id="31" dur="500" fill="hold"/>
                                        <p:tgtEl>
                                          <p:spTgt spid="19661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66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bldLvl="5"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J:\tillery\ch18\tillery+f18-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986588"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p:cNvSpPr>
            <a:spLocks noGrp="1" noChangeArrowheads="1"/>
          </p:cNvSpPr>
          <p:nvPr>
            <p:ph type="title" idx="4294967295"/>
          </p:nvPr>
        </p:nvSpPr>
        <p:spPr/>
        <p:txBody>
          <a:bodyPr/>
          <a:lstStyle/>
          <a:p>
            <a:pPr eaLnBrk="1" hangingPunct="1"/>
            <a:endParaRPr lang="en-US" smtClean="0"/>
          </a:p>
        </p:txBody>
      </p:sp>
      <p:sp>
        <p:nvSpPr>
          <p:cNvPr id="61444" name="Rectangle 4"/>
          <p:cNvSpPr>
            <a:spLocks noGrp="1" noChangeArrowheads="1"/>
          </p:cNvSpPr>
          <p:nvPr>
            <p:ph type="body" idx="4294967295"/>
          </p:nvPr>
        </p:nvSpPr>
        <p:spPr>
          <a:xfrm>
            <a:off x="0" y="5029200"/>
            <a:ext cx="9144000" cy="1828800"/>
          </a:xfrm>
        </p:spPr>
        <p:txBody>
          <a:bodyPr/>
          <a:lstStyle/>
          <a:p>
            <a:pPr eaLnBrk="1" hangingPunct="1"/>
            <a:r>
              <a:rPr lang="en-US" sz="2800" smtClean="0">
                <a:solidFill>
                  <a:srgbClr val="FFFF00"/>
                </a:solidFill>
              </a:rPr>
              <a:t>The cusps, or horns, of the Moon always point away from the Sun. A line drawn from the tip of one cusp to the other is perpendicular to a straight line between the Moon and the Sun.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tillery\ch18\tillery+f18-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7900988"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idx="4294967295"/>
          </p:nvPr>
        </p:nvSpPr>
        <p:spPr>
          <a:xfrm>
            <a:off x="0" y="6096000"/>
            <a:ext cx="9144000" cy="762000"/>
          </a:xfrm>
        </p:spPr>
        <p:txBody>
          <a:bodyPr/>
          <a:lstStyle/>
          <a:p>
            <a:pPr eaLnBrk="1" hangingPunct="1"/>
            <a:r>
              <a:rPr lang="en-US" sz="3000" smtClean="0">
                <a:solidFill>
                  <a:srgbClr val="FFFF00"/>
                </a:solidFill>
              </a:rPr>
              <a:t>Earth as seen from space.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J:\tillery\ch18\tillery+f18-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1295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idx="4294967295"/>
          </p:nvPr>
        </p:nvSpPr>
        <p:spPr/>
        <p:txBody>
          <a:bodyPr/>
          <a:lstStyle/>
          <a:p>
            <a:pPr eaLnBrk="1" hangingPunct="1"/>
            <a:endParaRPr lang="en-US" smtClean="0"/>
          </a:p>
        </p:txBody>
      </p:sp>
      <p:sp>
        <p:nvSpPr>
          <p:cNvPr id="62468" name="Rectangle 4"/>
          <p:cNvSpPr>
            <a:spLocks noGrp="1" noChangeArrowheads="1"/>
          </p:cNvSpPr>
          <p:nvPr>
            <p:ph type="body" idx="4294967295"/>
          </p:nvPr>
        </p:nvSpPr>
        <p:spPr>
          <a:xfrm>
            <a:off x="0" y="4953000"/>
            <a:ext cx="9144000" cy="1905000"/>
          </a:xfrm>
        </p:spPr>
        <p:txBody>
          <a:bodyPr/>
          <a:lstStyle/>
          <a:p>
            <a:pPr eaLnBrk="1" hangingPunct="1">
              <a:lnSpc>
                <a:spcPct val="90000"/>
              </a:lnSpc>
            </a:pPr>
            <a:r>
              <a:rPr lang="en-US" smtClean="0">
                <a:solidFill>
                  <a:srgbClr val="FFFF00"/>
                </a:solidFill>
              </a:rPr>
              <a:t>The plane of the Moon's orbit is inclined to the plane of the Earth's orbit by about 5</a:t>
            </a:r>
            <a:r>
              <a:rPr lang="en-US" baseline="30000" smtClean="0">
                <a:solidFill>
                  <a:srgbClr val="FFFF00"/>
                </a:solidFill>
              </a:rPr>
              <a:t>O</a:t>
            </a:r>
            <a:r>
              <a:rPr lang="en-US" smtClean="0">
                <a:solidFill>
                  <a:srgbClr val="FFFF00"/>
                </a:solidFill>
              </a:rPr>
              <a:t>. An eclipse occurs only where the two planes intersect, and Earth, the Moon, and the Sun are in a line.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J:\tillery\ch18\tillery+f18-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title" idx="4294967295"/>
          </p:nvPr>
        </p:nvSpPr>
        <p:spPr/>
        <p:txBody>
          <a:bodyPr/>
          <a:lstStyle/>
          <a:p>
            <a:pPr eaLnBrk="1" hangingPunct="1"/>
            <a:endParaRPr lang="en-US" smtClean="0"/>
          </a:p>
        </p:txBody>
      </p:sp>
      <p:sp>
        <p:nvSpPr>
          <p:cNvPr id="63492" name="Rectangle 4"/>
          <p:cNvSpPr>
            <a:spLocks noGrp="1" noChangeArrowheads="1"/>
          </p:cNvSpPr>
          <p:nvPr>
            <p:ph type="body" idx="4294967295"/>
          </p:nvPr>
        </p:nvSpPr>
        <p:spPr>
          <a:xfrm>
            <a:off x="0" y="3962400"/>
            <a:ext cx="9144000" cy="2895600"/>
          </a:xfrm>
        </p:spPr>
        <p:txBody>
          <a:bodyPr/>
          <a:lstStyle/>
          <a:p>
            <a:pPr eaLnBrk="1" hangingPunct="1"/>
            <a:r>
              <a:rPr lang="en-US" smtClean="0">
                <a:solidFill>
                  <a:srgbClr val="FFFF00"/>
                </a:solidFill>
              </a:rPr>
              <a:t>People in a location where the tip of the umbra falls on the surface of the Earth see a total solar eclipse. People in locations where the penumbra falls on the Earth's surface see a partial solar eclipse.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pPr eaLnBrk="1" hangingPunct="1"/>
            <a:endParaRPr lang="en-US" smtClean="0">
              <a:solidFill>
                <a:srgbClr val="FFFF00"/>
              </a:solidFill>
            </a:endParaRPr>
          </a:p>
        </p:txBody>
      </p:sp>
      <p:pic>
        <p:nvPicPr>
          <p:cNvPr id="64515" name="Picture 3" descr="J:\tillery\ch18\tillery+f18-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4"/>
          <p:cNvSpPr>
            <a:spLocks noGrp="1" noChangeArrowheads="1"/>
          </p:cNvSpPr>
          <p:nvPr>
            <p:ph type="body" idx="4294967295"/>
          </p:nvPr>
        </p:nvSpPr>
        <p:spPr>
          <a:xfrm>
            <a:off x="0" y="4495800"/>
            <a:ext cx="9144000" cy="2362200"/>
          </a:xfrm>
        </p:spPr>
        <p:txBody>
          <a:bodyPr/>
          <a:lstStyle/>
          <a:p>
            <a:pPr eaLnBrk="1" hangingPunct="1">
              <a:lnSpc>
                <a:spcPct val="90000"/>
              </a:lnSpc>
            </a:pPr>
            <a:r>
              <a:rPr lang="en-US" smtClean="0">
                <a:solidFill>
                  <a:srgbClr val="FFFF00"/>
                </a:solidFill>
              </a:rPr>
              <a:t>Gravitational attraction pulls on Earth's waters on the side of Earth facing the Moon, producing a tidal bulge. A second tidal bulge on the side of Earth opposite the Moon is produced when Earth, which is closer to the Moon, is pulled away from the waters.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body" idx="4294967295"/>
          </p:nvPr>
        </p:nvSpPr>
        <p:spPr>
          <a:xfrm>
            <a:off x="0" y="1981200"/>
            <a:ext cx="9144000" cy="4114800"/>
          </a:xfrm>
        </p:spPr>
        <p:txBody>
          <a:bodyPr/>
          <a:lstStyle/>
          <a:p>
            <a:pPr algn="ctr" eaLnBrk="1" hangingPunct="1"/>
            <a:r>
              <a:rPr lang="en-US" sz="4400" b="1" smtClean="0">
                <a:solidFill>
                  <a:srgbClr val="FF6600"/>
                </a:solidFill>
              </a:rPr>
              <a:t>Shape and Size of the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 calcmode="lin" valueType="num">
                                      <p:cBhvr>
                                        <p:cTn id="7" dur="1000" fill="hold"/>
                                        <p:tgtEl>
                                          <p:spTgt spid="205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5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05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pPr eaLnBrk="1" hangingPunct="1"/>
            <a:endParaRPr lang="en-US" smtClean="0">
              <a:solidFill>
                <a:srgbClr val="FFFF00"/>
              </a:solidFill>
            </a:endParaRPr>
          </a:p>
        </p:txBody>
      </p:sp>
      <p:sp>
        <p:nvSpPr>
          <p:cNvPr id="179203" name="Rectangle 1027"/>
          <p:cNvSpPr>
            <a:spLocks noGrp="1" noChangeArrowheads="1"/>
          </p:cNvSpPr>
          <p:nvPr>
            <p:ph type="body" idx="1"/>
          </p:nvPr>
        </p:nvSpPr>
        <p:spPr>
          <a:xfrm>
            <a:off x="0" y="838200"/>
            <a:ext cx="9144000" cy="5257800"/>
          </a:xfrm>
        </p:spPr>
        <p:txBody>
          <a:bodyPr/>
          <a:lstStyle/>
          <a:p>
            <a:pPr eaLnBrk="1" hangingPunct="1"/>
            <a:r>
              <a:rPr lang="en-US" smtClean="0">
                <a:solidFill>
                  <a:srgbClr val="FFFF00"/>
                </a:solidFill>
              </a:rPr>
              <a:t>The solar system is a disk shaped nebula with a turning, swirling motion.</a:t>
            </a:r>
          </a:p>
          <a:p>
            <a:pPr eaLnBrk="1" hangingPunct="1"/>
            <a:r>
              <a:rPr lang="en-US" smtClean="0">
                <a:solidFill>
                  <a:srgbClr val="FFFF00"/>
                </a:solidFill>
              </a:rPr>
              <a:t>Plane of the ecliptic</a:t>
            </a:r>
          </a:p>
          <a:p>
            <a:pPr eaLnBrk="1" hangingPunct="1"/>
            <a:r>
              <a:rPr lang="en-US" smtClean="0">
                <a:solidFill>
                  <a:srgbClr val="FFFF00"/>
                </a:solidFill>
              </a:rPr>
              <a:t>Ancient Greeks though the Earth was round due to:</a:t>
            </a:r>
          </a:p>
          <a:p>
            <a:pPr lvl="1" eaLnBrk="1" hangingPunct="1"/>
            <a:r>
              <a:rPr lang="en-US" smtClean="0">
                <a:solidFill>
                  <a:srgbClr val="FFFF00"/>
                </a:solidFill>
              </a:rPr>
              <a:t>Since a sphere was perfect as was the Earth, it made perfect sense that the Earth should be a sphere.</a:t>
            </a:r>
          </a:p>
          <a:p>
            <a:pPr lvl="1" eaLnBrk="1" hangingPunct="1"/>
            <a:r>
              <a:rPr lang="en-US" smtClean="0">
                <a:solidFill>
                  <a:srgbClr val="FFFF00"/>
                </a:solidFill>
              </a:rPr>
              <a:t>The Earth cast a circular shadow on the moon during a lunar eclipse.</a:t>
            </a:r>
          </a:p>
          <a:p>
            <a:pPr lvl="1" eaLnBrk="1" hangingPunct="1"/>
            <a:r>
              <a:rPr lang="en-US" smtClean="0">
                <a:solidFill>
                  <a:srgbClr val="FFFF00"/>
                </a:solidFill>
              </a:rPr>
              <a:t>As ships sailed away they were observed to disappear over the horizon.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additive="base">
                                        <p:cTn id="7" dur="500" fill="hold"/>
                                        <p:tgtEl>
                                          <p:spTgt spid="1792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9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9203">
                                            <p:txEl>
                                              <p:pRg st="1" end="1"/>
                                            </p:txEl>
                                          </p:spTgt>
                                        </p:tgtEl>
                                        <p:attrNameLst>
                                          <p:attrName>style.visibility</p:attrName>
                                        </p:attrNameLst>
                                      </p:cBhvr>
                                      <p:to>
                                        <p:strVal val="visible"/>
                                      </p:to>
                                    </p:set>
                                    <p:anim calcmode="lin" valueType="num">
                                      <p:cBhvr additive="base">
                                        <p:cTn id="13" dur="500" fill="hold"/>
                                        <p:tgtEl>
                                          <p:spTgt spid="1792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9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9203">
                                            <p:txEl>
                                              <p:pRg st="2" end="2"/>
                                            </p:txEl>
                                          </p:spTgt>
                                        </p:tgtEl>
                                        <p:attrNameLst>
                                          <p:attrName>style.visibility</p:attrName>
                                        </p:attrNameLst>
                                      </p:cBhvr>
                                      <p:to>
                                        <p:strVal val="visible"/>
                                      </p:to>
                                    </p:set>
                                    <p:anim calcmode="lin" valueType="num">
                                      <p:cBhvr additive="base">
                                        <p:cTn id="19" dur="500" fill="hold"/>
                                        <p:tgtEl>
                                          <p:spTgt spid="17920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9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9203">
                                            <p:txEl>
                                              <p:pRg st="3" end="3"/>
                                            </p:txEl>
                                          </p:spTgt>
                                        </p:tgtEl>
                                        <p:attrNameLst>
                                          <p:attrName>style.visibility</p:attrName>
                                        </p:attrNameLst>
                                      </p:cBhvr>
                                      <p:to>
                                        <p:strVal val="visible"/>
                                      </p:to>
                                    </p:set>
                                    <p:anim calcmode="lin" valueType="num">
                                      <p:cBhvr additive="base">
                                        <p:cTn id="25" dur="500" fill="hold"/>
                                        <p:tgtEl>
                                          <p:spTgt spid="17920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92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9203">
                                            <p:txEl>
                                              <p:pRg st="4" end="4"/>
                                            </p:txEl>
                                          </p:spTgt>
                                        </p:tgtEl>
                                        <p:attrNameLst>
                                          <p:attrName>style.visibility</p:attrName>
                                        </p:attrNameLst>
                                      </p:cBhvr>
                                      <p:to>
                                        <p:strVal val="visible"/>
                                      </p:to>
                                    </p:set>
                                    <p:anim calcmode="lin" valueType="num">
                                      <p:cBhvr additive="base">
                                        <p:cTn id="31" dur="500" fill="hold"/>
                                        <p:tgtEl>
                                          <p:spTgt spid="17920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92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9203">
                                            <p:txEl>
                                              <p:pRg st="5" end="5"/>
                                            </p:txEl>
                                          </p:spTgt>
                                        </p:tgtEl>
                                        <p:attrNameLst>
                                          <p:attrName>style.visibility</p:attrName>
                                        </p:attrNameLst>
                                      </p:cBhvr>
                                      <p:to>
                                        <p:strVal val="visible"/>
                                      </p:to>
                                    </p:set>
                                    <p:anim calcmode="lin" valueType="num">
                                      <p:cBhvr additive="base">
                                        <p:cTn id="37" dur="500" fill="hold"/>
                                        <p:tgtEl>
                                          <p:spTgt spid="17920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92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80227" name="Rectangle 3"/>
          <p:cNvSpPr>
            <a:spLocks noGrp="1" noChangeArrowheads="1"/>
          </p:cNvSpPr>
          <p:nvPr>
            <p:ph type="body" idx="1"/>
          </p:nvPr>
        </p:nvSpPr>
        <p:spPr>
          <a:xfrm>
            <a:off x="0" y="609600"/>
            <a:ext cx="9144000" cy="6248400"/>
          </a:xfrm>
        </p:spPr>
        <p:txBody>
          <a:bodyPr/>
          <a:lstStyle/>
          <a:p>
            <a:pPr eaLnBrk="1" hangingPunct="1"/>
            <a:r>
              <a:rPr lang="en-US" smtClean="0">
                <a:solidFill>
                  <a:srgbClr val="FFFF00"/>
                </a:solidFill>
              </a:rPr>
              <a:t>The Earth is not round.</a:t>
            </a:r>
          </a:p>
          <a:p>
            <a:pPr lvl="1" eaLnBrk="1" hangingPunct="1"/>
            <a:r>
              <a:rPr lang="en-US" smtClean="0">
                <a:solidFill>
                  <a:srgbClr val="FFFF00"/>
                </a:solidFill>
              </a:rPr>
              <a:t>It is now known that the Earth is not a perfect sphere.</a:t>
            </a:r>
          </a:p>
          <a:p>
            <a:pPr lvl="1" eaLnBrk="1" hangingPunct="1"/>
            <a:r>
              <a:rPr lang="en-US" smtClean="0">
                <a:solidFill>
                  <a:srgbClr val="FFFF00"/>
                </a:solidFill>
              </a:rPr>
              <a:t>The Earth is actually </a:t>
            </a:r>
            <a:r>
              <a:rPr lang="en-US" b="1" smtClean="0">
                <a:solidFill>
                  <a:srgbClr val="FF6600"/>
                </a:solidFill>
              </a:rPr>
              <a:t>oblate</a:t>
            </a:r>
            <a:r>
              <a:rPr lang="en-US" smtClean="0">
                <a:solidFill>
                  <a:srgbClr val="FFFF00"/>
                </a:solidFill>
              </a:rPr>
              <a:t>.</a:t>
            </a:r>
          </a:p>
          <a:p>
            <a:pPr lvl="2" eaLnBrk="1" hangingPunct="1"/>
            <a:r>
              <a:rPr lang="en-US" smtClean="0">
                <a:solidFill>
                  <a:srgbClr val="FFFF00"/>
                </a:solidFill>
              </a:rPr>
              <a:t>Flattened at the poles.</a:t>
            </a:r>
          </a:p>
          <a:p>
            <a:pPr lvl="2" eaLnBrk="1" hangingPunct="1"/>
            <a:r>
              <a:rPr lang="en-US" smtClean="0">
                <a:solidFill>
                  <a:srgbClr val="FFFF00"/>
                </a:solidFill>
              </a:rPr>
              <a:t>Has an equatorial bulge.</a:t>
            </a:r>
          </a:p>
          <a:p>
            <a:pPr lvl="1" eaLnBrk="1" hangingPunct="1"/>
            <a:r>
              <a:rPr lang="en-US" smtClean="0">
                <a:solidFill>
                  <a:srgbClr val="FFFF00"/>
                </a:solidFill>
              </a:rPr>
              <a:t>The North Pole is slightly higher and the South Pole slightly lower than the average surface</a:t>
            </a:r>
          </a:p>
          <a:p>
            <a:pPr lvl="1" eaLnBrk="1" hangingPunct="1"/>
            <a:r>
              <a:rPr lang="en-US" smtClean="0">
                <a:solidFill>
                  <a:srgbClr val="FFFF00"/>
                </a:solidFill>
              </a:rPr>
              <a:t>The Equator has a bulge and the Pacific Ocean and a depression at the Indian Ocean.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additive="base">
                                        <p:cTn id="13" dur="500" fill="hold"/>
                                        <p:tgtEl>
                                          <p:spTgt spid="1802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0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 calcmode="lin" valueType="num">
                                      <p:cBhvr additive="base">
                                        <p:cTn id="19" dur="500" fill="hold"/>
                                        <p:tgtEl>
                                          <p:spTgt spid="1802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0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0227">
                                            <p:txEl>
                                              <p:pRg st="3" end="3"/>
                                            </p:txEl>
                                          </p:spTgt>
                                        </p:tgtEl>
                                        <p:attrNameLst>
                                          <p:attrName>style.visibility</p:attrName>
                                        </p:attrNameLst>
                                      </p:cBhvr>
                                      <p:to>
                                        <p:strVal val="visible"/>
                                      </p:to>
                                    </p:set>
                                    <p:anim calcmode="lin" valueType="num">
                                      <p:cBhvr additive="base">
                                        <p:cTn id="25" dur="500" fill="hold"/>
                                        <p:tgtEl>
                                          <p:spTgt spid="18022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0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0227">
                                            <p:txEl>
                                              <p:pRg st="4" end="4"/>
                                            </p:txEl>
                                          </p:spTgt>
                                        </p:tgtEl>
                                        <p:attrNameLst>
                                          <p:attrName>style.visibility</p:attrName>
                                        </p:attrNameLst>
                                      </p:cBhvr>
                                      <p:to>
                                        <p:strVal val="visible"/>
                                      </p:to>
                                    </p:set>
                                    <p:anim calcmode="lin" valueType="num">
                                      <p:cBhvr additive="base">
                                        <p:cTn id="31" dur="500" fill="hold"/>
                                        <p:tgtEl>
                                          <p:spTgt spid="18022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02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80227">
                                            <p:txEl>
                                              <p:pRg st="5" end="5"/>
                                            </p:txEl>
                                          </p:spTgt>
                                        </p:tgtEl>
                                        <p:attrNameLst>
                                          <p:attrName>style.visibility</p:attrName>
                                        </p:attrNameLst>
                                      </p:cBhvr>
                                      <p:to>
                                        <p:strVal val="visible"/>
                                      </p:to>
                                    </p:set>
                                    <p:anim calcmode="lin" valueType="num">
                                      <p:cBhvr additive="base">
                                        <p:cTn id="37" dur="500" fill="hold"/>
                                        <p:tgtEl>
                                          <p:spTgt spid="18022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02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80227">
                                            <p:txEl>
                                              <p:pRg st="6" end="6"/>
                                            </p:txEl>
                                          </p:spTgt>
                                        </p:tgtEl>
                                        <p:attrNameLst>
                                          <p:attrName>style.visibility</p:attrName>
                                        </p:attrNameLst>
                                      </p:cBhvr>
                                      <p:to>
                                        <p:strVal val="visible"/>
                                      </p:to>
                                    </p:set>
                                    <p:anim calcmode="lin" valueType="num">
                                      <p:cBhvr additive="base">
                                        <p:cTn id="43" dur="500" fill="hold"/>
                                        <p:tgtEl>
                                          <p:spTgt spid="18022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02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bldLvl="5"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281</TotalTime>
  <Words>2852</Words>
  <Application>Microsoft Office PowerPoint</Application>
  <PresentationFormat>On-screen Show (4:3)</PresentationFormat>
  <Paragraphs>176</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Times New Roman</vt:lpstr>
      <vt:lpstr>Arial</vt:lpstr>
      <vt:lpstr>Calibri</vt:lpstr>
      <vt:lpstr>Default Design</vt:lpstr>
      <vt:lpstr>PowerPoint Presentation</vt:lpstr>
      <vt:lpstr>Artist's concept of the solar system. Shown are the orbits of the planets, Earth being the third planet from the Sun, and the other planets and their relative sizes and distances from each other and to the Sun. Also shown is the solar system as seen looking toward Earth from the Moon.</vt:lpstr>
      <vt:lpstr>Earth undergoes many different motions as it moves through space. There are seven more conspicuous motions, three of which are more obvious on the surface. Earth follows the path of a gigantic helix, moving at fantastic speeds as it follows the Sun and the galaxy through space.</vt:lpstr>
      <vt:lpstr>PowerPoint Presentation</vt:lpstr>
      <vt:lpstr>PowerPoint Presentation</vt:lpstr>
      <vt:lpstr>Earth as seen from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 Klepper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Candace Rose Klepper</dc:creator>
  <cp:lastModifiedBy>Teacher E-Solutions</cp:lastModifiedBy>
  <cp:revision>36</cp:revision>
  <dcterms:created xsi:type="dcterms:W3CDTF">2000-05-20T06:00:49Z</dcterms:created>
  <dcterms:modified xsi:type="dcterms:W3CDTF">2019-01-18T16:56:19Z</dcterms:modified>
</cp:coreProperties>
</file>