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428" r:id="rId2"/>
    <p:sldId id="452" r:id="rId3"/>
    <p:sldId id="453" r:id="rId4"/>
    <p:sldId id="454" r:id="rId5"/>
    <p:sldId id="455" r:id="rId6"/>
    <p:sldId id="456" r:id="rId7"/>
    <p:sldId id="256" r:id="rId8"/>
    <p:sldId id="429" r:id="rId9"/>
    <p:sldId id="430" r:id="rId10"/>
    <p:sldId id="457" r:id="rId11"/>
    <p:sldId id="431" r:id="rId12"/>
    <p:sldId id="460" r:id="rId13"/>
    <p:sldId id="432" r:id="rId14"/>
    <p:sldId id="461" r:id="rId15"/>
    <p:sldId id="462" r:id="rId16"/>
    <p:sldId id="433" r:id="rId17"/>
    <p:sldId id="447" r:id="rId18"/>
    <p:sldId id="458" r:id="rId19"/>
    <p:sldId id="448" r:id="rId20"/>
    <p:sldId id="459" r:id="rId21"/>
    <p:sldId id="434" r:id="rId22"/>
    <p:sldId id="463" r:id="rId23"/>
    <p:sldId id="435" r:id="rId24"/>
    <p:sldId id="464" r:id="rId25"/>
    <p:sldId id="465" r:id="rId26"/>
    <p:sldId id="436" r:id="rId27"/>
    <p:sldId id="437" r:id="rId28"/>
    <p:sldId id="466" r:id="rId29"/>
    <p:sldId id="467" r:id="rId30"/>
    <p:sldId id="468" r:id="rId31"/>
    <p:sldId id="469" r:id="rId32"/>
    <p:sldId id="470" r:id="rId33"/>
    <p:sldId id="449" r:id="rId34"/>
    <p:sldId id="471" r:id="rId35"/>
    <p:sldId id="438" r:id="rId36"/>
    <p:sldId id="472" r:id="rId37"/>
    <p:sldId id="450" r:id="rId38"/>
    <p:sldId id="473" r:id="rId39"/>
    <p:sldId id="474" r:id="rId40"/>
    <p:sldId id="475" r:id="rId41"/>
    <p:sldId id="476" r:id="rId42"/>
    <p:sldId id="477" r:id="rId43"/>
    <p:sldId id="478" r:id="rId44"/>
    <p:sldId id="479" r:id="rId45"/>
    <p:sldId id="480" r:id="rId46"/>
    <p:sldId id="481" r:id="rId47"/>
    <p:sldId id="451" r:id="rId48"/>
    <p:sldId id="439" r:id="rId49"/>
    <p:sldId id="440" r:id="rId50"/>
    <p:sldId id="482" r:id="rId51"/>
    <p:sldId id="441" r:id="rId52"/>
    <p:sldId id="442" r:id="rId53"/>
    <p:sldId id="443" r:id="rId54"/>
    <p:sldId id="483" r:id="rId55"/>
    <p:sldId id="444" r:id="rId56"/>
    <p:sldId id="484" r:id="rId57"/>
    <p:sldId id="445" r:id="rId58"/>
    <p:sldId id="446" r:id="rId59"/>
    <p:sldId id="424" r:id="rId60"/>
    <p:sldId id="425" r:id="rId61"/>
    <p:sldId id="426" r:id="rId62"/>
    <p:sldId id="427" r:id="rId63"/>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32787"/>
    <p:restoredTop sz="90929"/>
  </p:normalViewPr>
  <p:slideViewPr>
    <p:cSldViewPr>
      <p:cViewPr varScale="1">
        <p:scale>
          <a:sx n="45" d="100"/>
          <a:sy n="45" d="100"/>
        </p:scale>
        <p:origin x="-720" y="-7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B2E3369-C79C-43F5-86AA-45577FAAC619}" type="slidenum">
              <a:rPr lang="en-US"/>
              <a:pPr>
                <a:defRPr/>
              </a:pPr>
              <a:t>‹#›</a:t>
            </a:fld>
            <a:endParaRPr lang="en-US"/>
          </a:p>
        </p:txBody>
      </p:sp>
    </p:spTree>
    <p:extLst>
      <p:ext uri="{BB962C8B-B14F-4D97-AF65-F5344CB8AC3E}">
        <p14:creationId xmlns:p14="http://schemas.microsoft.com/office/powerpoint/2010/main" val="15387558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AD0E96F-D4BA-4848-A2A7-3FA3C1EDA3F6}" type="slidenum">
              <a:rPr lang="en-US"/>
              <a:pPr>
                <a:defRPr/>
              </a:pPr>
              <a:t>‹#›</a:t>
            </a:fld>
            <a:endParaRPr lang="en-US"/>
          </a:p>
        </p:txBody>
      </p:sp>
    </p:spTree>
    <p:extLst>
      <p:ext uri="{BB962C8B-B14F-4D97-AF65-F5344CB8AC3E}">
        <p14:creationId xmlns:p14="http://schemas.microsoft.com/office/powerpoint/2010/main" val="13101762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F49A75A-A15B-4635-B5A6-7C9947BABAD6}" type="slidenum">
              <a:rPr lang="en-US"/>
              <a:pPr>
                <a:defRPr/>
              </a:pPr>
              <a:t>‹#›</a:t>
            </a:fld>
            <a:endParaRPr lang="en-US"/>
          </a:p>
        </p:txBody>
      </p:sp>
    </p:spTree>
    <p:extLst>
      <p:ext uri="{BB962C8B-B14F-4D97-AF65-F5344CB8AC3E}">
        <p14:creationId xmlns:p14="http://schemas.microsoft.com/office/powerpoint/2010/main" val="5508365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7A01DDA-91A9-4DAB-8CA4-AEAFF574C76F}" type="slidenum">
              <a:rPr lang="en-US"/>
              <a:pPr>
                <a:defRPr/>
              </a:pPr>
              <a:t>‹#›</a:t>
            </a:fld>
            <a:endParaRPr lang="en-US"/>
          </a:p>
        </p:txBody>
      </p:sp>
    </p:spTree>
    <p:extLst>
      <p:ext uri="{BB962C8B-B14F-4D97-AF65-F5344CB8AC3E}">
        <p14:creationId xmlns:p14="http://schemas.microsoft.com/office/powerpoint/2010/main" val="38752651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8FDE457-D40A-4981-A87A-08692A57FE45}" type="slidenum">
              <a:rPr lang="en-US"/>
              <a:pPr>
                <a:defRPr/>
              </a:pPr>
              <a:t>‹#›</a:t>
            </a:fld>
            <a:endParaRPr lang="en-US"/>
          </a:p>
        </p:txBody>
      </p:sp>
    </p:spTree>
    <p:extLst>
      <p:ext uri="{BB962C8B-B14F-4D97-AF65-F5344CB8AC3E}">
        <p14:creationId xmlns:p14="http://schemas.microsoft.com/office/powerpoint/2010/main" val="7837348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2BF8F05-A9F8-4FD7-BE96-434268609A6A}" type="slidenum">
              <a:rPr lang="en-US"/>
              <a:pPr>
                <a:defRPr/>
              </a:pPr>
              <a:t>‹#›</a:t>
            </a:fld>
            <a:endParaRPr lang="en-US"/>
          </a:p>
        </p:txBody>
      </p:sp>
    </p:spTree>
    <p:extLst>
      <p:ext uri="{BB962C8B-B14F-4D97-AF65-F5344CB8AC3E}">
        <p14:creationId xmlns:p14="http://schemas.microsoft.com/office/powerpoint/2010/main" val="29329990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31A82943-52C5-4820-A29C-E95FA6BE6D0B}" type="slidenum">
              <a:rPr lang="en-US"/>
              <a:pPr>
                <a:defRPr/>
              </a:pPr>
              <a:t>‹#›</a:t>
            </a:fld>
            <a:endParaRPr lang="en-US"/>
          </a:p>
        </p:txBody>
      </p:sp>
    </p:spTree>
    <p:extLst>
      <p:ext uri="{BB962C8B-B14F-4D97-AF65-F5344CB8AC3E}">
        <p14:creationId xmlns:p14="http://schemas.microsoft.com/office/powerpoint/2010/main" val="26538810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8FC67A16-1756-4812-83D6-7EB5EA06FD2E}" type="slidenum">
              <a:rPr lang="en-US"/>
              <a:pPr>
                <a:defRPr/>
              </a:pPr>
              <a:t>‹#›</a:t>
            </a:fld>
            <a:endParaRPr lang="en-US"/>
          </a:p>
        </p:txBody>
      </p:sp>
    </p:spTree>
    <p:extLst>
      <p:ext uri="{BB962C8B-B14F-4D97-AF65-F5344CB8AC3E}">
        <p14:creationId xmlns:p14="http://schemas.microsoft.com/office/powerpoint/2010/main" val="20606357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C0E59BF3-2F42-4266-8332-7700E0EA33B4}" type="slidenum">
              <a:rPr lang="en-US"/>
              <a:pPr>
                <a:defRPr/>
              </a:pPr>
              <a:t>‹#›</a:t>
            </a:fld>
            <a:endParaRPr lang="en-US"/>
          </a:p>
        </p:txBody>
      </p:sp>
    </p:spTree>
    <p:extLst>
      <p:ext uri="{BB962C8B-B14F-4D97-AF65-F5344CB8AC3E}">
        <p14:creationId xmlns:p14="http://schemas.microsoft.com/office/powerpoint/2010/main" val="10257424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65EF201-A93E-4B0F-9F6F-801B1052303E}" type="slidenum">
              <a:rPr lang="en-US"/>
              <a:pPr>
                <a:defRPr/>
              </a:pPr>
              <a:t>‹#›</a:t>
            </a:fld>
            <a:endParaRPr lang="en-US"/>
          </a:p>
        </p:txBody>
      </p:sp>
    </p:spTree>
    <p:extLst>
      <p:ext uri="{BB962C8B-B14F-4D97-AF65-F5344CB8AC3E}">
        <p14:creationId xmlns:p14="http://schemas.microsoft.com/office/powerpoint/2010/main" val="16400502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903CDB4-7F23-47F0-8A6B-34F33C428D40}" type="slidenum">
              <a:rPr lang="en-US"/>
              <a:pPr>
                <a:defRPr/>
              </a:pPr>
              <a:t>‹#›</a:t>
            </a:fld>
            <a:endParaRPr lang="en-US"/>
          </a:p>
        </p:txBody>
      </p:sp>
    </p:spTree>
    <p:extLst>
      <p:ext uri="{BB962C8B-B14F-4D97-AF65-F5344CB8AC3E}">
        <p14:creationId xmlns:p14="http://schemas.microsoft.com/office/powerpoint/2010/main" val="1317592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005E"/>
            </a:gs>
            <a:gs pos="100000">
              <a:srgbClr val="0000CC"/>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smtClean="0"/>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smtClean="0"/>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smtClean="0"/>
            </a:lvl1pPr>
          </a:lstStyle>
          <a:p>
            <a:pPr>
              <a:defRPr/>
            </a:pPr>
            <a:fld id="{6A8B26DA-4371-48C9-881B-52137CB6806B}"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0" name="Rectangle 2"/>
          <p:cNvSpPr>
            <a:spLocks noGrp="1" noChangeArrowheads="1"/>
          </p:cNvSpPr>
          <p:nvPr>
            <p:ph type="title" idx="4294967295"/>
          </p:nvPr>
        </p:nvSpPr>
        <p:spPr/>
        <p:txBody>
          <a:bodyPr/>
          <a:lstStyle/>
          <a:p>
            <a:pPr eaLnBrk="1" hangingPunct="1"/>
            <a:endParaRPr lang="en-US" smtClean="0">
              <a:solidFill>
                <a:srgbClr val="FFFF00"/>
              </a:solidFill>
            </a:endParaRPr>
          </a:p>
        </p:txBody>
      </p:sp>
      <p:sp>
        <p:nvSpPr>
          <p:cNvPr id="178179" name="Rectangle 3"/>
          <p:cNvSpPr>
            <a:spLocks noGrp="1" noChangeArrowheads="1"/>
          </p:cNvSpPr>
          <p:nvPr>
            <p:ph type="body" idx="4294967295"/>
          </p:nvPr>
        </p:nvSpPr>
        <p:spPr>
          <a:xfrm>
            <a:off x="0" y="1981200"/>
            <a:ext cx="9144000" cy="4114800"/>
          </a:xfrm>
        </p:spPr>
        <p:txBody>
          <a:bodyPr/>
          <a:lstStyle/>
          <a:p>
            <a:pPr algn="ctr" eaLnBrk="1" hangingPunct="1"/>
            <a:r>
              <a:rPr lang="en-US" sz="6000" b="1" smtClean="0">
                <a:solidFill>
                  <a:srgbClr val="FF6600"/>
                </a:solidFill>
              </a:rPr>
              <a:t>EARTH IN SPACE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9" presetClass="entr" presetSubtype="10" fill="hold" grpId="0" nodeType="clickEffect">
                                  <p:stCondLst>
                                    <p:cond delay="0"/>
                                  </p:stCondLst>
                                  <p:childTnLst>
                                    <p:set>
                                      <p:cBhvr>
                                        <p:cTn id="6" dur="1" fill="hold">
                                          <p:stCondLst>
                                            <p:cond delay="0"/>
                                          </p:stCondLst>
                                        </p:cTn>
                                        <p:tgtEl>
                                          <p:spTgt spid="178179">
                                            <p:txEl>
                                              <p:pRg st="0" end="0"/>
                                            </p:txEl>
                                          </p:spTgt>
                                        </p:tgtEl>
                                        <p:attrNameLst>
                                          <p:attrName>style.visibility</p:attrName>
                                        </p:attrNameLst>
                                      </p:cBhvr>
                                      <p:to>
                                        <p:strVal val="visible"/>
                                      </p:to>
                                    </p:set>
                                    <p:anim calcmode="lin" valueType="num">
                                      <p:cBhvr>
                                        <p:cTn id="7" dur="5000" fill="hold"/>
                                        <p:tgtEl>
                                          <p:spTgt spid="178179">
                                            <p:txEl>
                                              <p:pRg st="0" end="0"/>
                                            </p:txEl>
                                          </p:spTgt>
                                        </p:tgtEl>
                                        <p:attrNameLst>
                                          <p:attrName>ppt_w</p:attrName>
                                        </p:attrNameLst>
                                      </p:cBhvr>
                                      <p:tavLst>
                                        <p:tav tm="0" fmla="#ppt_w*sin(2.5*pi*$)">
                                          <p:val>
                                            <p:fltVal val="0"/>
                                          </p:val>
                                        </p:tav>
                                        <p:tav tm="100000">
                                          <p:val>
                                            <p:fltVal val="1"/>
                                          </p:val>
                                        </p:tav>
                                      </p:tavLst>
                                    </p:anim>
                                    <p:anim calcmode="lin" valueType="num">
                                      <p:cBhvr>
                                        <p:cTn id="8" dur="5000" fill="hold"/>
                                        <p:tgtEl>
                                          <p:spTgt spid="178179">
                                            <p:txEl>
                                              <p:pRg st="0" end="0"/>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8179" grpId="0" build="p" autoUpdateAnimBg="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1026" descr="J:\tillery\ch18\tillery+f18-0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0200" y="0"/>
            <a:ext cx="5867400" cy="446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7" name="Rectangle 1027"/>
          <p:cNvSpPr>
            <a:spLocks noGrp="1" noChangeArrowheads="1"/>
          </p:cNvSpPr>
          <p:nvPr>
            <p:ph type="title" idx="4294967295"/>
          </p:nvPr>
        </p:nvSpPr>
        <p:spPr/>
        <p:txBody>
          <a:bodyPr/>
          <a:lstStyle/>
          <a:p>
            <a:pPr eaLnBrk="1" hangingPunct="1"/>
            <a:endParaRPr lang="en-US" smtClean="0"/>
          </a:p>
        </p:txBody>
      </p:sp>
      <p:sp>
        <p:nvSpPr>
          <p:cNvPr id="11268" name="Rectangle 1028"/>
          <p:cNvSpPr>
            <a:spLocks noGrp="1" noChangeArrowheads="1"/>
          </p:cNvSpPr>
          <p:nvPr>
            <p:ph type="body" idx="4294967295"/>
          </p:nvPr>
        </p:nvSpPr>
        <p:spPr>
          <a:xfrm>
            <a:off x="0" y="4495800"/>
            <a:ext cx="9144000" cy="2362200"/>
          </a:xfrm>
        </p:spPr>
        <p:txBody>
          <a:bodyPr/>
          <a:lstStyle/>
          <a:p>
            <a:pPr eaLnBrk="1" hangingPunct="1"/>
            <a:r>
              <a:rPr lang="en-US" smtClean="0">
                <a:solidFill>
                  <a:srgbClr val="FFFF00"/>
                </a:solidFill>
              </a:rPr>
              <a:t>Earth has an irregular, slightly lopsided, slightly pear-shaped form. In general, it is considered to have the shape of an oblate spheroid, departing from a perfect sphere as shown here.</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endParaRPr lang="en-US" smtClean="0"/>
          </a:p>
        </p:txBody>
      </p:sp>
      <p:sp>
        <p:nvSpPr>
          <p:cNvPr id="181251" name="Rectangle 3"/>
          <p:cNvSpPr>
            <a:spLocks noGrp="1" noChangeArrowheads="1"/>
          </p:cNvSpPr>
          <p:nvPr>
            <p:ph type="body" idx="1"/>
          </p:nvPr>
        </p:nvSpPr>
        <p:spPr>
          <a:xfrm>
            <a:off x="0" y="1981200"/>
            <a:ext cx="9144000" cy="4114800"/>
          </a:xfrm>
        </p:spPr>
        <p:txBody>
          <a:bodyPr/>
          <a:lstStyle/>
          <a:p>
            <a:pPr algn="ctr" eaLnBrk="1" hangingPunct="1"/>
            <a:r>
              <a:rPr lang="en-US" sz="4400" b="1" smtClean="0">
                <a:solidFill>
                  <a:srgbClr val="FF6600"/>
                </a:solidFill>
              </a:rPr>
              <a:t>Motions of Earth</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181251">
                                            <p:txEl>
                                              <p:pRg st="0" end="0"/>
                                            </p:txEl>
                                          </p:spTgt>
                                        </p:tgtEl>
                                        <p:attrNameLst>
                                          <p:attrName>style.visibility</p:attrName>
                                        </p:attrNameLst>
                                      </p:cBhvr>
                                      <p:to>
                                        <p:strVal val="visible"/>
                                      </p:to>
                                    </p:set>
                                    <p:anim calcmode="lin" valueType="num">
                                      <p:cBhvr>
                                        <p:cTn id="7" dur="1000" fill="hold"/>
                                        <p:tgtEl>
                                          <p:spTgt spid="181251">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181251">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181251">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81251">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1251" grpId="0" build="p"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1026"/>
          <p:cNvSpPr>
            <a:spLocks noGrp="1" noChangeArrowheads="1"/>
          </p:cNvSpPr>
          <p:nvPr>
            <p:ph type="title" idx="4294967295"/>
          </p:nvPr>
        </p:nvSpPr>
        <p:spPr/>
        <p:txBody>
          <a:bodyPr/>
          <a:lstStyle/>
          <a:p>
            <a:pPr eaLnBrk="1" hangingPunct="1"/>
            <a:endParaRPr lang="en-US" smtClean="0">
              <a:solidFill>
                <a:srgbClr val="FFFF00"/>
              </a:solidFill>
            </a:endParaRPr>
          </a:p>
        </p:txBody>
      </p:sp>
      <p:pic>
        <p:nvPicPr>
          <p:cNvPr id="13315" name="Picture 1027" descr="J:\tillery\ch18\tillery+f18-0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0"/>
            <a:ext cx="8129588" cy="5894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6" name="Rectangle 1028"/>
          <p:cNvSpPr>
            <a:spLocks noGrp="1" noChangeArrowheads="1"/>
          </p:cNvSpPr>
          <p:nvPr>
            <p:ph type="body" idx="4294967295"/>
          </p:nvPr>
        </p:nvSpPr>
        <p:spPr>
          <a:xfrm>
            <a:off x="0" y="5867400"/>
            <a:ext cx="9144000" cy="990600"/>
          </a:xfrm>
        </p:spPr>
        <p:txBody>
          <a:bodyPr/>
          <a:lstStyle/>
          <a:p>
            <a:pPr eaLnBrk="1" hangingPunct="1">
              <a:lnSpc>
                <a:spcPct val="90000"/>
              </a:lnSpc>
            </a:pPr>
            <a:r>
              <a:rPr lang="en-US" smtClean="0">
                <a:solidFill>
                  <a:srgbClr val="FFFF00"/>
                </a:solidFill>
              </a:rPr>
              <a:t>The position of the Sun on the celestial sphere at the solstices and the equinoxes.</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endParaRPr lang="en-US" smtClean="0"/>
          </a:p>
        </p:txBody>
      </p:sp>
      <p:sp>
        <p:nvSpPr>
          <p:cNvPr id="182275" name="Rectangle 3"/>
          <p:cNvSpPr>
            <a:spLocks noGrp="1" noChangeArrowheads="1"/>
          </p:cNvSpPr>
          <p:nvPr>
            <p:ph type="body" idx="1"/>
          </p:nvPr>
        </p:nvSpPr>
        <p:spPr>
          <a:xfrm>
            <a:off x="0" y="609600"/>
            <a:ext cx="9144000" cy="5486400"/>
          </a:xfrm>
        </p:spPr>
        <p:txBody>
          <a:bodyPr/>
          <a:lstStyle/>
          <a:p>
            <a:pPr eaLnBrk="1" hangingPunct="1"/>
            <a:r>
              <a:rPr lang="en-US" sz="2800" smtClean="0">
                <a:solidFill>
                  <a:srgbClr val="FFFF00"/>
                </a:solidFill>
              </a:rPr>
              <a:t>Introduction</a:t>
            </a:r>
          </a:p>
          <a:p>
            <a:pPr lvl="1" eaLnBrk="1" hangingPunct="1"/>
            <a:r>
              <a:rPr lang="en-US" smtClean="0">
                <a:solidFill>
                  <a:srgbClr val="FFFF00"/>
                </a:solidFill>
              </a:rPr>
              <a:t>The Earth has 3 motions that are independent of the motion of the Sun and the Galaxy</a:t>
            </a:r>
          </a:p>
          <a:p>
            <a:pPr lvl="2" eaLnBrk="1" hangingPunct="1"/>
            <a:r>
              <a:rPr lang="en-US" sz="2800" smtClean="0">
                <a:solidFill>
                  <a:srgbClr val="FFFF00"/>
                </a:solidFill>
              </a:rPr>
              <a:t>The Earth has a </a:t>
            </a:r>
            <a:r>
              <a:rPr lang="en-US" sz="2800" b="1" smtClean="0">
                <a:solidFill>
                  <a:srgbClr val="FF6600"/>
                </a:solidFill>
              </a:rPr>
              <a:t>yearly rotation</a:t>
            </a:r>
            <a:r>
              <a:rPr lang="en-US" sz="2800" smtClean="0">
                <a:solidFill>
                  <a:srgbClr val="FFFF00"/>
                </a:solidFill>
              </a:rPr>
              <a:t> around the Sun</a:t>
            </a:r>
          </a:p>
          <a:p>
            <a:pPr lvl="2" eaLnBrk="1" hangingPunct="1"/>
            <a:r>
              <a:rPr lang="en-US" sz="2800" smtClean="0">
                <a:solidFill>
                  <a:srgbClr val="FFFF00"/>
                </a:solidFill>
              </a:rPr>
              <a:t>The Earth </a:t>
            </a:r>
            <a:r>
              <a:rPr lang="en-US" sz="2800" b="1" smtClean="0">
                <a:solidFill>
                  <a:srgbClr val="FF6600"/>
                </a:solidFill>
              </a:rPr>
              <a:t>rotates on its axis</a:t>
            </a:r>
            <a:r>
              <a:rPr lang="en-US" sz="2800" smtClean="0">
                <a:solidFill>
                  <a:srgbClr val="FFFF00"/>
                </a:solidFill>
              </a:rPr>
              <a:t> once approximately every 24 hours.</a:t>
            </a:r>
          </a:p>
          <a:p>
            <a:pPr lvl="2" eaLnBrk="1" hangingPunct="1"/>
            <a:r>
              <a:rPr lang="en-US" sz="2800" smtClean="0">
                <a:solidFill>
                  <a:srgbClr val="FFFF00"/>
                </a:solidFill>
              </a:rPr>
              <a:t>The Earths axis </a:t>
            </a:r>
            <a:r>
              <a:rPr lang="en-US" sz="2800" b="1" smtClean="0">
                <a:solidFill>
                  <a:srgbClr val="FF6600"/>
                </a:solidFill>
              </a:rPr>
              <a:t>wobbles</a:t>
            </a:r>
            <a:r>
              <a:rPr lang="en-US" sz="2800" smtClean="0">
                <a:solidFill>
                  <a:srgbClr val="FFFF00"/>
                </a:solidFill>
              </a:rPr>
              <a:t> slowly as it revolves.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82275">
                                            <p:txEl>
                                              <p:pRg st="0" end="0"/>
                                            </p:txEl>
                                          </p:spTgt>
                                        </p:tgtEl>
                                        <p:attrNameLst>
                                          <p:attrName>style.visibility</p:attrName>
                                        </p:attrNameLst>
                                      </p:cBhvr>
                                      <p:to>
                                        <p:strVal val="visible"/>
                                      </p:to>
                                    </p:set>
                                    <p:anim calcmode="lin" valueType="num">
                                      <p:cBhvr additive="base">
                                        <p:cTn id="7" dur="500" fill="hold"/>
                                        <p:tgtEl>
                                          <p:spTgt spid="182275">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18227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182275">
                                            <p:txEl>
                                              <p:pRg st="1" end="1"/>
                                            </p:txEl>
                                          </p:spTgt>
                                        </p:tgtEl>
                                        <p:attrNameLst>
                                          <p:attrName>style.visibility</p:attrName>
                                        </p:attrNameLst>
                                      </p:cBhvr>
                                      <p:to>
                                        <p:strVal val="visible"/>
                                      </p:to>
                                    </p:set>
                                    <p:anim calcmode="lin" valueType="num">
                                      <p:cBhvr additive="base">
                                        <p:cTn id="13" dur="500" fill="hold"/>
                                        <p:tgtEl>
                                          <p:spTgt spid="182275">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18227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182275">
                                            <p:txEl>
                                              <p:pRg st="2" end="2"/>
                                            </p:txEl>
                                          </p:spTgt>
                                        </p:tgtEl>
                                        <p:attrNameLst>
                                          <p:attrName>style.visibility</p:attrName>
                                        </p:attrNameLst>
                                      </p:cBhvr>
                                      <p:to>
                                        <p:strVal val="visible"/>
                                      </p:to>
                                    </p:set>
                                    <p:anim calcmode="lin" valueType="num">
                                      <p:cBhvr additive="base">
                                        <p:cTn id="19" dur="500" fill="hold"/>
                                        <p:tgtEl>
                                          <p:spTgt spid="182275">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182275">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182275">
                                            <p:txEl>
                                              <p:pRg st="3" end="3"/>
                                            </p:txEl>
                                          </p:spTgt>
                                        </p:tgtEl>
                                        <p:attrNameLst>
                                          <p:attrName>style.visibility</p:attrName>
                                        </p:attrNameLst>
                                      </p:cBhvr>
                                      <p:to>
                                        <p:strVal val="visible"/>
                                      </p:to>
                                    </p:set>
                                    <p:anim calcmode="lin" valueType="num">
                                      <p:cBhvr additive="base">
                                        <p:cTn id="25" dur="500" fill="hold"/>
                                        <p:tgtEl>
                                          <p:spTgt spid="182275">
                                            <p:txEl>
                                              <p:pRg st="3" end="3"/>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182275">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182275">
                                            <p:txEl>
                                              <p:pRg st="4" end="4"/>
                                            </p:txEl>
                                          </p:spTgt>
                                        </p:tgtEl>
                                        <p:attrNameLst>
                                          <p:attrName>style.visibility</p:attrName>
                                        </p:attrNameLst>
                                      </p:cBhvr>
                                      <p:to>
                                        <p:strVal val="visible"/>
                                      </p:to>
                                    </p:set>
                                    <p:anim calcmode="lin" valueType="num">
                                      <p:cBhvr additive="base">
                                        <p:cTn id="31" dur="500" fill="hold"/>
                                        <p:tgtEl>
                                          <p:spTgt spid="182275">
                                            <p:txEl>
                                              <p:pRg st="4" end="4"/>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182275">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2275" grpId="0" build="p" bldLvl="5"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J:\tillery\ch18\tillery+f18-0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7800" y="0"/>
            <a:ext cx="6096000" cy="476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3"/>
          <p:cNvSpPr>
            <a:spLocks noGrp="1" noChangeArrowheads="1"/>
          </p:cNvSpPr>
          <p:nvPr>
            <p:ph type="title" idx="4294967295"/>
          </p:nvPr>
        </p:nvSpPr>
        <p:spPr/>
        <p:txBody>
          <a:bodyPr/>
          <a:lstStyle/>
          <a:p>
            <a:pPr eaLnBrk="1" hangingPunct="1"/>
            <a:endParaRPr lang="en-US" smtClean="0"/>
          </a:p>
        </p:txBody>
      </p:sp>
      <p:sp>
        <p:nvSpPr>
          <p:cNvPr id="15364" name="Rectangle 4"/>
          <p:cNvSpPr>
            <a:spLocks noGrp="1" noChangeArrowheads="1"/>
          </p:cNvSpPr>
          <p:nvPr>
            <p:ph type="body" idx="4294967295"/>
          </p:nvPr>
        </p:nvSpPr>
        <p:spPr>
          <a:xfrm>
            <a:off x="0" y="4724400"/>
            <a:ext cx="9144000" cy="2133600"/>
          </a:xfrm>
        </p:spPr>
        <p:txBody>
          <a:bodyPr/>
          <a:lstStyle/>
          <a:p>
            <a:pPr eaLnBrk="1" hangingPunct="1">
              <a:lnSpc>
                <a:spcPct val="90000"/>
              </a:lnSpc>
            </a:pPr>
            <a:r>
              <a:rPr lang="en-US" sz="2400" smtClean="0">
                <a:solidFill>
                  <a:srgbClr val="FFFF00"/>
                </a:solidFill>
              </a:rPr>
              <a:t>As is being demonstrated in this old woodcut, Foucault's insight helped people understand that the earth turns. The pendulum moves back and forth without changing its direction of movement, and we know this is true because no forces are involved. We turn with the earth and this makes the pendulum appear to change its plane of rotation. Thus we know the earth rotates.</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1026" descr="J:\tillery\ch18\tillery+f18-1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16438" y="0"/>
            <a:ext cx="4627562"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7" name="Rectangle 1027"/>
          <p:cNvSpPr>
            <a:spLocks noGrp="1" noChangeArrowheads="1"/>
          </p:cNvSpPr>
          <p:nvPr>
            <p:ph type="title" idx="4294967295"/>
          </p:nvPr>
        </p:nvSpPr>
        <p:spPr/>
        <p:txBody>
          <a:bodyPr/>
          <a:lstStyle/>
          <a:p>
            <a:pPr eaLnBrk="1" hangingPunct="1"/>
            <a:endParaRPr lang="en-US" smtClean="0"/>
          </a:p>
        </p:txBody>
      </p:sp>
      <p:sp>
        <p:nvSpPr>
          <p:cNvPr id="16388" name="Rectangle 1028"/>
          <p:cNvSpPr>
            <a:spLocks noGrp="1" noChangeArrowheads="1"/>
          </p:cNvSpPr>
          <p:nvPr>
            <p:ph type="body" idx="4294967295"/>
          </p:nvPr>
        </p:nvSpPr>
        <p:spPr>
          <a:xfrm>
            <a:off x="0" y="0"/>
            <a:ext cx="4495800" cy="6858000"/>
          </a:xfrm>
        </p:spPr>
        <p:txBody>
          <a:bodyPr/>
          <a:lstStyle/>
          <a:p>
            <a:pPr eaLnBrk="1" hangingPunct="1"/>
            <a:r>
              <a:rPr lang="en-US" smtClean="0">
                <a:solidFill>
                  <a:srgbClr val="FFFF00"/>
                </a:solidFill>
              </a:rPr>
              <a:t>The Foucault pendulum swings back and forth in the same plane while a stool is turned beneath it. Likewise, a Foucault pendulum on the earth's surface swings back and forth in the same plane while the earth turns beneath it. The amount of turning observed depends on the latitude of the pendulum.</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endParaRPr lang="en-US" smtClean="0"/>
          </a:p>
        </p:txBody>
      </p:sp>
      <p:sp>
        <p:nvSpPr>
          <p:cNvPr id="183299" name="Rectangle 3"/>
          <p:cNvSpPr>
            <a:spLocks noGrp="1" noChangeArrowheads="1"/>
          </p:cNvSpPr>
          <p:nvPr>
            <p:ph type="body" idx="1"/>
          </p:nvPr>
        </p:nvSpPr>
        <p:spPr>
          <a:xfrm>
            <a:off x="0" y="609600"/>
            <a:ext cx="9144000" cy="5486400"/>
          </a:xfrm>
        </p:spPr>
        <p:txBody>
          <a:bodyPr/>
          <a:lstStyle/>
          <a:p>
            <a:pPr eaLnBrk="1" hangingPunct="1"/>
            <a:r>
              <a:rPr lang="en-US" b="1" smtClean="0">
                <a:solidFill>
                  <a:srgbClr val="FF6600"/>
                </a:solidFill>
              </a:rPr>
              <a:t>Revolution</a:t>
            </a:r>
          </a:p>
          <a:p>
            <a:pPr lvl="1" eaLnBrk="1" hangingPunct="1"/>
            <a:r>
              <a:rPr lang="en-US" smtClean="0">
                <a:solidFill>
                  <a:srgbClr val="FFFF00"/>
                </a:solidFill>
              </a:rPr>
              <a:t>Earth’s orbit is slightly elliptical and requires approximately one year to complete.</a:t>
            </a:r>
          </a:p>
          <a:p>
            <a:pPr lvl="1" eaLnBrk="1" hangingPunct="1"/>
            <a:r>
              <a:rPr lang="en-US" smtClean="0">
                <a:solidFill>
                  <a:srgbClr val="FFFF00"/>
                </a:solidFill>
              </a:rPr>
              <a:t>All points in the Earth’s orbit form a plant called the plane of the ecliptic</a:t>
            </a:r>
          </a:p>
          <a:p>
            <a:pPr lvl="1" eaLnBrk="1" hangingPunct="1"/>
            <a:r>
              <a:rPr lang="en-US" smtClean="0">
                <a:solidFill>
                  <a:srgbClr val="FFFF00"/>
                </a:solidFill>
              </a:rPr>
              <a:t>The average distance from the Sun to the Earth is 150 million km (about 93 million mi).</a:t>
            </a:r>
          </a:p>
          <a:p>
            <a:pPr lvl="1" eaLnBrk="1" hangingPunct="1"/>
            <a:r>
              <a:rPr lang="en-US" smtClean="0">
                <a:solidFill>
                  <a:srgbClr val="FFFF00"/>
                </a:solidFill>
              </a:rPr>
              <a:t>The Earth moves fastest when it is closest to the Sun at perihelion, in January, and moves slowest when it is farthest from the Sun in aphelion, in July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83299">
                                            <p:txEl>
                                              <p:pRg st="0" end="0"/>
                                            </p:txEl>
                                          </p:spTgt>
                                        </p:tgtEl>
                                        <p:attrNameLst>
                                          <p:attrName>style.visibility</p:attrName>
                                        </p:attrNameLst>
                                      </p:cBhvr>
                                      <p:to>
                                        <p:strVal val="visible"/>
                                      </p:to>
                                    </p:set>
                                    <p:anim calcmode="lin" valueType="num">
                                      <p:cBhvr additive="base">
                                        <p:cTn id="7" dur="500" fill="hold"/>
                                        <p:tgtEl>
                                          <p:spTgt spid="183299">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18329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183299">
                                            <p:txEl>
                                              <p:pRg st="1" end="1"/>
                                            </p:txEl>
                                          </p:spTgt>
                                        </p:tgtEl>
                                        <p:attrNameLst>
                                          <p:attrName>style.visibility</p:attrName>
                                        </p:attrNameLst>
                                      </p:cBhvr>
                                      <p:to>
                                        <p:strVal val="visible"/>
                                      </p:to>
                                    </p:set>
                                    <p:anim calcmode="lin" valueType="num">
                                      <p:cBhvr additive="base">
                                        <p:cTn id="13" dur="500" fill="hold"/>
                                        <p:tgtEl>
                                          <p:spTgt spid="183299">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18329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183299">
                                            <p:txEl>
                                              <p:pRg st="2" end="2"/>
                                            </p:txEl>
                                          </p:spTgt>
                                        </p:tgtEl>
                                        <p:attrNameLst>
                                          <p:attrName>style.visibility</p:attrName>
                                        </p:attrNameLst>
                                      </p:cBhvr>
                                      <p:to>
                                        <p:strVal val="visible"/>
                                      </p:to>
                                    </p:set>
                                    <p:anim calcmode="lin" valueType="num">
                                      <p:cBhvr additive="base">
                                        <p:cTn id="19" dur="500" fill="hold"/>
                                        <p:tgtEl>
                                          <p:spTgt spid="183299">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18329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183299">
                                            <p:txEl>
                                              <p:pRg st="3" end="3"/>
                                            </p:txEl>
                                          </p:spTgt>
                                        </p:tgtEl>
                                        <p:attrNameLst>
                                          <p:attrName>style.visibility</p:attrName>
                                        </p:attrNameLst>
                                      </p:cBhvr>
                                      <p:to>
                                        <p:strVal val="visible"/>
                                      </p:to>
                                    </p:set>
                                    <p:anim calcmode="lin" valueType="num">
                                      <p:cBhvr additive="base">
                                        <p:cTn id="25" dur="500" fill="hold"/>
                                        <p:tgtEl>
                                          <p:spTgt spid="183299">
                                            <p:txEl>
                                              <p:pRg st="3" end="3"/>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183299">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183299">
                                            <p:txEl>
                                              <p:pRg st="4" end="4"/>
                                            </p:txEl>
                                          </p:spTgt>
                                        </p:tgtEl>
                                        <p:attrNameLst>
                                          <p:attrName>style.visibility</p:attrName>
                                        </p:attrNameLst>
                                      </p:cBhvr>
                                      <p:to>
                                        <p:strVal val="visible"/>
                                      </p:to>
                                    </p:set>
                                    <p:anim calcmode="lin" valueType="num">
                                      <p:cBhvr additive="base">
                                        <p:cTn id="31" dur="500" fill="hold"/>
                                        <p:tgtEl>
                                          <p:spTgt spid="183299">
                                            <p:txEl>
                                              <p:pRg st="4" end="4"/>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183299">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3299" grpId="0" build="p" bldLvl="5"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endParaRPr lang="en-US" smtClean="0">
              <a:solidFill>
                <a:srgbClr val="FFFF00"/>
              </a:solidFill>
            </a:endParaRPr>
          </a:p>
        </p:txBody>
      </p:sp>
      <p:sp>
        <p:nvSpPr>
          <p:cNvPr id="197635" name="Rectangle 3"/>
          <p:cNvSpPr>
            <a:spLocks noGrp="1" noChangeArrowheads="1"/>
          </p:cNvSpPr>
          <p:nvPr>
            <p:ph type="body" idx="1"/>
          </p:nvPr>
        </p:nvSpPr>
        <p:spPr>
          <a:xfrm>
            <a:off x="0" y="609600"/>
            <a:ext cx="9144000" cy="5486400"/>
          </a:xfrm>
        </p:spPr>
        <p:txBody>
          <a:bodyPr/>
          <a:lstStyle/>
          <a:p>
            <a:pPr lvl="1" eaLnBrk="1" hangingPunct="1"/>
            <a:r>
              <a:rPr lang="en-US" sz="3200" b="1" smtClean="0">
                <a:solidFill>
                  <a:srgbClr val="FF6600"/>
                </a:solidFill>
              </a:rPr>
              <a:t>Solstices</a:t>
            </a:r>
          </a:p>
          <a:p>
            <a:pPr lvl="2" eaLnBrk="1" hangingPunct="1"/>
            <a:r>
              <a:rPr lang="en-US" sz="3200" b="1" smtClean="0">
                <a:solidFill>
                  <a:srgbClr val="FF6600"/>
                </a:solidFill>
              </a:rPr>
              <a:t>Summer Solstice</a:t>
            </a:r>
          </a:p>
          <a:p>
            <a:pPr lvl="3" eaLnBrk="1" hangingPunct="1"/>
            <a:r>
              <a:rPr lang="en-US" sz="3200" smtClean="0">
                <a:solidFill>
                  <a:srgbClr val="FFFF00"/>
                </a:solidFill>
              </a:rPr>
              <a:t>Occurs about June 22</a:t>
            </a:r>
          </a:p>
          <a:p>
            <a:pPr lvl="3" eaLnBrk="1" hangingPunct="1"/>
            <a:r>
              <a:rPr lang="en-US" sz="3200" smtClean="0">
                <a:solidFill>
                  <a:srgbClr val="FFFF00"/>
                </a:solidFill>
              </a:rPr>
              <a:t>The Sun at noon has the highest altitude.</a:t>
            </a:r>
          </a:p>
          <a:p>
            <a:pPr lvl="2" eaLnBrk="1" hangingPunct="1"/>
            <a:r>
              <a:rPr lang="en-US" sz="3200" b="1" smtClean="0">
                <a:solidFill>
                  <a:srgbClr val="FF6600"/>
                </a:solidFill>
              </a:rPr>
              <a:t>Winter Solstice</a:t>
            </a:r>
          </a:p>
          <a:p>
            <a:pPr lvl="3" eaLnBrk="1" hangingPunct="1"/>
            <a:r>
              <a:rPr lang="en-US" sz="3200" smtClean="0">
                <a:solidFill>
                  <a:srgbClr val="FFFF00"/>
                </a:solidFill>
              </a:rPr>
              <a:t>Occurs about December 22.</a:t>
            </a:r>
          </a:p>
          <a:p>
            <a:pPr lvl="3" eaLnBrk="1" hangingPunct="1"/>
            <a:r>
              <a:rPr lang="en-US" sz="3200" smtClean="0">
                <a:solidFill>
                  <a:srgbClr val="FFFF00"/>
                </a:solidFill>
              </a:rPr>
              <a:t>The noon Sun has the lowest altitude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97635">
                                            <p:txEl>
                                              <p:pRg st="0" end="0"/>
                                            </p:txEl>
                                          </p:spTgt>
                                        </p:tgtEl>
                                        <p:attrNameLst>
                                          <p:attrName>style.visibility</p:attrName>
                                        </p:attrNameLst>
                                      </p:cBhvr>
                                      <p:to>
                                        <p:strVal val="visible"/>
                                      </p:to>
                                    </p:set>
                                    <p:anim calcmode="lin" valueType="num">
                                      <p:cBhvr additive="base">
                                        <p:cTn id="7" dur="500" fill="hold"/>
                                        <p:tgtEl>
                                          <p:spTgt spid="197635">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19763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197635">
                                            <p:txEl>
                                              <p:pRg st="1" end="1"/>
                                            </p:txEl>
                                          </p:spTgt>
                                        </p:tgtEl>
                                        <p:attrNameLst>
                                          <p:attrName>style.visibility</p:attrName>
                                        </p:attrNameLst>
                                      </p:cBhvr>
                                      <p:to>
                                        <p:strVal val="visible"/>
                                      </p:to>
                                    </p:set>
                                    <p:anim calcmode="lin" valueType="num">
                                      <p:cBhvr additive="base">
                                        <p:cTn id="13" dur="500" fill="hold"/>
                                        <p:tgtEl>
                                          <p:spTgt spid="197635">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19763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197635">
                                            <p:txEl>
                                              <p:pRg st="2" end="2"/>
                                            </p:txEl>
                                          </p:spTgt>
                                        </p:tgtEl>
                                        <p:attrNameLst>
                                          <p:attrName>style.visibility</p:attrName>
                                        </p:attrNameLst>
                                      </p:cBhvr>
                                      <p:to>
                                        <p:strVal val="visible"/>
                                      </p:to>
                                    </p:set>
                                    <p:anim calcmode="lin" valueType="num">
                                      <p:cBhvr additive="base">
                                        <p:cTn id="19" dur="500" fill="hold"/>
                                        <p:tgtEl>
                                          <p:spTgt spid="197635">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197635">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197635">
                                            <p:txEl>
                                              <p:pRg st="3" end="3"/>
                                            </p:txEl>
                                          </p:spTgt>
                                        </p:tgtEl>
                                        <p:attrNameLst>
                                          <p:attrName>style.visibility</p:attrName>
                                        </p:attrNameLst>
                                      </p:cBhvr>
                                      <p:to>
                                        <p:strVal val="visible"/>
                                      </p:to>
                                    </p:set>
                                    <p:anim calcmode="lin" valueType="num">
                                      <p:cBhvr additive="base">
                                        <p:cTn id="25" dur="500" fill="hold"/>
                                        <p:tgtEl>
                                          <p:spTgt spid="197635">
                                            <p:txEl>
                                              <p:pRg st="3" end="3"/>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197635">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197635">
                                            <p:txEl>
                                              <p:pRg st="4" end="4"/>
                                            </p:txEl>
                                          </p:spTgt>
                                        </p:tgtEl>
                                        <p:attrNameLst>
                                          <p:attrName>style.visibility</p:attrName>
                                        </p:attrNameLst>
                                      </p:cBhvr>
                                      <p:to>
                                        <p:strVal val="visible"/>
                                      </p:to>
                                    </p:set>
                                    <p:anim calcmode="lin" valueType="num">
                                      <p:cBhvr additive="base">
                                        <p:cTn id="31" dur="500" fill="hold"/>
                                        <p:tgtEl>
                                          <p:spTgt spid="197635">
                                            <p:txEl>
                                              <p:pRg st="4" end="4"/>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197635">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197635">
                                            <p:txEl>
                                              <p:pRg st="5" end="5"/>
                                            </p:txEl>
                                          </p:spTgt>
                                        </p:tgtEl>
                                        <p:attrNameLst>
                                          <p:attrName>style.visibility</p:attrName>
                                        </p:attrNameLst>
                                      </p:cBhvr>
                                      <p:to>
                                        <p:strVal val="visible"/>
                                      </p:to>
                                    </p:set>
                                    <p:anim calcmode="lin" valueType="num">
                                      <p:cBhvr additive="base">
                                        <p:cTn id="37" dur="500" fill="hold"/>
                                        <p:tgtEl>
                                          <p:spTgt spid="197635">
                                            <p:txEl>
                                              <p:pRg st="5" end="5"/>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197635">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2" fill="hold" grpId="0" nodeType="clickEffect">
                                  <p:stCondLst>
                                    <p:cond delay="0"/>
                                  </p:stCondLst>
                                  <p:childTnLst>
                                    <p:set>
                                      <p:cBhvr>
                                        <p:cTn id="42" dur="1" fill="hold">
                                          <p:stCondLst>
                                            <p:cond delay="0"/>
                                          </p:stCondLst>
                                        </p:cTn>
                                        <p:tgtEl>
                                          <p:spTgt spid="197635">
                                            <p:txEl>
                                              <p:pRg st="6" end="6"/>
                                            </p:txEl>
                                          </p:spTgt>
                                        </p:tgtEl>
                                        <p:attrNameLst>
                                          <p:attrName>style.visibility</p:attrName>
                                        </p:attrNameLst>
                                      </p:cBhvr>
                                      <p:to>
                                        <p:strVal val="visible"/>
                                      </p:to>
                                    </p:set>
                                    <p:anim calcmode="lin" valueType="num">
                                      <p:cBhvr additive="base">
                                        <p:cTn id="43" dur="500" fill="hold"/>
                                        <p:tgtEl>
                                          <p:spTgt spid="197635">
                                            <p:txEl>
                                              <p:pRg st="6" end="6"/>
                                            </p:txEl>
                                          </p:spTgt>
                                        </p:tgtEl>
                                        <p:attrNameLst>
                                          <p:attrName>ppt_x</p:attrName>
                                        </p:attrNameLst>
                                      </p:cBhvr>
                                      <p:tavLst>
                                        <p:tav tm="0">
                                          <p:val>
                                            <p:strVal val="1+#ppt_w/2"/>
                                          </p:val>
                                        </p:tav>
                                        <p:tav tm="100000">
                                          <p:val>
                                            <p:strVal val="#ppt_x"/>
                                          </p:val>
                                        </p:tav>
                                      </p:tavLst>
                                    </p:anim>
                                    <p:anim calcmode="lin" valueType="num">
                                      <p:cBhvr additive="base">
                                        <p:cTn id="44" dur="500" fill="hold"/>
                                        <p:tgtEl>
                                          <p:spTgt spid="197635">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7635" grpId="0" build="p" bldLvl="5"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1026" descr="J:\tillery\ch18\tillery+f18-0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358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Rectangle 1027"/>
          <p:cNvSpPr>
            <a:spLocks noGrp="1" noChangeArrowheads="1"/>
          </p:cNvSpPr>
          <p:nvPr>
            <p:ph type="title" idx="4294967295"/>
          </p:nvPr>
        </p:nvSpPr>
        <p:spPr/>
        <p:txBody>
          <a:bodyPr/>
          <a:lstStyle/>
          <a:p>
            <a:pPr eaLnBrk="1" hangingPunct="1"/>
            <a:endParaRPr lang="en-US" smtClean="0"/>
          </a:p>
        </p:txBody>
      </p:sp>
      <p:sp>
        <p:nvSpPr>
          <p:cNvPr id="19460" name="Rectangle 1028"/>
          <p:cNvSpPr>
            <a:spLocks noGrp="1" noChangeArrowheads="1"/>
          </p:cNvSpPr>
          <p:nvPr>
            <p:ph type="body" idx="4294967295"/>
          </p:nvPr>
        </p:nvSpPr>
        <p:spPr>
          <a:xfrm>
            <a:off x="0" y="3581400"/>
            <a:ext cx="9144000" cy="3276600"/>
          </a:xfrm>
        </p:spPr>
        <p:txBody>
          <a:bodyPr/>
          <a:lstStyle/>
          <a:p>
            <a:pPr eaLnBrk="1" hangingPunct="1"/>
            <a:r>
              <a:rPr lang="en-US" smtClean="0">
                <a:solidFill>
                  <a:srgbClr val="FFFF00"/>
                </a:solidFill>
              </a:rPr>
              <a:t>The consistent tilt and orientation of Earth's axis as it moves around its orbit is the cause of the seasons. The North Pole is pointing toward the Sun during the summer solstice and away from the Sun during the winter solstice.</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endParaRPr lang="en-US" sz="6000" smtClean="0">
              <a:solidFill>
                <a:srgbClr val="FFFF00"/>
              </a:solidFill>
            </a:endParaRPr>
          </a:p>
        </p:txBody>
      </p:sp>
      <p:sp>
        <p:nvSpPr>
          <p:cNvPr id="198659" name="Rectangle 3"/>
          <p:cNvSpPr>
            <a:spLocks noGrp="1" noChangeArrowheads="1"/>
          </p:cNvSpPr>
          <p:nvPr>
            <p:ph type="body" idx="1"/>
          </p:nvPr>
        </p:nvSpPr>
        <p:spPr>
          <a:xfrm>
            <a:off x="0" y="609600"/>
            <a:ext cx="9144000" cy="5486400"/>
          </a:xfrm>
        </p:spPr>
        <p:txBody>
          <a:bodyPr/>
          <a:lstStyle/>
          <a:p>
            <a:pPr lvl="1" eaLnBrk="1" hangingPunct="1">
              <a:lnSpc>
                <a:spcPct val="90000"/>
              </a:lnSpc>
            </a:pPr>
            <a:r>
              <a:rPr lang="en-US" b="1" smtClean="0">
                <a:solidFill>
                  <a:srgbClr val="FF6600"/>
                </a:solidFill>
              </a:rPr>
              <a:t>Equinox</a:t>
            </a:r>
          </a:p>
          <a:p>
            <a:pPr lvl="2" eaLnBrk="1" hangingPunct="1">
              <a:lnSpc>
                <a:spcPct val="90000"/>
              </a:lnSpc>
            </a:pPr>
            <a:r>
              <a:rPr lang="en-US" sz="2800" smtClean="0">
                <a:solidFill>
                  <a:srgbClr val="FFFF00"/>
                </a:solidFill>
              </a:rPr>
              <a:t>When the Sun is halfway between the Summer and Winter Solstice</a:t>
            </a:r>
          </a:p>
          <a:p>
            <a:pPr lvl="2" eaLnBrk="1" hangingPunct="1">
              <a:lnSpc>
                <a:spcPct val="90000"/>
              </a:lnSpc>
            </a:pPr>
            <a:r>
              <a:rPr lang="en-US" sz="2800" smtClean="0">
                <a:solidFill>
                  <a:srgbClr val="FFFF00"/>
                </a:solidFill>
              </a:rPr>
              <a:t>At this time the Earth’s axis is perpendicular to line between the center of the Sun and Earth and daylight and night are of equal length.</a:t>
            </a:r>
          </a:p>
          <a:p>
            <a:pPr lvl="2" eaLnBrk="1" hangingPunct="1">
              <a:lnSpc>
                <a:spcPct val="90000"/>
              </a:lnSpc>
            </a:pPr>
            <a:r>
              <a:rPr lang="en-US" sz="2800" b="1" smtClean="0">
                <a:solidFill>
                  <a:srgbClr val="FF6600"/>
                </a:solidFill>
              </a:rPr>
              <a:t>Spring Equinox</a:t>
            </a:r>
          </a:p>
          <a:p>
            <a:pPr lvl="3" eaLnBrk="1" hangingPunct="1">
              <a:lnSpc>
                <a:spcPct val="90000"/>
              </a:lnSpc>
            </a:pPr>
            <a:r>
              <a:rPr lang="en-US" sz="2800" smtClean="0">
                <a:solidFill>
                  <a:srgbClr val="FFFF00"/>
                </a:solidFill>
              </a:rPr>
              <a:t>Occurs on March 21</a:t>
            </a:r>
          </a:p>
          <a:p>
            <a:pPr lvl="3" eaLnBrk="1" hangingPunct="1">
              <a:lnSpc>
                <a:spcPct val="90000"/>
              </a:lnSpc>
            </a:pPr>
            <a:r>
              <a:rPr lang="en-US" sz="2800" smtClean="0">
                <a:solidFill>
                  <a:srgbClr val="FFFF00"/>
                </a:solidFill>
              </a:rPr>
              <a:t>Beginning of Spring</a:t>
            </a:r>
          </a:p>
          <a:p>
            <a:pPr lvl="2" eaLnBrk="1" hangingPunct="1">
              <a:lnSpc>
                <a:spcPct val="90000"/>
              </a:lnSpc>
            </a:pPr>
            <a:r>
              <a:rPr lang="en-US" sz="2800" b="1" smtClean="0">
                <a:solidFill>
                  <a:srgbClr val="FF6600"/>
                </a:solidFill>
              </a:rPr>
              <a:t>Autumnal Equinox</a:t>
            </a:r>
          </a:p>
          <a:p>
            <a:pPr lvl="3" eaLnBrk="1" hangingPunct="1">
              <a:lnSpc>
                <a:spcPct val="90000"/>
              </a:lnSpc>
            </a:pPr>
            <a:r>
              <a:rPr lang="en-US" sz="2800" smtClean="0">
                <a:solidFill>
                  <a:srgbClr val="FFFF00"/>
                </a:solidFill>
              </a:rPr>
              <a:t>Occurs on September 23 </a:t>
            </a:r>
          </a:p>
          <a:p>
            <a:pPr lvl="3" eaLnBrk="1" hangingPunct="1">
              <a:lnSpc>
                <a:spcPct val="90000"/>
              </a:lnSpc>
            </a:pPr>
            <a:r>
              <a:rPr lang="en-US" sz="2800" smtClean="0">
                <a:solidFill>
                  <a:srgbClr val="FFFF00"/>
                </a:solidFill>
              </a:rPr>
              <a:t>Beginning of Fall</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98659">
                                            <p:txEl>
                                              <p:pRg st="0" end="0"/>
                                            </p:txEl>
                                          </p:spTgt>
                                        </p:tgtEl>
                                        <p:attrNameLst>
                                          <p:attrName>style.visibility</p:attrName>
                                        </p:attrNameLst>
                                      </p:cBhvr>
                                      <p:to>
                                        <p:strVal val="visible"/>
                                      </p:to>
                                    </p:set>
                                    <p:anim calcmode="lin" valueType="num">
                                      <p:cBhvr additive="base">
                                        <p:cTn id="7" dur="500" fill="hold"/>
                                        <p:tgtEl>
                                          <p:spTgt spid="198659">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19865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198659">
                                            <p:txEl>
                                              <p:pRg st="1" end="1"/>
                                            </p:txEl>
                                          </p:spTgt>
                                        </p:tgtEl>
                                        <p:attrNameLst>
                                          <p:attrName>style.visibility</p:attrName>
                                        </p:attrNameLst>
                                      </p:cBhvr>
                                      <p:to>
                                        <p:strVal val="visible"/>
                                      </p:to>
                                    </p:set>
                                    <p:anim calcmode="lin" valueType="num">
                                      <p:cBhvr additive="base">
                                        <p:cTn id="13" dur="500" fill="hold"/>
                                        <p:tgtEl>
                                          <p:spTgt spid="198659">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19865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198659">
                                            <p:txEl>
                                              <p:pRg st="2" end="2"/>
                                            </p:txEl>
                                          </p:spTgt>
                                        </p:tgtEl>
                                        <p:attrNameLst>
                                          <p:attrName>style.visibility</p:attrName>
                                        </p:attrNameLst>
                                      </p:cBhvr>
                                      <p:to>
                                        <p:strVal val="visible"/>
                                      </p:to>
                                    </p:set>
                                    <p:anim calcmode="lin" valueType="num">
                                      <p:cBhvr additive="base">
                                        <p:cTn id="19" dur="500" fill="hold"/>
                                        <p:tgtEl>
                                          <p:spTgt spid="198659">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19865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198659">
                                            <p:txEl>
                                              <p:pRg st="3" end="3"/>
                                            </p:txEl>
                                          </p:spTgt>
                                        </p:tgtEl>
                                        <p:attrNameLst>
                                          <p:attrName>style.visibility</p:attrName>
                                        </p:attrNameLst>
                                      </p:cBhvr>
                                      <p:to>
                                        <p:strVal val="visible"/>
                                      </p:to>
                                    </p:set>
                                    <p:anim calcmode="lin" valueType="num">
                                      <p:cBhvr additive="base">
                                        <p:cTn id="25" dur="500" fill="hold"/>
                                        <p:tgtEl>
                                          <p:spTgt spid="198659">
                                            <p:txEl>
                                              <p:pRg st="3" end="3"/>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198659">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198659">
                                            <p:txEl>
                                              <p:pRg st="4" end="4"/>
                                            </p:txEl>
                                          </p:spTgt>
                                        </p:tgtEl>
                                        <p:attrNameLst>
                                          <p:attrName>style.visibility</p:attrName>
                                        </p:attrNameLst>
                                      </p:cBhvr>
                                      <p:to>
                                        <p:strVal val="visible"/>
                                      </p:to>
                                    </p:set>
                                    <p:anim calcmode="lin" valueType="num">
                                      <p:cBhvr additive="base">
                                        <p:cTn id="31" dur="500" fill="hold"/>
                                        <p:tgtEl>
                                          <p:spTgt spid="198659">
                                            <p:txEl>
                                              <p:pRg st="4" end="4"/>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198659">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198659">
                                            <p:txEl>
                                              <p:pRg st="5" end="5"/>
                                            </p:txEl>
                                          </p:spTgt>
                                        </p:tgtEl>
                                        <p:attrNameLst>
                                          <p:attrName>style.visibility</p:attrName>
                                        </p:attrNameLst>
                                      </p:cBhvr>
                                      <p:to>
                                        <p:strVal val="visible"/>
                                      </p:to>
                                    </p:set>
                                    <p:anim calcmode="lin" valueType="num">
                                      <p:cBhvr additive="base">
                                        <p:cTn id="37" dur="500" fill="hold"/>
                                        <p:tgtEl>
                                          <p:spTgt spid="198659">
                                            <p:txEl>
                                              <p:pRg st="5" end="5"/>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198659">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2" fill="hold" grpId="0" nodeType="clickEffect">
                                  <p:stCondLst>
                                    <p:cond delay="0"/>
                                  </p:stCondLst>
                                  <p:childTnLst>
                                    <p:set>
                                      <p:cBhvr>
                                        <p:cTn id="42" dur="1" fill="hold">
                                          <p:stCondLst>
                                            <p:cond delay="0"/>
                                          </p:stCondLst>
                                        </p:cTn>
                                        <p:tgtEl>
                                          <p:spTgt spid="198659">
                                            <p:txEl>
                                              <p:pRg st="6" end="6"/>
                                            </p:txEl>
                                          </p:spTgt>
                                        </p:tgtEl>
                                        <p:attrNameLst>
                                          <p:attrName>style.visibility</p:attrName>
                                        </p:attrNameLst>
                                      </p:cBhvr>
                                      <p:to>
                                        <p:strVal val="visible"/>
                                      </p:to>
                                    </p:set>
                                    <p:anim calcmode="lin" valueType="num">
                                      <p:cBhvr additive="base">
                                        <p:cTn id="43" dur="500" fill="hold"/>
                                        <p:tgtEl>
                                          <p:spTgt spid="198659">
                                            <p:txEl>
                                              <p:pRg st="6" end="6"/>
                                            </p:txEl>
                                          </p:spTgt>
                                        </p:tgtEl>
                                        <p:attrNameLst>
                                          <p:attrName>ppt_x</p:attrName>
                                        </p:attrNameLst>
                                      </p:cBhvr>
                                      <p:tavLst>
                                        <p:tav tm="0">
                                          <p:val>
                                            <p:strVal val="1+#ppt_w/2"/>
                                          </p:val>
                                        </p:tav>
                                        <p:tav tm="100000">
                                          <p:val>
                                            <p:strVal val="#ppt_x"/>
                                          </p:val>
                                        </p:tav>
                                      </p:tavLst>
                                    </p:anim>
                                    <p:anim calcmode="lin" valueType="num">
                                      <p:cBhvr additive="base">
                                        <p:cTn id="44" dur="500" fill="hold"/>
                                        <p:tgtEl>
                                          <p:spTgt spid="198659">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2" fill="hold" grpId="0" nodeType="clickEffect">
                                  <p:stCondLst>
                                    <p:cond delay="0"/>
                                  </p:stCondLst>
                                  <p:childTnLst>
                                    <p:set>
                                      <p:cBhvr>
                                        <p:cTn id="48" dur="1" fill="hold">
                                          <p:stCondLst>
                                            <p:cond delay="0"/>
                                          </p:stCondLst>
                                        </p:cTn>
                                        <p:tgtEl>
                                          <p:spTgt spid="198659">
                                            <p:txEl>
                                              <p:pRg st="7" end="7"/>
                                            </p:txEl>
                                          </p:spTgt>
                                        </p:tgtEl>
                                        <p:attrNameLst>
                                          <p:attrName>style.visibility</p:attrName>
                                        </p:attrNameLst>
                                      </p:cBhvr>
                                      <p:to>
                                        <p:strVal val="visible"/>
                                      </p:to>
                                    </p:set>
                                    <p:anim calcmode="lin" valueType="num">
                                      <p:cBhvr additive="base">
                                        <p:cTn id="49" dur="500" fill="hold"/>
                                        <p:tgtEl>
                                          <p:spTgt spid="198659">
                                            <p:txEl>
                                              <p:pRg st="7" end="7"/>
                                            </p:txEl>
                                          </p:spTgt>
                                        </p:tgtEl>
                                        <p:attrNameLst>
                                          <p:attrName>ppt_x</p:attrName>
                                        </p:attrNameLst>
                                      </p:cBhvr>
                                      <p:tavLst>
                                        <p:tav tm="0">
                                          <p:val>
                                            <p:strVal val="1+#ppt_w/2"/>
                                          </p:val>
                                        </p:tav>
                                        <p:tav tm="100000">
                                          <p:val>
                                            <p:strVal val="#ppt_x"/>
                                          </p:val>
                                        </p:tav>
                                      </p:tavLst>
                                    </p:anim>
                                    <p:anim calcmode="lin" valueType="num">
                                      <p:cBhvr additive="base">
                                        <p:cTn id="50" dur="500" fill="hold"/>
                                        <p:tgtEl>
                                          <p:spTgt spid="198659">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2" fill="hold" grpId="0" nodeType="clickEffect">
                                  <p:stCondLst>
                                    <p:cond delay="0"/>
                                  </p:stCondLst>
                                  <p:childTnLst>
                                    <p:set>
                                      <p:cBhvr>
                                        <p:cTn id="54" dur="1" fill="hold">
                                          <p:stCondLst>
                                            <p:cond delay="0"/>
                                          </p:stCondLst>
                                        </p:cTn>
                                        <p:tgtEl>
                                          <p:spTgt spid="198659">
                                            <p:txEl>
                                              <p:pRg st="8" end="8"/>
                                            </p:txEl>
                                          </p:spTgt>
                                        </p:tgtEl>
                                        <p:attrNameLst>
                                          <p:attrName>style.visibility</p:attrName>
                                        </p:attrNameLst>
                                      </p:cBhvr>
                                      <p:to>
                                        <p:strVal val="visible"/>
                                      </p:to>
                                    </p:set>
                                    <p:anim calcmode="lin" valueType="num">
                                      <p:cBhvr additive="base">
                                        <p:cTn id="55" dur="500" fill="hold"/>
                                        <p:tgtEl>
                                          <p:spTgt spid="198659">
                                            <p:txEl>
                                              <p:pRg st="8" end="8"/>
                                            </p:txEl>
                                          </p:spTgt>
                                        </p:tgtEl>
                                        <p:attrNameLst>
                                          <p:attrName>ppt_x</p:attrName>
                                        </p:attrNameLst>
                                      </p:cBhvr>
                                      <p:tavLst>
                                        <p:tav tm="0">
                                          <p:val>
                                            <p:strVal val="1+#ppt_w/2"/>
                                          </p:val>
                                        </p:tav>
                                        <p:tav tm="100000">
                                          <p:val>
                                            <p:strVal val="#ppt_x"/>
                                          </p:val>
                                        </p:tav>
                                      </p:tavLst>
                                    </p:anim>
                                    <p:anim calcmode="lin" valueType="num">
                                      <p:cBhvr additive="base">
                                        <p:cTn id="56" dur="500" fill="hold"/>
                                        <p:tgtEl>
                                          <p:spTgt spid="198659">
                                            <p:txEl>
                                              <p:pRg st="8" end="8"/>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8659" grpId="0" build="p" bldLvl="5"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J:\tillery\ch18\tillery+f18-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7800" y="0"/>
            <a:ext cx="6400800" cy="477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Rectangle 3"/>
          <p:cNvSpPr>
            <a:spLocks noGrp="1" noChangeArrowheads="1"/>
          </p:cNvSpPr>
          <p:nvPr>
            <p:ph type="title" idx="4294967295"/>
          </p:nvPr>
        </p:nvSpPr>
        <p:spPr>
          <a:xfrm>
            <a:off x="0" y="4800600"/>
            <a:ext cx="9144000" cy="2057400"/>
          </a:xfrm>
        </p:spPr>
        <p:txBody>
          <a:bodyPr/>
          <a:lstStyle/>
          <a:p>
            <a:pPr eaLnBrk="1" hangingPunct="1"/>
            <a:r>
              <a:rPr lang="en-US" sz="2800" smtClean="0">
                <a:solidFill>
                  <a:srgbClr val="FFFF00"/>
                </a:solidFill>
              </a:rPr>
              <a:t>Artist's concept of the solar system. Shown are the orbits of the planets, Earth being the third planet from the Sun, and the other planets and their relative sizes and distances from each other and to the Sun. Also shown is the solar system as seen looking toward Earth from the Moon.</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1026" descr="J:\tillery\ch18\tillery+f18-0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0"/>
            <a:ext cx="8077200" cy="316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7" name="Rectangle 1027"/>
          <p:cNvSpPr>
            <a:spLocks noGrp="1" noChangeArrowheads="1"/>
          </p:cNvSpPr>
          <p:nvPr>
            <p:ph type="title" idx="4294967295"/>
          </p:nvPr>
        </p:nvSpPr>
        <p:spPr/>
        <p:txBody>
          <a:bodyPr/>
          <a:lstStyle/>
          <a:p>
            <a:pPr eaLnBrk="1" hangingPunct="1"/>
            <a:endParaRPr lang="en-US" smtClean="0"/>
          </a:p>
        </p:txBody>
      </p:sp>
      <p:sp>
        <p:nvSpPr>
          <p:cNvPr id="21508" name="Rectangle 1028"/>
          <p:cNvSpPr>
            <a:spLocks noGrp="1" noChangeArrowheads="1"/>
          </p:cNvSpPr>
          <p:nvPr>
            <p:ph type="body" idx="4294967295"/>
          </p:nvPr>
        </p:nvSpPr>
        <p:spPr>
          <a:xfrm>
            <a:off x="0" y="3276600"/>
            <a:ext cx="9144000" cy="3581400"/>
          </a:xfrm>
        </p:spPr>
        <p:txBody>
          <a:bodyPr/>
          <a:lstStyle/>
          <a:p>
            <a:pPr eaLnBrk="1" hangingPunct="1">
              <a:lnSpc>
                <a:spcPct val="90000"/>
              </a:lnSpc>
            </a:pPr>
            <a:r>
              <a:rPr lang="en-US" sz="2800" smtClean="0">
                <a:solidFill>
                  <a:srgbClr val="FFFF00"/>
                </a:solidFill>
              </a:rPr>
              <a:t>The length of daylight during each season is determined by the relationship of Earth's shadow to the tilt of the axis. At the equinoxes, the shadow is perpendicular to the latitudes, and day and night are of equal length everywhere. At the summer solstice, the North Pole points toward the Sun and is completely out of the shadow for a twenty-four-hour day. At the winter solstice, the North Pole is in the shadow for a twenty-four-hour night. The situation is reversed for the South Pole.</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endParaRPr lang="en-US" smtClean="0"/>
          </a:p>
        </p:txBody>
      </p:sp>
      <p:sp>
        <p:nvSpPr>
          <p:cNvPr id="184323" name="Rectangle 3"/>
          <p:cNvSpPr>
            <a:spLocks noGrp="1" noChangeArrowheads="1"/>
          </p:cNvSpPr>
          <p:nvPr>
            <p:ph type="body" idx="1"/>
          </p:nvPr>
        </p:nvSpPr>
        <p:spPr>
          <a:xfrm>
            <a:off x="0" y="990600"/>
            <a:ext cx="9144000" cy="5105400"/>
          </a:xfrm>
        </p:spPr>
        <p:txBody>
          <a:bodyPr/>
          <a:lstStyle/>
          <a:p>
            <a:pPr eaLnBrk="1" hangingPunct="1"/>
            <a:r>
              <a:rPr lang="en-US" sz="2800" b="1" smtClean="0">
                <a:solidFill>
                  <a:srgbClr val="FF6600"/>
                </a:solidFill>
              </a:rPr>
              <a:t>Rotation</a:t>
            </a:r>
          </a:p>
          <a:p>
            <a:pPr lvl="1" eaLnBrk="1" hangingPunct="1"/>
            <a:r>
              <a:rPr lang="en-US" smtClean="0">
                <a:solidFill>
                  <a:srgbClr val="FFFF00"/>
                </a:solidFill>
              </a:rPr>
              <a:t>We know that the Earth rotates due to</a:t>
            </a:r>
          </a:p>
          <a:p>
            <a:pPr lvl="2" eaLnBrk="1" hangingPunct="1"/>
            <a:r>
              <a:rPr lang="en-US" sz="2800" smtClean="0">
                <a:solidFill>
                  <a:srgbClr val="FFFF00"/>
                </a:solidFill>
                <a:cs typeface="Times New Roman" pitchFamily="18" charset="0"/>
              </a:rPr>
              <a:t>The other planets rotate</a:t>
            </a:r>
          </a:p>
          <a:p>
            <a:pPr lvl="2" eaLnBrk="1" hangingPunct="1"/>
            <a:r>
              <a:rPr lang="en-US" sz="2800" smtClean="0">
                <a:solidFill>
                  <a:srgbClr val="FFFF00"/>
                </a:solidFill>
                <a:cs typeface="Times New Roman" pitchFamily="18" charset="0"/>
              </a:rPr>
              <a:t>A pendulum changes its plane at different latitudes</a:t>
            </a:r>
          </a:p>
          <a:p>
            <a:pPr lvl="2" eaLnBrk="1" hangingPunct="1"/>
            <a:r>
              <a:rPr lang="en-US" sz="2800" smtClean="0">
                <a:solidFill>
                  <a:srgbClr val="FFFF00"/>
                </a:solidFill>
                <a:cs typeface="Times New Roman" pitchFamily="18" charset="0"/>
              </a:rPr>
              <a:t>The observation of something moving above the Earth’s surface, such as a jet.</a:t>
            </a:r>
          </a:p>
          <a:p>
            <a:pPr lvl="1" eaLnBrk="1" hangingPunct="1"/>
            <a:r>
              <a:rPr lang="en-US" smtClean="0">
                <a:solidFill>
                  <a:srgbClr val="FFFF00"/>
                </a:solidFill>
              </a:rPr>
              <a:t>The rotation of the Earth causes the Coriolis Effect which is an apparent deflection of moving objects to the right in the Northern Hemisphere and to the left in the Southern Hemisphere.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84323">
                                            <p:txEl>
                                              <p:pRg st="0" end="0"/>
                                            </p:txEl>
                                          </p:spTgt>
                                        </p:tgtEl>
                                        <p:attrNameLst>
                                          <p:attrName>style.visibility</p:attrName>
                                        </p:attrNameLst>
                                      </p:cBhvr>
                                      <p:to>
                                        <p:strVal val="visible"/>
                                      </p:to>
                                    </p:set>
                                    <p:anim calcmode="lin" valueType="num">
                                      <p:cBhvr additive="base">
                                        <p:cTn id="7" dur="500" fill="hold"/>
                                        <p:tgtEl>
                                          <p:spTgt spid="184323">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18432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184323">
                                            <p:txEl>
                                              <p:pRg st="1" end="1"/>
                                            </p:txEl>
                                          </p:spTgt>
                                        </p:tgtEl>
                                        <p:attrNameLst>
                                          <p:attrName>style.visibility</p:attrName>
                                        </p:attrNameLst>
                                      </p:cBhvr>
                                      <p:to>
                                        <p:strVal val="visible"/>
                                      </p:to>
                                    </p:set>
                                    <p:anim calcmode="lin" valueType="num">
                                      <p:cBhvr additive="base">
                                        <p:cTn id="13" dur="500" fill="hold"/>
                                        <p:tgtEl>
                                          <p:spTgt spid="184323">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18432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184323">
                                            <p:txEl>
                                              <p:pRg st="2" end="2"/>
                                            </p:txEl>
                                          </p:spTgt>
                                        </p:tgtEl>
                                        <p:attrNameLst>
                                          <p:attrName>style.visibility</p:attrName>
                                        </p:attrNameLst>
                                      </p:cBhvr>
                                      <p:to>
                                        <p:strVal val="visible"/>
                                      </p:to>
                                    </p:set>
                                    <p:anim calcmode="lin" valueType="num">
                                      <p:cBhvr additive="base">
                                        <p:cTn id="19" dur="500" fill="hold"/>
                                        <p:tgtEl>
                                          <p:spTgt spid="184323">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18432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184323">
                                            <p:txEl>
                                              <p:pRg st="3" end="3"/>
                                            </p:txEl>
                                          </p:spTgt>
                                        </p:tgtEl>
                                        <p:attrNameLst>
                                          <p:attrName>style.visibility</p:attrName>
                                        </p:attrNameLst>
                                      </p:cBhvr>
                                      <p:to>
                                        <p:strVal val="visible"/>
                                      </p:to>
                                    </p:set>
                                    <p:anim calcmode="lin" valueType="num">
                                      <p:cBhvr additive="base">
                                        <p:cTn id="25" dur="500" fill="hold"/>
                                        <p:tgtEl>
                                          <p:spTgt spid="184323">
                                            <p:txEl>
                                              <p:pRg st="3" end="3"/>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18432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184323">
                                            <p:txEl>
                                              <p:pRg st="4" end="4"/>
                                            </p:txEl>
                                          </p:spTgt>
                                        </p:tgtEl>
                                        <p:attrNameLst>
                                          <p:attrName>style.visibility</p:attrName>
                                        </p:attrNameLst>
                                      </p:cBhvr>
                                      <p:to>
                                        <p:strVal val="visible"/>
                                      </p:to>
                                    </p:set>
                                    <p:anim calcmode="lin" valueType="num">
                                      <p:cBhvr additive="base">
                                        <p:cTn id="31" dur="500" fill="hold"/>
                                        <p:tgtEl>
                                          <p:spTgt spid="184323">
                                            <p:txEl>
                                              <p:pRg st="4" end="4"/>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18432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184323">
                                            <p:txEl>
                                              <p:pRg st="5" end="5"/>
                                            </p:txEl>
                                          </p:spTgt>
                                        </p:tgtEl>
                                        <p:attrNameLst>
                                          <p:attrName>style.visibility</p:attrName>
                                        </p:attrNameLst>
                                      </p:cBhvr>
                                      <p:to>
                                        <p:strVal val="visible"/>
                                      </p:to>
                                    </p:set>
                                    <p:anim calcmode="lin" valueType="num">
                                      <p:cBhvr additive="base">
                                        <p:cTn id="37" dur="500" fill="hold"/>
                                        <p:tgtEl>
                                          <p:spTgt spid="184323">
                                            <p:txEl>
                                              <p:pRg st="5" end="5"/>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184323">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23" grpId="0" build="p" bldLvl="5"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050" descr="J:\tillery\ch18\tillery+f18-1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7600" y="0"/>
            <a:ext cx="5486400" cy="497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5" name="Rectangle 2051"/>
          <p:cNvSpPr>
            <a:spLocks noGrp="1" noChangeArrowheads="1"/>
          </p:cNvSpPr>
          <p:nvPr>
            <p:ph type="title" idx="4294967295"/>
          </p:nvPr>
        </p:nvSpPr>
        <p:spPr/>
        <p:txBody>
          <a:bodyPr/>
          <a:lstStyle/>
          <a:p>
            <a:pPr eaLnBrk="1" hangingPunct="1"/>
            <a:endParaRPr lang="en-US" smtClean="0"/>
          </a:p>
        </p:txBody>
      </p:sp>
      <p:sp>
        <p:nvSpPr>
          <p:cNvPr id="23556" name="Rectangle 2052"/>
          <p:cNvSpPr>
            <a:spLocks noGrp="1" noChangeArrowheads="1"/>
          </p:cNvSpPr>
          <p:nvPr>
            <p:ph type="body" idx="4294967295"/>
          </p:nvPr>
        </p:nvSpPr>
        <p:spPr>
          <a:xfrm>
            <a:off x="0" y="0"/>
            <a:ext cx="3657600" cy="6858000"/>
          </a:xfrm>
        </p:spPr>
        <p:txBody>
          <a:bodyPr/>
          <a:lstStyle/>
          <a:p>
            <a:pPr eaLnBrk="1" hangingPunct="1">
              <a:lnSpc>
                <a:spcPct val="90000"/>
              </a:lnSpc>
            </a:pPr>
            <a:r>
              <a:rPr lang="en-US" sz="2800" smtClean="0">
                <a:solidFill>
                  <a:srgbClr val="FFFF00"/>
                </a:solidFill>
              </a:rPr>
              <a:t>The earth has a greater rotational velocity at the equator and less toward the poles. As an object moves north or south (A), it passes over land with a different rotational velocity, which produces a deviation to the right in the Northern Hemisphere (B) and to the left in the Southern Hemisphere.</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endParaRPr lang="en-US" smtClean="0"/>
          </a:p>
        </p:txBody>
      </p:sp>
      <p:sp>
        <p:nvSpPr>
          <p:cNvPr id="185347" name="Rectangle 3"/>
          <p:cNvSpPr>
            <a:spLocks noGrp="1" noChangeArrowheads="1"/>
          </p:cNvSpPr>
          <p:nvPr>
            <p:ph type="body" idx="1"/>
          </p:nvPr>
        </p:nvSpPr>
        <p:spPr>
          <a:xfrm>
            <a:off x="0" y="1676400"/>
            <a:ext cx="9144000" cy="4419600"/>
          </a:xfrm>
        </p:spPr>
        <p:txBody>
          <a:bodyPr/>
          <a:lstStyle/>
          <a:p>
            <a:pPr eaLnBrk="1" hangingPunct="1"/>
            <a:r>
              <a:rPr lang="en-US" sz="2800" b="1" smtClean="0">
                <a:solidFill>
                  <a:srgbClr val="FF6600"/>
                </a:solidFill>
              </a:rPr>
              <a:t>Precession</a:t>
            </a:r>
          </a:p>
          <a:p>
            <a:pPr lvl="1" eaLnBrk="1" hangingPunct="1"/>
            <a:r>
              <a:rPr lang="en-US" smtClean="0">
                <a:solidFill>
                  <a:srgbClr val="FFFF00"/>
                </a:solidFill>
              </a:rPr>
              <a:t>This is the slow wobble of the Earth on its axis</a:t>
            </a:r>
          </a:p>
          <a:p>
            <a:pPr lvl="1" eaLnBrk="1" hangingPunct="1"/>
            <a:r>
              <a:rPr lang="en-US" smtClean="0">
                <a:solidFill>
                  <a:srgbClr val="FFFF00"/>
                </a:solidFill>
              </a:rPr>
              <a:t>Causes the Earth to swing in a slow circle like a top.</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85347">
                                            <p:txEl>
                                              <p:pRg st="0" end="0"/>
                                            </p:txEl>
                                          </p:spTgt>
                                        </p:tgtEl>
                                        <p:attrNameLst>
                                          <p:attrName>style.visibility</p:attrName>
                                        </p:attrNameLst>
                                      </p:cBhvr>
                                      <p:to>
                                        <p:strVal val="visible"/>
                                      </p:to>
                                    </p:set>
                                    <p:anim calcmode="lin" valueType="num">
                                      <p:cBhvr additive="base">
                                        <p:cTn id="7" dur="500" fill="hold"/>
                                        <p:tgtEl>
                                          <p:spTgt spid="185347">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18534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185347">
                                            <p:txEl>
                                              <p:pRg st="1" end="1"/>
                                            </p:txEl>
                                          </p:spTgt>
                                        </p:tgtEl>
                                        <p:attrNameLst>
                                          <p:attrName>style.visibility</p:attrName>
                                        </p:attrNameLst>
                                      </p:cBhvr>
                                      <p:to>
                                        <p:strVal val="visible"/>
                                      </p:to>
                                    </p:set>
                                    <p:anim calcmode="lin" valueType="num">
                                      <p:cBhvr additive="base">
                                        <p:cTn id="13" dur="500" fill="hold"/>
                                        <p:tgtEl>
                                          <p:spTgt spid="185347">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18534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185347">
                                            <p:txEl>
                                              <p:pRg st="2" end="2"/>
                                            </p:txEl>
                                          </p:spTgt>
                                        </p:tgtEl>
                                        <p:attrNameLst>
                                          <p:attrName>style.visibility</p:attrName>
                                        </p:attrNameLst>
                                      </p:cBhvr>
                                      <p:to>
                                        <p:strVal val="visible"/>
                                      </p:to>
                                    </p:set>
                                    <p:anim calcmode="lin" valueType="num">
                                      <p:cBhvr additive="base">
                                        <p:cTn id="19" dur="500" fill="hold"/>
                                        <p:tgtEl>
                                          <p:spTgt spid="185347">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185347">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5347" grpId="0" build="p" bldLvl="5" autoUpdateAnimBg="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J:\tillery\ch18\tillery+f18-1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43150" y="0"/>
            <a:ext cx="68008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3" name="Rectangle 3"/>
          <p:cNvSpPr>
            <a:spLocks noGrp="1" noChangeArrowheads="1"/>
          </p:cNvSpPr>
          <p:nvPr>
            <p:ph type="title" idx="4294967295"/>
          </p:nvPr>
        </p:nvSpPr>
        <p:spPr/>
        <p:txBody>
          <a:bodyPr/>
          <a:lstStyle/>
          <a:p>
            <a:pPr eaLnBrk="1" hangingPunct="1"/>
            <a:endParaRPr lang="en-US" smtClean="0"/>
          </a:p>
        </p:txBody>
      </p:sp>
      <p:sp>
        <p:nvSpPr>
          <p:cNvPr id="25604" name="Rectangle 4"/>
          <p:cNvSpPr>
            <a:spLocks noGrp="1" noChangeArrowheads="1"/>
          </p:cNvSpPr>
          <p:nvPr>
            <p:ph type="body" idx="4294967295"/>
          </p:nvPr>
        </p:nvSpPr>
        <p:spPr>
          <a:xfrm>
            <a:off x="0" y="609600"/>
            <a:ext cx="2286000" cy="5486400"/>
          </a:xfrm>
        </p:spPr>
        <p:txBody>
          <a:bodyPr/>
          <a:lstStyle/>
          <a:p>
            <a:pPr eaLnBrk="1" hangingPunct="1"/>
            <a:r>
              <a:rPr lang="en-US" sz="2800" smtClean="0">
                <a:solidFill>
                  <a:srgbClr val="FFFF00"/>
                </a:solidFill>
              </a:rPr>
              <a:t>A spinning top wobbles as it spins, and the axis of the top traces out a small circle. The wobbling of the axis is called precession.</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050" descr="J:\tillery\ch18\tillery+f18-1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16213" y="0"/>
            <a:ext cx="6427787" cy="6097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7" name="Rectangle 2051"/>
          <p:cNvSpPr>
            <a:spLocks noGrp="1" noChangeArrowheads="1"/>
          </p:cNvSpPr>
          <p:nvPr>
            <p:ph type="title" idx="4294967295"/>
          </p:nvPr>
        </p:nvSpPr>
        <p:spPr/>
        <p:txBody>
          <a:bodyPr/>
          <a:lstStyle/>
          <a:p>
            <a:pPr eaLnBrk="1" hangingPunct="1"/>
            <a:endParaRPr lang="en-US" smtClean="0"/>
          </a:p>
        </p:txBody>
      </p:sp>
      <p:sp>
        <p:nvSpPr>
          <p:cNvPr id="26628" name="Rectangle 2052"/>
          <p:cNvSpPr>
            <a:spLocks noGrp="1" noChangeArrowheads="1"/>
          </p:cNvSpPr>
          <p:nvPr>
            <p:ph type="body" idx="4294967295"/>
          </p:nvPr>
        </p:nvSpPr>
        <p:spPr>
          <a:xfrm>
            <a:off x="0" y="609600"/>
            <a:ext cx="2743200" cy="5486400"/>
          </a:xfrm>
        </p:spPr>
        <p:txBody>
          <a:bodyPr/>
          <a:lstStyle/>
          <a:p>
            <a:pPr eaLnBrk="1" hangingPunct="1">
              <a:lnSpc>
                <a:spcPct val="90000"/>
              </a:lnSpc>
            </a:pPr>
            <a:r>
              <a:rPr lang="en-US" smtClean="0">
                <a:solidFill>
                  <a:srgbClr val="FFFF00"/>
                </a:solidFill>
              </a:rPr>
              <a:t>The slow, continuous precession of the earth's axis results in the North Pole pointing around a small circle over a period of about 26,000 years.</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endParaRPr lang="en-US" smtClean="0"/>
          </a:p>
        </p:txBody>
      </p:sp>
      <p:sp>
        <p:nvSpPr>
          <p:cNvPr id="186371" name="Rectangle 3"/>
          <p:cNvSpPr>
            <a:spLocks noGrp="1" noChangeArrowheads="1"/>
          </p:cNvSpPr>
          <p:nvPr>
            <p:ph type="body" idx="1"/>
          </p:nvPr>
        </p:nvSpPr>
        <p:spPr>
          <a:xfrm>
            <a:off x="0" y="1981200"/>
            <a:ext cx="9144000" cy="4114800"/>
          </a:xfrm>
        </p:spPr>
        <p:txBody>
          <a:bodyPr/>
          <a:lstStyle/>
          <a:p>
            <a:pPr algn="ctr" eaLnBrk="1" hangingPunct="1"/>
            <a:r>
              <a:rPr lang="en-US" sz="4400" b="1" smtClean="0">
                <a:solidFill>
                  <a:srgbClr val="FF6600"/>
                </a:solidFill>
              </a:rPr>
              <a:t>Place and Time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186371">
                                            <p:txEl>
                                              <p:pRg st="0" end="0"/>
                                            </p:txEl>
                                          </p:spTgt>
                                        </p:tgtEl>
                                        <p:attrNameLst>
                                          <p:attrName>style.visibility</p:attrName>
                                        </p:attrNameLst>
                                      </p:cBhvr>
                                      <p:to>
                                        <p:strVal val="visible"/>
                                      </p:to>
                                    </p:set>
                                    <p:anim calcmode="lin" valueType="num">
                                      <p:cBhvr>
                                        <p:cTn id="7" dur="1000" fill="hold"/>
                                        <p:tgtEl>
                                          <p:spTgt spid="186371">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186371">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186371">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86371">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6371" grpId="0" build="p"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endParaRPr lang="en-US" smtClean="0"/>
          </a:p>
        </p:txBody>
      </p:sp>
      <p:sp>
        <p:nvSpPr>
          <p:cNvPr id="187395" name="Rectangle 3"/>
          <p:cNvSpPr>
            <a:spLocks noGrp="1" noChangeArrowheads="1"/>
          </p:cNvSpPr>
          <p:nvPr>
            <p:ph type="body" idx="1"/>
          </p:nvPr>
        </p:nvSpPr>
        <p:spPr>
          <a:xfrm>
            <a:off x="0" y="609600"/>
            <a:ext cx="9144000" cy="5486400"/>
          </a:xfrm>
        </p:spPr>
        <p:txBody>
          <a:bodyPr/>
          <a:lstStyle/>
          <a:p>
            <a:pPr eaLnBrk="1" hangingPunct="1"/>
            <a:r>
              <a:rPr lang="en-US" sz="2800" smtClean="0">
                <a:solidFill>
                  <a:srgbClr val="FFFF00"/>
                </a:solidFill>
              </a:rPr>
              <a:t>Identifying Place</a:t>
            </a:r>
          </a:p>
          <a:p>
            <a:pPr lvl="1" eaLnBrk="1" hangingPunct="1"/>
            <a:r>
              <a:rPr lang="en-US" smtClean="0">
                <a:solidFill>
                  <a:srgbClr val="FFFF00"/>
                </a:solidFill>
              </a:rPr>
              <a:t>The Earth’s axis identifies the north-south referent</a:t>
            </a:r>
          </a:p>
          <a:p>
            <a:pPr lvl="1" eaLnBrk="1" hangingPunct="1"/>
            <a:r>
              <a:rPr lang="en-US" smtClean="0">
                <a:solidFill>
                  <a:srgbClr val="FFFF00"/>
                </a:solidFill>
              </a:rPr>
              <a:t>East west parallel circles on the Earth are called </a:t>
            </a:r>
            <a:r>
              <a:rPr lang="en-US" b="1" smtClean="0">
                <a:solidFill>
                  <a:srgbClr val="FF6600"/>
                </a:solidFill>
              </a:rPr>
              <a:t>parallels</a:t>
            </a:r>
          </a:p>
          <a:p>
            <a:pPr lvl="2" eaLnBrk="1" hangingPunct="1"/>
            <a:r>
              <a:rPr lang="en-US" sz="2800" smtClean="0">
                <a:solidFill>
                  <a:srgbClr val="FFFF00"/>
                </a:solidFill>
              </a:rPr>
              <a:t>The distance from the equator to a point on a parallel is called a </a:t>
            </a:r>
            <a:r>
              <a:rPr lang="en-US" sz="2800" b="1" smtClean="0">
                <a:solidFill>
                  <a:srgbClr val="FF6600"/>
                </a:solidFill>
              </a:rPr>
              <a:t>latitude.</a:t>
            </a:r>
          </a:p>
          <a:p>
            <a:pPr lvl="1" eaLnBrk="1" hangingPunct="1"/>
            <a:r>
              <a:rPr lang="en-US" smtClean="0">
                <a:solidFill>
                  <a:srgbClr val="FFFF00"/>
                </a:solidFill>
              </a:rPr>
              <a:t>North south running arcs are called </a:t>
            </a:r>
            <a:r>
              <a:rPr lang="en-US" b="1" smtClean="0">
                <a:solidFill>
                  <a:srgbClr val="FF6600"/>
                </a:solidFill>
              </a:rPr>
              <a:t>meridians.</a:t>
            </a:r>
          </a:p>
          <a:p>
            <a:pPr lvl="2" eaLnBrk="1" hangingPunct="1"/>
            <a:r>
              <a:rPr lang="en-US" sz="2800" smtClean="0">
                <a:solidFill>
                  <a:srgbClr val="FFFF00"/>
                </a:solidFill>
              </a:rPr>
              <a:t>The Prime meridian is the referent meridian that runs through Greenwich Observatory near London, England.</a:t>
            </a:r>
          </a:p>
          <a:p>
            <a:pPr lvl="2" eaLnBrk="1" hangingPunct="1"/>
            <a:r>
              <a:rPr lang="en-US" sz="2800" smtClean="0">
                <a:solidFill>
                  <a:srgbClr val="FFFF00"/>
                </a:solidFill>
              </a:rPr>
              <a:t>The distance from the prime meridian east or west is the </a:t>
            </a:r>
            <a:r>
              <a:rPr lang="en-US" sz="2800" b="1" smtClean="0">
                <a:solidFill>
                  <a:srgbClr val="FF6600"/>
                </a:solidFill>
              </a:rPr>
              <a:t>Longitude</a:t>
            </a:r>
            <a:r>
              <a:rPr lang="en-US" sz="2800" smtClean="0">
                <a:solidFill>
                  <a:srgbClr val="FFFF00"/>
                </a:solidFill>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87395">
                                            <p:txEl>
                                              <p:pRg st="0" end="0"/>
                                            </p:txEl>
                                          </p:spTgt>
                                        </p:tgtEl>
                                        <p:attrNameLst>
                                          <p:attrName>style.visibility</p:attrName>
                                        </p:attrNameLst>
                                      </p:cBhvr>
                                      <p:to>
                                        <p:strVal val="visible"/>
                                      </p:to>
                                    </p:set>
                                    <p:anim calcmode="lin" valueType="num">
                                      <p:cBhvr additive="base">
                                        <p:cTn id="7" dur="500" fill="hold"/>
                                        <p:tgtEl>
                                          <p:spTgt spid="187395">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18739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187395">
                                            <p:txEl>
                                              <p:pRg st="1" end="1"/>
                                            </p:txEl>
                                          </p:spTgt>
                                        </p:tgtEl>
                                        <p:attrNameLst>
                                          <p:attrName>style.visibility</p:attrName>
                                        </p:attrNameLst>
                                      </p:cBhvr>
                                      <p:to>
                                        <p:strVal val="visible"/>
                                      </p:to>
                                    </p:set>
                                    <p:anim calcmode="lin" valueType="num">
                                      <p:cBhvr additive="base">
                                        <p:cTn id="13" dur="500" fill="hold"/>
                                        <p:tgtEl>
                                          <p:spTgt spid="187395">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18739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187395">
                                            <p:txEl>
                                              <p:pRg st="2" end="2"/>
                                            </p:txEl>
                                          </p:spTgt>
                                        </p:tgtEl>
                                        <p:attrNameLst>
                                          <p:attrName>style.visibility</p:attrName>
                                        </p:attrNameLst>
                                      </p:cBhvr>
                                      <p:to>
                                        <p:strVal val="visible"/>
                                      </p:to>
                                    </p:set>
                                    <p:anim calcmode="lin" valueType="num">
                                      <p:cBhvr additive="base">
                                        <p:cTn id="19" dur="500" fill="hold"/>
                                        <p:tgtEl>
                                          <p:spTgt spid="187395">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187395">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187395">
                                            <p:txEl>
                                              <p:pRg st="3" end="3"/>
                                            </p:txEl>
                                          </p:spTgt>
                                        </p:tgtEl>
                                        <p:attrNameLst>
                                          <p:attrName>style.visibility</p:attrName>
                                        </p:attrNameLst>
                                      </p:cBhvr>
                                      <p:to>
                                        <p:strVal val="visible"/>
                                      </p:to>
                                    </p:set>
                                    <p:anim calcmode="lin" valueType="num">
                                      <p:cBhvr additive="base">
                                        <p:cTn id="25" dur="500" fill="hold"/>
                                        <p:tgtEl>
                                          <p:spTgt spid="187395">
                                            <p:txEl>
                                              <p:pRg st="3" end="3"/>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187395">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187395">
                                            <p:txEl>
                                              <p:pRg st="4" end="4"/>
                                            </p:txEl>
                                          </p:spTgt>
                                        </p:tgtEl>
                                        <p:attrNameLst>
                                          <p:attrName>style.visibility</p:attrName>
                                        </p:attrNameLst>
                                      </p:cBhvr>
                                      <p:to>
                                        <p:strVal val="visible"/>
                                      </p:to>
                                    </p:set>
                                    <p:anim calcmode="lin" valueType="num">
                                      <p:cBhvr additive="base">
                                        <p:cTn id="31" dur="500" fill="hold"/>
                                        <p:tgtEl>
                                          <p:spTgt spid="187395">
                                            <p:txEl>
                                              <p:pRg st="4" end="4"/>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187395">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187395">
                                            <p:txEl>
                                              <p:pRg st="5" end="5"/>
                                            </p:txEl>
                                          </p:spTgt>
                                        </p:tgtEl>
                                        <p:attrNameLst>
                                          <p:attrName>style.visibility</p:attrName>
                                        </p:attrNameLst>
                                      </p:cBhvr>
                                      <p:to>
                                        <p:strVal val="visible"/>
                                      </p:to>
                                    </p:set>
                                    <p:anim calcmode="lin" valueType="num">
                                      <p:cBhvr additive="base">
                                        <p:cTn id="37" dur="500" fill="hold"/>
                                        <p:tgtEl>
                                          <p:spTgt spid="187395">
                                            <p:txEl>
                                              <p:pRg st="5" end="5"/>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187395">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2" fill="hold" grpId="0" nodeType="clickEffect">
                                  <p:stCondLst>
                                    <p:cond delay="0"/>
                                  </p:stCondLst>
                                  <p:childTnLst>
                                    <p:set>
                                      <p:cBhvr>
                                        <p:cTn id="42" dur="1" fill="hold">
                                          <p:stCondLst>
                                            <p:cond delay="0"/>
                                          </p:stCondLst>
                                        </p:cTn>
                                        <p:tgtEl>
                                          <p:spTgt spid="187395">
                                            <p:txEl>
                                              <p:pRg st="6" end="6"/>
                                            </p:txEl>
                                          </p:spTgt>
                                        </p:tgtEl>
                                        <p:attrNameLst>
                                          <p:attrName>style.visibility</p:attrName>
                                        </p:attrNameLst>
                                      </p:cBhvr>
                                      <p:to>
                                        <p:strVal val="visible"/>
                                      </p:to>
                                    </p:set>
                                    <p:anim calcmode="lin" valueType="num">
                                      <p:cBhvr additive="base">
                                        <p:cTn id="43" dur="500" fill="hold"/>
                                        <p:tgtEl>
                                          <p:spTgt spid="187395">
                                            <p:txEl>
                                              <p:pRg st="6" end="6"/>
                                            </p:txEl>
                                          </p:spTgt>
                                        </p:tgtEl>
                                        <p:attrNameLst>
                                          <p:attrName>ppt_x</p:attrName>
                                        </p:attrNameLst>
                                      </p:cBhvr>
                                      <p:tavLst>
                                        <p:tav tm="0">
                                          <p:val>
                                            <p:strVal val="1+#ppt_w/2"/>
                                          </p:val>
                                        </p:tav>
                                        <p:tav tm="100000">
                                          <p:val>
                                            <p:strVal val="#ppt_x"/>
                                          </p:val>
                                        </p:tav>
                                      </p:tavLst>
                                    </p:anim>
                                    <p:anim calcmode="lin" valueType="num">
                                      <p:cBhvr additive="base">
                                        <p:cTn id="44" dur="500" fill="hold"/>
                                        <p:tgtEl>
                                          <p:spTgt spid="187395">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7395" grpId="0" build="p" bldLvl="5"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J:\tillery\ch18\tillery+f18-1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6326188" cy="527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699" name="Rectangle 3"/>
          <p:cNvSpPr>
            <a:spLocks noGrp="1" noChangeArrowheads="1"/>
          </p:cNvSpPr>
          <p:nvPr>
            <p:ph type="title" idx="4294967295"/>
          </p:nvPr>
        </p:nvSpPr>
        <p:spPr/>
        <p:txBody>
          <a:bodyPr/>
          <a:lstStyle/>
          <a:p>
            <a:pPr eaLnBrk="1" hangingPunct="1"/>
            <a:endParaRPr lang="en-US" smtClean="0"/>
          </a:p>
        </p:txBody>
      </p:sp>
      <p:sp>
        <p:nvSpPr>
          <p:cNvPr id="29700" name="Rectangle 4"/>
          <p:cNvSpPr>
            <a:spLocks noGrp="1" noChangeArrowheads="1"/>
          </p:cNvSpPr>
          <p:nvPr>
            <p:ph type="body" idx="4294967295"/>
          </p:nvPr>
        </p:nvSpPr>
        <p:spPr>
          <a:xfrm>
            <a:off x="0" y="5257800"/>
            <a:ext cx="9144000" cy="1600200"/>
          </a:xfrm>
        </p:spPr>
        <p:txBody>
          <a:bodyPr/>
          <a:lstStyle/>
          <a:p>
            <a:pPr eaLnBrk="1" hangingPunct="1">
              <a:lnSpc>
                <a:spcPct val="90000"/>
              </a:lnSpc>
            </a:pPr>
            <a:r>
              <a:rPr lang="en-US" sz="2800" smtClean="0">
                <a:solidFill>
                  <a:srgbClr val="FFFF00"/>
                </a:solidFill>
              </a:rPr>
              <a:t>Any location on a flat, two-dimensional surface is easily identified with two references from two edges. This technique does not work on a motionless sphere because there are no reference points.</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J:\tillery\ch18\tillery+f18-1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0"/>
            <a:ext cx="8129588" cy="543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3" name="Rectangle 3"/>
          <p:cNvSpPr>
            <a:spLocks noGrp="1" noChangeArrowheads="1"/>
          </p:cNvSpPr>
          <p:nvPr>
            <p:ph type="title" idx="4294967295"/>
          </p:nvPr>
        </p:nvSpPr>
        <p:spPr/>
        <p:txBody>
          <a:bodyPr/>
          <a:lstStyle/>
          <a:p>
            <a:pPr eaLnBrk="1" hangingPunct="1"/>
            <a:endParaRPr lang="en-US" smtClean="0"/>
          </a:p>
        </p:txBody>
      </p:sp>
      <p:sp>
        <p:nvSpPr>
          <p:cNvPr id="30724" name="Rectangle 4"/>
          <p:cNvSpPr>
            <a:spLocks noGrp="1" noChangeArrowheads="1"/>
          </p:cNvSpPr>
          <p:nvPr>
            <p:ph type="body" idx="4294967295"/>
          </p:nvPr>
        </p:nvSpPr>
        <p:spPr>
          <a:xfrm>
            <a:off x="0" y="5410200"/>
            <a:ext cx="9144000" cy="1447800"/>
          </a:xfrm>
        </p:spPr>
        <p:txBody>
          <a:bodyPr/>
          <a:lstStyle/>
          <a:p>
            <a:pPr eaLnBrk="1" hangingPunct="1">
              <a:lnSpc>
                <a:spcPct val="90000"/>
              </a:lnSpc>
            </a:pPr>
            <a:r>
              <a:rPr lang="en-US" smtClean="0">
                <a:solidFill>
                  <a:srgbClr val="FFFF00"/>
                </a:solidFill>
              </a:rPr>
              <a:t>A circle that is parallel to the equator is used to specify a position north or south of the equator. A few of the possibilities are illustrated here.</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J:\tillery\ch18\tillery+f18-0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0"/>
            <a:ext cx="5638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Rectangle 3"/>
          <p:cNvSpPr>
            <a:spLocks noGrp="1" noChangeArrowheads="1"/>
          </p:cNvSpPr>
          <p:nvPr>
            <p:ph type="title" idx="4294967295"/>
          </p:nvPr>
        </p:nvSpPr>
        <p:spPr>
          <a:xfrm>
            <a:off x="0" y="4495800"/>
            <a:ext cx="9144000" cy="2362200"/>
          </a:xfrm>
        </p:spPr>
        <p:txBody>
          <a:bodyPr/>
          <a:lstStyle/>
          <a:p>
            <a:pPr eaLnBrk="1" hangingPunct="1"/>
            <a:r>
              <a:rPr lang="en-US" sz="2800" smtClean="0">
                <a:solidFill>
                  <a:srgbClr val="FFFF00"/>
                </a:solidFill>
              </a:rPr>
              <a:t>Earth undergoes many different motions as it moves through space. There are seven more conspicuous motions, three of which are more obvious on the surface. Earth follows the path of a gigantic helix, moving at fantastic speeds as it follows the Sun and the galaxy through space.</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idx="4294967295"/>
          </p:nvPr>
        </p:nvSpPr>
        <p:spPr/>
        <p:txBody>
          <a:bodyPr/>
          <a:lstStyle/>
          <a:p>
            <a:pPr eaLnBrk="1" hangingPunct="1"/>
            <a:endParaRPr lang="en-US" smtClean="0">
              <a:solidFill>
                <a:srgbClr val="FFFF00"/>
              </a:solidFill>
            </a:endParaRPr>
          </a:p>
        </p:txBody>
      </p:sp>
      <p:pic>
        <p:nvPicPr>
          <p:cNvPr id="31747" name="Picture 3" descr="J:\tillery\ch18\tillery+f18-1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0200" y="0"/>
            <a:ext cx="5868988" cy="552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8" name="Rectangle 4"/>
          <p:cNvSpPr>
            <a:spLocks noGrp="1" noChangeArrowheads="1"/>
          </p:cNvSpPr>
          <p:nvPr>
            <p:ph type="body" idx="4294967295"/>
          </p:nvPr>
        </p:nvSpPr>
        <p:spPr>
          <a:xfrm>
            <a:off x="0" y="5562600"/>
            <a:ext cx="9144000" cy="1295400"/>
          </a:xfrm>
        </p:spPr>
        <p:txBody>
          <a:bodyPr/>
          <a:lstStyle/>
          <a:p>
            <a:pPr eaLnBrk="1" hangingPunct="1">
              <a:lnSpc>
                <a:spcPct val="90000"/>
              </a:lnSpc>
            </a:pPr>
            <a:r>
              <a:rPr lang="en-US" sz="2800" smtClean="0">
                <a:solidFill>
                  <a:srgbClr val="FFFF00"/>
                </a:solidFill>
              </a:rPr>
              <a:t>If you could see to the earth's center, you would see that latitudes run from 0</a:t>
            </a:r>
            <a:r>
              <a:rPr lang="en-US" sz="2800" baseline="30000" smtClean="0">
                <a:solidFill>
                  <a:srgbClr val="FFFF00"/>
                </a:solidFill>
              </a:rPr>
              <a:t>O</a:t>
            </a:r>
            <a:r>
              <a:rPr lang="en-US" sz="2800" smtClean="0">
                <a:solidFill>
                  <a:srgbClr val="FFFF00"/>
                </a:solidFill>
              </a:rPr>
              <a:t> at the equator north to 90</a:t>
            </a:r>
            <a:r>
              <a:rPr lang="en-US" sz="2800" baseline="30000" smtClean="0">
                <a:solidFill>
                  <a:srgbClr val="FFFF00"/>
                </a:solidFill>
              </a:rPr>
              <a:t>O</a:t>
            </a:r>
            <a:r>
              <a:rPr lang="en-US" sz="2800" smtClean="0">
                <a:solidFill>
                  <a:srgbClr val="FFFF00"/>
                </a:solidFill>
              </a:rPr>
              <a:t>  at the North Pole (or to 90</a:t>
            </a:r>
            <a:r>
              <a:rPr lang="en-US" sz="2800" baseline="30000" smtClean="0">
                <a:solidFill>
                  <a:srgbClr val="FFFF00"/>
                </a:solidFill>
              </a:rPr>
              <a:t>O</a:t>
            </a:r>
            <a:r>
              <a:rPr lang="en-US" sz="2800" smtClean="0">
                <a:solidFill>
                  <a:srgbClr val="FFFF00"/>
                </a:solidFill>
              </a:rPr>
              <a:t>  south at the South Pole).</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J:\tillery\ch18\tillery+f18-1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6413" y="0"/>
            <a:ext cx="6097587" cy="6097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1" name="Rectangle 3"/>
          <p:cNvSpPr>
            <a:spLocks noGrp="1" noChangeArrowheads="1"/>
          </p:cNvSpPr>
          <p:nvPr>
            <p:ph type="title" idx="4294967295"/>
          </p:nvPr>
        </p:nvSpPr>
        <p:spPr/>
        <p:txBody>
          <a:bodyPr/>
          <a:lstStyle/>
          <a:p>
            <a:pPr eaLnBrk="1" hangingPunct="1"/>
            <a:endParaRPr lang="en-US" smtClean="0"/>
          </a:p>
        </p:txBody>
      </p:sp>
      <p:sp>
        <p:nvSpPr>
          <p:cNvPr id="32772" name="Rectangle 4"/>
          <p:cNvSpPr>
            <a:spLocks noGrp="1" noChangeArrowheads="1"/>
          </p:cNvSpPr>
          <p:nvPr>
            <p:ph type="body" idx="4294967295"/>
          </p:nvPr>
        </p:nvSpPr>
        <p:spPr>
          <a:xfrm>
            <a:off x="0" y="685800"/>
            <a:ext cx="3124200" cy="6172200"/>
          </a:xfrm>
        </p:spPr>
        <p:txBody>
          <a:bodyPr/>
          <a:lstStyle/>
          <a:p>
            <a:pPr eaLnBrk="1" hangingPunct="1"/>
            <a:r>
              <a:rPr lang="en-US" smtClean="0">
                <a:solidFill>
                  <a:srgbClr val="FFFF00"/>
                </a:solidFill>
              </a:rPr>
              <a:t>Meridians run pole to pole perpendicular to the parallels and provide a reference for specifying east and west directions.</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1026" descr="J:\tillery\ch18\tillery+f18-1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19400" y="381000"/>
            <a:ext cx="6324600" cy="5162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5" name="Rectangle 1027"/>
          <p:cNvSpPr>
            <a:spLocks noGrp="1" noChangeArrowheads="1"/>
          </p:cNvSpPr>
          <p:nvPr>
            <p:ph type="title" idx="4294967295"/>
          </p:nvPr>
        </p:nvSpPr>
        <p:spPr/>
        <p:txBody>
          <a:bodyPr/>
          <a:lstStyle/>
          <a:p>
            <a:pPr eaLnBrk="1" hangingPunct="1"/>
            <a:endParaRPr lang="en-US" smtClean="0"/>
          </a:p>
        </p:txBody>
      </p:sp>
      <p:sp>
        <p:nvSpPr>
          <p:cNvPr id="33796" name="Rectangle 1028"/>
          <p:cNvSpPr>
            <a:spLocks noGrp="1" noChangeArrowheads="1"/>
          </p:cNvSpPr>
          <p:nvPr>
            <p:ph type="body" idx="4294967295"/>
          </p:nvPr>
        </p:nvSpPr>
        <p:spPr>
          <a:xfrm>
            <a:off x="0" y="533400"/>
            <a:ext cx="2743200" cy="6324600"/>
          </a:xfrm>
        </p:spPr>
        <p:txBody>
          <a:bodyPr/>
          <a:lstStyle/>
          <a:p>
            <a:pPr eaLnBrk="1" hangingPunct="1"/>
            <a:r>
              <a:rPr lang="en-US" smtClean="0">
                <a:solidFill>
                  <a:srgbClr val="FFFF00"/>
                </a:solidFill>
              </a:rPr>
              <a:t>If you could see inside the earth, you would see 360</a:t>
            </a:r>
            <a:r>
              <a:rPr lang="en-US" baseline="30000" smtClean="0">
                <a:solidFill>
                  <a:srgbClr val="FFFF00"/>
                </a:solidFill>
              </a:rPr>
              <a:t>O</a:t>
            </a:r>
            <a:r>
              <a:rPr lang="en-US" smtClean="0">
                <a:solidFill>
                  <a:srgbClr val="FFFF00"/>
                </a:solidFill>
              </a:rPr>
              <a:t>  around the equator and 180</a:t>
            </a:r>
            <a:r>
              <a:rPr lang="en-US" baseline="30000" smtClean="0">
                <a:solidFill>
                  <a:srgbClr val="FFFF00"/>
                </a:solidFill>
              </a:rPr>
              <a:t>O</a:t>
            </a:r>
            <a:r>
              <a:rPr lang="en-US" smtClean="0">
                <a:solidFill>
                  <a:srgbClr val="FFFF00"/>
                </a:solidFill>
              </a:rPr>
              <a:t>  of longitude east and west of the prime meridian.</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endParaRPr lang="en-US" smtClean="0">
              <a:solidFill>
                <a:srgbClr val="FFFF00"/>
              </a:solidFill>
            </a:endParaRPr>
          </a:p>
        </p:txBody>
      </p:sp>
      <p:sp>
        <p:nvSpPr>
          <p:cNvPr id="199683" name="Rectangle 3"/>
          <p:cNvSpPr>
            <a:spLocks noGrp="1" noChangeArrowheads="1"/>
          </p:cNvSpPr>
          <p:nvPr>
            <p:ph type="body" idx="1"/>
          </p:nvPr>
        </p:nvSpPr>
        <p:spPr>
          <a:xfrm>
            <a:off x="0" y="304800"/>
            <a:ext cx="9144000" cy="6553200"/>
          </a:xfrm>
        </p:spPr>
        <p:txBody>
          <a:bodyPr/>
          <a:lstStyle/>
          <a:p>
            <a:pPr lvl="1" eaLnBrk="1" hangingPunct="1"/>
            <a:r>
              <a:rPr lang="en-US" sz="2400" smtClean="0">
                <a:solidFill>
                  <a:srgbClr val="FFFF00"/>
                </a:solidFill>
              </a:rPr>
              <a:t>Some parallels are important for climate changes</a:t>
            </a:r>
          </a:p>
          <a:p>
            <a:pPr lvl="2" eaLnBrk="1" hangingPunct="1"/>
            <a:r>
              <a:rPr lang="en-US" b="1" smtClean="0">
                <a:solidFill>
                  <a:srgbClr val="FF6600"/>
                </a:solidFill>
              </a:rPr>
              <a:t>Tropic of Cancer</a:t>
            </a:r>
          </a:p>
          <a:p>
            <a:pPr lvl="3" eaLnBrk="1" hangingPunct="1"/>
            <a:r>
              <a:rPr lang="en-US" sz="2400" smtClean="0">
                <a:solidFill>
                  <a:srgbClr val="FFFF00"/>
                </a:solidFill>
              </a:rPr>
              <a:t>23.5</a:t>
            </a:r>
            <a:r>
              <a:rPr lang="en-US" sz="2400" baseline="30000" smtClean="0">
                <a:solidFill>
                  <a:srgbClr val="FFFF00"/>
                </a:solidFill>
              </a:rPr>
              <a:t>O</a:t>
            </a:r>
            <a:r>
              <a:rPr lang="en-US" sz="2400" smtClean="0">
                <a:solidFill>
                  <a:srgbClr val="FFFF00"/>
                </a:solidFill>
              </a:rPr>
              <a:t>N parallel</a:t>
            </a:r>
          </a:p>
          <a:p>
            <a:pPr lvl="2" eaLnBrk="1" hangingPunct="1"/>
            <a:r>
              <a:rPr lang="en-US" b="1" smtClean="0">
                <a:solidFill>
                  <a:srgbClr val="FF6600"/>
                </a:solidFill>
              </a:rPr>
              <a:t>Tropic of Capricorn</a:t>
            </a:r>
          </a:p>
          <a:p>
            <a:pPr lvl="3" eaLnBrk="1" hangingPunct="1"/>
            <a:r>
              <a:rPr lang="en-US" sz="2400" smtClean="0">
                <a:solidFill>
                  <a:srgbClr val="FFFF00"/>
                </a:solidFill>
              </a:rPr>
              <a:t>23.5</a:t>
            </a:r>
            <a:r>
              <a:rPr lang="en-US" sz="2400" baseline="30000" smtClean="0">
                <a:solidFill>
                  <a:srgbClr val="FFFF00"/>
                </a:solidFill>
              </a:rPr>
              <a:t>O</a:t>
            </a:r>
            <a:r>
              <a:rPr lang="en-US" sz="2400" smtClean="0">
                <a:solidFill>
                  <a:srgbClr val="FFFF00"/>
                </a:solidFill>
              </a:rPr>
              <a:t>S parallel</a:t>
            </a:r>
          </a:p>
          <a:p>
            <a:pPr lvl="2" eaLnBrk="1" hangingPunct="1"/>
            <a:r>
              <a:rPr lang="en-US" smtClean="0">
                <a:solidFill>
                  <a:srgbClr val="FFFF00"/>
                </a:solidFill>
              </a:rPr>
              <a:t>Both of these are the parallels where the limit of the tilt of the Earth toward the Sun is reached.</a:t>
            </a:r>
          </a:p>
          <a:p>
            <a:pPr lvl="2" eaLnBrk="1" hangingPunct="1"/>
            <a:r>
              <a:rPr lang="en-US" b="1" smtClean="0">
                <a:solidFill>
                  <a:srgbClr val="FF6600"/>
                </a:solidFill>
              </a:rPr>
              <a:t>Artic Circle</a:t>
            </a:r>
          </a:p>
          <a:p>
            <a:pPr lvl="3" eaLnBrk="1" hangingPunct="1"/>
            <a:r>
              <a:rPr lang="en-US" sz="2400" smtClean="0">
                <a:solidFill>
                  <a:srgbClr val="FFFF00"/>
                </a:solidFill>
              </a:rPr>
              <a:t>66.5 </a:t>
            </a:r>
            <a:r>
              <a:rPr lang="en-US" sz="2400" baseline="30000" smtClean="0">
                <a:solidFill>
                  <a:srgbClr val="FFFF00"/>
                </a:solidFill>
              </a:rPr>
              <a:t>O</a:t>
            </a:r>
            <a:r>
              <a:rPr lang="en-US" sz="2400" smtClean="0">
                <a:solidFill>
                  <a:srgbClr val="FFFF00"/>
                </a:solidFill>
              </a:rPr>
              <a:t>N</a:t>
            </a:r>
          </a:p>
          <a:p>
            <a:pPr lvl="2" eaLnBrk="1" hangingPunct="1"/>
            <a:r>
              <a:rPr lang="en-US" b="1" smtClean="0">
                <a:solidFill>
                  <a:srgbClr val="FF6600"/>
                </a:solidFill>
              </a:rPr>
              <a:t>Antarctic Circle</a:t>
            </a:r>
          </a:p>
          <a:p>
            <a:pPr lvl="3" eaLnBrk="1" hangingPunct="1"/>
            <a:r>
              <a:rPr lang="en-US" sz="2400" smtClean="0">
                <a:solidFill>
                  <a:srgbClr val="FFFF00"/>
                </a:solidFill>
              </a:rPr>
              <a:t>66.5</a:t>
            </a:r>
            <a:r>
              <a:rPr lang="en-US" sz="2400" baseline="30000" smtClean="0">
                <a:solidFill>
                  <a:srgbClr val="FFFF00"/>
                </a:solidFill>
              </a:rPr>
              <a:t>O</a:t>
            </a:r>
            <a:r>
              <a:rPr lang="en-US" sz="2400" smtClean="0">
                <a:solidFill>
                  <a:srgbClr val="FFFF00"/>
                </a:solidFill>
              </a:rPr>
              <a:t>S</a:t>
            </a:r>
          </a:p>
          <a:p>
            <a:pPr lvl="2" eaLnBrk="1" hangingPunct="1"/>
            <a:r>
              <a:rPr lang="en-US" smtClean="0">
                <a:solidFill>
                  <a:srgbClr val="FFFF00"/>
                </a:solidFill>
              </a:rPr>
              <a:t>These two parallels identify the limits to where the Sun appears above the horizon all day during the summer time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99683">
                                            <p:txEl>
                                              <p:pRg st="0" end="0"/>
                                            </p:txEl>
                                          </p:spTgt>
                                        </p:tgtEl>
                                        <p:attrNameLst>
                                          <p:attrName>style.visibility</p:attrName>
                                        </p:attrNameLst>
                                      </p:cBhvr>
                                      <p:to>
                                        <p:strVal val="visible"/>
                                      </p:to>
                                    </p:set>
                                    <p:anim calcmode="lin" valueType="num">
                                      <p:cBhvr additive="base">
                                        <p:cTn id="7" dur="500" fill="hold"/>
                                        <p:tgtEl>
                                          <p:spTgt spid="199683">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19968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199683">
                                            <p:txEl>
                                              <p:pRg st="1" end="1"/>
                                            </p:txEl>
                                          </p:spTgt>
                                        </p:tgtEl>
                                        <p:attrNameLst>
                                          <p:attrName>style.visibility</p:attrName>
                                        </p:attrNameLst>
                                      </p:cBhvr>
                                      <p:to>
                                        <p:strVal val="visible"/>
                                      </p:to>
                                    </p:set>
                                    <p:anim calcmode="lin" valueType="num">
                                      <p:cBhvr additive="base">
                                        <p:cTn id="13" dur="500" fill="hold"/>
                                        <p:tgtEl>
                                          <p:spTgt spid="199683">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19968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199683">
                                            <p:txEl>
                                              <p:pRg st="2" end="2"/>
                                            </p:txEl>
                                          </p:spTgt>
                                        </p:tgtEl>
                                        <p:attrNameLst>
                                          <p:attrName>style.visibility</p:attrName>
                                        </p:attrNameLst>
                                      </p:cBhvr>
                                      <p:to>
                                        <p:strVal val="visible"/>
                                      </p:to>
                                    </p:set>
                                    <p:anim calcmode="lin" valueType="num">
                                      <p:cBhvr additive="base">
                                        <p:cTn id="19" dur="500" fill="hold"/>
                                        <p:tgtEl>
                                          <p:spTgt spid="199683">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19968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199683">
                                            <p:txEl>
                                              <p:pRg st="3" end="3"/>
                                            </p:txEl>
                                          </p:spTgt>
                                        </p:tgtEl>
                                        <p:attrNameLst>
                                          <p:attrName>style.visibility</p:attrName>
                                        </p:attrNameLst>
                                      </p:cBhvr>
                                      <p:to>
                                        <p:strVal val="visible"/>
                                      </p:to>
                                    </p:set>
                                    <p:anim calcmode="lin" valueType="num">
                                      <p:cBhvr additive="base">
                                        <p:cTn id="25" dur="500" fill="hold"/>
                                        <p:tgtEl>
                                          <p:spTgt spid="199683">
                                            <p:txEl>
                                              <p:pRg st="3" end="3"/>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19968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199683">
                                            <p:txEl>
                                              <p:pRg st="4" end="4"/>
                                            </p:txEl>
                                          </p:spTgt>
                                        </p:tgtEl>
                                        <p:attrNameLst>
                                          <p:attrName>style.visibility</p:attrName>
                                        </p:attrNameLst>
                                      </p:cBhvr>
                                      <p:to>
                                        <p:strVal val="visible"/>
                                      </p:to>
                                    </p:set>
                                    <p:anim calcmode="lin" valueType="num">
                                      <p:cBhvr additive="base">
                                        <p:cTn id="31" dur="500" fill="hold"/>
                                        <p:tgtEl>
                                          <p:spTgt spid="199683">
                                            <p:txEl>
                                              <p:pRg st="4" end="4"/>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19968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199683">
                                            <p:txEl>
                                              <p:pRg st="5" end="5"/>
                                            </p:txEl>
                                          </p:spTgt>
                                        </p:tgtEl>
                                        <p:attrNameLst>
                                          <p:attrName>style.visibility</p:attrName>
                                        </p:attrNameLst>
                                      </p:cBhvr>
                                      <p:to>
                                        <p:strVal val="visible"/>
                                      </p:to>
                                    </p:set>
                                    <p:anim calcmode="lin" valueType="num">
                                      <p:cBhvr additive="base">
                                        <p:cTn id="37" dur="500" fill="hold"/>
                                        <p:tgtEl>
                                          <p:spTgt spid="199683">
                                            <p:txEl>
                                              <p:pRg st="5" end="5"/>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199683">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2" fill="hold" grpId="0" nodeType="clickEffect">
                                  <p:stCondLst>
                                    <p:cond delay="0"/>
                                  </p:stCondLst>
                                  <p:childTnLst>
                                    <p:set>
                                      <p:cBhvr>
                                        <p:cTn id="42" dur="1" fill="hold">
                                          <p:stCondLst>
                                            <p:cond delay="0"/>
                                          </p:stCondLst>
                                        </p:cTn>
                                        <p:tgtEl>
                                          <p:spTgt spid="199683">
                                            <p:txEl>
                                              <p:pRg st="6" end="6"/>
                                            </p:txEl>
                                          </p:spTgt>
                                        </p:tgtEl>
                                        <p:attrNameLst>
                                          <p:attrName>style.visibility</p:attrName>
                                        </p:attrNameLst>
                                      </p:cBhvr>
                                      <p:to>
                                        <p:strVal val="visible"/>
                                      </p:to>
                                    </p:set>
                                    <p:anim calcmode="lin" valueType="num">
                                      <p:cBhvr additive="base">
                                        <p:cTn id="43" dur="500" fill="hold"/>
                                        <p:tgtEl>
                                          <p:spTgt spid="199683">
                                            <p:txEl>
                                              <p:pRg st="6" end="6"/>
                                            </p:txEl>
                                          </p:spTgt>
                                        </p:tgtEl>
                                        <p:attrNameLst>
                                          <p:attrName>ppt_x</p:attrName>
                                        </p:attrNameLst>
                                      </p:cBhvr>
                                      <p:tavLst>
                                        <p:tav tm="0">
                                          <p:val>
                                            <p:strVal val="1+#ppt_w/2"/>
                                          </p:val>
                                        </p:tav>
                                        <p:tav tm="100000">
                                          <p:val>
                                            <p:strVal val="#ppt_x"/>
                                          </p:val>
                                        </p:tav>
                                      </p:tavLst>
                                    </p:anim>
                                    <p:anim calcmode="lin" valueType="num">
                                      <p:cBhvr additive="base">
                                        <p:cTn id="44" dur="500" fill="hold"/>
                                        <p:tgtEl>
                                          <p:spTgt spid="199683">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2" fill="hold" grpId="0" nodeType="clickEffect">
                                  <p:stCondLst>
                                    <p:cond delay="0"/>
                                  </p:stCondLst>
                                  <p:childTnLst>
                                    <p:set>
                                      <p:cBhvr>
                                        <p:cTn id="48" dur="1" fill="hold">
                                          <p:stCondLst>
                                            <p:cond delay="0"/>
                                          </p:stCondLst>
                                        </p:cTn>
                                        <p:tgtEl>
                                          <p:spTgt spid="199683">
                                            <p:txEl>
                                              <p:pRg st="7" end="7"/>
                                            </p:txEl>
                                          </p:spTgt>
                                        </p:tgtEl>
                                        <p:attrNameLst>
                                          <p:attrName>style.visibility</p:attrName>
                                        </p:attrNameLst>
                                      </p:cBhvr>
                                      <p:to>
                                        <p:strVal val="visible"/>
                                      </p:to>
                                    </p:set>
                                    <p:anim calcmode="lin" valueType="num">
                                      <p:cBhvr additive="base">
                                        <p:cTn id="49" dur="500" fill="hold"/>
                                        <p:tgtEl>
                                          <p:spTgt spid="199683">
                                            <p:txEl>
                                              <p:pRg st="7" end="7"/>
                                            </p:txEl>
                                          </p:spTgt>
                                        </p:tgtEl>
                                        <p:attrNameLst>
                                          <p:attrName>ppt_x</p:attrName>
                                        </p:attrNameLst>
                                      </p:cBhvr>
                                      <p:tavLst>
                                        <p:tav tm="0">
                                          <p:val>
                                            <p:strVal val="1+#ppt_w/2"/>
                                          </p:val>
                                        </p:tav>
                                        <p:tav tm="100000">
                                          <p:val>
                                            <p:strVal val="#ppt_x"/>
                                          </p:val>
                                        </p:tav>
                                      </p:tavLst>
                                    </p:anim>
                                    <p:anim calcmode="lin" valueType="num">
                                      <p:cBhvr additive="base">
                                        <p:cTn id="50" dur="500" fill="hold"/>
                                        <p:tgtEl>
                                          <p:spTgt spid="199683">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2" fill="hold" grpId="0" nodeType="clickEffect">
                                  <p:stCondLst>
                                    <p:cond delay="0"/>
                                  </p:stCondLst>
                                  <p:childTnLst>
                                    <p:set>
                                      <p:cBhvr>
                                        <p:cTn id="54" dur="1" fill="hold">
                                          <p:stCondLst>
                                            <p:cond delay="0"/>
                                          </p:stCondLst>
                                        </p:cTn>
                                        <p:tgtEl>
                                          <p:spTgt spid="199683">
                                            <p:txEl>
                                              <p:pRg st="8" end="8"/>
                                            </p:txEl>
                                          </p:spTgt>
                                        </p:tgtEl>
                                        <p:attrNameLst>
                                          <p:attrName>style.visibility</p:attrName>
                                        </p:attrNameLst>
                                      </p:cBhvr>
                                      <p:to>
                                        <p:strVal val="visible"/>
                                      </p:to>
                                    </p:set>
                                    <p:anim calcmode="lin" valueType="num">
                                      <p:cBhvr additive="base">
                                        <p:cTn id="55" dur="500" fill="hold"/>
                                        <p:tgtEl>
                                          <p:spTgt spid="199683">
                                            <p:txEl>
                                              <p:pRg st="8" end="8"/>
                                            </p:txEl>
                                          </p:spTgt>
                                        </p:tgtEl>
                                        <p:attrNameLst>
                                          <p:attrName>ppt_x</p:attrName>
                                        </p:attrNameLst>
                                      </p:cBhvr>
                                      <p:tavLst>
                                        <p:tav tm="0">
                                          <p:val>
                                            <p:strVal val="1+#ppt_w/2"/>
                                          </p:val>
                                        </p:tav>
                                        <p:tav tm="100000">
                                          <p:val>
                                            <p:strVal val="#ppt_x"/>
                                          </p:val>
                                        </p:tav>
                                      </p:tavLst>
                                    </p:anim>
                                    <p:anim calcmode="lin" valueType="num">
                                      <p:cBhvr additive="base">
                                        <p:cTn id="56" dur="500" fill="hold"/>
                                        <p:tgtEl>
                                          <p:spTgt spid="199683">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2" fill="hold" grpId="0" nodeType="clickEffect">
                                  <p:stCondLst>
                                    <p:cond delay="0"/>
                                  </p:stCondLst>
                                  <p:childTnLst>
                                    <p:set>
                                      <p:cBhvr>
                                        <p:cTn id="60" dur="1" fill="hold">
                                          <p:stCondLst>
                                            <p:cond delay="0"/>
                                          </p:stCondLst>
                                        </p:cTn>
                                        <p:tgtEl>
                                          <p:spTgt spid="199683">
                                            <p:txEl>
                                              <p:pRg st="9" end="9"/>
                                            </p:txEl>
                                          </p:spTgt>
                                        </p:tgtEl>
                                        <p:attrNameLst>
                                          <p:attrName>style.visibility</p:attrName>
                                        </p:attrNameLst>
                                      </p:cBhvr>
                                      <p:to>
                                        <p:strVal val="visible"/>
                                      </p:to>
                                    </p:set>
                                    <p:anim calcmode="lin" valueType="num">
                                      <p:cBhvr additive="base">
                                        <p:cTn id="61" dur="500" fill="hold"/>
                                        <p:tgtEl>
                                          <p:spTgt spid="199683">
                                            <p:txEl>
                                              <p:pRg st="9" end="9"/>
                                            </p:txEl>
                                          </p:spTgt>
                                        </p:tgtEl>
                                        <p:attrNameLst>
                                          <p:attrName>ppt_x</p:attrName>
                                        </p:attrNameLst>
                                      </p:cBhvr>
                                      <p:tavLst>
                                        <p:tav tm="0">
                                          <p:val>
                                            <p:strVal val="1+#ppt_w/2"/>
                                          </p:val>
                                        </p:tav>
                                        <p:tav tm="100000">
                                          <p:val>
                                            <p:strVal val="#ppt_x"/>
                                          </p:val>
                                        </p:tav>
                                      </p:tavLst>
                                    </p:anim>
                                    <p:anim calcmode="lin" valueType="num">
                                      <p:cBhvr additive="base">
                                        <p:cTn id="62" dur="500" fill="hold"/>
                                        <p:tgtEl>
                                          <p:spTgt spid="199683">
                                            <p:txEl>
                                              <p:pRg st="9" end="9"/>
                                            </p:txEl>
                                          </p:spTgt>
                                        </p:tgtEl>
                                        <p:attrNameLst>
                                          <p:attrName>ppt_y</p:attrName>
                                        </p:attrNameLst>
                                      </p:cBhvr>
                                      <p:tavLst>
                                        <p:tav tm="0">
                                          <p:val>
                                            <p:strVal val="#ppt_y"/>
                                          </p:val>
                                        </p:tav>
                                        <p:tav tm="100000">
                                          <p:val>
                                            <p:strVal val="#ppt_y"/>
                                          </p:val>
                                        </p:tav>
                                      </p:tavLst>
                                    </p:anim>
                                  </p:childTnLst>
                                </p:cTn>
                              </p:par>
                            </p:childTnLst>
                          </p:cTn>
                        </p:par>
                      </p:childTnLst>
                    </p:cTn>
                  </p:par>
                  <p:par>
                    <p:cTn id="63" fill="hold" nodeType="clickPar">
                      <p:stCondLst>
                        <p:cond delay="indefinite"/>
                      </p:stCondLst>
                      <p:childTnLst>
                        <p:par>
                          <p:cTn id="64" fill="hold" nodeType="withGroup">
                            <p:stCondLst>
                              <p:cond delay="0"/>
                            </p:stCondLst>
                            <p:childTnLst>
                              <p:par>
                                <p:cTn id="65" presetID="2" presetClass="entr" presetSubtype="2" fill="hold" grpId="0" nodeType="clickEffect">
                                  <p:stCondLst>
                                    <p:cond delay="0"/>
                                  </p:stCondLst>
                                  <p:childTnLst>
                                    <p:set>
                                      <p:cBhvr>
                                        <p:cTn id="66" dur="1" fill="hold">
                                          <p:stCondLst>
                                            <p:cond delay="0"/>
                                          </p:stCondLst>
                                        </p:cTn>
                                        <p:tgtEl>
                                          <p:spTgt spid="199683">
                                            <p:txEl>
                                              <p:pRg st="10" end="10"/>
                                            </p:txEl>
                                          </p:spTgt>
                                        </p:tgtEl>
                                        <p:attrNameLst>
                                          <p:attrName>style.visibility</p:attrName>
                                        </p:attrNameLst>
                                      </p:cBhvr>
                                      <p:to>
                                        <p:strVal val="visible"/>
                                      </p:to>
                                    </p:set>
                                    <p:anim calcmode="lin" valueType="num">
                                      <p:cBhvr additive="base">
                                        <p:cTn id="67" dur="500" fill="hold"/>
                                        <p:tgtEl>
                                          <p:spTgt spid="199683">
                                            <p:txEl>
                                              <p:pRg st="10" end="10"/>
                                            </p:txEl>
                                          </p:spTgt>
                                        </p:tgtEl>
                                        <p:attrNameLst>
                                          <p:attrName>ppt_x</p:attrName>
                                        </p:attrNameLst>
                                      </p:cBhvr>
                                      <p:tavLst>
                                        <p:tav tm="0">
                                          <p:val>
                                            <p:strVal val="1+#ppt_w/2"/>
                                          </p:val>
                                        </p:tav>
                                        <p:tav tm="100000">
                                          <p:val>
                                            <p:strVal val="#ppt_x"/>
                                          </p:val>
                                        </p:tav>
                                      </p:tavLst>
                                    </p:anim>
                                    <p:anim calcmode="lin" valueType="num">
                                      <p:cBhvr additive="base">
                                        <p:cTn id="68" dur="500" fill="hold"/>
                                        <p:tgtEl>
                                          <p:spTgt spid="199683">
                                            <p:txEl>
                                              <p:pRg st="10" end="1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9683" grpId="0" build="p" bldLvl="5" autoUpdateAnimBg="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050" descr="J:\tillery\ch18\tillery+f18-1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0"/>
            <a:ext cx="7924800" cy="435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3" name="Rectangle 2051"/>
          <p:cNvSpPr>
            <a:spLocks noGrp="1" noChangeArrowheads="1"/>
          </p:cNvSpPr>
          <p:nvPr>
            <p:ph type="title" idx="4294967295"/>
          </p:nvPr>
        </p:nvSpPr>
        <p:spPr/>
        <p:txBody>
          <a:bodyPr/>
          <a:lstStyle/>
          <a:p>
            <a:pPr eaLnBrk="1" hangingPunct="1"/>
            <a:endParaRPr lang="en-US" smtClean="0"/>
          </a:p>
        </p:txBody>
      </p:sp>
      <p:sp>
        <p:nvSpPr>
          <p:cNvPr id="35844" name="Rectangle 2052"/>
          <p:cNvSpPr>
            <a:spLocks noGrp="1" noChangeArrowheads="1"/>
          </p:cNvSpPr>
          <p:nvPr>
            <p:ph type="body" idx="4294967295"/>
          </p:nvPr>
        </p:nvSpPr>
        <p:spPr>
          <a:xfrm>
            <a:off x="0" y="4343400"/>
            <a:ext cx="9144000" cy="2514600"/>
          </a:xfrm>
        </p:spPr>
        <p:txBody>
          <a:bodyPr/>
          <a:lstStyle/>
          <a:p>
            <a:pPr eaLnBrk="1" hangingPunct="1">
              <a:lnSpc>
                <a:spcPct val="90000"/>
              </a:lnSpc>
            </a:pPr>
            <a:r>
              <a:rPr lang="en-US" sz="2800" smtClean="0">
                <a:solidFill>
                  <a:srgbClr val="FFFF00"/>
                </a:solidFill>
              </a:rPr>
              <a:t>At the summer solstice, the noon Sun appears directly overhead at the tropic of Cancer (23.5(N) and twenty-four hours of daylight occurs north of the Arctic circle (66.5(N). At the winter solstice, the noon Sun appears overhead at the tropic of Capricorn (23.5(S) and twenty-four hours of daylight occurs south of the Antarctic circle (66.5(S).</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eaLnBrk="1" hangingPunct="1"/>
            <a:endParaRPr lang="en-US" smtClean="0"/>
          </a:p>
        </p:txBody>
      </p:sp>
      <p:sp>
        <p:nvSpPr>
          <p:cNvPr id="188419" name="Rectangle 3"/>
          <p:cNvSpPr>
            <a:spLocks noGrp="1" noChangeArrowheads="1"/>
          </p:cNvSpPr>
          <p:nvPr>
            <p:ph type="body" idx="1"/>
          </p:nvPr>
        </p:nvSpPr>
        <p:spPr>
          <a:xfrm>
            <a:off x="0" y="609600"/>
            <a:ext cx="9144000" cy="5486400"/>
          </a:xfrm>
        </p:spPr>
        <p:txBody>
          <a:bodyPr/>
          <a:lstStyle/>
          <a:p>
            <a:pPr eaLnBrk="1" hangingPunct="1"/>
            <a:r>
              <a:rPr lang="en-US" sz="2800" smtClean="0">
                <a:solidFill>
                  <a:srgbClr val="FFFF00"/>
                </a:solidFill>
              </a:rPr>
              <a:t>Measuring Time</a:t>
            </a:r>
          </a:p>
          <a:p>
            <a:pPr lvl="1" eaLnBrk="1" hangingPunct="1"/>
            <a:r>
              <a:rPr lang="en-US" smtClean="0">
                <a:solidFill>
                  <a:srgbClr val="FFFF00"/>
                </a:solidFill>
              </a:rPr>
              <a:t>Daily time</a:t>
            </a:r>
          </a:p>
          <a:p>
            <a:pPr lvl="2" eaLnBrk="1" hangingPunct="1"/>
            <a:r>
              <a:rPr lang="en-US" sz="2800" smtClean="0">
                <a:solidFill>
                  <a:srgbClr val="FFFF00"/>
                </a:solidFill>
              </a:rPr>
              <a:t>A </a:t>
            </a:r>
            <a:r>
              <a:rPr lang="en-US" sz="2800" b="1" smtClean="0">
                <a:solidFill>
                  <a:srgbClr val="FF6600"/>
                </a:solidFill>
              </a:rPr>
              <a:t>sidereal day</a:t>
            </a:r>
            <a:r>
              <a:rPr lang="en-US" sz="2800" smtClean="0">
                <a:solidFill>
                  <a:srgbClr val="FFFF00"/>
                </a:solidFill>
              </a:rPr>
              <a:t> is 23 hours, 56 minutes, and 4 seconds</a:t>
            </a:r>
          </a:p>
          <a:p>
            <a:pPr lvl="3" eaLnBrk="1" hangingPunct="1"/>
            <a:r>
              <a:rPr lang="en-US" sz="2800" smtClean="0">
                <a:solidFill>
                  <a:srgbClr val="FFFF00"/>
                </a:solidFill>
              </a:rPr>
              <a:t>This corresponds to the interval between two crossings of the celestial meridian by a particular star.</a:t>
            </a:r>
          </a:p>
          <a:p>
            <a:pPr lvl="2" eaLnBrk="1" hangingPunct="1"/>
            <a:r>
              <a:rPr lang="en-US" sz="2800" smtClean="0">
                <a:solidFill>
                  <a:srgbClr val="FFFF00"/>
                </a:solidFill>
              </a:rPr>
              <a:t>A </a:t>
            </a:r>
            <a:r>
              <a:rPr lang="en-US" sz="2800" b="1" smtClean="0">
                <a:solidFill>
                  <a:srgbClr val="FF6600"/>
                </a:solidFill>
              </a:rPr>
              <a:t>mean solar day</a:t>
            </a:r>
            <a:r>
              <a:rPr lang="en-US" sz="2800" smtClean="0">
                <a:solidFill>
                  <a:srgbClr val="FFFF00"/>
                </a:solidFill>
              </a:rPr>
              <a:t> is 24 hours long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88419">
                                            <p:txEl>
                                              <p:pRg st="0" end="0"/>
                                            </p:txEl>
                                          </p:spTgt>
                                        </p:tgtEl>
                                        <p:attrNameLst>
                                          <p:attrName>style.visibility</p:attrName>
                                        </p:attrNameLst>
                                      </p:cBhvr>
                                      <p:to>
                                        <p:strVal val="visible"/>
                                      </p:to>
                                    </p:set>
                                    <p:anim calcmode="lin" valueType="num">
                                      <p:cBhvr additive="base">
                                        <p:cTn id="7" dur="500" fill="hold"/>
                                        <p:tgtEl>
                                          <p:spTgt spid="188419">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18841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188419">
                                            <p:txEl>
                                              <p:pRg st="1" end="1"/>
                                            </p:txEl>
                                          </p:spTgt>
                                        </p:tgtEl>
                                        <p:attrNameLst>
                                          <p:attrName>style.visibility</p:attrName>
                                        </p:attrNameLst>
                                      </p:cBhvr>
                                      <p:to>
                                        <p:strVal val="visible"/>
                                      </p:to>
                                    </p:set>
                                    <p:anim calcmode="lin" valueType="num">
                                      <p:cBhvr additive="base">
                                        <p:cTn id="13" dur="500" fill="hold"/>
                                        <p:tgtEl>
                                          <p:spTgt spid="188419">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18841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188419">
                                            <p:txEl>
                                              <p:pRg st="2" end="2"/>
                                            </p:txEl>
                                          </p:spTgt>
                                        </p:tgtEl>
                                        <p:attrNameLst>
                                          <p:attrName>style.visibility</p:attrName>
                                        </p:attrNameLst>
                                      </p:cBhvr>
                                      <p:to>
                                        <p:strVal val="visible"/>
                                      </p:to>
                                    </p:set>
                                    <p:anim calcmode="lin" valueType="num">
                                      <p:cBhvr additive="base">
                                        <p:cTn id="19" dur="500" fill="hold"/>
                                        <p:tgtEl>
                                          <p:spTgt spid="188419">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18841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188419">
                                            <p:txEl>
                                              <p:pRg st="3" end="3"/>
                                            </p:txEl>
                                          </p:spTgt>
                                        </p:tgtEl>
                                        <p:attrNameLst>
                                          <p:attrName>style.visibility</p:attrName>
                                        </p:attrNameLst>
                                      </p:cBhvr>
                                      <p:to>
                                        <p:strVal val="visible"/>
                                      </p:to>
                                    </p:set>
                                    <p:anim calcmode="lin" valueType="num">
                                      <p:cBhvr additive="base">
                                        <p:cTn id="25" dur="500" fill="hold"/>
                                        <p:tgtEl>
                                          <p:spTgt spid="188419">
                                            <p:txEl>
                                              <p:pRg st="3" end="3"/>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188419">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188419">
                                            <p:txEl>
                                              <p:pRg st="4" end="4"/>
                                            </p:txEl>
                                          </p:spTgt>
                                        </p:tgtEl>
                                        <p:attrNameLst>
                                          <p:attrName>style.visibility</p:attrName>
                                        </p:attrNameLst>
                                      </p:cBhvr>
                                      <p:to>
                                        <p:strVal val="visible"/>
                                      </p:to>
                                    </p:set>
                                    <p:anim calcmode="lin" valueType="num">
                                      <p:cBhvr additive="base">
                                        <p:cTn id="31" dur="500" fill="hold"/>
                                        <p:tgtEl>
                                          <p:spTgt spid="188419">
                                            <p:txEl>
                                              <p:pRg st="4" end="4"/>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188419">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8419" grpId="0" build="p" bldLvl="5" autoUpdateAnimBg="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050" descr="J:\tillery\ch18\tillery+f18-2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0"/>
            <a:ext cx="7772400" cy="532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1" name="Rectangle 2051"/>
          <p:cNvSpPr>
            <a:spLocks noGrp="1" noChangeArrowheads="1"/>
          </p:cNvSpPr>
          <p:nvPr>
            <p:ph type="title" idx="4294967295"/>
          </p:nvPr>
        </p:nvSpPr>
        <p:spPr/>
        <p:txBody>
          <a:bodyPr/>
          <a:lstStyle/>
          <a:p>
            <a:pPr eaLnBrk="1" hangingPunct="1"/>
            <a:endParaRPr lang="en-US" smtClean="0"/>
          </a:p>
        </p:txBody>
      </p:sp>
      <p:sp>
        <p:nvSpPr>
          <p:cNvPr id="37892" name="Rectangle 2052"/>
          <p:cNvSpPr>
            <a:spLocks noGrp="1" noChangeArrowheads="1"/>
          </p:cNvSpPr>
          <p:nvPr>
            <p:ph type="body" idx="4294967295"/>
          </p:nvPr>
        </p:nvSpPr>
        <p:spPr>
          <a:xfrm>
            <a:off x="0" y="5334000"/>
            <a:ext cx="9144000" cy="1524000"/>
          </a:xfrm>
        </p:spPr>
        <p:txBody>
          <a:bodyPr/>
          <a:lstStyle/>
          <a:p>
            <a:pPr eaLnBrk="1" hangingPunct="1">
              <a:lnSpc>
                <a:spcPct val="90000"/>
              </a:lnSpc>
            </a:pPr>
            <a:r>
              <a:rPr lang="en-US" sz="2800" smtClean="0">
                <a:solidFill>
                  <a:srgbClr val="FFFF00"/>
                </a:solidFill>
              </a:rPr>
              <a:t>A sundial indicates the apparent local solar time at a given instant in a given location. The time read from a sundial, which is usually different from the time read from a clock, is based on an average solar time.</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eaLnBrk="1" hangingPunct="1"/>
            <a:endParaRPr lang="en-US" smtClean="0">
              <a:solidFill>
                <a:srgbClr val="FFFF00"/>
              </a:solidFill>
            </a:endParaRPr>
          </a:p>
        </p:txBody>
      </p:sp>
      <p:sp>
        <p:nvSpPr>
          <p:cNvPr id="200707" name="Rectangle 3"/>
          <p:cNvSpPr>
            <a:spLocks noGrp="1" noChangeArrowheads="1"/>
          </p:cNvSpPr>
          <p:nvPr>
            <p:ph type="body" idx="1"/>
          </p:nvPr>
        </p:nvSpPr>
        <p:spPr>
          <a:xfrm>
            <a:off x="0" y="609600"/>
            <a:ext cx="9144000" cy="6248400"/>
          </a:xfrm>
        </p:spPr>
        <p:txBody>
          <a:bodyPr/>
          <a:lstStyle/>
          <a:p>
            <a:pPr lvl="1" eaLnBrk="1" hangingPunct="1"/>
            <a:r>
              <a:rPr lang="en-US" sz="2400" smtClean="0">
                <a:solidFill>
                  <a:srgbClr val="FFFF00"/>
                </a:solidFill>
              </a:rPr>
              <a:t>Yearly time</a:t>
            </a:r>
          </a:p>
          <a:p>
            <a:pPr lvl="2" eaLnBrk="1" hangingPunct="1"/>
            <a:r>
              <a:rPr lang="en-US" smtClean="0">
                <a:solidFill>
                  <a:srgbClr val="FFFF00"/>
                </a:solidFill>
              </a:rPr>
              <a:t>The time required for the Earth to make one complete revolution around the Sun.</a:t>
            </a:r>
          </a:p>
          <a:p>
            <a:pPr lvl="2" eaLnBrk="1" hangingPunct="1"/>
            <a:r>
              <a:rPr lang="en-US" smtClean="0">
                <a:solidFill>
                  <a:srgbClr val="FFFF00"/>
                </a:solidFill>
              </a:rPr>
              <a:t>A </a:t>
            </a:r>
            <a:r>
              <a:rPr lang="en-US" b="1" smtClean="0">
                <a:solidFill>
                  <a:srgbClr val="FF6600"/>
                </a:solidFill>
              </a:rPr>
              <a:t>tropical year</a:t>
            </a:r>
            <a:r>
              <a:rPr lang="en-US" smtClean="0">
                <a:solidFill>
                  <a:srgbClr val="FFFF00"/>
                </a:solidFill>
              </a:rPr>
              <a:t> is the time between two spring equinoxes</a:t>
            </a:r>
          </a:p>
          <a:p>
            <a:pPr lvl="2" eaLnBrk="1" hangingPunct="1"/>
            <a:r>
              <a:rPr lang="en-US" smtClean="0">
                <a:solidFill>
                  <a:srgbClr val="FFFF00"/>
                </a:solidFill>
              </a:rPr>
              <a:t>A </a:t>
            </a:r>
            <a:r>
              <a:rPr lang="en-US" b="1" smtClean="0">
                <a:solidFill>
                  <a:srgbClr val="FF6600"/>
                </a:solidFill>
              </a:rPr>
              <a:t>sidereal year</a:t>
            </a:r>
            <a:r>
              <a:rPr lang="en-US" smtClean="0">
                <a:solidFill>
                  <a:srgbClr val="FFFF00"/>
                </a:solidFill>
              </a:rPr>
              <a:t> is the time required for the Earth to move around the Sun once.</a:t>
            </a:r>
          </a:p>
          <a:p>
            <a:pPr lvl="3" eaLnBrk="1" hangingPunct="1"/>
            <a:r>
              <a:rPr lang="en-US" sz="2400" smtClean="0">
                <a:solidFill>
                  <a:srgbClr val="FFFF00"/>
                </a:solidFill>
              </a:rPr>
              <a:t>A sidereal year is 365.25636 mean solar days.</a:t>
            </a:r>
          </a:p>
          <a:p>
            <a:pPr lvl="3" eaLnBrk="1" hangingPunct="1"/>
            <a:r>
              <a:rPr lang="en-US" sz="2400" smtClean="0">
                <a:solidFill>
                  <a:srgbClr val="FFFF00"/>
                </a:solidFill>
              </a:rPr>
              <a:t>This leaves about ¼ of a day per year unaccounted for.</a:t>
            </a:r>
          </a:p>
          <a:p>
            <a:pPr lvl="3" eaLnBrk="1" hangingPunct="1"/>
            <a:r>
              <a:rPr lang="en-US" sz="2400" smtClean="0">
                <a:solidFill>
                  <a:srgbClr val="FFFF00"/>
                </a:solidFill>
              </a:rPr>
              <a:t>The Julian calendar accounts for this by adding a day every 4</a:t>
            </a:r>
            <a:r>
              <a:rPr lang="en-US" sz="2400" baseline="30000" smtClean="0">
                <a:solidFill>
                  <a:srgbClr val="FFFF00"/>
                </a:solidFill>
              </a:rPr>
              <a:t>th</a:t>
            </a:r>
            <a:r>
              <a:rPr lang="en-US" sz="2400" smtClean="0">
                <a:solidFill>
                  <a:srgbClr val="FFFF00"/>
                </a:solidFill>
              </a:rPr>
              <a:t> year.</a:t>
            </a:r>
          </a:p>
          <a:p>
            <a:pPr lvl="3" eaLnBrk="1" hangingPunct="1"/>
            <a:r>
              <a:rPr lang="en-US" sz="2400" smtClean="0">
                <a:solidFill>
                  <a:srgbClr val="FFFF00"/>
                </a:solidFill>
              </a:rPr>
              <a:t>The Gregorian calendar drops the leap year 3 out of four century years.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200707">
                                            <p:txEl>
                                              <p:pRg st="0" end="0"/>
                                            </p:txEl>
                                          </p:spTgt>
                                        </p:tgtEl>
                                        <p:attrNameLst>
                                          <p:attrName>style.visibility</p:attrName>
                                        </p:attrNameLst>
                                      </p:cBhvr>
                                      <p:to>
                                        <p:strVal val="visible"/>
                                      </p:to>
                                    </p:set>
                                    <p:anim calcmode="lin" valueType="num">
                                      <p:cBhvr additive="base">
                                        <p:cTn id="7" dur="500" fill="hold"/>
                                        <p:tgtEl>
                                          <p:spTgt spid="200707">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20070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200707">
                                            <p:txEl>
                                              <p:pRg st="1" end="1"/>
                                            </p:txEl>
                                          </p:spTgt>
                                        </p:tgtEl>
                                        <p:attrNameLst>
                                          <p:attrName>style.visibility</p:attrName>
                                        </p:attrNameLst>
                                      </p:cBhvr>
                                      <p:to>
                                        <p:strVal val="visible"/>
                                      </p:to>
                                    </p:set>
                                    <p:anim calcmode="lin" valueType="num">
                                      <p:cBhvr additive="base">
                                        <p:cTn id="13" dur="500" fill="hold"/>
                                        <p:tgtEl>
                                          <p:spTgt spid="200707">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20070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200707">
                                            <p:txEl>
                                              <p:pRg st="2" end="2"/>
                                            </p:txEl>
                                          </p:spTgt>
                                        </p:tgtEl>
                                        <p:attrNameLst>
                                          <p:attrName>style.visibility</p:attrName>
                                        </p:attrNameLst>
                                      </p:cBhvr>
                                      <p:to>
                                        <p:strVal val="visible"/>
                                      </p:to>
                                    </p:set>
                                    <p:anim calcmode="lin" valueType="num">
                                      <p:cBhvr additive="base">
                                        <p:cTn id="19" dur="500" fill="hold"/>
                                        <p:tgtEl>
                                          <p:spTgt spid="200707">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20070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200707">
                                            <p:txEl>
                                              <p:pRg st="3" end="3"/>
                                            </p:txEl>
                                          </p:spTgt>
                                        </p:tgtEl>
                                        <p:attrNameLst>
                                          <p:attrName>style.visibility</p:attrName>
                                        </p:attrNameLst>
                                      </p:cBhvr>
                                      <p:to>
                                        <p:strVal val="visible"/>
                                      </p:to>
                                    </p:set>
                                    <p:anim calcmode="lin" valueType="num">
                                      <p:cBhvr additive="base">
                                        <p:cTn id="25" dur="500" fill="hold"/>
                                        <p:tgtEl>
                                          <p:spTgt spid="200707">
                                            <p:txEl>
                                              <p:pRg st="3" end="3"/>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200707">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200707">
                                            <p:txEl>
                                              <p:pRg st="4" end="4"/>
                                            </p:txEl>
                                          </p:spTgt>
                                        </p:tgtEl>
                                        <p:attrNameLst>
                                          <p:attrName>style.visibility</p:attrName>
                                        </p:attrNameLst>
                                      </p:cBhvr>
                                      <p:to>
                                        <p:strVal val="visible"/>
                                      </p:to>
                                    </p:set>
                                    <p:anim calcmode="lin" valueType="num">
                                      <p:cBhvr additive="base">
                                        <p:cTn id="31" dur="500" fill="hold"/>
                                        <p:tgtEl>
                                          <p:spTgt spid="200707">
                                            <p:txEl>
                                              <p:pRg st="4" end="4"/>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200707">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200707">
                                            <p:txEl>
                                              <p:pRg st="5" end="5"/>
                                            </p:txEl>
                                          </p:spTgt>
                                        </p:tgtEl>
                                        <p:attrNameLst>
                                          <p:attrName>style.visibility</p:attrName>
                                        </p:attrNameLst>
                                      </p:cBhvr>
                                      <p:to>
                                        <p:strVal val="visible"/>
                                      </p:to>
                                    </p:set>
                                    <p:anim calcmode="lin" valueType="num">
                                      <p:cBhvr additive="base">
                                        <p:cTn id="37" dur="500" fill="hold"/>
                                        <p:tgtEl>
                                          <p:spTgt spid="200707">
                                            <p:txEl>
                                              <p:pRg st="5" end="5"/>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200707">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2" fill="hold" grpId="0" nodeType="clickEffect">
                                  <p:stCondLst>
                                    <p:cond delay="0"/>
                                  </p:stCondLst>
                                  <p:childTnLst>
                                    <p:set>
                                      <p:cBhvr>
                                        <p:cTn id="42" dur="1" fill="hold">
                                          <p:stCondLst>
                                            <p:cond delay="0"/>
                                          </p:stCondLst>
                                        </p:cTn>
                                        <p:tgtEl>
                                          <p:spTgt spid="200707">
                                            <p:txEl>
                                              <p:pRg st="6" end="6"/>
                                            </p:txEl>
                                          </p:spTgt>
                                        </p:tgtEl>
                                        <p:attrNameLst>
                                          <p:attrName>style.visibility</p:attrName>
                                        </p:attrNameLst>
                                      </p:cBhvr>
                                      <p:to>
                                        <p:strVal val="visible"/>
                                      </p:to>
                                    </p:set>
                                    <p:anim calcmode="lin" valueType="num">
                                      <p:cBhvr additive="base">
                                        <p:cTn id="43" dur="500" fill="hold"/>
                                        <p:tgtEl>
                                          <p:spTgt spid="200707">
                                            <p:txEl>
                                              <p:pRg st="6" end="6"/>
                                            </p:txEl>
                                          </p:spTgt>
                                        </p:tgtEl>
                                        <p:attrNameLst>
                                          <p:attrName>ppt_x</p:attrName>
                                        </p:attrNameLst>
                                      </p:cBhvr>
                                      <p:tavLst>
                                        <p:tav tm="0">
                                          <p:val>
                                            <p:strVal val="1+#ppt_w/2"/>
                                          </p:val>
                                        </p:tav>
                                        <p:tav tm="100000">
                                          <p:val>
                                            <p:strVal val="#ppt_x"/>
                                          </p:val>
                                        </p:tav>
                                      </p:tavLst>
                                    </p:anim>
                                    <p:anim calcmode="lin" valueType="num">
                                      <p:cBhvr additive="base">
                                        <p:cTn id="44" dur="500" fill="hold"/>
                                        <p:tgtEl>
                                          <p:spTgt spid="200707">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2" fill="hold" grpId="0" nodeType="clickEffect">
                                  <p:stCondLst>
                                    <p:cond delay="0"/>
                                  </p:stCondLst>
                                  <p:childTnLst>
                                    <p:set>
                                      <p:cBhvr>
                                        <p:cTn id="48" dur="1" fill="hold">
                                          <p:stCondLst>
                                            <p:cond delay="0"/>
                                          </p:stCondLst>
                                        </p:cTn>
                                        <p:tgtEl>
                                          <p:spTgt spid="200707">
                                            <p:txEl>
                                              <p:pRg st="7" end="7"/>
                                            </p:txEl>
                                          </p:spTgt>
                                        </p:tgtEl>
                                        <p:attrNameLst>
                                          <p:attrName>style.visibility</p:attrName>
                                        </p:attrNameLst>
                                      </p:cBhvr>
                                      <p:to>
                                        <p:strVal val="visible"/>
                                      </p:to>
                                    </p:set>
                                    <p:anim calcmode="lin" valueType="num">
                                      <p:cBhvr additive="base">
                                        <p:cTn id="49" dur="500" fill="hold"/>
                                        <p:tgtEl>
                                          <p:spTgt spid="200707">
                                            <p:txEl>
                                              <p:pRg st="7" end="7"/>
                                            </p:txEl>
                                          </p:spTgt>
                                        </p:tgtEl>
                                        <p:attrNameLst>
                                          <p:attrName>ppt_x</p:attrName>
                                        </p:attrNameLst>
                                      </p:cBhvr>
                                      <p:tavLst>
                                        <p:tav tm="0">
                                          <p:val>
                                            <p:strVal val="1+#ppt_w/2"/>
                                          </p:val>
                                        </p:tav>
                                        <p:tav tm="100000">
                                          <p:val>
                                            <p:strVal val="#ppt_x"/>
                                          </p:val>
                                        </p:tav>
                                      </p:tavLst>
                                    </p:anim>
                                    <p:anim calcmode="lin" valueType="num">
                                      <p:cBhvr additive="base">
                                        <p:cTn id="50" dur="500" fill="hold"/>
                                        <p:tgtEl>
                                          <p:spTgt spid="200707">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0707" grpId="0" build="p" bldLvl="5" autoUpdateAnimBg="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descr="J:\tillery\ch18\tillery+f18-2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0"/>
            <a:ext cx="8382000" cy="466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39" name="Rectangle 3"/>
          <p:cNvSpPr>
            <a:spLocks noGrp="1" noChangeArrowheads="1"/>
          </p:cNvSpPr>
          <p:nvPr>
            <p:ph type="title" idx="4294967295"/>
          </p:nvPr>
        </p:nvSpPr>
        <p:spPr/>
        <p:txBody>
          <a:bodyPr/>
          <a:lstStyle/>
          <a:p>
            <a:pPr eaLnBrk="1" hangingPunct="1"/>
            <a:endParaRPr lang="en-US" smtClean="0"/>
          </a:p>
        </p:txBody>
      </p:sp>
      <p:sp>
        <p:nvSpPr>
          <p:cNvPr id="39940" name="Rectangle 4"/>
          <p:cNvSpPr>
            <a:spLocks noGrp="1" noChangeArrowheads="1"/>
          </p:cNvSpPr>
          <p:nvPr>
            <p:ph type="body" idx="4294967295"/>
          </p:nvPr>
        </p:nvSpPr>
        <p:spPr>
          <a:xfrm>
            <a:off x="0" y="4648200"/>
            <a:ext cx="9144000" cy="2209800"/>
          </a:xfrm>
        </p:spPr>
        <p:txBody>
          <a:bodyPr/>
          <a:lstStyle/>
          <a:p>
            <a:pPr eaLnBrk="1" hangingPunct="1">
              <a:lnSpc>
                <a:spcPct val="90000"/>
              </a:lnSpc>
            </a:pPr>
            <a:r>
              <a:rPr lang="en-US" sz="2800" smtClean="0">
                <a:solidFill>
                  <a:srgbClr val="FFFF00"/>
                </a:solidFill>
              </a:rPr>
              <a:t>Because earth is moving in orbit around the sun, it must rotate an additional distance each day, requiring about 4 minutes to bring the sun back across the celestial meridian (local solar noon). This explains why the stars and constellations rise about 4 minutes earlier every night.</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J:\tillery\ch18\tillery+f18-2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52800" y="914400"/>
            <a:ext cx="5791200" cy="4843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3" name="Rectangle 3"/>
          <p:cNvSpPr>
            <a:spLocks noGrp="1" noChangeArrowheads="1"/>
          </p:cNvSpPr>
          <p:nvPr>
            <p:ph type="title" idx="4294967295"/>
          </p:nvPr>
        </p:nvSpPr>
        <p:spPr/>
        <p:txBody>
          <a:bodyPr/>
          <a:lstStyle/>
          <a:p>
            <a:pPr eaLnBrk="1" hangingPunct="1"/>
            <a:endParaRPr lang="en-US" smtClean="0"/>
          </a:p>
        </p:txBody>
      </p:sp>
      <p:sp>
        <p:nvSpPr>
          <p:cNvPr id="40964" name="Rectangle 4"/>
          <p:cNvSpPr>
            <a:spLocks noGrp="1" noChangeArrowheads="1"/>
          </p:cNvSpPr>
          <p:nvPr>
            <p:ph type="body" idx="4294967295"/>
          </p:nvPr>
        </p:nvSpPr>
        <p:spPr>
          <a:xfrm>
            <a:off x="0" y="0"/>
            <a:ext cx="3276600" cy="6858000"/>
          </a:xfrm>
        </p:spPr>
        <p:txBody>
          <a:bodyPr/>
          <a:lstStyle/>
          <a:p>
            <a:pPr eaLnBrk="1" hangingPunct="1">
              <a:lnSpc>
                <a:spcPct val="90000"/>
              </a:lnSpc>
            </a:pPr>
            <a:r>
              <a:rPr lang="en-US" smtClean="0">
                <a:solidFill>
                  <a:srgbClr val="FFFF00"/>
                </a:solidFill>
              </a:rPr>
              <a:t> (A)During a year, a beam of sunlight traces out a lopsided figure eight on the floor if the position of the light is marked at noon every day. (B) The location of the point of light on the figure eight during each month.</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endParaRPr lang="en-US" smtClean="0"/>
          </a:p>
        </p:txBody>
      </p:sp>
      <p:sp>
        <p:nvSpPr>
          <p:cNvPr id="204803" name="Rectangle 3"/>
          <p:cNvSpPr>
            <a:spLocks noGrp="1" noChangeArrowheads="1"/>
          </p:cNvSpPr>
          <p:nvPr>
            <p:ph type="body" idx="1"/>
          </p:nvPr>
        </p:nvSpPr>
        <p:spPr>
          <a:xfrm>
            <a:off x="0" y="685800"/>
            <a:ext cx="9144000" cy="5410200"/>
          </a:xfrm>
        </p:spPr>
        <p:txBody>
          <a:bodyPr/>
          <a:lstStyle/>
          <a:p>
            <a:pPr eaLnBrk="1" hangingPunct="1"/>
            <a:r>
              <a:rPr lang="en-US" smtClean="0">
                <a:solidFill>
                  <a:srgbClr val="FFFF00"/>
                </a:solidFill>
              </a:rPr>
              <a:t>Eratosthenes calculated the size of Earth's circumference after learning that the Sun's rays were vertical at Syene at noon on the same day they made an angle of a little over 7</a:t>
            </a:r>
            <a:r>
              <a:rPr lang="en-US" baseline="30000" smtClean="0">
                <a:solidFill>
                  <a:srgbClr val="FFFF00"/>
                </a:solidFill>
              </a:rPr>
              <a:t>O</a:t>
            </a:r>
            <a:r>
              <a:rPr lang="en-US" smtClean="0">
                <a:solidFill>
                  <a:srgbClr val="FFFF00"/>
                </a:solidFill>
              </a:rPr>
              <a:t> at Alexandria.</a:t>
            </a:r>
          </a:p>
          <a:p>
            <a:pPr lvl="1" eaLnBrk="1" hangingPunct="1"/>
            <a:r>
              <a:rPr lang="en-US" sz="3200" smtClean="0">
                <a:solidFill>
                  <a:srgbClr val="FFFF00"/>
                </a:solidFill>
              </a:rPr>
              <a:t>He reasoned that the difference was due to Earth's curved surface.</a:t>
            </a:r>
          </a:p>
          <a:p>
            <a:pPr lvl="1" eaLnBrk="1" hangingPunct="1"/>
            <a:r>
              <a:rPr lang="en-US" sz="3200" smtClean="0">
                <a:solidFill>
                  <a:srgbClr val="FFFF00"/>
                </a:solidFill>
              </a:rPr>
              <a:t>Since 7</a:t>
            </a:r>
            <a:r>
              <a:rPr lang="en-US" sz="3200" baseline="30000" smtClean="0">
                <a:solidFill>
                  <a:srgbClr val="FFFF00"/>
                </a:solidFill>
              </a:rPr>
              <a:t>O</a:t>
            </a:r>
            <a:r>
              <a:rPr lang="en-US" sz="3200" smtClean="0">
                <a:solidFill>
                  <a:srgbClr val="FFFF00"/>
                </a:solidFill>
              </a:rPr>
              <a:t> is about 1/50 of 360</a:t>
            </a:r>
            <a:r>
              <a:rPr lang="en-US" sz="3200" baseline="30000" smtClean="0">
                <a:solidFill>
                  <a:srgbClr val="FFFF00"/>
                </a:solidFill>
              </a:rPr>
              <a:t>O</a:t>
            </a:r>
            <a:r>
              <a:rPr lang="en-US" sz="3200" smtClean="0">
                <a:solidFill>
                  <a:srgbClr val="FFFF00"/>
                </a:solidFill>
              </a:rPr>
              <a:t>, then the size of Earth's circumference had to be fifty times the distance between the two towns. (The angle is exaggerated in the diagram for clarity.)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204803">
                                            <p:txEl>
                                              <p:pRg st="0" end="0"/>
                                            </p:txEl>
                                          </p:spTgt>
                                        </p:tgtEl>
                                        <p:attrNameLst>
                                          <p:attrName>style.visibility</p:attrName>
                                        </p:attrNameLst>
                                      </p:cBhvr>
                                      <p:to>
                                        <p:strVal val="visible"/>
                                      </p:to>
                                    </p:set>
                                    <p:anim calcmode="lin" valueType="num">
                                      <p:cBhvr additive="base">
                                        <p:cTn id="7" dur="500" fill="hold"/>
                                        <p:tgtEl>
                                          <p:spTgt spid="204803">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20480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204803">
                                            <p:txEl>
                                              <p:pRg st="1" end="1"/>
                                            </p:txEl>
                                          </p:spTgt>
                                        </p:tgtEl>
                                        <p:attrNameLst>
                                          <p:attrName>style.visibility</p:attrName>
                                        </p:attrNameLst>
                                      </p:cBhvr>
                                      <p:to>
                                        <p:strVal val="visible"/>
                                      </p:to>
                                    </p:set>
                                    <p:anim calcmode="lin" valueType="num">
                                      <p:cBhvr additive="base">
                                        <p:cTn id="13" dur="500" fill="hold"/>
                                        <p:tgtEl>
                                          <p:spTgt spid="204803">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20480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204803">
                                            <p:txEl>
                                              <p:pRg st="2" end="2"/>
                                            </p:txEl>
                                          </p:spTgt>
                                        </p:tgtEl>
                                        <p:attrNameLst>
                                          <p:attrName>style.visibility</p:attrName>
                                        </p:attrNameLst>
                                      </p:cBhvr>
                                      <p:to>
                                        <p:strVal val="visible"/>
                                      </p:to>
                                    </p:set>
                                    <p:anim calcmode="lin" valueType="num">
                                      <p:cBhvr additive="base">
                                        <p:cTn id="19" dur="500" fill="hold"/>
                                        <p:tgtEl>
                                          <p:spTgt spid="204803">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204803">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03" grpId="0" build="p" bldLvl="5" autoUpdateAnimBg="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J:\tillery\ch18\tillery+f18-2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461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7" name="Rectangle 3"/>
          <p:cNvSpPr>
            <a:spLocks noGrp="1" noChangeArrowheads="1"/>
          </p:cNvSpPr>
          <p:nvPr>
            <p:ph type="title" idx="4294967295"/>
          </p:nvPr>
        </p:nvSpPr>
        <p:spPr/>
        <p:txBody>
          <a:bodyPr/>
          <a:lstStyle/>
          <a:p>
            <a:pPr eaLnBrk="1" hangingPunct="1"/>
            <a:endParaRPr lang="en-US" smtClean="0"/>
          </a:p>
        </p:txBody>
      </p:sp>
      <p:sp>
        <p:nvSpPr>
          <p:cNvPr id="41988" name="Rectangle 4"/>
          <p:cNvSpPr>
            <a:spLocks noGrp="1" noChangeArrowheads="1"/>
          </p:cNvSpPr>
          <p:nvPr>
            <p:ph type="body" idx="4294967295"/>
          </p:nvPr>
        </p:nvSpPr>
        <p:spPr>
          <a:xfrm>
            <a:off x="0" y="4572000"/>
            <a:ext cx="9144000" cy="2286000"/>
          </a:xfrm>
        </p:spPr>
        <p:txBody>
          <a:bodyPr/>
          <a:lstStyle/>
          <a:p>
            <a:pPr eaLnBrk="1" hangingPunct="1"/>
            <a:r>
              <a:rPr lang="en-US" sz="2800" smtClean="0">
                <a:solidFill>
                  <a:srgbClr val="FFFF00"/>
                </a:solidFill>
              </a:rPr>
              <a:t>The path of the Sun's direct rays during a year. The Sun is directly over the tropic of Cancer at the summer solstice and high in the Northern Hemisphere sky. At the winter solstice, the Sun is directly over the tropic of Capricorn and low in the Northern Hemisphere sky.</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descr="J:\tillery\ch18\tillery+f18-2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0"/>
            <a:ext cx="8129588" cy="531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1" name="Rectangle 3"/>
          <p:cNvSpPr>
            <a:spLocks noGrp="1" noChangeArrowheads="1"/>
          </p:cNvSpPr>
          <p:nvPr>
            <p:ph type="title" idx="4294967295"/>
          </p:nvPr>
        </p:nvSpPr>
        <p:spPr/>
        <p:txBody>
          <a:bodyPr/>
          <a:lstStyle/>
          <a:p>
            <a:pPr eaLnBrk="1" hangingPunct="1"/>
            <a:endParaRPr lang="en-US" smtClean="0"/>
          </a:p>
        </p:txBody>
      </p:sp>
      <p:sp>
        <p:nvSpPr>
          <p:cNvPr id="43012" name="Rectangle 4"/>
          <p:cNvSpPr>
            <a:spLocks noGrp="1" noChangeArrowheads="1"/>
          </p:cNvSpPr>
          <p:nvPr>
            <p:ph type="body" idx="4294967295"/>
          </p:nvPr>
        </p:nvSpPr>
        <p:spPr>
          <a:xfrm>
            <a:off x="0" y="5334000"/>
            <a:ext cx="9144000" cy="1524000"/>
          </a:xfrm>
        </p:spPr>
        <p:txBody>
          <a:bodyPr/>
          <a:lstStyle/>
          <a:p>
            <a:pPr eaLnBrk="1" hangingPunct="1">
              <a:lnSpc>
                <a:spcPct val="90000"/>
              </a:lnSpc>
            </a:pPr>
            <a:r>
              <a:rPr lang="en-US" sz="2800" smtClean="0">
                <a:solidFill>
                  <a:srgbClr val="FFFF00"/>
                </a:solidFill>
              </a:rPr>
              <a:t>The difference in sundial time and clock time throughout a year as a consequence of the shape of the earth's orbit. This is not the only factor that causes a difference in the two clocks.</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J:\tillery\ch18\tillery+f18-2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0"/>
            <a:ext cx="8129588" cy="531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5" name="Rectangle 3"/>
          <p:cNvSpPr>
            <a:spLocks noGrp="1" noChangeArrowheads="1"/>
          </p:cNvSpPr>
          <p:nvPr>
            <p:ph type="title" idx="4294967295"/>
          </p:nvPr>
        </p:nvSpPr>
        <p:spPr/>
        <p:txBody>
          <a:bodyPr/>
          <a:lstStyle/>
          <a:p>
            <a:pPr eaLnBrk="1" hangingPunct="1"/>
            <a:endParaRPr lang="en-US" smtClean="0"/>
          </a:p>
        </p:txBody>
      </p:sp>
      <p:sp>
        <p:nvSpPr>
          <p:cNvPr id="44036" name="Rectangle 4"/>
          <p:cNvSpPr>
            <a:spLocks noGrp="1" noChangeArrowheads="1"/>
          </p:cNvSpPr>
          <p:nvPr>
            <p:ph type="body" idx="4294967295"/>
          </p:nvPr>
        </p:nvSpPr>
        <p:spPr>
          <a:xfrm>
            <a:off x="0" y="5334000"/>
            <a:ext cx="9144000" cy="1524000"/>
          </a:xfrm>
        </p:spPr>
        <p:txBody>
          <a:bodyPr/>
          <a:lstStyle/>
          <a:p>
            <a:pPr eaLnBrk="1" hangingPunct="1"/>
            <a:r>
              <a:rPr lang="en-US" sz="2800" smtClean="0">
                <a:solidFill>
                  <a:srgbClr val="FFFF00"/>
                </a:solidFill>
              </a:rPr>
              <a:t>The difference in sundial time and clock time throughout a year as a consequence of the angle between the plane of the ecliptic and the plane of the equator.</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J:\tillery\ch18\tillery+f18-2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0"/>
            <a:ext cx="8229600" cy="537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59" name="Rectangle 3"/>
          <p:cNvSpPr>
            <a:spLocks noGrp="1" noChangeArrowheads="1"/>
          </p:cNvSpPr>
          <p:nvPr>
            <p:ph type="title" idx="4294967295"/>
          </p:nvPr>
        </p:nvSpPr>
        <p:spPr/>
        <p:txBody>
          <a:bodyPr/>
          <a:lstStyle/>
          <a:p>
            <a:pPr eaLnBrk="1" hangingPunct="1"/>
            <a:endParaRPr lang="en-US" smtClean="0"/>
          </a:p>
        </p:txBody>
      </p:sp>
      <p:sp>
        <p:nvSpPr>
          <p:cNvPr id="45060" name="Rectangle 4"/>
          <p:cNvSpPr>
            <a:spLocks noGrp="1" noChangeArrowheads="1"/>
          </p:cNvSpPr>
          <p:nvPr>
            <p:ph type="body" idx="4294967295"/>
          </p:nvPr>
        </p:nvSpPr>
        <p:spPr>
          <a:xfrm>
            <a:off x="0" y="5410200"/>
            <a:ext cx="9144000" cy="1447800"/>
          </a:xfrm>
        </p:spPr>
        <p:txBody>
          <a:bodyPr/>
          <a:lstStyle/>
          <a:p>
            <a:pPr eaLnBrk="1" hangingPunct="1"/>
            <a:r>
              <a:rPr lang="en-US" sz="2800" smtClean="0">
                <a:solidFill>
                  <a:srgbClr val="FFFF00"/>
                </a:solidFill>
              </a:rPr>
              <a:t>The equation of time, which shows how many minutes sundial time is faster or slower than clock time during different months of the year.</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descr="J:\tillery\ch18\tillery+f18-2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0"/>
            <a:ext cx="8129588" cy="5246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3" name="Rectangle 3"/>
          <p:cNvSpPr>
            <a:spLocks noGrp="1" noChangeArrowheads="1"/>
          </p:cNvSpPr>
          <p:nvPr>
            <p:ph type="title" idx="4294967295"/>
          </p:nvPr>
        </p:nvSpPr>
        <p:spPr/>
        <p:txBody>
          <a:bodyPr/>
          <a:lstStyle/>
          <a:p>
            <a:pPr eaLnBrk="1" hangingPunct="1"/>
            <a:endParaRPr lang="en-US" smtClean="0"/>
          </a:p>
        </p:txBody>
      </p:sp>
      <p:sp>
        <p:nvSpPr>
          <p:cNvPr id="46084" name="Rectangle 4"/>
          <p:cNvSpPr>
            <a:spLocks noGrp="1" noChangeArrowheads="1"/>
          </p:cNvSpPr>
          <p:nvPr>
            <p:ph type="body" idx="4294967295"/>
          </p:nvPr>
        </p:nvSpPr>
        <p:spPr>
          <a:xfrm>
            <a:off x="0" y="5257800"/>
            <a:ext cx="9144000" cy="1600200"/>
          </a:xfrm>
        </p:spPr>
        <p:txBody>
          <a:bodyPr/>
          <a:lstStyle/>
          <a:p>
            <a:pPr eaLnBrk="1" hangingPunct="1"/>
            <a:r>
              <a:rPr lang="en-US" smtClean="0">
                <a:solidFill>
                  <a:srgbClr val="FFFF00"/>
                </a:solidFill>
              </a:rPr>
              <a:t>The standard time zones. Hawaii and most of Alaska are two hours earlier than Pacific Standard Time.</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J:\tillery\ch18\tillery+f18-2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4941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7" name="Rectangle 3"/>
          <p:cNvSpPr>
            <a:spLocks noGrp="1" noChangeArrowheads="1"/>
          </p:cNvSpPr>
          <p:nvPr>
            <p:ph type="title" idx="4294967295"/>
          </p:nvPr>
        </p:nvSpPr>
        <p:spPr/>
        <p:txBody>
          <a:bodyPr/>
          <a:lstStyle/>
          <a:p>
            <a:pPr eaLnBrk="1" hangingPunct="1"/>
            <a:endParaRPr lang="en-US" smtClean="0"/>
          </a:p>
        </p:txBody>
      </p:sp>
      <p:sp>
        <p:nvSpPr>
          <p:cNvPr id="47108" name="Rectangle 4"/>
          <p:cNvSpPr>
            <a:spLocks noGrp="1" noChangeArrowheads="1"/>
          </p:cNvSpPr>
          <p:nvPr>
            <p:ph type="body" idx="4294967295"/>
          </p:nvPr>
        </p:nvSpPr>
        <p:spPr>
          <a:xfrm>
            <a:off x="0" y="4876800"/>
            <a:ext cx="9144000" cy="1981200"/>
          </a:xfrm>
        </p:spPr>
        <p:txBody>
          <a:bodyPr/>
          <a:lstStyle/>
          <a:p>
            <a:pPr eaLnBrk="1" hangingPunct="1"/>
            <a:r>
              <a:rPr lang="en-US" smtClean="0">
                <a:solidFill>
                  <a:srgbClr val="FFFF00"/>
                </a:solidFill>
              </a:rPr>
              <a:t>The international date line follows the 180</a:t>
            </a:r>
            <a:r>
              <a:rPr lang="en-US" baseline="30000" smtClean="0">
                <a:solidFill>
                  <a:srgbClr val="FFFF00"/>
                </a:solidFill>
              </a:rPr>
              <a:t>O</a:t>
            </a:r>
            <a:r>
              <a:rPr lang="en-US" smtClean="0">
                <a:solidFill>
                  <a:srgbClr val="FFFF00"/>
                </a:solidFill>
              </a:rPr>
              <a:t> meridian but is arranged in a way that land areas and island chains have the same date.</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idx="4294967295"/>
          </p:nvPr>
        </p:nvSpPr>
        <p:spPr/>
        <p:txBody>
          <a:bodyPr/>
          <a:lstStyle/>
          <a:p>
            <a:pPr eaLnBrk="1" hangingPunct="1"/>
            <a:endParaRPr lang="en-US" smtClean="0">
              <a:solidFill>
                <a:srgbClr val="FFFF00"/>
              </a:solidFill>
            </a:endParaRPr>
          </a:p>
        </p:txBody>
      </p:sp>
      <p:pic>
        <p:nvPicPr>
          <p:cNvPr id="48131" name="Picture 3" descr="J:\tillery\ch18\tillery+f18-2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448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2" name="Rectangle 4"/>
          <p:cNvSpPr>
            <a:spLocks noGrp="1" noChangeArrowheads="1"/>
          </p:cNvSpPr>
          <p:nvPr>
            <p:ph type="body" idx="4294967295"/>
          </p:nvPr>
        </p:nvSpPr>
        <p:spPr>
          <a:xfrm>
            <a:off x="0" y="4495800"/>
            <a:ext cx="9144000" cy="2362200"/>
          </a:xfrm>
        </p:spPr>
        <p:txBody>
          <a:bodyPr/>
          <a:lstStyle/>
          <a:p>
            <a:pPr eaLnBrk="1" hangingPunct="1">
              <a:lnSpc>
                <a:spcPct val="90000"/>
              </a:lnSpc>
            </a:pPr>
            <a:r>
              <a:rPr lang="en-US" smtClean="0">
                <a:solidFill>
                  <a:srgbClr val="FFFF00"/>
                </a:solidFill>
              </a:rPr>
              <a:t>As the Moon moves in its orbit around Earth, it must revolve a greater distance to bring the same part to face Earth. The additional turning requires about 2.2 days, making the synodic month longer than the sidereal month.</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pPr eaLnBrk="1" hangingPunct="1"/>
            <a:endParaRPr lang="en-US" smtClean="0">
              <a:solidFill>
                <a:srgbClr val="FFFF00"/>
              </a:solidFill>
            </a:endParaRPr>
          </a:p>
        </p:txBody>
      </p:sp>
      <p:sp>
        <p:nvSpPr>
          <p:cNvPr id="201731" name="Rectangle 3"/>
          <p:cNvSpPr>
            <a:spLocks noGrp="1" noChangeArrowheads="1"/>
          </p:cNvSpPr>
          <p:nvPr>
            <p:ph type="body" idx="1"/>
          </p:nvPr>
        </p:nvSpPr>
        <p:spPr>
          <a:xfrm>
            <a:off x="0" y="762000"/>
            <a:ext cx="9144000" cy="5334000"/>
          </a:xfrm>
        </p:spPr>
        <p:txBody>
          <a:bodyPr/>
          <a:lstStyle/>
          <a:p>
            <a:pPr lvl="1" eaLnBrk="1" hangingPunct="1"/>
            <a:r>
              <a:rPr lang="en-US" smtClean="0">
                <a:solidFill>
                  <a:srgbClr val="FFFF00"/>
                </a:solidFill>
              </a:rPr>
              <a:t>Monthly time</a:t>
            </a:r>
          </a:p>
          <a:p>
            <a:pPr lvl="2" eaLnBrk="1" hangingPunct="1"/>
            <a:r>
              <a:rPr lang="en-US" sz="2800" smtClean="0">
                <a:solidFill>
                  <a:srgbClr val="FFFF00"/>
                </a:solidFill>
              </a:rPr>
              <a:t>The current calendar divides the year into 12 months (unequal)</a:t>
            </a:r>
          </a:p>
          <a:p>
            <a:pPr lvl="2" eaLnBrk="1" hangingPunct="1"/>
            <a:r>
              <a:rPr lang="en-US" sz="2800" smtClean="0">
                <a:solidFill>
                  <a:srgbClr val="FFFF00"/>
                </a:solidFill>
              </a:rPr>
              <a:t>A </a:t>
            </a:r>
            <a:r>
              <a:rPr lang="en-US" sz="2800" b="1" smtClean="0">
                <a:solidFill>
                  <a:srgbClr val="FF6600"/>
                </a:solidFill>
              </a:rPr>
              <a:t>sidereal month</a:t>
            </a:r>
            <a:r>
              <a:rPr lang="en-US" sz="2800" smtClean="0">
                <a:solidFill>
                  <a:srgbClr val="FFFF00"/>
                </a:solidFill>
              </a:rPr>
              <a:t> is about 27 ½ days which is the time it takes for two consecutive crossings of any star.</a:t>
            </a:r>
          </a:p>
          <a:p>
            <a:pPr lvl="2" eaLnBrk="1" hangingPunct="1"/>
            <a:r>
              <a:rPr lang="en-US" sz="2800" smtClean="0">
                <a:solidFill>
                  <a:srgbClr val="FFFF00"/>
                </a:solidFill>
              </a:rPr>
              <a:t>A </a:t>
            </a:r>
            <a:r>
              <a:rPr lang="en-US" sz="2800" b="1" smtClean="0">
                <a:solidFill>
                  <a:srgbClr val="FF6600"/>
                </a:solidFill>
              </a:rPr>
              <a:t>synodic month</a:t>
            </a:r>
            <a:r>
              <a:rPr lang="en-US" sz="2800" smtClean="0">
                <a:solidFill>
                  <a:srgbClr val="FFFF00"/>
                </a:solidFill>
              </a:rPr>
              <a:t> is 29 ½ days which is the interval between two new Moons.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201731">
                                            <p:txEl>
                                              <p:pRg st="0" end="0"/>
                                            </p:txEl>
                                          </p:spTgt>
                                        </p:tgtEl>
                                        <p:attrNameLst>
                                          <p:attrName>style.visibility</p:attrName>
                                        </p:attrNameLst>
                                      </p:cBhvr>
                                      <p:to>
                                        <p:strVal val="visible"/>
                                      </p:to>
                                    </p:set>
                                    <p:anim calcmode="lin" valueType="num">
                                      <p:cBhvr additive="base">
                                        <p:cTn id="7" dur="500" fill="hold"/>
                                        <p:tgtEl>
                                          <p:spTgt spid="201731">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20173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201731">
                                            <p:txEl>
                                              <p:pRg st="1" end="1"/>
                                            </p:txEl>
                                          </p:spTgt>
                                        </p:tgtEl>
                                        <p:attrNameLst>
                                          <p:attrName>style.visibility</p:attrName>
                                        </p:attrNameLst>
                                      </p:cBhvr>
                                      <p:to>
                                        <p:strVal val="visible"/>
                                      </p:to>
                                    </p:set>
                                    <p:anim calcmode="lin" valueType="num">
                                      <p:cBhvr additive="base">
                                        <p:cTn id="13" dur="500" fill="hold"/>
                                        <p:tgtEl>
                                          <p:spTgt spid="201731">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20173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201731">
                                            <p:txEl>
                                              <p:pRg st="2" end="2"/>
                                            </p:txEl>
                                          </p:spTgt>
                                        </p:tgtEl>
                                        <p:attrNameLst>
                                          <p:attrName>style.visibility</p:attrName>
                                        </p:attrNameLst>
                                      </p:cBhvr>
                                      <p:to>
                                        <p:strVal val="visible"/>
                                      </p:to>
                                    </p:set>
                                    <p:anim calcmode="lin" valueType="num">
                                      <p:cBhvr additive="base">
                                        <p:cTn id="19" dur="500" fill="hold"/>
                                        <p:tgtEl>
                                          <p:spTgt spid="201731">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201731">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201731">
                                            <p:txEl>
                                              <p:pRg st="3" end="3"/>
                                            </p:txEl>
                                          </p:spTgt>
                                        </p:tgtEl>
                                        <p:attrNameLst>
                                          <p:attrName>style.visibility</p:attrName>
                                        </p:attrNameLst>
                                      </p:cBhvr>
                                      <p:to>
                                        <p:strVal val="visible"/>
                                      </p:to>
                                    </p:set>
                                    <p:anim calcmode="lin" valueType="num">
                                      <p:cBhvr additive="base">
                                        <p:cTn id="25" dur="500" fill="hold"/>
                                        <p:tgtEl>
                                          <p:spTgt spid="201731">
                                            <p:txEl>
                                              <p:pRg st="3" end="3"/>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201731">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1731" grpId="0" build="p" bldLvl="5" autoUpdateAnimBg="0"/>
    </p:bldLst>
  </p:timing>
</p:sld>
</file>

<file path=ppt/slides/slide4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0178" name="Rectangle 1026"/>
          <p:cNvSpPr>
            <a:spLocks noGrp="1" noChangeArrowheads="1"/>
          </p:cNvSpPr>
          <p:nvPr>
            <p:ph type="title"/>
          </p:nvPr>
        </p:nvSpPr>
        <p:spPr/>
        <p:txBody>
          <a:bodyPr/>
          <a:lstStyle/>
          <a:p>
            <a:pPr eaLnBrk="1" hangingPunct="1"/>
            <a:endParaRPr lang="en-US" smtClean="0"/>
          </a:p>
        </p:txBody>
      </p:sp>
      <p:sp>
        <p:nvSpPr>
          <p:cNvPr id="189443" name="Rectangle 1027"/>
          <p:cNvSpPr>
            <a:spLocks noGrp="1" noChangeArrowheads="1"/>
          </p:cNvSpPr>
          <p:nvPr>
            <p:ph type="body" idx="1"/>
          </p:nvPr>
        </p:nvSpPr>
        <p:spPr>
          <a:xfrm>
            <a:off x="0" y="1981200"/>
            <a:ext cx="9144000" cy="4114800"/>
          </a:xfrm>
        </p:spPr>
        <p:txBody>
          <a:bodyPr/>
          <a:lstStyle/>
          <a:p>
            <a:pPr algn="ctr" eaLnBrk="1" hangingPunct="1"/>
            <a:r>
              <a:rPr lang="en-US" sz="4400" b="1" smtClean="0">
                <a:solidFill>
                  <a:srgbClr val="FF6600"/>
                </a:solidFill>
              </a:rPr>
              <a:t>The Moon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189443">
                                            <p:txEl>
                                              <p:pRg st="0" end="0"/>
                                            </p:txEl>
                                          </p:spTgt>
                                        </p:tgtEl>
                                        <p:attrNameLst>
                                          <p:attrName>style.visibility</p:attrName>
                                        </p:attrNameLst>
                                      </p:cBhvr>
                                      <p:to>
                                        <p:strVal val="visible"/>
                                      </p:to>
                                    </p:set>
                                    <p:anim calcmode="lin" valueType="num">
                                      <p:cBhvr>
                                        <p:cTn id="7" dur="1000" fill="hold"/>
                                        <p:tgtEl>
                                          <p:spTgt spid="18944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18944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189443">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89443">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9443" grpId="0" build="p" autoUpdateAnimBg="0"/>
    </p:bldLst>
  </p:timing>
</p:sld>
</file>

<file path=ppt/slides/slide4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pPr eaLnBrk="1" hangingPunct="1"/>
            <a:endParaRPr lang="en-US" smtClean="0"/>
          </a:p>
        </p:txBody>
      </p:sp>
      <p:sp>
        <p:nvSpPr>
          <p:cNvPr id="190467" name="Rectangle 3"/>
          <p:cNvSpPr>
            <a:spLocks noGrp="1" noChangeArrowheads="1"/>
          </p:cNvSpPr>
          <p:nvPr>
            <p:ph type="body" idx="1"/>
          </p:nvPr>
        </p:nvSpPr>
        <p:spPr>
          <a:xfrm>
            <a:off x="0" y="609600"/>
            <a:ext cx="9144000" cy="5486400"/>
          </a:xfrm>
        </p:spPr>
        <p:txBody>
          <a:bodyPr/>
          <a:lstStyle/>
          <a:p>
            <a:pPr eaLnBrk="1" hangingPunct="1"/>
            <a:r>
              <a:rPr lang="en-US" b="1" smtClean="0">
                <a:solidFill>
                  <a:srgbClr val="FF6600"/>
                </a:solidFill>
              </a:rPr>
              <a:t>Composition and features</a:t>
            </a:r>
          </a:p>
          <a:p>
            <a:pPr lvl="1" eaLnBrk="1" hangingPunct="1"/>
            <a:r>
              <a:rPr lang="en-US" smtClean="0">
                <a:solidFill>
                  <a:srgbClr val="FFFF00"/>
                </a:solidFill>
              </a:rPr>
              <a:t>Covered by 3 m of fine gray dust with microscopic glass beads.</a:t>
            </a:r>
          </a:p>
          <a:p>
            <a:pPr lvl="1" eaLnBrk="1" hangingPunct="1"/>
            <a:r>
              <a:rPr lang="en-US" smtClean="0">
                <a:solidFill>
                  <a:srgbClr val="FFFF00"/>
                </a:solidFill>
              </a:rPr>
              <a:t>Rocks are mostly basalt</a:t>
            </a:r>
          </a:p>
          <a:p>
            <a:pPr lvl="1" eaLnBrk="1" hangingPunct="1"/>
            <a:r>
              <a:rPr lang="en-US" smtClean="0">
                <a:solidFill>
                  <a:srgbClr val="FFFF00"/>
                </a:solidFill>
              </a:rPr>
              <a:t>Contains a significant amount of radioactive materials</a:t>
            </a:r>
          </a:p>
          <a:p>
            <a:pPr lvl="1" eaLnBrk="1" hangingPunct="1"/>
            <a:r>
              <a:rPr lang="en-US" smtClean="0">
                <a:solidFill>
                  <a:srgbClr val="FFFF00"/>
                </a:solidFill>
              </a:rPr>
              <a:t>Crust is about 65 km (40 mi) on the side that faces the Earth and twice that thick on the side that faces away from the Earth</a:t>
            </a:r>
          </a:p>
          <a:p>
            <a:pPr lvl="1" eaLnBrk="1" hangingPunct="1"/>
            <a:r>
              <a:rPr lang="en-US" smtClean="0">
                <a:solidFill>
                  <a:srgbClr val="FFFF00"/>
                </a:solidFill>
              </a:rPr>
              <a:t>There is a molten core at about 900 km (600 mi) beneath the surface.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90467">
                                            <p:txEl>
                                              <p:pRg st="0" end="0"/>
                                            </p:txEl>
                                          </p:spTgt>
                                        </p:tgtEl>
                                        <p:attrNameLst>
                                          <p:attrName>style.visibility</p:attrName>
                                        </p:attrNameLst>
                                      </p:cBhvr>
                                      <p:to>
                                        <p:strVal val="visible"/>
                                      </p:to>
                                    </p:set>
                                    <p:anim calcmode="lin" valueType="num">
                                      <p:cBhvr additive="base">
                                        <p:cTn id="7" dur="500" fill="hold"/>
                                        <p:tgtEl>
                                          <p:spTgt spid="190467">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19046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190467">
                                            <p:txEl>
                                              <p:pRg st="1" end="1"/>
                                            </p:txEl>
                                          </p:spTgt>
                                        </p:tgtEl>
                                        <p:attrNameLst>
                                          <p:attrName>style.visibility</p:attrName>
                                        </p:attrNameLst>
                                      </p:cBhvr>
                                      <p:to>
                                        <p:strVal val="visible"/>
                                      </p:to>
                                    </p:set>
                                    <p:anim calcmode="lin" valueType="num">
                                      <p:cBhvr additive="base">
                                        <p:cTn id="13" dur="500" fill="hold"/>
                                        <p:tgtEl>
                                          <p:spTgt spid="190467">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19046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190467">
                                            <p:txEl>
                                              <p:pRg st="2" end="2"/>
                                            </p:txEl>
                                          </p:spTgt>
                                        </p:tgtEl>
                                        <p:attrNameLst>
                                          <p:attrName>style.visibility</p:attrName>
                                        </p:attrNameLst>
                                      </p:cBhvr>
                                      <p:to>
                                        <p:strVal val="visible"/>
                                      </p:to>
                                    </p:set>
                                    <p:anim calcmode="lin" valueType="num">
                                      <p:cBhvr additive="base">
                                        <p:cTn id="19" dur="500" fill="hold"/>
                                        <p:tgtEl>
                                          <p:spTgt spid="190467">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19046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190467">
                                            <p:txEl>
                                              <p:pRg st="3" end="3"/>
                                            </p:txEl>
                                          </p:spTgt>
                                        </p:tgtEl>
                                        <p:attrNameLst>
                                          <p:attrName>style.visibility</p:attrName>
                                        </p:attrNameLst>
                                      </p:cBhvr>
                                      <p:to>
                                        <p:strVal val="visible"/>
                                      </p:to>
                                    </p:set>
                                    <p:anim calcmode="lin" valueType="num">
                                      <p:cBhvr additive="base">
                                        <p:cTn id="25" dur="500" fill="hold"/>
                                        <p:tgtEl>
                                          <p:spTgt spid="190467">
                                            <p:txEl>
                                              <p:pRg st="3" end="3"/>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190467">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190467">
                                            <p:txEl>
                                              <p:pRg st="4" end="4"/>
                                            </p:txEl>
                                          </p:spTgt>
                                        </p:tgtEl>
                                        <p:attrNameLst>
                                          <p:attrName>style.visibility</p:attrName>
                                        </p:attrNameLst>
                                      </p:cBhvr>
                                      <p:to>
                                        <p:strVal val="visible"/>
                                      </p:to>
                                    </p:set>
                                    <p:anim calcmode="lin" valueType="num">
                                      <p:cBhvr additive="base">
                                        <p:cTn id="31" dur="500" fill="hold"/>
                                        <p:tgtEl>
                                          <p:spTgt spid="190467">
                                            <p:txEl>
                                              <p:pRg st="4" end="4"/>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190467">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190467">
                                            <p:txEl>
                                              <p:pRg st="5" end="5"/>
                                            </p:txEl>
                                          </p:spTgt>
                                        </p:tgtEl>
                                        <p:attrNameLst>
                                          <p:attrName>style.visibility</p:attrName>
                                        </p:attrNameLst>
                                      </p:cBhvr>
                                      <p:to>
                                        <p:strVal val="visible"/>
                                      </p:to>
                                    </p:set>
                                    <p:anim calcmode="lin" valueType="num">
                                      <p:cBhvr additive="base">
                                        <p:cTn id="37" dur="500" fill="hold"/>
                                        <p:tgtEl>
                                          <p:spTgt spid="190467">
                                            <p:txEl>
                                              <p:pRg st="5" end="5"/>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190467">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0467" grpId="0" build="p" bldLvl="5"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idx="4294967295"/>
          </p:nvPr>
        </p:nvSpPr>
        <p:spPr/>
        <p:txBody>
          <a:bodyPr/>
          <a:lstStyle/>
          <a:p>
            <a:pPr eaLnBrk="1" hangingPunct="1"/>
            <a:endParaRPr lang="en-US" smtClean="0">
              <a:solidFill>
                <a:srgbClr val="FFFF00"/>
              </a:solidFill>
            </a:endParaRPr>
          </a:p>
        </p:txBody>
      </p:sp>
      <p:pic>
        <p:nvPicPr>
          <p:cNvPr id="6147" name="Picture 3" descr="J:\tillery\ch18\tillery+f18-0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42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1026" descr="J:\tillery\ch18\tillery+f18-3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1688" y="0"/>
            <a:ext cx="5802312"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27" name="Rectangle 1027"/>
          <p:cNvSpPr>
            <a:spLocks noGrp="1" noChangeArrowheads="1"/>
          </p:cNvSpPr>
          <p:nvPr>
            <p:ph type="title" idx="4294967295"/>
          </p:nvPr>
        </p:nvSpPr>
        <p:spPr/>
        <p:txBody>
          <a:bodyPr/>
          <a:lstStyle/>
          <a:p>
            <a:pPr eaLnBrk="1" hangingPunct="1"/>
            <a:endParaRPr lang="en-US" smtClean="0"/>
          </a:p>
        </p:txBody>
      </p:sp>
      <p:sp>
        <p:nvSpPr>
          <p:cNvPr id="52228" name="Rectangle 1028"/>
          <p:cNvSpPr>
            <a:spLocks noGrp="1" noChangeArrowheads="1"/>
          </p:cNvSpPr>
          <p:nvPr>
            <p:ph type="body" idx="4294967295"/>
          </p:nvPr>
        </p:nvSpPr>
        <p:spPr>
          <a:xfrm>
            <a:off x="0" y="0"/>
            <a:ext cx="3352800" cy="6858000"/>
          </a:xfrm>
        </p:spPr>
        <p:txBody>
          <a:bodyPr/>
          <a:lstStyle/>
          <a:p>
            <a:pPr eaLnBrk="1" hangingPunct="1"/>
            <a:r>
              <a:rPr lang="en-US" smtClean="0">
                <a:solidFill>
                  <a:srgbClr val="FFFF00"/>
                </a:solidFill>
              </a:rPr>
              <a:t>You can easily see the light-colored lunar highlands, smooth and dark maria, and many craters on the surface of Earth's nearest neighbor in space.</a:t>
            </a: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pPr eaLnBrk="1" hangingPunct="1"/>
            <a:endParaRPr lang="en-US" smtClean="0"/>
          </a:p>
        </p:txBody>
      </p:sp>
      <p:sp>
        <p:nvSpPr>
          <p:cNvPr id="191491" name="Rectangle 3"/>
          <p:cNvSpPr>
            <a:spLocks noGrp="1" noChangeArrowheads="1"/>
          </p:cNvSpPr>
          <p:nvPr>
            <p:ph type="body" idx="1"/>
          </p:nvPr>
        </p:nvSpPr>
        <p:spPr>
          <a:xfrm>
            <a:off x="0" y="609600"/>
            <a:ext cx="9144000" cy="5486400"/>
          </a:xfrm>
        </p:spPr>
        <p:txBody>
          <a:bodyPr/>
          <a:lstStyle/>
          <a:p>
            <a:pPr eaLnBrk="1" hangingPunct="1"/>
            <a:r>
              <a:rPr lang="en-US" sz="2800" b="1" smtClean="0">
                <a:solidFill>
                  <a:srgbClr val="FF6600"/>
                </a:solidFill>
              </a:rPr>
              <a:t>History of the Moon</a:t>
            </a:r>
          </a:p>
          <a:p>
            <a:pPr lvl="1" eaLnBrk="1" hangingPunct="1"/>
            <a:r>
              <a:rPr lang="en-US" smtClean="0">
                <a:solidFill>
                  <a:srgbClr val="FFFF00"/>
                </a:solidFill>
              </a:rPr>
              <a:t>Origin Stage – 3 theories</a:t>
            </a:r>
          </a:p>
          <a:p>
            <a:pPr lvl="2" eaLnBrk="1" hangingPunct="1"/>
            <a:r>
              <a:rPr lang="en-US" sz="2800" b="1" smtClean="0">
                <a:solidFill>
                  <a:srgbClr val="FF6600"/>
                </a:solidFill>
              </a:rPr>
              <a:t>Fission theory</a:t>
            </a:r>
          </a:p>
          <a:p>
            <a:pPr lvl="3" eaLnBrk="1" hangingPunct="1"/>
            <a:r>
              <a:rPr lang="en-US" sz="2800" smtClean="0">
                <a:solidFill>
                  <a:srgbClr val="FFFF00"/>
                </a:solidFill>
              </a:rPr>
              <a:t>Formed from part of the Earth that broke away early in the Earths history</a:t>
            </a:r>
          </a:p>
          <a:p>
            <a:pPr lvl="2" eaLnBrk="1" hangingPunct="1"/>
            <a:r>
              <a:rPr lang="en-US" sz="2800" b="1" smtClean="0">
                <a:solidFill>
                  <a:srgbClr val="FF6600"/>
                </a:solidFill>
              </a:rPr>
              <a:t>Condensation theory</a:t>
            </a:r>
          </a:p>
          <a:p>
            <a:pPr lvl="3" eaLnBrk="1" hangingPunct="1"/>
            <a:r>
              <a:rPr lang="en-US" sz="2800" smtClean="0">
                <a:solidFill>
                  <a:srgbClr val="FFFF00"/>
                </a:solidFill>
              </a:rPr>
              <a:t>Moon and Earth formed at the same time in the solar nebula</a:t>
            </a:r>
          </a:p>
          <a:p>
            <a:pPr lvl="2" eaLnBrk="1" hangingPunct="1"/>
            <a:r>
              <a:rPr lang="en-US" sz="2800" b="1" smtClean="0">
                <a:solidFill>
                  <a:srgbClr val="FF6600"/>
                </a:solidFill>
              </a:rPr>
              <a:t>Capture theory</a:t>
            </a:r>
          </a:p>
          <a:p>
            <a:pPr lvl="3" eaLnBrk="1" hangingPunct="1"/>
            <a:r>
              <a:rPr lang="en-US" sz="2800" smtClean="0">
                <a:solidFill>
                  <a:srgbClr val="FFFF00"/>
                </a:solidFill>
              </a:rPr>
              <a:t>Moon was captured by Earth’s gravitational field after its formation.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91491">
                                            <p:txEl>
                                              <p:pRg st="0" end="0"/>
                                            </p:txEl>
                                          </p:spTgt>
                                        </p:tgtEl>
                                        <p:attrNameLst>
                                          <p:attrName>style.visibility</p:attrName>
                                        </p:attrNameLst>
                                      </p:cBhvr>
                                      <p:to>
                                        <p:strVal val="visible"/>
                                      </p:to>
                                    </p:set>
                                    <p:anim calcmode="lin" valueType="num">
                                      <p:cBhvr additive="base">
                                        <p:cTn id="7" dur="500" fill="hold"/>
                                        <p:tgtEl>
                                          <p:spTgt spid="191491">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19149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191491">
                                            <p:txEl>
                                              <p:pRg st="1" end="1"/>
                                            </p:txEl>
                                          </p:spTgt>
                                        </p:tgtEl>
                                        <p:attrNameLst>
                                          <p:attrName>style.visibility</p:attrName>
                                        </p:attrNameLst>
                                      </p:cBhvr>
                                      <p:to>
                                        <p:strVal val="visible"/>
                                      </p:to>
                                    </p:set>
                                    <p:anim calcmode="lin" valueType="num">
                                      <p:cBhvr additive="base">
                                        <p:cTn id="13" dur="500" fill="hold"/>
                                        <p:tgtEl>
                                          <p:spTgt spid="191491">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19149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191491">
                                            <p:txEl>
                                              <p:pRg st="2" end="2"/>
                                            </p:txEl>
                                          </p:spTgt>
                                        </p:tgtEl>
                                        <p:attrNameLst>
                                          <p:attrName>style.visibility</p:attrName>
                                        </p:attrNameLst>
                                      </p:cBhvr>
                                      <p:to>
                                        <p:strVal val="visible"/>
                                      </p:to>
                                    </p:set>
                                    <p:anim calcmode="lin" valueType="num">
                                      <p:cBhvr additive="base">
                                        <p:cTn id="19" dur="500" fill="hold"/>
                                        <p:tgtEl>
                                          <p:spTgt spid="191491">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191491">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191491">
                                            <p:txEl>
                                              <p:pRg st="3" end="3"/>
                                            </p:txEl>
                                          </p:spTgt>
                                        </p:tgtEl>
                                        <p:attrNameLst>
                                          <p:attrName>style.visibility</p:attrName>
                                        </p:attrNameLst>
                                      </p:cBhvr>
                                      <p:to>
                                        <p:strVal val="visible"/>
                                      </p:to>
                                    </p:set>
                                    <p:anim calcmode="lin" valueType="num">
                                      <p:cBhvr additive="base">
                                        <p:cTn id="25" dur="500" fill="hold"/>
                                        <p:tgtEl>
                                          <p:spTgt spid="191491">
                                            <p:txEl>
                                              <p:pRg st="3" end="3"/>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191491">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191491">
                                            <p:txEl>
                                              <p:pRg st="4" end="4"/>
                                            </p:txEl>
                                          </p:spTgt>
                                        </p:tgtEl>
                                        <p:attrNameLst>
                                          <p:attrName>style.visibility</p:attrName>
                                        </p:attrNameLst>
                                      </p:cBhvr>
                                      <p:to>
                                        <p:strVal val="visible"/>
                                      </p:to>
                                    </p:set>
                                    <p:anim calcmode="lin" valueType="num">
                                      <p:cBhvr additive="base">
                                        <p:cTn id="31" dur="500" fill="hold"/>
                                        <p:tgtEl>
                                          <p:spTgt spid="191491">
                                            <p:txEl>
                                              <p:pRg st="4" end="4"/>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191491">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191491">
                                            <p:txEl>
                                              <p:pRg st="5" end="5"/>
                                            </p:txEl>
                                          </p:spTgt>
                                        </p:tgtEl>
                                        <p:attrNameLst>
                                          <p:attrName>style.visibility</p:attrName>
                                        </p:attrNameLst>
                                      </p:cBhvr>
                                      <p:to>
                                        <p:strVal val="visible"/>
                                      </p:to>
                                    </p:set>
                                    <p:anim calcmode="lin" valueType="num">
                                      <p:cBhvr additive="base">
                                        <p:cTn id="37" dur="500" fill="hold"/>
                                        <p:tgtEl>
                                          <p:spTgt spid="191491">
                                            <p:txEl>
                                              <p:pRg st="5" end="5"/>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191491">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2" fill="hold" grpId="0" nodeType="clickEffect">
                                  <p:stCondLst>
                                    <p:cond delay="0"/>
                                  </p:stCondLst>
                                  <p:childTnLst>
                                    <p:set>
                                      <p:cBhvr>
                                        <p:cTn id="42" dur="1" fill="hold">
                                          <p:stCondLst>
                                            <p:cond delay="0"/>
                                          </p:stCondLst>
                                        </p:cTn>
                                        <p:tgtEl>
                                          <p:spTgt spid="191491">
                                            <p:txEl>
                                              <p:pRg st="6" end="6"/>
                                            </p:txEl>
                                          </p:spTgt>
                                        </p:tgtEl>
                                        <p:attrNameLst>
                                          <p:attrName>style.visibility</p:attrName>
                                        </p:attrNameLst>
                                      </p:cBhvr>
                                      <p:to>
                                        <p:strVal val="visible"/>
                                      </p:to>
                                    </p:set>
                                    <p:anim calcmode="lin" valueType="num">
                                      <p:cBhvr additive="base">
                                        <p:cTn id="43" dur="500" fill="hold"/>
                                        <p:tgtEl>
                                          <p:spTgt spid="191491">
                                            <p:txEl>
                                              <p:pRg st="6" end="6"/>
                                            </p:txEl>
                                          </p:spTgt>
                                        </p:tgtEl>
                                        <p:attrNameLst>
                                          <p:attrName>ppt_x</p:attrName>
                                        </p:attrNameLst>
                                      </p:cBhvr>
                                      <p:tavLst>
                                        <p:tav tm="0">
                                          <p:val>
                                            <p:strVal val="1+#ppt_w/2"/>
                                          </p:val>
                                        </p:tav>
                                        <p:tav tm="100000">
                                          <p:val>
                                            <p:strVal val="#ppt_x"/>
                                          </p:val>
                                        </p:tav>
                                      </p:tavLst>
                                    </p:anim>
                                    <p:anim calcmode="lin" valueType="num">
                                      <p:cBhvr additive="base">
                                        <p:cTn id="44" dur="500" fill="hold"/>
                                        <p:tgtEl>
                                          <p:spTgt spid="191491">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2" fill="hold" grpId="0" nodeType="clickEffect">
                                  <p:stCondLst>
                                    <p:cond delay="0"/>
                                  </p:stCondLst>
                                  <p:childTnLst>
                                    <p:set>
                                      <p:cBhvr>
                                        <p:cTn id="48" dur="1" fill="hold">
                                          <p:stCondLst>
                                            <p:cond delay="0"/>
                                          </p:stCondLst>
                                        </p:cTn>
                                        <p:tgtEl>
                                          <p:spTgt spid="191491">
                                            <p:txEl>
                                              <p:pRg st="7" end="7"/>
                                            </p:txEl>
                                          </p:spTgt>
                                        </p:tgtEl>
                                        <p:attrNameLst>
                                          <p:attrName>style.visibility</p:attrName>
                                        </p:attrNameLst>
                                      </p:cBhvr>
                                      <p:to>
                                        <p:strVal val="visible"/>
                                      </p:to>
                                    </p:set>
                                    <p:anim calcmode="lin" valueType="num">
                                      <p:cBhvr additive="base">
                                        <p:cTn id="49" dur="500" fill="hold"/>
                                        <p:tgtEl>
                                          <p:spTgt spid="191491">
                                            <p:txEl>
                                              <p:pRg st="7" end="7"/>
                                            </p:txEl>
                                          </p:spTgt>
                                        </p:tgtEl>
                                        <p:attrNameLst>
                                          <p:attrName>ppt_x</p:attrName>
                                        </p:attrNameLst>
                                      </p:cBhvr>
                                      <p:tavLst>
                                        <p:tav tm="0">
                                          <p:val>
                                            <p:strVal val="1+#ppt_w/2"/>
                                          </p:val>
                                        </p:tav>
                                        <p:tav tm="100000">
                                          <p:val>
                                            <p:strVal val="#ppt_x"/>
                                          </p:val>
                                        </p:tav>
                                      </p:tavLst>
                                    </p:anim>
                                    <p:anim calcmode="lin" valueType="num">
                                      <p:cBhvr additive="base">
                                        <p:cTn id="50" dur="500" fill="hold"/>
                                        <p:tgtEl>
                                          <p:spTgt spid="191491">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1491" grpId="0" build="p" bldLvl="5" autoUpdateAnimBg="0"/>
    </p:bldLst>
  </p:timing>
</p:sld>
</file>

<file path=ppt/slides/slide5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pPr eaLnBrk="1" hangingPunct="1"/>
            <a:endParaRPr lang="en-US" smtClean="0"/>
          </a:p>
        </p:txBody>
      </p:sp>
      <p:sp>
        <p:nvSpPr>
          <p:cNvPr id="192515" name="Rectangle 3"/>
          <p:cNvSpPr>
            <a:spLocks noGrp="1" noChangeArrowheads="1"/>
          </p:cNvSpPr>
          <p:nvPr>
            <p:ph type="body" idx="1"/>
          </p:nvPr>
        </p:nvSpPr>
        <p:spPr>
          <a:xfrm>
            <a:off x="0" y="609600"/>
            <a:ext cx="9144000" cy="5486400"/>
          </a:xfrm>
        </p:spPr>
        <p:txBody>
          <a:bodyPr/>
          <a:lstStyle/>
          <a:p>
            <a:pPr lvl="1" eaLnBrk="1" hangingPunct="1">
              <a:lnSpc>
                <a:spcPct val="90000"/>
              </a:lnSpc>
            </a:pPr>
            <a:r>
              <a:rPr lang="en-US" b="1" smtClean="0">
                <a:solidFill>
                  <a:srgbClr val="FF6600"/>
                </a:solidFill>
              </a:rPr>
              <a:t>Molten Surface stage</a:t>
            </a:r>
          </a:p>
          <a:p>
            <a:pPr lvl="2" eaLnBrk="1" hangingPunct="1">
              <a:lnSpc>
                <a:spcPct val="90000"/>
              </a:lnSpc>
            </a:pPr>
            <a:r>
              <a:rPr lang="en-US" sz="2800" smtClean="0">
                <a:solidFill>
                  <a:srgbClr val="FFFF00"/>
                </a:solidFill>
              </a:rPr>
              <a:t>Heat melted the entire lunar surface</a:t>
            </a:r>
          </a:p>
          <a:p>
            <a:pPr lvl="2" eaLnBrk="1" hangingPunct="1">
              <a:lnSpc>
                <a:spcPct val="90000"/>
              </a:lnSpc>
            </a:pPr>
            <a:r>
              <a:rPr lang="en-US" sz="2800" smtClean="0">
                <a:solidFill>
                  <a:srgbClr val="FFFF00"/>
                </a:solidFill>
              </a:rPr>
              <a:t>Thought to have been heated by impact of rock fragments</a:t>
            </a:r>
          </a:p>
          <a:p>
            <a:pPr lvl="1" eaLnBrk="1" hangingPunct="1">
              <a:lnSpc>
                <a:spcPct val="90000"/>
              </a:lnSpc>
            </a:pPr>
            <a:r>
              <a:rPr lang="en-US" b="1" smtClean="0">
                <a:solidFill>
                  <a:srgbClr val="FF6600"/>
                </a:solidFill>
              </a:rPr>
              <a:t>Molten interior stage.</a:t>
            </a:r>
          </a:p>
          <a:p>
            <a:pPr lvl="2" eaLnBrk="1" hangingPunct="1">
              <a:lnSpc>
                <a:spcPct val="90000"/>
              </a:lnSpc>
            </a:pPr>
            <a:r>
              <a:rPr lang="en-US" sz="2800" smtClean="0">
                <a:solidFill>
                  <a:srgbClr val="FFFF00"/>
                </a:solidFill>
              </a:rPr>
              <a:t>Radioactive decay slowly heated the interior</a:t>
            </a:r>
          </a:p>
          <a:p>
            <a:pPr lvl="2" eaLnBrk="1" hangingPunct="1">
              <a:lnSpc>
                <a:spcPct val="90000"/>
              </a:lnSpc>
            </a:pPr>
            <a:r>
              <a:rPr lang="en-US" sz="2800" smtClean="0">
                <a:solidFill>
                  <a:srgbClr val="FFFF00"/>
                </a:solidFill>
              </a:rPr>
              <a:t>Light and heavy rocks separated during this time</a:t>
            </a:r>
          </a:p>
          <a:p>
            <a:pPr lvl="2" eaLnBrk="1" hangingPunct="1">
              <a:lnSpc>
                <a:spcPct val="90000"/>
              </a:lnSpc>
            </a:pPr>
            <a:r>
              <a:rPr lang="en-US" sz="2800" smtClean="0">
                <a:solidFill>
                  <a:srgbClr val="FFFF00"/>
                </a:solidFill>
              </a:rPr>
              <a:t>Molten lava flowed into the basins and formed the maria that are seen today.</a:t>
            </a:r>
          </a:p>
          <a:p>
            <a:pPr lvl="1" eaLnBrk="1" hangingPunct="1">
              <a:lnSpc>
                <a:spcPct val="90000"/>
              </a:lnSpc>
            </a:pPr>
            <a:r>
              <a:rPr lang="en-US" b="1" smtClean="0">
                <a:solidFill>
                  <a:srgbClr val="FF6600"/>
                </a:solidFill>
              </a:rPr>
              <a:t>cold and quite stage.</a:t>
            </a:r>
          </a:p>
          <a:p>
            <a:pPr lvl="2" eaLnBrk="1" hangingPunct="1">
              <a:lnSpc>
                <a:spcPct val="90000"/>
              </a:lnSpc>
            </a:pPr>
            <a:r>
              <a:rPr lang="en-US" sz="2800" smtClean="0">
                <a:solidFill>
                  <a:srgbClr val="FFFF00"/>
                </a:solidFill>
              </a:rPr>
              <a:t>Moon cooled and has changed little over the last 3 billion years.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92515">
                                            <p:txEl>
                                              <p:pRg st="0" end="0"/>
                                            </p:txEl>
                                          </p:spTgt>
                                        </p:tgtEl>
                                        <p:attrNameLst>
                                          <p:attrName>style.visibility</p:attrName>
                                        </p:attrNameLst>
                                      </p:cBhvr>
                                      <p:to>
                                        <p:strVal val="visible"/>
                                      </p:to>
                                    </p:set>
                                    <p:anim calcmode="lin" valueType="num">
                                      <p:cBhvr additive="base">
                                        <p:cTn id="7" dur="500" fill="hold"/>
                                        <p:tgtEl>
                                          <p:spTgt spid="192515">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19251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192515">
                                            <p:txEl>
                                              <p:pRg st="1" end="1"/>
                                            </p:txEl>
                                          </p:spTgt>
                                        </p:tgtEl>
                                        <p:attrNameLst>
                                          <p:attrName>style.visibility</p:attrName>
                                        </p:attrNameLst>
                                      </p:cBhvr>
                                      <p:to>
                                        <p:strVal val="visible"/>
                                      </p:to>
                                    </p:set>
                                    <p:anim calcmode="lin" valueType="num">
                                      <p:cBhvr additive="base">
                                        <p:cTn id="13" dur="500" fill="hold"/>
                                        <p:tgtEl>
                                          <p:spTgt spid="192515">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19251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192515">
                                            <p:txEl>
                                              <p:pRg st="2" end="2"/>
                                            </p:txEl>
                                          </p:spTgt>
                                        </p:tgtEl>
                                        <p:attrNameLst>
                                          <p:attrName>style.visibility</p:attrName>
                                        </p:attrNameLst>
                                      </p:cBhvr>
                                      <p:to>
                                        <p:strVal val="visible"/>
                                      </p:to>
                                    </p:set>
                                    <p:anim calcmode="lin" valueType="num">
                                      <p:cBhvr additive="base">
                                        <p:cTn id="19" dur="500" fill="hold"/>
                                        <p:tgtEl>
                                          <p:spTgt spid="192515">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192515">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192515">
                                            <p:txEl>
                                              <p:pRg st="3" end="3"/>
                                            </p:txEl>
                                          </p:spTgt>
                                        </p:tgtEl>
                                        <p:attrNameLst>
                                          <p:attrName>style.visibility</p:attrName>
                                        </p:attrNameLst>
                                      </p:cBhvr>
                                      <p:to>
                                        <p:strVal val="visible"/>
                                      </p:to>
                                    </p:set>
                                    <p:anim calcmode="lin" valueType="num">
                                      <p:cBhvr additive="base">
                                        <p:cTn id="25" dur="500" fill="hold"/>
                                        <p:tgtEl>
                                          <p:spTgt spid="192515">
                                            <p:txEl>
                                              <p:pRg st="3" end="3"/>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192515">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192515">
                                            <p:txEl>
                                              <p:pRg st="4" end="4"/>
                                            </p:txEl>
                                          </p:spTgt>
                                        </p:tgtEl>
                                        <p:attrNameLst>
                                          <p:attrName>style.visibility</p:attrName>
                                        </p:attrNameLst>
                                      </p:cBhvr>
                                      <p:to>
                                        <p:strVal val="visible"/>
                                      </p:to>
                                    </p:set>
                                    <p:anim calcmode="lin" valueType="num">
                                      <p:cBhvr additive="base">
                                        <p:cTn id="31" dur="500" fill="hold"/>
                                        <p:tgtEl>
                                          <p:spTgt spid="192515">
                                            <p:txEl>
                                              <p:pRg st="4" end="4"/>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192515">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192515">
                                            <p:txEl>
                                              <p:pRg st="5" end="5"/>
                                            </p:txEl>
                                          </p:spTgt>
                                        </p:tgtEl>
                                        <p:attrNameLst>
                                          <p:attrName>style.visibility</p:attrName>
                                        </p:attrNameLst>
                                      </p:cBhvr>
                                      <p:to>
                                        <p:strVal val="visible"/>
                                      </p:to>
                                    </p:set>
                                    <p:anim calcmode="lin" valueType="num">
                                      <p:cBhvr additive="base">
                                        <p:cTn id="37" dur="500" fill="hold"/>
                                        <p:tgtEl>
                                          <p:spTgt spid="192515">
                                            <p:txEl>
                                              <p:pRg st="5" end="5"/>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192515">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2" fill="hold" grpId="0" nodeType="clickEffect">
                                  <p:stCondLst>
                                    <p:cond delay="0"/>
                                  </p:stCondLst>
                                  <p:childTnLst>
                                    <p:set>
                                      <p:cBhvr>
                                        <p:cTn id="42" dur="1" fill="hold">
                                          <p:stCondLst>
                                            <p:cond delay="0"/>
                                          </p:stCondLst>
                                        </p:cTn>
                                        <p:tgtEl>
                                          <p:spTgt spid="192515">
                                            <p:txEl>
                                              <p:pRg st="6" end="6"/>
                                            </p:txEl>
                                          </p:spTgt>
                                        </p:tgtEl>
                                        <p:attrNameLst>
                                          <p:attrName>style.visibility</p:attrName>
                                        </p:attrNameLst>
                                      </p:cBhvr>
                                      <p:to>
                                        <p:strVal val="visible"/>
                                      </p:to>
                                    </p:set>
                                    <p:anim calcmode="lin" valueType="num">
                                      <p:cBhvr additive="base">
                                        <p:cTn id="43" dur="500" fill="hold"/>
                                        <p:tgtEl>
                                          <p:spTgt spid="192515">
                                            <p:txEl>
                                              <p:pRg st="6" end="6"/>
                                            </p:txEl>
                                          </p:spTgt>
                                        </p:tgtEl>
                                        <p:attrNameLst>
                                          <p:attrName>ppt_x</p:attrName>
                                        </p:attrNameLst>
                                      </p:cBhvr>
                                      <p:tavLst>
                                        <p:tav tm="0">
                                          <p:val>
                                            <p:strVal val="1+#ppt_w/2"/>
                                          </p:val>
                                        </p:tav>
                                        <p:tav tm="100000">
                                          <p:val>
                                            <p:strVal val="#ppt_x"/>
                                          </p:val>
                                        </p:tav>
                                      </p:tavLst>
                                    </p:anim>
                                    <p:anim calcmode="lin" valueType="num">
                                      <p:cBhvr additive="base">
                                        <p:cTn id="44" dur="500" fill="hold"/>
                                        <p:tgtEl>
                                          <p:spTgt spid="192515">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2" fill="hold" grpId="0" nodeType="clickEffect">
                                  <p:stCondLst>
                                    <p:cond delay="0"/>
                                  </p:stCondLst>
                                  <p:childTnLst>
                                    <p:set>
                                      <p:cBhvr>
                                        <p:cTn id="48" dur="1" fill="hold">
                                          <p:stCondLst>
                                            <p:cond delay="0"/>
                                          </p:stCondLst>
                                        </p:cTn>
                                        <p:tgtEl>
                                          <p:spTgt spid="192515">
                                            <p:txEl>
                                              <p:pRg st="7" end="7"/>
                                            </p:txEl>
                                          </p:spTgt>
                                        </p:tgtEl>
                                        <p:attrNameLst>
                                          <p:attrName>style.visibility</p:attrName>
                                        </p:attrNameLst>
                                      </p:cBhvr>
                                      <p:to>
                                        <p:strVal val="visible"/>
                                      </p:to>
                                    </p:set>
                                    <p:anim calcmode="lin" valueType="num">
                                      <p:cBhvr additive="base">
                                        <p:cTn id="49" dur="500" fill="hold"/>
                                        <p:tgtEl>
                                          <p:spTgt spid="192515">
                                            <p:txEl>
                                              <p:pRg st="7" end="7"/>
                                            </p:txEl>
                                          </p:spTgt>
                                        </p:tgtEl>
                                        <p:attrNameLst>
                                          <p:attrName>ppt_x</p:attrName>
                                        </p:attrNameLst>
                                      </p:cBhvr>
                                      <p:tavLst>
                                        <p:tav tm="0">
                                          <p:val>
                                            <p:strVal val="1+#ppt_w/2"/>
                                          </p:val>
                                        </p:tav>
                                        <p:tav tm="100000">
                                          <p:val>
                                            <p:strVal val="#ppt_x"/>
                                          </p:val>
                                        </p:tav>
                                      </p:tavLst>
                                    </p:anim>
                                    <p:anim calcmode="lin" valueType="num">
                                      <p:cBhvr additive="base">
                                        <p:cTn id="50" dur="500" fill="hold"/>
                                        <p:tgtEl>
                                          <p:spTgt spid="192515">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2" fill="hold" grpId="0" nodeType="clickEffect">
                                  <p:stCondLst>
                                    <p:cond delay="0"/>
                                  </p:stCondLst>
                                  <p:childTnLst>
                                    <p:set>
                                      <p:cBhvr>
                                        <p:cTn id="54" dur="1" fill="hold">
                                          <p:stCondLst>
                                            <p:cond delay="0"/>
                                          </p:stCondLst>
                                        </p:cTn>
                                        <p:tgtEl>
                                          <p:spTgt spid="192515">
                                            <p:txEl>
                                              <p:pRg st="8" end="8"/>
                                            </p:txEl>
                                          </p:spTgt>
                                        </p:tgtEl>
                                        <p:attrNameLst>
                                          <p:attrName>style.visibility</p:attrName>
                                        </p:attrNameLst>
                                      </p:cBhvr>
                                      <p:to>
                                        <p:strVal val="visible"/>
                                      </p:to>
                                    </p:set>
                                    <p:anim calcmode="lin" valueType="num">
                                      <p:cBhvr additive="base">
                                        <p:cTn id="55" dur="500" fill="hold"/>
                                        <p:tgtEl>
                                          <p:spTgt spid="192515">
                                            <p:txEl>
                                              <p:pRg st="8" end="8"/>
                                            </p:txEl>
                                          </p:spTgt>
                                        </p:tgtEl>
                                        <p:attrNameLst>
                                          <p:attrName>ppt_x</p:attrName>
                                        </p:attrNameLst>
                                      </p:cBhvr>
                                      <p:tavLst>
                                        <p:tav tm="0">
                                          <p:val>
                                            <p:strVal val="1+#ppt_w/2"/>
                                          </p:val>
                                        </p:tav>
                                        <p:tav tm="100000">
                                          <p:val>
                                            <p:strVal val="#ppt_x"/>
                                          </p:val>
                                        </p:tav>
                                      </p:tavLst>
                                    </p:anim>
                                    <p:anim calcmode="lin" valueType="num">
                                      <p:cBhvr additive="base">
                                        <p:cTn id="56" dur="500" fill="hold"/>
                                        <p:tgtEl>
                                          <p:spTgt spid="192515">
                                            <p:txEl>
                                              <p:pRg st="8" end="8"/>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2515" grpId="0" build="p" bldLvl="5" autoUpdateAnimBg="0"/>
    </p:bldLst>
  </p:timing>
</p:sld>
</file>

<file path=ppt/slides/slide5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pPr eaLnBrk="1" hangingPunct="1"/>
            <a:endParaRPr lang="en-US" smtClean="0"/>
          </a:p>
        </p:txBody>
      </p:sp>
      <p:sp>
        <p:nvSpPr>
          <p:cNvPr id="193539" name="Rectangle 3"/>
          <p:cNvSpPr>
            <a:spLocks noGrp="1" noChangeArrowheads="1"/>
          </p:cNvSpPr>
          <p:nvPr>
            <p:ph type="body" idx="1"/>
          </p:nvPr>
        </p:nvSpPr>
        <p:spPr>
          <a:xfrm>
            <a:off x="0" y="1981200"/>
            <a:ext cx="9144000" cy="4114800"/>
          </a:xfrm>
        </p:spPr>
        <p:txBody>
          <a:bodyPr/>
          <a:lstStyle/>
          <a:p>
            <a:pPr algn="ctr" eaLnBrk="1" hangingPunct="1"/>
            <a:r>
              <a:rPr lang="en-US" sz="4400" b="1" smtClean="0">
                <a:solidFill>
                  <a:srgbClr val="FF6600"/>
                </a:solidFill>
              </a:rPr>
              <a:t>The Earth-Moon system</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193539">
                                            <p:txEl>
                                              <p:pRg st="0" end="0"/>
                                            </p:txEl>
                                          </p:spTgt>
                                        </p:tgtEl>
                                        <p:attrNameLst>
                                          <p:attrName>style.visibility</p:attrName>
                                        </p:attrNameLst>
                                      </p:cBhvr>
                                      <p:to>
                                        <p:strVal val="visible"/>
                                      </p:to>
                                    </p:set>
                                    <p:anim calcmode="lin" valueType="num">
                                      <p:cBhvr>
                                        <p:cTn id="7" dur="1000" fill="hold"/>
                                        <p:tgtEl>
                                          <p:spTgt spid="193539">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193539">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193539">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93539">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3539" grpId="0" build="p" autoUpdateAnimBg="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descr="J:\tillery\ch18\tillery+f18-3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73688" y="0"/>
            <a:ext cx="3770312"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3" name="Rectangle 3"/>
          <p:cNvSpPr>
            <a:spLocks noGrp="1" noChangeArrowheads="1"/>
          </p:cNvSpPr>
          <p:nvPr>
            <p:ph type="title" idx="4294967295"/>
          </p:nvPr>
        </p:nvSpPr>
        <p:spPr/>
        <p:txBody>
          <a:bodyPr/>
          <a:lstStyle/>
          <a:p>
            <a:pPr eaLnBrk="1" hangingPunct="1"/>
            <a:endParaRPr lang="en-US" smtClean="0"/>
          </a:p>
        </p:txBody>
      </p:sp>
      <p:sp>
        <p:nvSpPr>
          <p:cNvPr id="56324" name="Rectangle 4"/>
          <p:cNvSpPr>
            <a:spLocks noGrp="1" noChangeArrowheads="1"/>
          </p:cNvSpPr>
          <p:nvPr>
            <p:ph type="body" idx="4294967295"/>
          </p:nvPr>
        </p:nvSpPr>
        <p:spPr>
          <a:xfrm>
            <a:off x="0" y="0"/>
            <a:ext cx="5334000" cy="6858000"/>
          </a:xfrm>
        </p:spPr>
        <p:txBody>
          <a:bodyPr/>
          <a:lstStyle/>
          <a:p>
            <a:pPr eaLnBrk="1" hangingPunct="1"/>
            <a:r>
              <a:rPr lang="en-US" smtClean="0">
                <a:solidFill>
                  <a:srgbClr val="FFFF00"/>
                </a:solidFill>
              </a:rPr>
              <a:t> (A)If the Moon had a negligible mass, the center of gravity between the Moon and Earth would be Earth's center, and Earth would follow a smooth orbit around the Sun. (B) The actual location of the center of mass between Earth and Moon results in a slightly in and out, or wavy, path around the Sun.</a:t>
            </a: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pPr eaLnBrk="1" hangingPunct="1"/>
            <a:endParaRPr lang="en-US" smtClean="0"/>
          </a:p>
        </p:txBody>
      </p:sp>
      <p:sp>
        <p:nvSpPr>
          <p:cNvPr id="194563" name="Rectangle 3"/>
          <p:cNvSpPr>
            <a:spLocks noGrp="1" noChangeArrowheads="1"/>
          </p:cNvSpPr>
          <p:nvPr>
            <p:ph type="body" idx="1"/>
          </p:nvPr>
        </p:nvSpPr>
        <p:spPr>
          <a:xfrm>
            <a:off x="0" y="0"/>
            <a:ext cx="9144000" cy="6096000"/>
          </a:xfrm>
        </p:spPr>
        <p:txBody>
          <a:bodyPr/>
          <a:lstStyle/>
          <a:p>
            <a:pPr eaLnBrk="1" hangingPunct="1">
              <a:lnSpc>
                <a:spcPct val="90000"/>
              </a:lnSpc>
            </a:pPr>
            <a:r>
              <a:rPr lang="en-US" sz="2500" smtClean="0">
                <a:solidFill>
                  <a:srgbClr val="FFFF00"/>
                </a:solidFill>
              </a:rPr>
              <a:t>Phases of the Moon</a:t>
            </a:r>
          </a:p>
          <a:p>
            <a:pPr lvl="1" eaLnBrk="1" hangingPunct="1">
              <a:lnSpc>
                <a:spcPct val="90000"/>
              </a:lnSpc>
            </a:pPr>
            <a:r>
              <a:rPr lang="en-US" sz="2500" smtClean="0">
                <a:solidFill>
                  <a:srgbClr val="FFFF00"/>
                </a:solidFill>
              </a:rPr>
              <a:t>Result of the changing relative positions of the Earth, the Moon, and the Sun as this system moves around the Sun.</a:t>
            </a:r>
          </a:p>
          <a:p>
            <a:pPr lvl="1" eaLnBrk="1" hangingPunct="1">
              <a:lnSpc>
                <a:spcPct val="90000"/>
              </a:lnSpc>
            </a:pPr>
            <a:r>
              <a:rPr lang="en-US" sz="2500" b="1" smtClean="0">
                <a:solidFill>
                  <a:srgbClr val="FF6600"/>
                </a:solidFill>
              </a:rPr>
              <a:t>Full moon</a:t>
            </a:r>
          </a:p>
          <a:p>
            <a:pPr lvl="2" eaLnBrk="1" hangingPunct="1">
              <a:lnSpc>
                <a:spcPct val="90000"/>
              </a:lnSpc>
            </a:pPr>
            <a:r>
              <a:rPr lang="en-US" sz="2500" smtClean="0">
                <a:solidFill>
                  <a:srgbClr val="FFFF00"/>
                </a:solidFill>
              </a:rPr>
              <a:t>When the moon is on the dark side if the Earth.</a:t>
            </a:r>
          </a:p>
          <a:p>
            <a:pPr lvl="2" eaLnBrk="1" hangingPunct="1">
              <a:lnSpc>
                <a:spcPct val="90000"/>
              </a:lnSpc>
            </a:pPr>
            <a:r>
              <a:rPr lang="en-US" sz="2500" smtClean="0">
                <a:solidFill>
                  <a:srgbClr val="FFFF00"/>
                </a:solidFill>
              </a:rPr>
              <a:t>The moon is fully illuminated by the Sun and we see the entire surface of the Moon</a:t>
            </a:r>
          </a:p>
          <a:p>
            <a:pPr lvl="1" eaLnBrk="1" hangingPunct="1">
              <a:lnSpc>
                <a:spcPct val="90000"/>
              </a:lnSpc>
            </a:pPr>
            <a:r>
              <a:rPr lang="en-US" sz="2500" b="1" smtClean="0">
                <a:solidFill>
                  <a:srgbClr val="FF6600"/>
                </a:solidFill>
              </a:rPr>
              <a:t>New Moon</a:t>
            </a:r>
          </a:p>
          <a:p>
            <a:pPr lvl="2" eaLnBrk="1" hangingPunct="1">
              <a:lnSpc>
                <a:spcPct val="90000"/>
              </a:lnSpc>
            </a:pPr>
            <a:r>
              <a:rPr lang="en-US" sz="2500" smtClean="0">
                <a:solidFill>
                  <a:srgbClr val="FFFF00"/>
                </a:solidFill>
              </a:rPr>
              <a:t>When the Moon is on the lighted side of the Earth.</a:t>
            </a:r>
          </a:p>
          <a:p>
            <a:pPr lvl="2" eaLnBrk="1" hangingPunct="1">
              <a:lnSpc>
                <a:spcPct val="90000"/>
              </a:lnSpc>
            </a:pPr>
            <a:r>
              <a:rPr lang="en-US" sz="2500" smtClean="0">
                <a:solidFill>
                  <a:srgbClr val="FFFF00"/>
                </a:solidFill>
              </a:rPr>
              <a:t>The side of the Moon away from the Earth is illuminated</a:t>
            </a:r>
          </a:p>
          <a:p>
            <a:pPr lvl="1" eaLnBrk="1" hangingPunct="1">
              <a:lnSpc>
                <a:spcPct val="90000"/>
              </a:lnSpc>
            </a:pPr>
            <a:r>
              <a:rPr lang="en-US" sz="2500" b="1" smtClean="0">
                <a:solidFill>
                  <a:srgbClr val="FF6600"/>
                </a:solidFill>
              </a:rPr>
              <a:t>First Quarter</a:t>
            </a:r>
          </a:p>
          <a:p>
            <a:pPr lvl="2" eaLnBrk="1" hangingPunct="1">
              <a:lnSpc>
                <a:spcPct val="90000"/>
              </a:lnSpc>
            </a:pPr>
            <a:r>
              <a:rPr lang="en-US" sz="2500" smtClean="0">
                <a:solidFill>
                  <a:srgbClr val="FFFF00"/>
                </a:solidFill>
              </a:rPr>
              <a:t>When the Moon is ¼ of the way around its orbit we see ½ of its lighted surface</a:t>
            </a:r>
          </a:p>
          <a:p>
            <a:pPr lvl="2" eaLnBrk="1" hangingPunct="1">
              <a:lnSpc>
                <a:spcPct val="90000"/>
              </a:lnSpc>
            </a:pPr>
            <a:r>
              <a:rPr lang="en-US" sz="2500" smtClean="0">
                <a:solidFill>
                  <a:srgbClr val="FFFF00"/>
                </a:solidFill>
              </a:rPr>
              <a:t>The lighted part is shaped like an arc</a:t>
            </a:r>
          </a:p>
          <a:p>
            <a:pPr lvl="1" eaLnBrk="1" hangingPunct="1">
              <a:lnSpc>
                <a:spcPct val="90000"/>
              </a:lnSpc>
            </a:pPr>
            <a:r>
              <a:rPr lang="en-US" sz="2500" b="1" smtClean="0">
                <a:solidFill>
                  <a:srgbClr val="FF6600"/>
                </a:solidFill>
              </a:rPr>
              <a:t>Last Quarter</a:t>
            </a:r>
          </a:p>
          <a:p>
            <a:pPr lvl="2" eaLnBrk="1" hangingPunct="1">
              <a:lnSpc>
                <a:spcPct val="90000"/>
              </a:lnSpc>
            </a:pPr>
            <a:r>
              <a:rPr lang="en-US" sz="2500" smtClean="0">
                <a:solidFill>
                  <a:srgbClr val="FFFF00"/>
                </a:solidFill>
              </a:rPr>
              <a:t>Same as the first quarter, but occurs between the full moon and the new Moon.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94563">
                                            <p:txEl>
                                              <p:pRg st="0" end="0"/>
                                            </p:txEl>
                                          </p:spTgt>
                                        </p:tgtEl>
                                        <p:attrNameLst>
                                          <p:attrName>style.visibility</p:attrName>
                                        </p:attrNameLst>
                                      </p:cBhvr>
                                      <p:to>
                                        <p:strVal val="visible"/>
                                      </p:to>
                                    </p:set>
                                    <p:anim calcmode="lin" valueType="num">
                                      <p:cBhvr additive="base">
                                        <p:cTn id="7" dur="500" fill="hold"/>
                                        <p:tgtEl>
                                          <p:spTgt spid="194563">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19456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194563">
                                            <p:txEl>
                                              <p:pRg st="1" end="1"/>
                                            </p:txEl>
                                          </p:spTgt>
                                        </p:tgtEl>
                                        <p:attrNameLst>
                                          <p:attrName>style.visibility</p:attrName>
                                        </p:attrNameLst>
                                      </p:cBhvr>
                                      <p:to>
                                        <p:strVal val="visible"/>
                                      </p:to>
                                    </p:set>
                                    <p:anim calcmode="lin" valueType="num">
                                      <p:cBhvr additive="base">
                                        <p:cTn id="13" dur="500" fill="hold"/>
                                        <p:tgtEl>
                                          <p:spTgt spid="194563">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19456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194563">
                                            <p:txEl>
                                              <p:pRg st="2" end="2"/>
                                            </p:txEl>
                                          </p:spTgt>
                                        </p:tgtEl>
                                        <p:attrNameLst>
                                          <p:attrName>style.visibility</p:attrName>
                                        </p:attrNameLst>
                                      </p:cBhvr>
                                      <p:to>
                                        <p:strVal val="visible"/>
                                      </p:to>
                                    </p:set>
                                    <p:anim calcmode="lin" valueType="num">
                                      <p:cBhvr additive="base">
                                        <p:cTn id="19" dur="500" fill="hold"/>
                                        <p:tgtEl>
                                          <p:spTgt spid="194563">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19456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194563">
                                            <p:txEl>
                                              <p:pRg st="3" end="3"/>
                                            </p:txEl>
                                          </p:spTgt>
                                        </p:tgtEl>
                                        <p:attrNameLst>
                                          <p:attrName>style.visibility</p:attrName>
                                        </p:attrNameLst>
                                      </p:cBhvr>
                                      <p:to>
                                        <p:strVal val="visible"/>
                                      </p:to>
                                    </p:set>
                                    <p:anim calcmode="lin" valueType="num">
                                      <p:cBhvr additive="base">
                                        <p:cTn id="25" dur="500" fill="hold"/>
                                        <p:tgtEl>
                                          <p:spTgt spid="194563">
                                            <p:txEl>
                                              <p:pRg st="3" end="3"/>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19456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194563">
                                            <p:txEl>
                                              <p:pRg st="4" end="4"/>
                                            </p:txEl>
                                          </p:spTgt>
                                        </p:tgtEl>
                                        <p:attrNameLst>
                                          <p:attrName>style.visibility</p:attrName>
                                        </p:attrNameLst>
                                      </p:cBhvr>
                                      <p:to>
                                        <p:strVal val="visible"/>
                                      </p:to>
                                    </p:set>
                                    <p:anim calcmode="lin" valueType="num">
                                      <p:cBhvr additive="base">
                                        <p:cTn id="31" dur="500" fill="hold"/>
                                        <p:tgtEl>
                                          <p:spTgt spid="194563">
                                            <p:txEl>
                                              <p:pRg st="4" end="4"/>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19456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194563">
                                            <p:txEl>
                                              <p:pRg st="5" end="5"/>
                                            </p:txEl>
                                          </p:spTgt>
                                        </p:tgtEl>
                                        <p:attrNameLst>
                                          <p:attrName>style.visibility</p:attrName>
                                        </p:attrNameLst>
                                      </p:cBhvr>
                                      <p:to>
                                        <p:strVal val="visible"/>
                                      </p:to>
                                    </p:set>
                                    <p:anim calcmode="lin" valueType="num">
                                      <p:cBhvr additive="base">
                                        <p:cTn id="37" dur="500" fill="hold"/>
                                        <p:tgtEl>
                                          <p:spTgt spid="194563">
                                            <p:txEl>
                                              <p:pRg st="5" end="5"/>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194563">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2" fill="hold" grpId="0" nodeType="clickEffect">
                                  <p:stCondLst>
                                    <p:cond delay="0"/>
                                  </p:stCondLst>
                                  <p:childTnLst>
                                    <p:set>
                                      <p:cBhvr>
                                        <p:cTn id="42" dur="1" fill="hold">
                                          <p:stCondLst>
                                            <p:cond delay="0"/>
                                          </p:stCondLst>
                                        </p:cTn>
                                        <p:tgtEl>
                                          <p:spTgt spid="194563">
                                            <p:txEl>
                                              <p:pRg st="6" end="6"/>
                                            </p:txEl>
                                          </p:spTgt>
                                        </p:tgtEl>
                                        <p:attrNameLst>
                                          <p:attrName>style.visibility</p:attrName>
                                        </p:attrNameLst>
                                      </p:cBhvr>
                                      <p:to>
                                        <p:strVal val="visible"/>
                                      </p:to>
                                    </p:set>
                                    <p:anim calcmode="lin" valueType="num">
                                      <p:cBhvr additive="base">
                                        <p:cTn id="43" dur="500" fill="hold"/>
                                        <p:tgtEl>
                                          <p:spTgt spid="194563">
                                            <p:txEl>
                                              <p:pRg st="6" end="6"/>
                                            </p:txEl>
                                          </p:spTgt>
                                        </p:tgtEl>
                                        <p:attrNameLst>
                                          <p:attrName>ppt_x</p:attrName>
                                        </p:attrNameLst>
                                      </p:cBhvr>
                                      <p:tavLst>
                                        <p:tav tm="0">
                                          <p:val>
                                            <p:strVal val="1+#ppt_w/2"/>
                                          </p:val>
                                        </p:tav>
                                        <p:tav tm="100000">
                                          <p:val>
                                            <p:strVal val="#ppt_x"/>
                                          </p:val>
                                        </p:tav>
                                      </p:tavLst>
                                    </p:anim>
                                    <p:anim calcmode="lin" valueType="num">
                                      <p:cBhvr additive="base">
                                        <p:cTn id="44" dur="500" fill="hold"/>
                                        <p:tgtEl>
                                          <p:spTgt spid="194563">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2" fill="hold" grpId="0" nodeType="clickEffect">
                                  <p:stCondLst>
                                    <p:cond delay="0"/>
                                  </p:stCondLst>
                                  <p:childTnLst>
                                    <p:set>
                                      <p:cBhvr>
                                        <p:cTn id="48" dur="1" fill="hold">
                                          <p:stCondLst>
                                            <p:cond delay="0"/>
                                          </p:stCondLst>
                                        </p:cTn>
                                        <p:tgtEl>
                                          <p:spTgt spid="194563">
                                            <p:txEl>
                                              <p:pRg st="7" end="7"/>
                                            </p:txEl>
                                          </p:spTgt>
                                        </p:tgtEl>
                                        <p:attrNameLst>
                                          <p:attrName>style.visibility</p:attrName>
                                        </p:attrNameLst>
                                      </p:cBhvr>
                                      <p:to>
                                        <p:strVal val="visible"/>
                                      </p:to>
                                    </p:set>
                                    <p:anim calcmode="lin" valueType="num">
                                      <p:cBhvr additive="base">
                                        <p:cTn id="49" dur="500" fill="hold"/>
                                        <p:tgtEl>
                                          <p:spTgt spid="194563">
                                            <p:txEl>
                                              <p:pRg st="7" end="7"/>
                                            </p:txEl>
                                          </p:spTgt>
                                        </p:tgtEl>
                                        <p:attrNameLst>
                                          <p:attrName>ppt_x</p:attrName>
                                        </p:attrNameLst>
                                      </p:cBhvr>
                                      <p:tavLst>
                                        <p:tav tm="0">
                                          <p:val>
                                            <p:strVal val="1+#ppt_w/2"/>
                                          </p:val>
                                        </p:tav>
                                        <p:tav tm="100000">
                                          <p:val>
                                            <p:strVal val="#ppt_x"/>
                                          </p:val>
                                        </p:tav>
                                      </p:tavLst>
                                    </p:anim>
                                    <p:anim calcmode="lin" valueType="num">
                                      <p:cBhvr additive="base">
                                        <p:cTn id="50" dur="500" fill="hold"/>
                                        <p:tgtEl>
                                          <p:spTgt spid="194563">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2" fill="hold" grpId="0" nodeType="clickEffect">
                                  <p:stCondLst>
                                    <p:cond delay="0"/>
                                  </p:stCondLst>
                                  <p:childTnLst>
                                    <p:set>
                                      <p:cBhvr>
                                        <p:cTn id="54" dur="1" fill="hold">
                                          <p:stCondLst>
                                            <p:cond delay="0"/>
                                          </p:stCondLst>
                                        </p:cTn>
                                        <p:tgtEl>
                                          <p:spTgt spid="194563">
                                            <p:txEl>
                                              <p:pRg st="8" end="8"/>
                                            </p:txEl>
                                          </p:spTgt>
                                        </p:tgtEl>
                                        <p:attrNameLst>
                                          <p:attrName>style.visibility</p:attrName>
                                        </p:attrNameLst>
                                      </p:cBhvr>
                                      <p:to>
                                        <p:strVal val="visible"/>
                                      </p:to>
                                    </p:set>
                                    <p:anim calcmode="lin" valueType="num">
                                      <p:cBhvr additive="base">
                                        <p:cTn id="55" dur="500" fill="hold"/>
                                        <p:tgtEl>
                                          <p:spTgt spid="194563">
                                            <p:txEl>
                                              <p:pRg st="8" end="8"/>
                                            </p:txEl>
                                          </p:spTgt>
                                        </p:tgtEl>
                                        <p:attrNameLst>
                                          <p:attrName>ppt_x</p:attrName>
                                        </p:attrNameLst>
                                      </p:cBhvr>
                                      <p:tavLst>
                                        <p:tav tm="0">
                                          <p:val>
                                            <p:strVal val="1+#ppt_w/2"/>
                                          </p:val>
                                        </p:tav>
                                        <p:tav tm="100000">
                                          <p:val>
                                            <p:strVal val="#ppt_x"/>
                                          </p:val>
                                        </p:tav>
                                      </p:tavLst>
                                    </p:anim>
                                    <p:anim calcmode="lin" valueType="num">
                                      <p:cBhvr additive="base">
                                        <p:cTn id="56" dur="500" fill="hold"/>
                                        <p:tgtEl>
                                          <p:spTgt spid="194563">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2" fill="hold" grpId="0" nodeType="clickEffect">
                                  <p:stCondLst>
                                    <p:cond delay="0"/>
                                  </p:stCondLst>
                                  <p:childTnLst>
                                    <p:set>
                                      <p:cBhvr>
                                        <p:cTn id="60" dur="1" fill="hold">
                                          <p:stCondLst>
                                            <p:cond delay="0"/>
                                          </p:stCondLst>
                                        </p:cTn>
                                        <p:tgtEl>
                                          <p:spTgt spid="194563">
                                            <p:txEl>
                                              <p:pRg st="9" end="9"/>
                                            </p:txEl>
                                          </p:spTgt>
                                        </p:tgtEl>
                                        <p:attrNameLst>
                                          <p:attrName>style.visibility</p:attrName>
                                        </p:attrNameLst>
                                      </p:cBhvr>
                                      <p:to>
                                        <p:strVal val="visible"/>
                                      </p:to>
                                    </p:set>
                                    <p:anim calcmode="lin" valueType="num">
                                      <p:cBhvr additive="base">
                                        <p:cTn id="61" dur="500" fill="hold"/>
                                        <p:tgtEl>
                                          <p:spTgt spid="194563">
                                            <p:txEl>
                                              <p:pRg st="9" end="9"/>
                                            </p:txEl>
                                          </p:spTgt>
                                        </p:tgtEl>
                                        <p:attrNameLst>
                                          <p:attrName>ppt_x</p:attrName>
                                        </p:attrNameLst>
                                      </p:cBhvr>
                                      <p:tavLst>
                                        <p:tav tm="0">
                                          <p:val>
                                            <p:strVal val="1+#ppt_w/2"/>
                                          </p:val>
                                        </p:tav>
                                        <p:tav tm="100000">
                                          <p:val>
                                            <p:strVal val="#ppt_x"/>
                                          </p:val>
                                        </p:tav>
                                      </p:tavLst>
                                    </p:anim>
                                    <p:anim calcmode="lin" valueType="num">
                                      <p:cBhvr additive="base">
                                        <p:cTn id="62" dur="500" fill="hold"/>
                                        <p:tgtEl>
                                          <p:spTgt spid="194563">
                                            <p:txEl>
                                              <p:pRg st="9" end="9"/>
                                            </p:txEl>
                                          </p:spTgt>
                                        </p:tgtEl>
                                        <p:attrNameLst>
                                          <p:attrName>ppt_y</p:attrName>
                                        </p:attrNameLst>
                                      </p:cBhvr>
                                      <p:tavLst>
                                        <p:tav tm="0">
                                          <p:val>
                                            <p:strVal val="#ppt_y"/>
                                          </p:val>
                                        </p:tav>
                                        <p:tav tm="100000">
                                          <p:val>
                                            <p:strVal val="#ppt_y"/>
                                          </p:val>
                                        </p:tav>
                                      </p:tavLst>
                                    </p:anim>
                                  </p:childTnLst>
                                </p:cTn>
                              </p:par>
                            </p:childTnLst>
                          </p:cTn>
                        </p:par>
                      </p:childTnLst>
                    </p:cTn>
                  </p:par>
                  <p:par>
                    <p:cTn id="63" fill="hold" nodeType="clickPar">
                      <p:stCondLst>
                        <p:cond delay="indefinite"/>
                      </p:stCondLst>
                      <p:childTnLst>
                        <p:par>
                          <p:cTn id="64" fill="hold" nodeType="withGroup">
                            <p:stCondLst>
                              <p:cond delay="0"/>
                            </p:stCondLst>
                            <p:childTnLst>
                              <p:par>
                                <p:cTn id="65" presetID="2" presetClass="entr" presetSubtype="2" fill="hold" grpId="0" nodeType="clickEffect">
                                  <p:stCondLst>
                                    <p:cond delay="0"/>
                                  </p:stCondLst>
                                  <p:childTnLst>
                                    <p:set>
                                      <p:cBhvr>
                                        <p:cTn id="66" dur="1" fill="hold">
                                          <p:stCondLst>
                                            <p:cond delay="0"/>
                                          </p:stCondLst>
                                        </p:cTn>
                                        <p:tgtEl>
                                          <p:spTgt spid="194563">
                                            <p:txEl>
                                              <p:pRg st="10" end="10"/>
                                            </p:txEl>
                                          </p:spTgt>
                                        </p:tgtEl>
                                        <p:attrNameLst>
                                          <p:attrName>style.visibility</p:attrName>
                                        </p:attrNameLst>
                                      </p:cBhvr>
                                      <p:to>
                                        <p:strVal val="visible"/>
                                      </p:to>
                                    </p:set>
                                    <p:anim calcmode="lin" valueType="num">
                                      <p:cBhvr additive="base">
                                        <p:cTn id="67" dur="500" fill="hold"/>
                                        <p:tgtEl>
                                          <p:spTgt spid="194563">
                                            <p:txEl>
                                              <p:pRg st="10" end="10"/>
                                            </p:txEl>
                                          </p:spTgt>
                                        </p:tgtEl>
                                        <p:attrNameLst>
                                          <p:attrName>ppt_x</p:attrName>
                                        </p:attrNameLst>
                                      </p:cBhvr>
                                      <p:tavLst>
                                        <p:tav tm="0">
                                          <p:val>
                                            <p:strVal val="1+#ppt_w/2"/>
                                          </p:val>
                                        </p:tav>
                                        <p:tav tm="100000">
                                          <p:val>
                                            <p:strVal val="#ppt_x"/>
                                          </p:val>
                                        </p:tav>
                                      </p:tavLst>
                                    </p:anim>
                                    <p:anim calcmode="lin" valueType="num">
                                      <p:cBhvr additive="base">
                                        <p:cTn id="68" dur="500" fill="hold"/>
                                        <p:tgtEl>
                                          <p:spTgt spid="194563">
                                            <p:txEl>
                                              <p:pRg st="10" end="10"/>
                                            </p:txEl>
                                          </p:spTgt>
                                        </p:tgtEl>
                                        <p:attrNameLst>
                                          <p:attrName>ppt_y</p:attrName>
                                        </p:attrNameLst>
                                      </p:cBhvr>
                                      <p:tavLst>
                                        <p:tav tm="0">
                                          <p:val>
                                            <p:strVal val="#ppt_y"/>
                                          </p:val>
                                        </p:tav>
                                        <p:tav tm="100000">
                                          <p:val>
                                            <p:strVal val="#ppt_y"/>
                                          </p:val>
                                        </p:tav>
                                      </p:tavLst>
                                    </p:anim>
                                  </p:childTnLst>
                                </p:cTn>
                              </p:par>
                            </p:childTnLst>
                          </p:cTn>
                        </p:par>
                      </p:childTnLst>
                    </p:cTn>
                  </p:par>
                  <p:par>
                    <p:cTn id="69" fill="hold" nodeType="clickPar">
                      <p:stCondLst>
                        <p:cond delay="indefinite"/>
                      </p:stCondLst>
                      <p:childTnLst>
                        <p:par>
                          <p:cTn id="70" fill="hold" nodeType="withGroup">
                            <p:stCondLst>
                              <p:cond delay="0"/>
                            </p:stCondLst>
                            <p:childTnLst>
                              <p:par>
                                <p:cTn id="71" presetID="2" presetClass="entr" presetSubtype="2" fill="hold" grpId="0" nodeType="clickEffect">
                                  <p:stCondLst>
                                    <p:cond delay="0"/>
                                  </p:stCondLst>
                                  <p:childTnLst>
                                    <p:set>
                                      <p:cBhvr>
                                        <p:cTn id="72" dur="1" fill="hold">
                                          <p:stCondLst>
                                            <p:cond delay="0"/>
                                          </p:stCondLst>
                                        </p:cTn>
                                        <p:tgtEl>
                                          <p:spTgt spid="194563">
                                            <p:txEl>
                                              <p:pRg st="11" end="11"/>
                                            </p:txEl>
                                          </p:spTgt>
                                        </p:tgtEl>
                                        <p:attrNameLst>
                                          <p:attrName>style.visibility</p:attrName>
                                        </p:attrNameLst>
                                      </p:cBhvr>
                                      <p:to>
                                        <p:strVal val="visible"/>
                                      </p:to>
                                    </p:set>
                                    <p:anim calcmode="lin" valueType="num">
                                      <p:cBhvr additive="base">
                                        <p:cTn id="73" dur="500" fill="hold"/>
                                        <p:tgtEl>
                                          <p:spTgt spid="194563">
                                            <p:txEl>
                                              <p:pRg st="11" end="11"/>
                                            </p:txEl>
                                          </p:spTgt>
                                        </p:tgtEl>
                                        <p:attrNameLst>
                                          <p:attrName>ppt_x</p:attrName>
                                        </p:attrNameLst>
                                      </p:cBhvr>
                                      <p:tavLst>
                                        <p:tav tm="0">
                                          <p:val>
                                            <p:strVal val="1+#ppt_w/2"/>
                                          </p:val>
                                        </p:tav>
                                        <p:tav tm="100000">
                                          <p:val>
                                            <p:strVal val="#ppt_x"/>
                                          </p:val>
                                        </p:tav>
                                      </p:tavLst>
                                    </p:anim>
                                    <p:anim calcmode="lin" valueType="num">
                                      <p:cBhvr additive="base">
                                        <p:cTn id="74" dur="500" fill="hold"/>
                                        <p:tgtEl>
                                          <p:spTgt spid="194563">
                                            <p:txEl>
                                              <p:pRg st="11" end="11"/>
                                            </p:txEl>
                                          </p:spTgt>
                                        </p:tgtEl>
                                        <p:attrNameLst>
                                          <p:attrName>ppt_y</p:attrName>
                                        </p:attrNameLst>
                                      </p:cBhvr>
                                      <p:tavLst>
                                        <p:tav tm="0">
                                          <p:val>
                                            <p:strVal val="#ppt_y"/>
                                          </p:val>
                                        </p:tav>
                                        <p:tav tm="100000">
                                          <p:val>
                                            <p:strVal val="#ppt_y"/>
                                          </p:val>
                                        </p:tav>
                                      </p:tavLst>
                                    </p:anim>
                                  </p:childTnLst>
                                </p:cTn>
                              </p:par>
                            </p:childTnLst>
                          </p:cTn>
                        </p:par>
                      </p:childTnLst>
                    </p:cTn>
                  </p:par>
                  <p:par>
                    <p:cTn id="75" fill="hold" nodeType="clickPar">
                      <p:stCondLst>
                        <p:cond delay="indefinite"/>
                      </p:stCondLst>
                      <p:childTnLst>
                        <p:par>
                          <p:cTn id="76" fill="hold" nodeType="withGroup">
                            <p:stCondLst>
                              <p:cond delay="0"/>
                            </p:stCondLst>
                            <p:childTnLst>
                              <p:par>
                                <p:cTn id="77" presetID="2" presetClass="entr" presetSubtype="2" fill="hold" grpId="0" nodeType="clickEffect">
                                  <p:stCondLst>
                                    <p:cond delay="0"/>
                                  </p:stCondLst>
                                  <p:childTnLst>
                                    <p:set>
                                      <p:cBhvr>
                                        <p:cTn id="78" dur="1" fill="hold">
                                          <p:stCondLst>
                                            <p:cond delay="0"/>
                                          </p:stCondLst>
                                        </p:cTn>
                                        <p:tgtEl>
                                          <p:spTgt spid="194563">
                                            <p:txEl>
                                              <p:pRg st="12" end="12"/>
                                            </p:txEl>
                                          </p:spTgt>
                                        </p:tgtEl>
                                        <p:attrNameLst>
                                          <p:attrName>style.visibility</p:attrName>
                                        </p:attrNameLst>
                                      </p:cBhvr>
                                      <p:to>
                                        <p:strVal val="visible"/>
                                      </p:to>
                                    </p:set>
                                    <p:anim calcmode="lin" valueType="num">
                                      <p:cBhvr additive="base">
                                        <p:cTn id="79" dur="500" fill="hold"/>
                                        <p:tgtEl>
                                          <p:spTgt spid="194563">
                                            <p:txEl>
                                              <p:pRg st="12" end="12"/>
                                            </p:txEl>
                                          </p:spTgt>
                                        </p:tgtEl>
                                        <p:attrNameLst>
                                          <p:attrName>ppt_x</p:attrName>
                                        </p:attrNameLst>
                                      </p:cBhvr>
                                      <p:tavLst>
                                        <p:tav tm="0">
                                          <p:val>
                                            <p:strVal val="1+#ppt_w/2"/>
                                          </p:val>
                                        </p:tav>
                                        <p:tav tm="100000">
                                          <p:val>
                                            <p:strVal val="#ppt_x"/>
                                          </p:val>
                                        </p:tav>
                                      </p:tavLst>
                                    </p:anim>
                                    <p:anim calcmode="lin" valueType="num">
                                      <p:cBhvr additive="base">
                                        <p:cTn id="80" dur="500" fill="hold"/>
                                        <p:tgtEl>
                                          <p:spTgt spid="194563">
                                            <p:txEl>
                                              <p:pRg st="12" end="1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63" grpId="0" build="p" bldLvl="5" autoUpdateAnimBg="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descr="J:\tillery\ch18\tillery+f18-3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0"/>
            <a:ext cx="6364288" cy="501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1" name="Rectangle 3"/>
          <p:cNvSpPr>
            <a:spLocks noGrp="1" noChangeArrowheads="1"/>
          </p:cNvSpPr>
          <p:nvPr>
            <p:ph type="title" idx="4294967295"/>
          </p:nvPr>
        </p:nvSpPr>
        <p:spPr/>
        <p:txBody>
          <a:bodyPr/>
          <a:lstStyle/>
          <a:p>
            <a:pPr eaLnBrk="1" hangingPunct="1"/>
            <a:endParaRPr lang="en-US" smtClean="0"/>
          </a:p>
        </p:txBody>
      </p:sp>
      <p:sp>
        <p:nvSpPr>
          <p:cNvPr id="58372" name="Rectangle 4"/>
          <p:cNvSpPr>
            <a:spLocks noGrp="1" noChangeArrowheads="1"/>
          </p:cNvSpPr>
          <p:nvPr>
            <p:ph type="body" idx="4294967295"/>
          </p:nvPr>
        </p:nvSpPr>
        <p:spPr>
          <a:xfrm>
            <a:off x="0" y="5029200"/>
            <a:ext cx="9144000" cy="1828800"/>
          </a:xfrm>
        </p:spPr>
        <p:txBody>
          <a:bodyPr/>
          <a:lstStyle/>
          <a:p>
            <a:pPr eaLnBrk="1" hangingPunct="1"/>
            <a:r>
              <a:rPr lang="en-US" sz="2800" smtClean="0">
                <a:solidFill>
                  <a:srgbClr val="FFFF00"/>
                </a:solidFill>
              </a:rPr>
              <a:t>Half of the Moon is always lighted by the Sun, and half is always in the shadow. The Moon phases result from the view of the lighted and dark parts as the Moon revolves around Earth.</a:t>
            </a: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9394" name="Rectangle 1026"/>
          <p:cNvSpPr>
            <a:spLocks noGrp="1" noChangeArrowheads="1"/>
          </p:cNvSpPr>
          <p:nvPr>
            <p:ph type="title"/>
          </p:nvPr>
        </p:nvSpPr>
        <p:spPr/>
        <p:txBody>
          <a:bodyPr/>
          <a:lstStyle/>
          <a:p>
            <a:pPr eaLnBrk="1" hangingPunct="1"/>
            <a:endParaRPr lang="en-US" smtClean="0"/>
          </a:p>
        </p:txBody>
      </p:sp>
      <p:sp>
        <p:nvSpPr>
          <p:cNvPr id="195587" name="Rectangle 1027"/>
          <p:cNvSpPr>
            <a:spLocks noGrp="1" noChangeArrowheads="1"/>
          </p:cNvSpPr>
          <p:nvPr>
            <p:ph type="body" idx="1"/>
          </p:nvPr>
        </p:nvSpPr>
        <p:spPr>
          <a:xfrm>
            <a:off x="0" y="304800"/>
            <a:ext cx="9144000" cy="6553200"/>
          </a:xfrm>
        </p:spPr>
        <p:txBody>
          <a:bodyPr/>
          <a:lstStyle/>
          <a:p>
            <a:pPr eaLnBrk="1" hangingPunct="1"/>
            <a:r>
              <a:rPr lang="en-US" sz="2800" b="1" smtClean="0">
                <a:solidFill>
                  <a:srgbClr val="FF6600"/>
                </a:solidFill>
              </a:rPr>
              <a:t>Eclipses of the Sun and Moon</a:t>
            </a:r>
          </a:p>
          <a:p>
            <a:pPr lvl="1" eaLnBrk="1" hangingPunct="1"/>
            <a:r>
              <a:rPr lang="en-US" smtClean="0">
                <a:solidFill>
                  <a:srgbClr val="FFFF00"/>
                </a:solidFill>
              </a:rPr>
              <a:t>An eclipse is when the shadow of one object falls on the illuminated surface of another.</a:t>
            </a:r>
          </a:p>
          <a:p>
            <a:pPr lvl="1" eaLnBrk="1" hangingPunct="1"/>
            <a:r>
              <a:rPr lang="en-US" smtClean="0">
                <a:solidFill>
                  <a:srgbClr val="FFFF00"/>
                </a:solidFill>
              </a:rPr>
              <a:t>The Earth and moons shadows point away as a cone.</a:t>
            </a:r>
          </a:p>
          <a:p>
            <a:pPr lvl="2" eaLnBrk="1" hangingPunct="1"/>
            <a:r>
              <a:rPr lang="en-US" sz="2800" smtClean="0">
                <a:solidFill>
                  <a:srgbClr val="FFFF00"/>
                </a:solidFill>
              </a:rPr>
              <a:t>The inner cone of this shadow is called the </a:t>
            </a:r>
            <a:r>
              <a:rPr lang="en-US" sz="2800" b="1" smtClean="0">
                <a:solidFill>
                  <a:srgbClr val="FF6600"/>
                </a:solidFill>
              </a:rPr>
              <a:t>umbra</a:t>
            </a:r>
          </a:p>
          <a:p>
            <a:pPr lvl="2" eaLnBrk="1" hangingPunct="1"/>
            <a:r>
              <a:rPr lang="en-US" sz="2800" smtClean="0">
                <a:solidFill>
                  <a:srgbClr val="FFFF00"/>
                </a:solidFill>
              </a:rPr>
              <a:t>The outer cone of this shadow is called the </a:t>
            </a:r>
            <a:r>
              <a:rPr lang="en-US" sz="2800" b="1" smtClean="0">
                <a:solidFill>
                  <a:srgbClr val="FF6600"/>
                </a:solidFill>
              </a:rPr>
              <a:t>penumbra</a:t>
            </a:r>
          </a:p>
          <a:p>
            <a:pPr lvl="1" eaLnBrk="1" hangingPunct="1"/>
            <a:r>
              <a:rPr lang="en-US" smtClean="0">
                <a:solidFill>
                  <a:srgbClr val="FFFF00"/>
                </a:solidFill>
              </a:rPr>
              <a:t>Total </a:t>
            </a:r>
            <a:r>
              <a:rPr lang="en-US" b="1" smtClean="0">
                <a:solidFill>
                  <a:srgbClr val="FF6600"/>
                </a:solidFill>
              </a:rPr>
              <a:t>solar eclipse</a:t>
            </a:r>
            <a:r>
              <a:rPr lang="en-US" smtClean="0">
                <a:solidFill>
                  <a:srgbClr val="FFFF00"/>
                </a:solidFill>
              </a:rPr>
              <a:t> occurs when the umbra of the Moon’s shadow falls on the Earth.</a:t>
            </a:r>
          </a:p>
          <a:p>
            <a:pPr lvl="1" eaLnBrk="1" hangingPunct="1"/>
            <a:r>
              <a:rPr lang="en-US" smtClean="0">
                <a:solidFill>
                  <a:srgbClr val="FFFF00"/>
                </a:solidFill>
              </a:rPr>
              <a:t>An </a:t>
            </a:r>
            <a:r>
              <a:rPr lang="en-US" b="1" smtClean="0">
                <a:solidFill>
                  <a:srgbClr val="FF6600"/>
                </a:solidFill>
              </a:rPr>
              <a:t>annular eclipse</a:t>
            </a:r>
            <a:r>
              <a:rPr lang="en-US" smtClean="0">
                <a:solidFill>
                  <a:srgbClr val="FFFF00"/>
                </a:solidFill>
              </a:rPr>
              <a:t> occurs when the umbra fails to reach the Earth and the Sun forms a ring around the Moon.</a:t>
            </a:r>
          </a:p>
          <a:p>
            <a:pPr lvl="1" eaLnBrk="1" hangingPunct="1"/>
            <a:r>
              <a:rPr lang="en-US" smtClean="0">
                <a:solidFill>
                  <a:srgbClr val="FFFF00"/>
                </a:solidFill>
              </a:rPr>
              <a:t>When the Earth, the Moon, and the Sun are lined up so that the shadow of the Earth falls on the Moon it is called a </a:t>
            </a:r>
            <a:r>
              <a:rPr lang="en-US" b="1" smtClean="0">
                <a:solidFill>
                  <a:srgbClr val="FF6600"/>
                </a:solidFill>
              </a:rPr>
              <a:t>Lunar Eclipse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95587">
                                            <p:txEl>
                                              <p:pRg st="0" end="0"/>
                                            </p:txEl>
                                          </p:spTgt>
                                        </p:tgtEl>
                                        <p:attrNameLst>
                                          <p:attrName>style.visibility</p:attrName>
                                        </p:attrNameLst>
                                      </p:cBhvr>
                                      <p:to>
                                        <p:strVal val="visible"/>
                                      </p:to>
                                    </p:set>
                                    <p:anim calcmode="lin" valueType="num">
                                      <p:cBhvr additive="base">
                                        <p:cTn id="7" dur="500" fill="hold"/>
                                        <p:tgtEl>
                                          <p:spTgt spid="195587">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19558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195587">
                                            <p:txEl>
                                              <p:pRg st="1" end="1"/>
                                            </p:txEl>
                                          </p:spTgt>
                                        </p:tgtEl>
                                        <p:attrNameLst>
                                          <p:attrName>style.visibility</p:attrName>
                                        </p:attrNameLst>
                                      </p:cBhvr>
                                      <p:to>
                                        <p:strVal val="visible"/>
                                      </p:to>
                                    </p:set>
                                    <p:anim calcmode="lin" valueType="num">
                                      <p:cBhvr additive="base">
                                        <p:cTn id="13" dur="500" fill="hold"/>
                                        <p:tgtEl>
                                          <p:spTgt spid="195587">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19558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195587">
                                            <p:txEl>
                                              <p:pRg st="2" end="2"/>
                                            </p:txEl>
                                          </p:spTgt>
                                        </p:tgtEl>
                                        <p:attrNameLst>
                                          <p:attrName>style.visibility</p:attrName>
                                        </p:attrNameLst>
                                      </p:cBhvr>
                                      <p:to>
                                        <p:strVal val="visible"/>
                                      </p:to>
                                    </p:set>
                                    <p:anim calcmode="lin" valueType="num">
                                      <p:cBhvr additive="base">
                                        <p:cTn id="19" dur="500" fill="hold"/>
                                        <p:tgtEl>
                                          <p:spTgt spid="195587">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19558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195587">
                                            <p:txEl>
                                              <p:pRg st="3" end="3"/>
                                            </p:txEl>
                                          </p:spTgt>
                                        </p:tgtEl>
                                        <p:attrNameLst>
                                          <p:attrName>style.visibility</p:attrName>
                                        </p:attrNameLst>
                                      </p:cBhvr>
                                      <p:to>
                                        <p:strVal val="visible"/>
                                      </p:to>
                                    </p:set>
                                    <p:anim calcmode="lin" valueType="num">
                                      <p:cBhvr additive="base">
                                        <p:cTn id="25" dur="500" fill="hold"/>
                                        <p:tgtEl>
                                          <p:spTgt spid="195587">
                                            <p:txEl>
                                              <p:pRg st="3" end="3"/>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195587">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195587">
                                            <p:txEl>
                                              <p:pRg st="4" end="4"/>
                                            </p:txEl>
                                          </p:spTgt>
                                        </p:tgtEl>
                                        <p:attrNameLst>
                                          <p:attrName>style.visibility</p:attrName>
                                        </p:attrNameLst>
                                      </p:cBhvr>
                                      <p:to>
                                        <p:strVal val="visible"/>
                                      </p:to>
                                    </p:set>
                                    <p:anim calcmode="lin" valueType="num">
                                      <p:cBhvr additive="base">
                                        <p:cTn id="31" dur="500" fill="hold"/>
                                        <p:tgtEl>
                                          <p:spTgt spid="195587">
                                            <p:txEl>
                                              <p:pRg st="4" end="4"/>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195587">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195587">
                                            <p:txEl>
                                              <p:pRg st="5" end="5"/>
                                            </p:txEl>
                                          </p:spTgt>
                                        </p:tgtEl>
                                        <p:attrNameLst>
                                          <p:attrName>style.visibility</p:attrName>
                                        </p:attrNameLst>
                                      </p:cBhvr>
                                      <p:to>
                                        <p:strVal val="visible"/>
                                      </p:to>
                                    </p:set>
                                    <p:anim calcmode="lin" valueType="num">
                                      <p:cBhvr additive="base">
                                        <p:cTn id="37" dur="500" fill="hold"/>
                                        <p:tgtEl>
                                          <p:spTgt spid="195587">
                                            <p:txEl>
                                              <p:pRg st="5" end="5"/>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195587">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2" fill="hold" grpId="0" nodeType="clickEffect">
                                  <p:stCondLst>
                                    <p:cond delay="0"/>
                                  </p:stCondLst>
                                  <p:childTnLst>
                                    <p:set>
                                      <p:cBhvr>
                                        <p:cTn id="42" dur="1" fill="hold">
                                          <p:stCondLst>
                                            <p:cond delay="0"/>
                                          </p:stCondLst>
                                        </p:cTn>
                                        <p:tgtEl>
                                          <p:spTgt spid="195587">
                                            <p:txEl>
                                              <p:pRg st="6" end="6"/>
                                            </p:txEl>
                                          </p:spTgt>
                                        </p:tgtEl>
                                        <p:attrNameLst>
                                          <p:attrName>style.visibility</p:attrName>
                                        </p:attrNameLst>
                                      </p:cBhvr>
                                      <p:to>
                                        <p:strVal val="visible"/>
                                      </p:to>
                                    </p:set>
                                    <p:anim calcmode="lin" valueType="num">
                                      <p:cBhvr additive="base">
                                        <p:cTn id="43" dur="500" fill="hold"/>
                                        <p:tgtEl>
                                          <p:spTgt spid="195587">
                                            <p:txEl>
                                              <p:pRg st="6" end="6"/>
                                            </p:txEl>
                                          </p:spTgt>
                                        </p:tgtEl>
                                        <p:attrNameLst>
                                          <p:attrName>ppt_x</p:attrName>
                                        </p:attrNameLst>
                                      </p:cBhvr>
                                      <p:tavLst>
                                        <p:tav tm="0">
                                          <p:val>
                                            <p:strVal val="1+#ppt_w/2"/>
                                          </p:val>
                                        </p:tav>
                                        <p:tav tm="100000">
                                          <p:val>
                                            <p:strVal val="#ppt_x"/>
                                          </p:val>
                                        </p:tav>
                                      </p:tavLst>
                                    </p:anim>
                                    <p:anim calcmode="lin" valueType="num">
                                      <p:cBhvr additive="base">
                                        <p:cTn id="44" dur="500" fill="hold"/>
                                        <p:tgtEl>
                                          <p:spTgt spid="195587">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2" fill="hold" grpId="0" nodeType="clickEffect">
                                  <p:stCondLst>
                                    <p:cond delay="0"/>
                                  </p:stCondLst>
                                  <p:childTnLst>
                                    <p:set>
                                      <p:cBhvr>
                                        <p:cTn id="48" dur="1" fill="hold">
                                          <p:stCondLst>
                                            <p:cond delay="0"/>
                                          </p:stCondLst>
                                        </p:cTn>
                                        <p:tgtEl>
                                          <p:spTgt spid="195587">
                                            <p:txEl>
                                              <p:pRg st="7" end="7"/>
                                            </p:txEl>
                                          </p:spTgt>
                                        </p:tgtEl>
                                        <p:attrNameLst>
                                          <p:attrName>style.visibility</p:attrName>
                                        </p:attrNameLst>
                                      </p:cBhvr>
                                      <p:to>
                                        <p:strVal val="visible"/>
                                      </p:to>
                                    </p:set>
                                    <p:anim calcmode="lin" valueType="num">
                                      <p:cBhvr additive="base">
                                        <p:cTn id="49" dur="500" fill="hold"/>
                                        <p:tgtEl>
                                          <p:spTgt spid="195587">
                                            <p:txEl>
                                              <p:pRg st="7" end="7"/>
                                            </p:txEl>
                                          </p:spTgt>
                                        </p:tgtEl>
                                        <p:attrNameLst>
                                          <p:attrName>ppt_x</p:attrName>
                                        </p:attrNameLst>
                                      </p:cBhvr>
                                      <p:tavLst>
                                        <p:tav tm="0">
                                          <p:val>
                                            <p:strVal val="1+#ppt_w/2"/>
                                          </p:val>
                                        </p:tav>
                                        <p:tav tm="100000">
                                          <p:val>
                                            <p:strVal val="#ppt_x"/>
                                          </p:val>
                                        </p:tav>
                                      </p:tavLst>
                                    </p:anim>
                                    <p:anim calcmode="lin" valueType="num">
                                      <p:cBhvr additive="base">
                                        <p:cTn id="50" dur="500" fill="hold"/>
                                        <p:tgtEl>
                                          <p:spTgt spid="195587">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5587" grpId="0" build="p" bldLvl="5" autoUpdateAnimBg="0"/>
    </p:bldLst>
  </p:timing>
</p:sld>
</file>

<file path=ppt/slides/slide5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0418" name="Rectangle 1026"/>
          <p:cNvSpPr>
            <a:spLocks noGrp="1" noChangeArrowheads="1"/>
          </p:cNvSpPr>
          <p:nvPr>
            <p:ph type="title"/>
          </p:nvPr>
        </p:nvSpPr>
        <p:spPr/>
        <p:txBody>
          <a:bodyPr/>
          <a:lstStyle/>
          <a:p>
            <a:pPr eaLnBrk="1" hangingPunct="1"/>
            <a:endParaRPr lang="en-US" smtClean="0"/>
          </a:p>
        </p:txBody>
      </p:sp>
      <p:sp>
        <p:nvSpPr>
          <p:cNvPr id="196611" name="Rectangle 1027"/>
          <p:cNvSpPr>
            <a:spLocks noGrp="1" noChangeArrowheads="1"/>
          </p:cNvSpPr>
          <p:nvPr>
            <p:ph type="body" idx="1"/>
          </p:nvPr>
        </p:nvSpPr>
        <p:spPr>
          <a:xfrm>
            <a:off x="0" y="609600"/>
            <a:ext cx="9144000" cy="5486400"/>
          </a:xfrm>
        </p:spPr>
        <p:txBody>
          <a:bodyPr/>
          <a:lstStyle/>
          <a:p>
            <a:pPr eaLnBrk="1" hangingPunct="1"/>
            <a:r>
              <a:rPr lang="en-US" b="1" smtClean="0">
                <a:solidFill>
                  <a:srgbClr val="FF6600"/>
                </a:solidFill>
              </a:rPr>
              <a:t>Tides</a:t>
            </a:r>
          </a:p>
          <a:p>
            <a:pPr lvl="1" eaLnBrk="1" hangingPunct="1"/>
            <a:r>
              <a:rPr lang="en-US" smtClean="0">
                <a:solidFill>
                  <a:srgbClr val="FFFF00"/>
                </a:solidFill>
              </a:rPr>
              <a:t>There is an intricate relationship between the motions of the Moon and tides in the Earth’s oceans.</a:t>
            </a:r>
          </a:p>
          <a:p>
            <a:pPr lvl="1" eaLnBrk="1" hangingPunct="1"/>
            <a:r>
              <a:rPr lang="en-US" smtClean="0">
                <a:solidFill>
                  <a:srgbClr val="FFFF00"/>
                </a:solidFill>
              </a:rPr>
              <a:t>The greatest range of tides occurs at full and new Moon phases.</a:t>
            </a:r>
          </a:p>
          <a:p>
            <a:pPr lvl="1" eaLnBrk="1" hangingPunct="1"/>
            <a:r>
              <a:rPr lang="en-US" smtClean="0">
                <a:solidFill>
                  <a:srgbClr val="FFFF00"/>
                </a:solidFill>
              </a:rPr>
              <a:t>The least range of tides occurs at quarter Moon phases.</a:t>
            </a:r>
          </a:p>
          <a:p>
            <a:pPr lvl="1" eaLnBrk="1" hangingPunct="1"/>
            <a:r>
              <a:rPr lang="en-US" smtClean="0">
                <a:solidFill>
                  <a:srgbClr val="FFFF00"/>
                </a:solidFill>
              </a:rPr>
              <a:t>The time between two high tides or between two low tides in 12 hours and 25 minutes which is ½ of the time for passes of the Moon across the celestial meridian.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96611">
                                            <p:txEl>
                                              <p:pRg st="0" end="0"/>
                                            </p:txEl>
                                          </p:spTgt>
                                        </p:tgtEl>
                                        <p:attrNameLst>
                                          <p:attrName>style.visibility</p:attrName>
                                        </p:attrNameLst>
                                      </p:cBhvr>
                                      <p:to>
                                        <p:strVal val="visible"/>
                                      </p:to>
                                    </p:set>
                                    <p:anim calcmode="lin" valueType="num">
                                      <p:cBhvr additive="base">
                                        <p:cTn id="7" dur="500" fill="hold"/>
                                        <p:tgtEl>
                                          <p:spTgt spid="196611">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19661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196611">
                                            <p:txEl>
                                              <p:pRg st="1" end="1"/>
                                            </p:txEl>
                                          </p:spTgt>
                                        </p:tgtEl>
                                        <p:attrNameLst>
                                          <p:attrName>style.visibility</p:attrName>
                                        </p:attrNameLst>
                                      </p:cBhvr>
                                      <p:to>
                                        <p:strVal val="visible"/>
                                      </p:to>
                                    </p:set>
                                    <p:anim calcmode="lin" valueType="num">
                                      <p:cBhvr additive="base">
                                        <p:cTn id="13" dur="500" fill="hold"/>
                                        <p:tgtEl>
                                          <p:spTgt spid="196611">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19661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196611">
                                            <p:txEl>
                                              <p:pRg st="2" end="2"/>
                                            </p:txEl>
                                          </p:spTgt>
                                        </p:tgtEl>
                                        <p:attrNameLst>
                                          <p:attrName>style.visibility</p:attrName>
                                        </p:attrNameLst>
                                      </p:cBhvr>
                                      <p:to>
                                        <p:strVal val="visible"/>
                                      </p:to>
                                    </p:set>
                                    <p:anim calcmode="lin" valueType="num">
                                      <p:cBhvr additive="base">
                                        <p:cTn id="19" dur="500" fill="hold"/>
                                        <p:tgtEl>
                                          <p:spTgt spid="196611">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196611">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196611">
                                            <p:txEl>
                                              <p:pRg st="3" end="3"/>
                                            </p:txEl>
                                          </p:spTgt>
                                        </p:tgtEl>
                                        <p:attrNameLst>
                                          <p:attrName>style.visibility</p:attrName>
                                        </p:attrNameLst>
                                      </p:cBhvr>
                                      <p:to>
                                        <p:strVal val="visible"/>
                                      </p:to>
                                    </p:set>
                                    <p:anim calcmode="lin" valueType="num">
                                      <p:cBhvr additive="base">
                                        <p:cTn id="25" dur="500" fill="hold"/>
                                        <p:tgtEl>
                                          <p:spTgt spid="196611">
                                            <p:txEl>
                                              <p:pRg st="3" end="3"/>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196611">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196611">
                                            <p:txEl>
                                              <p:pRg st="4" end="4"/>
                                            </p:txEl>
                                          </p:spTgt>
                                        </p:tgtEl>
                                        <p:attrNameLst>
                                          <p:attrName>style.visibility</p:attrName>
                                        </p:attrNameLst>
                                      </p:cBhvr>
                                      <p:to>
                                        <p:strVal val="visible"/>
                                      </p:to>
                                    </p:set>
                                    <p:anim calcmode="lin" valueType="num">
                                      <p:cBhvr additive="base">
                                        <p:cTn id="31" dur="500" fill="hold"/>
                                        <p:tgtEl>
                                          <p:spTgt spid="196611">
                                            <p:txEl>
                                              <p:pRg st="4" end="4"/>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196611">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1" grpId="0" build="p" bldLvl="5" autoUpdateAnimBg="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2" descr="J:\tillery\ch18\tillery+f18-3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0"/>
            <a:ext cx="6986588" cy="506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43" name="Rectangle 3"/>
          <p:cNvSpPr>
            <a:spLocks noGrp="1" noChangeArrowheads="1"/>
          </p:cNvSpPr>
          <p:nvPr>
            <p:ph type="title" idx="4294967295"/>
          </p:nvPr>
        </p:nvSpPr>
        <p:spPr/>
        <p:txBody>
          <a:bodyPr/>
          <a:lstStyle/>
          <a:p>
            <a:pPr eaLnBrk="1" hangingPunct="1"/>
            <a:endParaRPr lang="en-US" smtClean="0"/>
          </a:p>
        </p:txBody>
      </p:sp>
      <p:sp>
        <p:nvSpPr>
          <p:cNvPr id="61444" name="Rectangle 4"/>
          <p:cNvSpPr>
            <a:spLocks noGrp="1" noChangeArrowheads="1"/>
          </p:cNvSpPr>
          <p:nvPr>
            <p:ph type="body" idx="4294967295"/>
          </p:nvPr>
        </p:nvSpPr>
        <p:spPr>
          <a:xfrm>
            <a:off x="0" y="5029200"/>
            <a:ext cx="9144000" cy="1828800"/>
          </a:xfrm>
        </p:spPr>
        <p:txBody>
          <a:bodyPr/>
          <a:lstStyle/>
          <a:p>
            <a:pPr eaLnBrk="1" hangingPunct="1"/>
            <a:r>
              <a:rPr lang="en-US" sz="2800" smtClean="0">
                <a:solidFill>
                  <a:srgbClr val="FFFF00"/>
                </a:solidFill>
              </a:rPr>
              <a:t>The cusps, or horns, of the Moon always point away from the Sun. A line drawn from the tip of one cusp to the other is perpendicular to a straight line between the Moon and the Sun.</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J:\tillery\ch18\tillery+f18-0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0"/>
            <a:ext cx="7900988" cy="6097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1" name="Rectangle 3"/>
          <p:cNvSpPr>
            <a:spLocks noGrp="1" noChangeArrowheads="1"/>
          </p:cNvSpPr>
          <p:nvPr>
            <p:ph type="title" idx="4294967295"/>
          </p:nvPr>
        </p:nvSpPr>
        <p:spPr>
          <a:xfrm>
            <a:off x="0" y="6096000"/>
            <a:ext cx="9144000" cy="762000"/>
          </a:xfrm>
        </p:spPr>
        <p:txBody>
          <a:bodyPr/>
          <a:lstStyle/>
          <a:p>
            <a:pPr eaLnBrk="1" hangingPunct="1"/>
            <a:r>
              <a:rPr lang="en-US" sz="3000" smtClean="0">
                <a:solidFill>
                  <a:srgbClr val="FFFF00"/>
                </a:solidFill>
              </a:rPr>
              <a:t>Earth as seen from space.</a:t>
            </a: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2" descr="J:\tillery\ch18\tillery+f18-3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0"/>
            <a:ext cx="8129588"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467" name="Rectangle 3"/>
          <p:cNvSpPr>
            <a:spLocks noGrp="1" noChangeArrowheads="1"/>
          </p:cNvSpPr>
          <p:nvPr>
            <p:ph type="title" idx="4294967295"/>
          </p:nvPr>
        </p:nvSpPr>
        <p:spPr/>
        <p:txBody>
          <a:bodyPr/>
          <a:lstStyle/>
          <a:p>
            <a:pPr eaLnBrk="1" hangingPunct="1"/>
            <a:endParaRPr lang="en-US" smtClean="0"/>
          </a:p>
        </p:txBody>
      </p:sp>
      <p:sp>
        <p:nvSpPr>
          <p:cNvPr id="62468" name="Rectangle 4"/>
          <p:cNvSpPr>
            <a:spLocks noGrp="1" noChangeArrowheads="1"/>
          </p:cNvSpPr>
          <p:nvPr>
            <p:ph type="body" idx="4294967295"/>
          </p:nvPr>
        </p:nvSpPr>
        <p:spPr>
          <a:xfrm>
            <a:off x="0" y="4953000"/>
            <a:ext cx="9144000" cy="1905000"/>
          </a:xfrm>
        </p:spPr>
        <p:txBody>
          <a:bodyPr/>
          <a:lstStyle/>
          <a:p>
            <a:pPr eaLnBrk="1" hangingPunct="1">
              <a:lnSpc>
                <a:spcPct val="90000"/>
              </a:lnSpc>
            </a:pPr>
            <a:r>
              <a:rPr lang="en-US" smtClean="0">
                <a:solidFill>
                  <a:srgbClr val="FFFF00"/>
                </a:solidFill>
              </a:rPr>
              <a:t>The plane of the Moon's orbit is inclined to the plane of the Earth's orbit by about 5</a:t>
            </a:r>
            <a:r>
              <a:rPr lang="en-US" baseline="30000" smtClean="0">
                <a:solidFill>
                  <a:srgbClr val="FFFF00"/>
                </a:solidFill>
              </a:rPr>
              <a:t>O</a:t>
            </a:r>
            <a:r>
              <a:rPr lang="en-US" smtClean="0">
                <a:solidFill>
                  <a:srgbClr val="FFFF00"/>
                </a:solidFill>
              </a:rPr>
              <a:t>. An eclipse occurs only where the two planes intersect, and Earth, the Moon, and the Sun are in a line.</a:t>
            </a: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2" descr="J:\tillery\ch18\tillery+f18-3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397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491" name="Rectangle 3"/>
          <p:cNvSpPr>
            <a:spLocks noGrp="1" noChangeArrowheads="1"/>
          </p:cNvSpPr>
          <p:nvPr>
            <p:ph type="title" idx="4294967295"/>
          </p:nvPr>
        </p:nvSpPr>
        <p:spPr/>
        <p:txBody>
          <a:bodyPr/>
          <a:lstStyle/>
          <a:p>
            <a:pPr eaLnBrk="1" hangingPunct="1"/>
            <a:endParaRPr lang="en-US" smtClean="0"/>
          </a:p>
        </p:txBody>
      </p:sp>
      <p:sp>
        <p:nvSpPr>
          <p:cNvPr id="63492" name="Rectangle 4"/>
          <p:cNvSpPr>
            <a:spLocks noGrp="1" noChangeArrowheads="1"/>
          </p:cNvSpPr>
          <p:nvPr>
            <p:ph type="body" idx="4294967295"/>
          </p:nvPr>
        </p:nvSpPr>
        <p:spPr>
          <a:xfrm>
            <a:off x="0" y="3962400"/>
            <a:ext cx="9144000" cy="2895600"/>
          </a:xfrm>
        </p:spPr>
        <p:txBody>
          <a:bodyPr/>
          <a:lstStyle/>
          <a:p>
            <a:pPr eaLnBrk="1" hangingPunct="1"/>
            <a:r>
              <a:rPr lang="en-US" smtClean="0">
                <a:solidFill>
                  <a:srgbClr val="FFFF00"/>
                </a:solidFill>
              </a:rPr>
              <a:t>People in a location where the tip of the umbra falls on the surface of the Earth see a total solar eclipse. People in locations where the penumbra falls on the Earth's surface see a partial solar eclipse.</a:t>
            </a: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idx="4294967295"/>
          </p:nvPr>
        </p:nvSpPr>
        <p:spPr/>
        <p:txBody>
          <a:bodyPr/>
          <a:lstStyle/>
          <a:p>
            <a:pPr eaLnBrk="1" hangingPunct="1"/>
            <a:endParaRPr lang="en-US" smtClean="0">
              <a:solidFill>
                <a:srgbClr val="FFFF00"/>
              </a:solidFill>
            </a:endParaRPr>
          </a:p>
        </p:txBody>
      </p:sp>
      <p:pic>
        <p:nvPicPr>
          <p:cNvPr id="64515" name="Picture 3" descr="J:\tillery\ch18\tillery+f18-3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449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16" name="Rectangle 4"/>
          <p:cNvSpPr>
            <a:spLocks noGrp="1" noChangeArrowheads="1"/>
          </p:cNvSpPr>
          <p:nvPr>
            <p:ph type="body" idx="4294967295"/>
          </p:nvPr>
        </p:nvSpPr>
        <p:spPr>
          <a:xfrm>
            <a:off x="0" y="4495800"/>
            <a:ext cx="9144000" cy="2362200"/>
          </a:xfrm>
        </p:spPr>
        <p:txBody>
          <a:bodyPr/>
          <a:lstStyle/>
          <a:p>
            <a:pPr eaLnBrk="1" hangingPunct="1">
              <a:lnSpc>
                <a:spcPct val="90000"/>
              </a:lnSpc>
            </a:pPr>
            <a:r>
              <a:rPr lang="en-US" smtClean="0">
                <a:solidFill>
                  <a:srgbClr val="FFFF00"/>
                </a:solidFill>
              </a:rPr>
              <a:t>Gravitational attraction pulls on Earth's waters on the side of Earth facing the Moon, producing a tidal bulge. A second tidal bulge on the side of Earth opposite the Moon is produced when Earth, which is closer to the Moon, is pulled away from the waters.</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0" name="Rectangle 2"/>
          <p:cNvSpPr>
            <a:spLocks noGrp="1" noChangeArrowheads="1"/>
          </p:cNvSpPr>
          <p:nvPr>
            <p:ph type="body" idx="4294967295"/>
          </p:nvPr>
        </p:nvSpPr>
        <p:spPr>
          <a:xfrm>
            <a:off x="0" y="1981200"/>
            <a:ext cx="9144000" cy="4114800"/>
          </a:xfrm>
        </p:spPr>
        <p:txBody>
          <a:bodyPr/>
          <a:lstStyle/>
          <a:p>
            <a:pPr algn="ctr" eaLnBrk="1" hangingPunct="1"/>
            <a:r>
              <a:rPr lang="en-US" sz="4400" b="1" smtClean="0">
                <a:solidFill>
                  <a:srgbClr val="FF6600"/>
                </a:solidFill>
              </a:rPr>
              <a:t>Shape and Size of the Earth</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2050">
                                            <p:txEl>
                                              <p:pRg st="0" end="0"/>
                                            </p:txEl>
                                          </p:spTgt>
                                        </p:tgtEl>
                                        <p:attrNameLst>
                                          <p:attrName>style.visibility</p:attrName>
                                        </p:attrNameLst>
                                      </p:cBhvr>
                                      <p:to>
                                        <p:strVal val="visible"/>
                                      </p:to>
                                    </p:set>
                                    <p:anim calcmode="lin" valueType="num">
                                      <p:cBhvr>
                                        <p:cTn id="7" dur="1000" fill="hold"/>
                                        <p:tgtEl>
                                          <p:spTgt spid="2050">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2050">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2050">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2050">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0" grpId="0" build="p" autoUpdateAnimBg="0"/>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8" name="Rectangle 1026"/>
          <p:cNvSpPr>
            <a:spLocks noGrp="1" noChangeArrowheads="1"/>
          </p:cNvSpPr>
          <p:nvPr>
            <p:ph type="title"/>
          </p:nvPr>
        </p:nvSpPr>
        <p:spPr/>
        <p:txBody>
          <a:bodyPr/>
          <a:lstStyle/>
          <a:p>
            <a:pPr eaLnBrk="1" hangingPunct="1"/>
            <a:endParaRPr lang="en-US" smtClean="0">
              <a:solidFill>
                <a:srgbClr val="FFFF00"/>
              </a:solidFill>
            </a:endParaRPr>
          </a:p>
        </p:txBody>
      </p:sp>
      <p:sp>
        <p:nvSpPr>
          <p:cNvPr id="179203" name="Rectangle 1027"/>
          <p:cNvSpPr>
            <a:spLocks noGrp="1" noChangeArrowheads="1"/>
          </p:cNvSpPr>
          <p:nvPr>
            <p:ph type="body" idx="1"/>
          </p:nvPr>
        </p:nvSpPr>
        <p:spPr>
          <a:xfrm>
            <a:off x="0" y="838200"/>
            <a:ext cx="9144000" cy="5257800"/>
          </a:xfrm>
        </p:spPr>
        <p:txBody>
          <a:bodyPr/>
          <a:lstStyle/>
          <a:p>
            <a:pPr eaLnBrk="1" hangingPunct="1"/>
            <a:r>
              <a:rPr lang="en-US" smtClean="0">
                <a:solidFill>
                  <a:srgbClr val="FFFF00"/>
                </a:solidFill>
              </a:rPr>
              <a:t>The solar system is a disk shaped nebula with a turning, swirling motion.</a:t>
            </a:r>
          </a:p>
          <a:p>
            <a:pPr eaLnBrk="1" hangingPunct="1"/>
            <a:r>
              <a:rPr lang="en-US" smtClean="0">
                <a:solidFill>
                  <a:srgbClr val="FFFF00"/>
                </a:solidFill>
              </a:rPr>
              <a:t>Plane of the ecliptic</a:t>
            </a:r>
          </a:p>
          <a:p>
            <a:pPr eaLnBrk="1" hangingPunct="1"/>
            <a:r>
              <a:rPr lang="en-US" smtClean="0">
                <a:solidFill>
                  <a:srgbClr val="FFFF00"/>
                </a:solidFill>
              </a:rPr>
              <a:t>Ancient Greeks though the Earth was round due to:</a:t>
            </a:r>
          </a:p>
          <a:p>
            <a:pPr lvl="1" eaLnBrk="1" hangingPunct="1"/>
            <a:r>
              <a:rPr lang="en-US" smtClean="0">
                <a:solidFill>
                  <a:srgbClr val="FFFF00"/>
                </a:solidFill>
              </a:rPr>
              <a:t>Since a sphere was perfect as was the Earth, it made perfect sense that the Earth should be a sphere.</a:t>
            </a:r>
          </a:p>
          <a:p>
            <a:pPr lvl="1" eaLnBrk="1" hangingPunct="1"/>
            <a:r>
              <a:rPr lang="en-US" smtClean="0">
                <a:solidFill>
                  <a:srgbClr val="FFFF00"/>
                </a:solidFill>
              </a:rPr>
              <a:t>The Earth cast a circular shadow on the moon during a lunar eclipse.</a:t>
            </a:r>
          </a:p>
          <a:p>
            <a:pPr lvl="1" eaLnBrk="1" hangingPunct="1"/>
            <a:r>
              <a:rPr lang="en-US" smtClean="0">
                <a:solidFill>
                  <a:srgbClr val="FFFF00"/>
                </a:solidFill>
              </a:rPr>
              <a:t>As ships sailed away they were observed to disappear over the horizon.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79203">
                                            <p:txEl>
                                              <p:pRg st="0" end="0"/>
                                            </p:txEl>
                                          </p:spTgt>
                                        </p:tgtEl>
                                        <p:attrNameLst>
                                          <p:attrName>style.visibility</p:attrName>
                                        </p:attrNameLst>
                                      </p:cBhvr>
                                      <p:to>
                                        <p:strVal val="visible"/>
                                      </p:to>
                                    </p:set>
                                    <p:anim calcmode="lin" valueType="num">
                                      <p:cBhvr additive="base">
                                        <p:cTn id="7" dur="500" fill="hold"/>
                                        <p:tgtEl>
                                          <p:spTgt spid="179203">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17920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179203">
                                            <p:txEl>
                                              <p:pRg st="1" end="1"/>
                                            </p:txEl>
                                          </p:spTgt>
                                        </p:tgtEl>
                                        <p:attrNameLst>
                                          <p:attrName>style.visibility</p:attrName>
                                        </p:attrNameLst>
                                      </p:cBhvr>
                                      <p:to>
                                        <p:strVal val="visible"/>
                                      </p:to>
                                    </p:set>
                                    <p:anim calcmode="lin" valueType="num">
                                      <p:cBhvr additive="base">
                                        <p:cTn id="13" dur="500" fill="hold"/>
                                        <p:tgtEl>
                                          <p:spTgt spid="179203">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17920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179203">
                                            <p:txEl>
                                              <p:pRg st="2" end="2"/>
                                            </p:txEl>
                                          </p:spTgt>
                                        </p:tgtEl>
                                        <p:attrNameLst>
                                          <p:attrName>style.visibility</p:attrName>
                                        </p:attrNameLst>
                                      </p:cBhvr>
                                      <p:to>
                                        <p:strVal val="visible"/>
                                      </p:to>
                                    </p:set>
                                    <p:anim calcmode="lin" valueType="num">
                                      <p:cBhvr additive="base">
                                        <p:cTn id="19" dur="500" fill="hold"/>
                                        <p:tgtEl>
                                          <p:spTgt spid="179203">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17920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179203">
                                            <p:txEl>
                                              <p:pRg st="3" end="3"/>
                                            </p:txEl>
                                          </p:spTgt>
                                        </p:tgtEl>
                                        <p:attrNameLst>
                                          <p:attrName>style.visibility</p:attrName>
                                        </p:attrNameLst>
                                      </p:cBhvr>
                                      <p:to>
                                        <p:strVal val="visible"/>
                                      </p:to>
                                    </p:set>
                                    <p:anim calcmode="lin" valueType="num">
                                      <p:cBhvr additive="base">
                                        <p:cTn id="25" dur="500" fill="hold"/>
                                        <p:tgtEl>
                                          <p:spTgt spid="179203">
                                            <p:txEl>
                                              <p:pRg st="3" end="3"/>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17920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179203">
                                            <p:txEl>
                                              <p:pRg st="4" end="4"/>
                                            </p:txEl>
                                          </p:spTgt>
                                        </p:tgtEl>
                                        <p:attrNameLst>
                                          <p:attrName>style.visibility</p:attrName>
                                        </p:attrNameLst>
                                      </p:cBhvr>
                                      <p:to>
                                        <p:strVal val="visible"/>
                                      </p:to>
                                    </p:set>
                                    <p:anim calcmode="lin" valueType="num">
                                      <p:cBhvr additive="base">
                                        <p:cTn id="31" dur="500" fill="hold"/>
                                        <p:tgtEl>
                                          <p:spTgt spid="179203">
                                            <p:txEl>
                                              <p:pRg st="4" end="4"/>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17920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179203">
                                            <p:txEl>
                                              <p:pRg st="5" end="5"/>
                                            </p:txEl>
                                          </p:spTgt>
                                        </p:tgtEl>
                                        <p:attrNameLst>
                                          <p:attrName>style.visibility</p:attrName>
                                        </p:attrNameLst>
                                      </p:cBhvr>
                                      <p:to>
                                        <p:strVal val="visible"/>
                                      </p:to>
                                    </p:set>
                                    <p:anim calcmode="lin" valueType="num">
                                      <p:cBhvr additive="base">
                                        <p:cTn id="37" dur="500" fill="hold"/>
                                        <p:tgtEl>
                                          <p:spTgt spid="179203">
                                            <p:txEl>
                                              <p:pRg st="5" end="5"/>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179203">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9203" grpId="0" build="p" bldLvl="5" autoUpdateAnimBg="0"/>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endParaRPr lang="en-US" smtClean="0"/>
          </a:p>
        </p:txBody>
      </p:sp>
      <p:sp>
        <p:nvSpPr>
          <p:cNvPr id="180227" name="Rectangle 3"/>
          <p:cNvSpPr>
            <a:spLocks noGrp="1" noChangeArrowheads="1"/>
          </p:cNvSpPr>
          <p:nvPr>
            <p:ph type="body" idx="1"/>
          </p:nvPr>
        </p:nvSpPr>
        <p:spPr>
          <a:xfrm>
            <a:off x="0" y="609600"/>
            <a:ext cx="9144000" cy="6248400"/>
          </a:xfrm>
        </p:spPr>
        <p:txBody>
          <a:bodyPr/>
          <a:lstStyle/>
          <a:p>
            <a:pPr eaLnBrk="1" hangingPunct="1"/>
            <a:r>
              <a:rPr lang="en-US" smtClean="0">
                <a:solidFill>
                  <a:srgbClr val="FFFF00"/>
                </a:solidFill>
              </a:rPr>
              <a:t>The Earth is not round.</a:t>
            </a:r>
          </a:p>
          <a:p>
            <a:pPr lvl="1" eaLnBrk="1" hangingPunct="1"/>
            <a:r>
              <a:rPr lang="en-US" smtClean="0">
                <a:solidFill>
                  <a:srgbClr val="FFFF00"/>
                </a:solidFill>
              </a:rPr>
              <a:t>It is now known that the Earth is not a perfect sphere.</a:t>
            </a:r>
          </a:p>
          <a:p>
            <a:pPr lvl="1" eaLnBrk="1" hangingPunct="1"/>
            <a:r>
              <a:rPr lang="en-US" smtClean="0">
                <a:solidFill>
                  <a:srgbClr val="FFFF00"/>
                </a:solidFill>
              </a:rPr>
              <a:t>The Earth is actually </a:t>
            </a:r>
            <a:r>
              <a:rPr lang="en-US" b="1" smtClean="0">
                <a:solidFill>
                  <a:srgbClr val="FF6600"/>
                </a:solidFill>
              </a:rPr>
              <a:t>oblate</a:t>
            </a:r>
            <a:r>
              <a:rPr lang="en-US" smtClean="0">
                <a:solidFill>
                  <a:srgbClr val="FFFF00"/>
                </a:solidFill>
              </a:rPr>
              <a:t>.</a:t>
            </a:r>
          </a:p>
          <a:p>
            <a:pPr lvl="2" eaLnBrk="1" hangingPunct="1"/>
            <a:r>
              <a:rPr lang="en-US" smtClean="0">
                <a:solidFill>
                  <a:srgbClr val="FFFF00"/>
                </a:solidFill>
              </a:rPr>
              <a:t>Flattened at the poles.</a:t>
            </a:r>
          </a:p>
          <a:p>
            <a:pPr lvl="2" eaLnBrk="1" hangingPunct="1"/>
            <a:r>
              <a:rPr lang="en-US" smtClean="0">
                <a:solidFill>
                  <a:srgbClr val="FFFF00"/>
                </a:solidFill>
              </a:rPr>
              <a:t>Has an equatorial bulge.</a:t>
            </a:r>
          </a:p>
          <a:p>
            <a:pPr lvl="1" eaLnBrk="1" hangingPunct="1"/>
            <a:r>
              <a:rPr lang="en-US" smtClean="0">
                <a:solidFill>
                  <a:srgbClr val="FFFF00"/>
                </a:solidFill>
              </a:rPr>
              <a:t>The North Pole is slightly higher and the South Pole slightly lower than the average surface</a:t>
            </a:r>
          </a:p>
          <a:p>
            <a:pPr lvl="1" eaLnBrk="1" hangingPunct="1"/>
            <a:r>
              <a:rPr lang="en-US" smtClean="0">
                <a:solidFill>
                  <a:srgbClr val="FFFF00"/>
                </a:solidFill>
              </a:rPr>
              <a:t>The Equator has a bulge and the Pacific Ocean and a depression at the Indian Ocean.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80227">
                                            <p:txEl>
                                              <p:pRg st="0" end="0"/>
                                            </p:txEl>
                                          </p:spTgt>
                                        </p:tgtEl>
                                        <p:attrNameLst>
                                          <p:attrName>style.visibility</p:attrName>
                                        </p:attrNameLst>
                                      </p:cBhvr>
                                      <p:to>
                                        <p:strVal val="visible"/>
                                      </p:to>
                                    </p:set>
                                    <p:anim calcmode="lin" valueType="num">
                                      <p:cBhvr additive="base">
                                        <p:cTn id="7" dur="500" fill="hold"/>
                                        <p:tgtEl>
                                          <p:spTgt spid="180227">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18022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180227">
                                            <p:txEl>
                                              <p:pRg st="1" end="1"/>
                                            </p:txEl>
                                          </p:spTgt>
                                        </p:tgtEl>
                                        <p:attrNameLst>
                                          <p:attrName>style.visibility</p:attrName>
                                        </p:attrNameLst>
                                      </p:cBhvr>
                                      <p:to>
                                        <p:strVal val="visible"/>
                                      </p:to>
                                    </p:set>
                                    <p:anim calcmode="lin" valueType="num">
                                      <p:cBhvr additive="base">
                                        <p:cTn id="13" dur="500" fill="hold"/>
                                        <p:tgtEl>
                                          <p:spTgt spid="180227">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18022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180227">
                                            <p:txEl>
                                              <p:pRg st="2" end="2"/>
                                            </p:txEl>
                                          </p:spTgt>
                                        </p:tgtEl>
                                        <p:attrNameLst>
                                          <p:attrName>style.visibility</p:attrName>
                                        </p:attrNameLst>
                                      </p:cBhvr>
                                      <p:to>
                                        <p:strVal val="visible"/>
                                      </p:to>
                                    </p:set>
                                    <p:anim calcmode="lin" valueType="num">
                                      <p:cBhvr additive="base">
                                        <p:cTn id="19" dur="500" fill="hold"/>
                                        <p:tgtEl>
                                          <p:spTgt spid="180227">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18022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180227">
                                            <p:txEl>
                                              <p:pRg st="3" end="3"/>
                                            </p:txEl>
                                          </p:spTgt>
                                        </p:tgtEl>
                                        <p:attrNameLst>
                                          <p:attrName>style.visibility</p:attrName>
                                        </p:attrNameLst>
                                      </p:cBhvr>
                                      <p:to>
                                        <p:strVal val="visible"/>
                                      </p:to>
                                    </p:set>
                                    <p:anim calcmode="lin" valueType="num">
                                      <p:cBhvr additive="base">
                                        <p:cTn id="25" dur="500" fill="hold"/>
                                        <p:tgtEl>
                                          <p:spTgt spid="180227">
                                            <p:txEl>
                                              <p:pRg st="3" end="3"/>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180227">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180227">
                                            <p:txEl>
                                              <p:pRg st="4" end="4"/>
                                            </p:txEl>
                                          </p:spTgt>
                                        </p:tgtEl>
                                        <p:attrNameLst>
                                          <p:attrName>style.visibility</p:attrName>
                                        </p:attrNameLst>
                                      </p:cBhvr>
                                      <p:to>
                                        <p:strVal val="visible"/>
                                      </p:to>
                                    </p:set>
                                    <p:anim calcmode="lin" valueType="num">
                                      <p:cBhvr additive="base">
                                        <p:cTn id="31" dur="500" fill="hold"/>
                                        <p:tgtEl>
                                          <p:spTgt spid="180227">
                                            <p:txEl>
                                              <p:pRg st="4" end="4"/>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180227">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180227">
                                            <p:txEl>
                                              <p:pRg st="5" end="5"/>
                                            </p:txEl>
                                          </p:spTgt>
                                        </p:tgtEl>
                                        <p:attrNameLst>
                                          <p:attrName>style.visibility</p:attrName>
                                        </p:attrNameLst>
                                      </p:cBhvr>
                                      <p:to>
                                        <p:strVal val="visible"/>
                                      </p:to>
                                    </p:set>
                                    <p:anim calcmode="lin" valueType="num">
                                      <p:cBhvr additive="base">
                                        <p:cTn id="37" dur="500" fill="hold"/>
                                        <p:tgtEl>
                                          <p:spTgt spid="180227">
                                            <p:txEl>
                                              <p:pRg st="5" end="5"/>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180227">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2" fill="hold" grpId="0" nodeType="clickEffect">
                                  <p:stCondLst>
                                    <p:cond delay="0"/>
                                  </p:stCondLst>
                                  <p:childTnLst>
                                    <p:set>
                                      <p:cBhvr>
                                        <p:cTn id="42" dur="1" fill="hold">
                                          <p:stCondLst>
                                            <p:cond delay="0"/>
                                          </p:stCondLst>
                                        </p:cTn>
                                        <p:tgtEl>
                                          <p:spTgt spid="180227">
                                            <p:txEl>
                                              <p:pRg st="6" end="6"/>
                                            </p:txEl>
                                          </p:spTgt>
                                        </p:tgtEl>
                                        <p:attrNameLst>
                                          <p:attrName>style.visibility</p:attrName>
                                        </p:attrNameLst>
                                      </p:cBhvr>
                                      <p:to>
                                        <p:strVal val="visible"/>
                                      </p:to>
                                    </p:set>
                                    <p:anim calcmode="lin" valueType="num">
                                      <p:cBhvr additive="base">
                                        <p:cTn id="43" dur="500" fill="hold"/>
                                        <p:tgtEl>
                                          <p:spTgt spid="180227">
                                            <p:txEl>
                                              <p:pRg st="6" end="6"/>
                                            </p:txEl>
                                          </p:spTgt>
                                        </p:tgtEl>
                                        <p:attrNameLst>
                                          <p:attrName>ppt_x</p:attrName>
                                        </p:attrNameLst>
                                      </p:cBhvr>
                                      <p:tavLst>
                                        <p:tav tm="0">
                                          <p:val>
                                            <p:strVal val="1+#ppt_w/2"/>
                                          </p:val>
                                        </p:tav>
                                        <p:tav tm="100000">
                                          <p:val>
                                            <p:strVal val="#ppt_x"/>
                                          </p:val>
                                        </p:tav>
                                      </p:tavLst>
                                    </p:anim>
                                    <p:anim calcmode="lin" valueType="num">
                                      <p:cBhvr additive="base">
                                        <p:cTn id="44" dur="500" fill="hold"/>
                                        <p:tgtEl>
                                          <p:spTgt spid="180227">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0227" grpId="0" build="p" bldLvl="5" autoUpdateAnimBg="0"/>
    </p:bldLst>
  </p:timing>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281</TotalTime>
  <Words>2852</Words>
  <Application>Microsoft Office PowerPoint</Application>
  <PresentationFormat>On-screen Show (4:3)</PresentationFormat>
  <Paragraphs>176</Paragraphs>
  <Slides>62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62</vt:i4>
      </vt:variant>
    </vt:vector>
  </HeadingPairs>
  <TitlesOfParts>
    <vt:vector size="66" baseType="lpstr">
      <vt:lpstr>Times New Roman</vt:lpstr>
      <vt:lpstr>Arial</vt:lpstr>
      <vt:lpstr>Calibri</vt:lpstr>
      <vt:lpstr>Default Design</vt:lpstr>
      <vt:lpstr>PowerPoint Presentation</vt:lpstr>
      <vt:lpstr>Artist's concept of the solar system. Shown are the orbits of the planets, Earth being the third planet from the Sun, and the other planets and their relative sizes and distances from each other and to the Sun. Also shown is the solar system as seen looking toward Earth from the Moon.</vt:lpstr>
      <vt:lpstr>Earth undergoes many different motions as it moves through space. There are seven more conspicuous motions, three of which are more obvious on the surface. Earth follows the path of a gigantic helix, moving at fantastic speeds as it follows the Sun and the galaxy through space.</vt:lpstr>
      <vt:lpstr>PowerPoint Presentation</vt:lpstr>
      <vt:lpstr>PowerPoint Presentation</vt:lpstr>
      <vt:lpstr>Earth as seen from space.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CR Klepper Associates, Inc.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Candace Rose Klepper</dc:creator>
  <cp:lastModifiedBy>Teacher E-Solutions</cp:lastModifiedBy>
  <cp:revision>36</cp:revision>
  <dcterms:created xsi:type="dcterms:W3CDTF">2000-05-20T06:00:49Z</dcterms:created>
  <dcterms:modified xsi:type="dcterms:W3CDTF">2019-01-18T16:56:19Z</dcterms:modified>
</cp:coreProperties>
</file>