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1" r:id="rId1"/>
  </p:sldMasterIdLst>
  <p:notesMasterIdLst>
    <p:notesMasterId r:id="rId17"/>
  </p:notesMasterIdLst>
  <p:sldIdLst>
    <p:sldId id="256" r:id="rId2"/>
    <p:sldId id="258" r:id="rId3"/>
    <p:sldId id="257" r:id="rId4"/>
    <p:sldId id="266" r:id="rId5"/>
    <p:sldId id="269" r:id="rId6"/>
    <p:sldId id="267" r:id="rId7"/>
    <p:sldId id="265" r:id="rId8"/>
    <p:sldId id="270" r:id="rId9"/>
    <p:sldId id="268" r:id="rId10"/>
    <p:sldId id="260" r:id="rId11"/>
    <p:sldId id="261" r:id="rId12"/>
    <p:sldId id="259" r:id="rId13"/>
    <p:sldId id="262" r:id="rId14"/>
    <p:sldId id="263" r:id="rId15"/>
    <p:sldId id="264" r:id="rId1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10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10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10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10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100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100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100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100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100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32787"/>
    <p:restoredTop sz="90929"/>
  </p:normalViewPr>
  <p:slideViewPr>
    <p:cSldViewPr>
      <p:cViewPr varScale="1">
        <p:scale>
          <a:sx n="66" d="100"/>
          <a:sy n="66" d="100"/>
        </p:scale>
        <p:origin x="-96" y="-7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15364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53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B9742F9-6FD0-465D-AE7F-8ED60CE4A82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96282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pitchFamily="100" charset="-128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pitchFamily="100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pitchFamily="100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pitchFamily="100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pitchFamily="100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2A39D37-0B76-4D9C-8E19-D4615DD3CF3D}" type="slidenum">
              <a:rPr lang="en-US"/>
              <a:pPr/>
              <a:t>1</a:t>
            </a:fld>
            <a:endParaRPr lang="en-US"/>
          </a:p>
        </p:txBody>
      </p:sp>
      <p:sp>
        <p:nvSpPr>
          <p:cNvPr id="1638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6452406-2750-49E8-B104-044EF0B027DA}" type="slidenum">
              <a:rPr lang="en-US"/>
              <a:pPr/>
              <a:t>2</a:t>
            </a:fld>
            <a:endParaRPr lang="en-US"/>
          </a:p>
        </p:txBody>
      </p:sp>
      <p:sp>
        <p:nvSpPr>
          <p:cNvPr id="1741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749F129-4AB6-40F0-9478-19679FB39407}" type="slidenum">
              <a:rPr lang="en-US"/>
              <a:pPr/>
              <a:t>3</a:t>
            </a:fld>
            <a:endParaRPr lang="en-US"/>
          </a:p>
        </p:txBody>
      </p:sp>
      <p:sp>
        <p:nvSpPr>
          <p:cNvPr id="1843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EC43C49-1875-4A83-96DB-C3DC6D290D66}" type="slidenum">
              <a:rPr lang="en-US"/>
              <a:pPr/>
              <a:t>10</a:t>
            </a:fld>
            <a:endParaRPr lang="en-US"/>
          </a:p>
        </p:txBody>
      </p:sp>
      <p:sp>
        <p:nvSpPr>
          <p:cNvPr id="1945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286E500-4C43-4D29-B8D2-E17DBD5F5B2D}" type="slidenum">
              <a:rPr lang="en-US"/>
              <a:pPr/>
              <a:t>11</a:t>
            </a:fld>
            <a:endParaRPr lang="en-US"/>
          </a:p>
        </p:txBody>
      </p:sp>
      <p:sp>
        <p:nvSpPr>
          <p:cNvPr id="2048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7F434DC-F672-414F-A514-863BF1D48512}" type="slidenum">
              <a:rPr lang="en-US"/>
              <a:pPr/>
              <a:t>12</a:t>
            </a:fld>
            <a:endParaRPr lang="en-US"/>
          </a:p>
        </p:txBody>
      </p:sp>
      <p:sp>
        <p:nvSpPr>
          <p:cNvPr id="2150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88305A9-091C-4812-8285-45FB2096F3BC}" type="slidenum">
              <a:rPr lang="en-US"/>
              <a:pPr/>
              <a:t>13</a:t>
            </a:fld>
            <a:endParaRPr lang="en-US"/>
          </a:p>
        </p:txBody>
      </p:sp>
      <p:sp>
        <p:nvSpPr>
          <p:cNvPr id="2253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ABDCAF9-B55E-4538-9C74-7477B7FDB5AB}" type="slidenum">
              <a:rPr lang="en-US"/>
              <a:pPr/>
              <a:t>14</a:t>
            </a:fld>
            <a:endParaRPr lang="en-US"/>
          </a:p>
        </p:txBody>
      </p:sp>
      <p:sp>
        <p:nvSpPr>
          <p:cNvPr id="2355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4E54CEC-1538-4729-8997-F576EE2296DD}" type="slidenum">
              <a:rPr lang="en-US"/>
              <a:pPr/>
              <a:t>15</a:t>
            </a:fld>
            <a:endParaRPr lang="en-US"/>
          </a:p>
        </p:txBody>
      </p:sp>
      <p:sp>
        <p:nvSpPr>
          <p:cNvPr id="2457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10000" y="1066800"/>
            <a:ext cx="4648200" cy="2362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191000" y="3886200"/>
            <a:ext cx="4267200" cy="1676400"/>
          </a:xfrm>
        </p:spPr>
        <p:txBody>
          <a:bodyPr/>
          <a:lstStyle>
            <a:lvl1pPr marL="0" indent="0" algn="r">
              <a:buFontTx/>
              <a:buNone/>
              <a:defRPr sz="2800"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AB760A36-D404-4C98-B016-402922C3A13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BF1532-3BE0-495D-BCB8-2E6AEDC6A93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4635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1E1E06-857B-40E7-8BF4-47E4E098A0D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4679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0E1150DA-C2DF-4C60-944F-5005B111554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2871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AndTx" preserve="1">
  <p:cSld name="Title, Ch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50F204FE-194A-44FC-AF15-292F57E91AB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2816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B0BBE4-515B-4885-8245-CF5F140D026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698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281004-D076-4E7C-8337-C5A9103C0B4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742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E32E1D-D9A8-42D0-A9FF-204AE246DCE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938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29DDA0-9617-415B-AA07-3D4188E54D4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1755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C211E6-AFC1-4665-A065-55CC7B1DFFF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784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FC61DB-92CF-4DA3-BF95-805EE720E96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582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E5C01D-DE96-4D73-A4FE-EC58263A789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20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78F05A-EC48-4C4D-8557-93999EE89F7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2435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>
            <a:outerShdw blurRad="50800" dist="12700" dir="9600158" algn="ctr" rotWithShape="0">
              <a:srgbClr val="808080">
                <a:alpha val="7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>
            <a:outerShdw blurRad="50800" dist="12700" dir="9600158" algn="ctr" rotWithShape="0">
              <a:srgbClr val="808080">
                <a:alpha val="7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>
            <a:outerShdw blurRad="50800" dist="12700" dir="9600158" algn="ctr" rotWithShape="0">
              <a:srgbClr val="808080">
                <a:alpha val="7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>
            <a:outerShdw blurRad="50800" dist="12700" dir="9600158" algn="ctr" rotWithShape="0">
              <a:srgbClr val="808080">
                <a:alpha val="7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>
            <a:outerShdw blurRad="50800" dist="12700" dir="9600158" algn="ctr" rotWithShape="0">
              <a:srgbClr val="808080">
                <a:alpha val="7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26E61D71-1716-4386-9214-C87EC1DA588A}" type="slidenum">
              <a:rPr lang="en-US"/>
              <a:pPr/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  <p:sldLayoutId id="2147483664" r:id="rId13"/>
  </p:sldLayoutIdLst>
  <p:hf sldNum="0" hdr="0"/>
  <p:txStyles>
    <p:titleStyle>
      <a:lvl1pPr algn="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  <a:ea typeface="ＭＳ Ｐゴシック" pitchFamily="100" charset="-128"/>
        </a:defRPr>
      </a:lvl2pPr>
      <a:lvl3pPr algn="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  <a:ea typeface="ＭＳ Ｐゴシック" pitchFamily="100" charset="-128"/>
        </a:defRPr>
      </a:lvl3pPr>
      <a:lvl4pPr algn="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  <a:ea typeface="ＭＳ Ｐゴシック" pitchFamily="100" charset="-128"/>
        </a:defRPr>
      </a:lvl4pPr>
      <a:lvl5pPr algn="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  <a:ea typeface="ＭＳ Ｐゴシック" pitchFamily="100" charset="-128"/>
        </a:defRPr>
      </a:lvl5pPr>
      <a:lvl6pPr marL="457200" algn="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  <a:ea typeface="ＭＳ Ｐゴシック" pitchFamily="100" charset="-128"/>
        </a:defRPr>
      </a:lvl6pPr>
      <a:lvl7pPr marL="914400" algn="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  <a:ea typeface="ＭＳ Ｐゴシック" pitchFamily="100" charset="-128"/>
        </a:defRPr>
      </a:lvl7pPr>
      <a:lvl8pPr marL="1371600" algn="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  <a:ea typeface="ＭＳ Ｐゴシック" pitchFamily="100" charset="-128"/>
        </a:defRPr>
      </a:lvl8pPr>
      <a:lvl9pPr marL="1828800" algn="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  <a:ea typeface="ＭＳ Ｐゴシック" pitchFamily="100" charset="-128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The Earth as a System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Earth’s Spheres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Interconnected Spheres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4572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/>
              <a:t> Spheres are closely connected</a:t>
            </a:r>
          </a:p>
          <a:p>
            <a:pPr>
              <a:lnSpc>
                <a:spcPct val="90000"/>
              </a:lnSpc>
            </a:pPr>
            <a:r>
              <a:rPr lang="en-US" sz="2800"/>
              <a:t> Changes are often chain reactions</a:t>
            </a:r>
          </a:p>
          <a:p>
            <a:pPr>
              <a:lnSpc>
                <a:spcPct val="90000"/>
              </a:lnSpc>
            </a:pPr>
            <a:endParaRPr lang="en-US" sz="2800"/>
          </a:p>
          <a:p>
            <a:pPr>
              <a:lnSpc>
                <a:spcPct val="90000"/>
              </a:lnSpc>
            </a:pPr>
            <a:r>
              <a:rPr lang="en-US" sz="2800"/>
              <a:t>A change in one sphere results in changes in others - called an event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Forest fire destroys plants in an area</a:t>
            </a:r>
          </a:p>
          <a:p>
            <a:pPr lvl="1">
              <a:lnSpc>
                <a:spcPct val="90000"/>
              </a:lnSpc>
            </a:pPr>
            <a:endParaRPr lang="en-US" sz="2400"/>
          </a:p>
          <a:p>
            <a:pPr>
              <a:lnSpc>
                <a:spcPct val="90000"/>
              </a:lnSpc>
            </a:pPr>
            <a:r>
              <a:rPr lang="en-US" sz="2800"/>
              <a:t>Interactions between spheres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No plants =&gt; erosion 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Soil in water =&gt; increased turbidity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Turbidity =&gt; impacts water plants/animals</a:t>
            </a:r>
          </a:p>
          <a:p>
            <a:pPr>
              <a:lnSpc>
                <a:spcPct val="90000"/>
              </a:lnSpc>
            </a:pPr>
            <a:endParaRPr lang="en-US" sz="2800"/>
          </a:p>
        </p:txBody>
      </p:sp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990600" y="4419600"/>
            <a:ext cx="18415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US" sz="3200">
              <a:latin typeface="Verdana" pitchFamily="34" charset="0"/>
            </a:endParaRPr>
          </a:p>
          <a:p>
            <a:endParaRPr lang="en-US" sz="3200"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Event &lt;=&gt; Sphere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876800" y="1981200"/>
            <a:ext cx="4267200" cy="4114800"/>
          </a:xfrm>
        </p:spPr>
        <p:txBody>
          <a:bodyPr/>
          <a:lstStyle/>
          <a:p>
            <a:r>
              <a:rPr lang="en-US" sz="2800"/>
              <a:t>Causes &amp; Effects</a:t>
            </a:r>
          </a:p>
          <a:p>
            <a:endParaRPr lang="en-US" sz="2800"/>
          </a:p>
          <a:p>
            <a:r>
              <a:rPr lang="en-US" sz="2800"/>
              <a:t>Interactions</a:t>
            </a:r>
          </a:p>
          <a:p>
            <a:endParaRPr lang="en-US" sz="2800"/>
          </a:p>
          <a:p>
            <a:r>
              <a:rPr lang="en-US" sz="2800"/>
              <a:t>Event &lt;=&gt;Sphere</a:t>
            </a:r>
          </a:p>
          <a:p>
            <a:r>
              <a:rPr lang="en-US" sz="2800"/>
              <a:t>Sphere&lt;=&gt;Sphere</a:t>
            </a:r>
          </a:p>
          <a:p>
            <a:endParaRPr lang="en-US" sz="2800"/>
          </a:p>
        </p:txBody>
      </p:sp>
      <p:pic>
        <p:nvPicPr>
          <p:cNvPr id="1029" name="Picture 5" descr="essInteraction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8" y="1905000"/>
            <a:ext cx="4500562" cy="464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ESS Analysis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Events</a:t>
            </a:r>
          </a:p>
          <a:p>
            <a:pPr lvl="1"/>
            <a:r>
              <a:rPr lang="en-US"/>
              <a:t>Cause-effect events</a:t>
            </a:r>
          </a:p>
          <a:p>
            <a:pPr lvl="1"/>
            <a:r>
              <a:rPr lang="en-US"/>
              <a:t>Interactions</a:t>
            </a:r>
          </a:p>
          <a:p>
            <a:pPr lvl="1"/>
            <a:r>
              <a:rPr lang="en-US"/>
              <a:t> Natural events</a:t>
            </a:r>
          </a:p>
          <a:p>
            <a:pPr lvl="2"/>
            <a:r>
              <a:rPr lang="en-US"/>
              <a:t>Earthquake, hurricane, forest fires</a:t>
            </a:r>
          </a:p>
          <a:p>
            <a:pPr lvl="1"/>
            <a:r>
              <a:rPr lang="en-US"/>
              <a:t>Human caused events</a:t>
            </a:r>
          </a:p>
          <a:p>
            <a:pPr lvl="2"/>
            <a:r>
              <a:rPr lang="en-US"/>
              <a:t>Oil spill, air pollution, construction</a:t>
            </a:r>
          </a:p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ESS Analysis 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/>
              <a:t>What spheres caused the event?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/>
              <a:t>		          Sphere              Event 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sz="2800"/>
          </a:p>
          <a:p>
            <a:pPr>
              <a:lnSpc>
                <a:spcPct val="90000"/>
              </a:lnSpc>
            </a:pPr>
            <a:r>
              <a:rPr lang="en-US" sz="2800"/>
              <a:t>What are effects of the event on the spheres?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/>
              <a:t>			   Event            Spheres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sz="2800"/>
          </a:p>
          <a:p>
            <a:pPr>
              <a:lnSpc>
                <a:spcPct val="90000"/>
              </a:lnSpc>
            </a:pPr>
            <a:r>
              <a:rPr lang="en-US" sz="2800"/>
              <a:t>How do changes in one sphere impact on other spheres?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/>
              <a:t>			   Sphere             Sphere</a:t>
            </a:r>
          </a:p>
        </p:txBody>
      </p:sp>
      <p:pic>
        <p:nvPicPr>
          <p:cNvPr id="12292" name="Picture 4" descr="arro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590800"/>
            <a:ext cx="1219200" cy="309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3" name="Picture 5" descr="arro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4343400"/>
            <a:ext cx="1219200" cy="309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arro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6172200"/>
            <a:ext cx="1219200" cy="309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ヒラギノ角ゴ Pro W3" pitchFamily="100" charset="-128"/>
              </a:rPr>
              <a:t>Understanding Interactions</a:t>
            </a: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Global implications</a:t>
            </a:r>
          </a:p>
          <a:p>
            <a:r>
              <a:rPr lang="en-US"/>
              <a:t>Helps people predict outcomes</a:t>
            </a:r>
          </a:p>
          <a:p>
            <a:endParaRPr lang="en-US"/>
          </a:p>
          <a:p>
            <a:r>
              <a:rPr lang="en-US"/>
              <a:t>Preparation for natural disasters</a:t>
            </a:r>
          </a:p>
          <a:p>
            <a:r>
              <a:rPr lang="en-US"/>
              <a:t>Environmental impacts of human activities</a:t>
            </a:r>
          </a:p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ESS Analysis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An Example - handout</a:t>
            </a:r>
          </a:p>
          <a:p>
            <a:pPr lvl="1">
              <a:lnSpc>
                <a:spcPct val="90000"/>
              </a:lnSpc>
            </a:pPr>
            <a:r>
              <a:rPr lang="en-US"/>
              <a:t>Yellowstone Forest Fire</a:t>
            </a:r>
          </a:p>
          <a:p>
            <a:pPr>
              <a:lnSpc>
                <a:spcPct val="90000"/>
              </a:lnSpc>
            </a:pPr>
            <a:endParaRPr lang="en-US"/>
          </a:p>
          <a:p>
            <a:pPr>
              <a:lnSpc>
                <a:spcPct val="90000"/>
              </a:lnSpc>
            </a:pPr>
            <a:r>
              <a:rPr lang="en-US"/>
              <a:t>Group activity</a:t>
            </a:r>
          </a:p>
          <a:p>
            <a:pPr lvl="1">
              <a:lnSpc>
                <a:spcPct val="90000"/>
              </a:lnSpc>
            </a:pPr>
            <a:r>
              <a:rPr lang="en-US"/>
              <a:t> Mt St Helen’s eruption, 1980</a:t>
            </a:r>
          </a:p>
          <a:p>
            <a:pPr lvl="1">
              <a:lnSpc>
                <a:spcPct val="90000"/>
              </a:lnSpc>
            </a:pPr>
            <a:r>
              <a:rPr lang="en-US"/>
              <a:t> Hurricane Andrew, 1992</a:t>
            </a:r>
          </a:p>
          <a:p>
            <a:pPr lvl="1">
              <a:lnSpc>
                <a:spcPct val="90000"/>
              </a:lnSpc>
            </a:pPr>
            <a:endParaRPr lang="en-US"/>
          </a:p>
          <a:p>
            <a:pPr>
              <a:lnSpc>
                <a:spcPct val="90000"/>
              </a:lnSpc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8458200" cy="1143000"/>
          </a:xfrm>
        </p:spPr>
        <p:txBody>
          <a:bodyPr/>
          <a:lstStyle/>
          <a:p>
            <a:r>
              <a:rPr lang="en-US"/>
              <a:t>Earth System Science (ESS)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The study of the interactions between and among events and Earth’s spheres </a:t>
            </a:r>
          </a:p>
          <a:p>
            <a:r>
              <a:rPr lang="en-US"/>
              <a:t>A relatively new science (1988)</a:t>
            </a:r>
          </a:p>
          <a:p>
            <a:endParaRPr lang="en-US"/>
          </a:p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Earth’s Sphere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0" y="2438400"/>
            <a:ext cx="3657600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Atmosphere</a:t>
            </a:r>
          </a:p>
          <a:p>
            <a:pPr>
              <a:lnSpc>
                <a:spcPct val="90000"/>
              </a:lnSpc>
            </a:pPr>
            <a:r>
              <a:rPr lang="en-US"/>
              <a:t>Hydrosphere</a:t>
            </a:r>
          </a:p>
          <a:p>
            <a:pPr>
              <a:lnSpc>
                <a:spcPct val="90000"/>
              </a:lnSpc>
            </a:pPr>
            <a:r>
              <a:rPr lang="en-US"/>
              <a:t>Lithosphere</a:t>
            </a:r>
          </a:p>
          <a:p>
            <a:pPr>
              <a:lnSpc>
                <a:spcPct val="90000"/>
              </a:lnSpc>
            </a:pPr>
            <a:r>
              <a:rPr lang="en-US"/>
              <a:t>Biosphere</a:t>
            </a:r>
          </a:p>
          <a:p>
            <a:pPr>
              <a:lnSpc>
                <a:spcPct val="90000"/>
              </a:lnSpc>
            </a:pPr>
            <a:endParaRPr lang="en-US"/>
          </a:p>
          <a:p>
            <a:pPr>
              <a:lnSpc>
                <a:spcPct val="90000"/>
              </a:lnSpc>
            </a:pPr>
            <a:r>
              <a:rPr lang="en-US"/>
              <a:t>Cryosphere</a:t>
            </a:r>
          </a:p>
          <a:p>
            <a:pPr>
              <a:lnSpc>
                <a:spcPct val="90000"/>
              </a:lnSpc>
            </a:pPr>
            <a:r>
              <a:rPr lang="en-US"/>
              <a:t>Anthrosphere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Atmosphere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2286000"/>
            <a:ext cx="3810000" cy="4114800"/>
          </a:xfrm>
        </p:spPr>
        <p:txBody>
          <a:bodyPr/>
          <a:lstStyle/>
          <a:p>
            <a:r>
              <a:rPr lang="en-US" sz="2400"/>
              <a:t>A gaseous sphere and it envelopes the Earth, </a:t>
            </a:r>
          </a:p>
          <a:p>
            <a:endParaRPr lang="en-US" sz="2400"/>
          </a:p>
          <a:p>
            <a:r>
              <a:rPr lang="en-US" sz="2400"/>
              <a:t>Consists of a mixture of gases composed primarily of nitrogen, oxygen, carbon dioxide, and water vapor.</a:t>
            </a:r>
          </a:p>
        </p:txBody>
      </p:sp>
      <p:pic>
        <p:nvPicPr>
          <p:cNvPr id="26629" name="Picture 5" descr="atmosphe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2514600"/>
            <a:ext cx="5257800" cy="3890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Hydrosphere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91200" y="2286000"/>
            <a:ext cx="3124200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/>
              <a:t>All of the water on Earth</a:t>
            </a:r>
          </a:p>
          <a:p>
            <a:pPr>
              <a:lnSpc>
                <a:spcPct val="90000"/>
              </a:lnSpc>
            </a:pPr>
            <a:endParaRPr lang="en-US" sz="2800"/>
          </a:p>
          <a:p>
            <a:pPr>
              <a:lnSpc>
                <a:spcPct val="90000"/>
              </a:lnSpc>
            </a:pPr>
            <a:r>
              <a:rPr lang="en-US" sz="2800"/>
              <a:t>71% of the earth is covered by water and only 29% is terra firma</a:t>
            </a:r>
          </a:p>
        </p:txBody>
      </p:sp>
      <p:pic>
        <p:nvPicPr>
          <p:cNvPr id="29700" name="Picture 4" descr="hydrosphe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09800"/>
            <a:ext cx="5389563" cy="426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Lithosphere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/>
              <a:t>The Earth's solid surface, often called the crust of the earth. It includes continental and oceanic crust as well as the various layers of the Earth's interior.</a:t>
            </a:r>
          </a:p>
        </p:txBody>
      </p:sp>
      <p:pic>
        <p:nvPicPr>
          <p:cNvPr id="27652" name="Picture 4" descr="geosphe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905000"/>
            <a:ext cx="3516313" cy="4573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Biosphere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29200" y="1828800"/>
            <a:ext cx="3886200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/>
              <a:t>All life on earth, including man, and all organisms. </a:t>
            </a:r>
          </a:p>
          <a:p>
            <a:pPr>
              <a:lnSpc>
                <a:spcPct val="90000"/>
              </a:lnSpc>
            </a:pPr>
            <a:endParaRPr lang="en-US" sz="2800"/>
          </a:p>
          <a:p>
            <a:pPr>
              <a:lnSpc>
                <a:spcPct val="90000"/>
              </a:lnSpc>
            </a:pPr>
            <a:r>
              <a:rPr lang="en-US" sz="2800"/>
              <a:t>The life zone on our planet distinguishes our planet from the others in the solar system.</a:t>
            </a:r>
          </a:p>
        </p:txBody>
      </p:sp>
      <p:pic>
        <p:nvPicPr>
          <p:cNvPr id="25604" name="Picture 4" descr="biosphe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133600"/>
            <a:ext cx="4800600" cy="426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Cryosphere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752600"/>
            <a:ext cx="3733800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/>
              <a:t>The portion of the Earth's surface where water is in a solid form</a:t>
            </a:r>
          </a:p>
          <a:p>
            <a:pPr>
              <a:lnSpc>
                <a:spcPct val="90000"/>
              </a:lnSpc>
            </a:pPr>
            <a:endParaRPr lang="en-US" sz="2800"/>
          </a:p>
          <a:p>
            <a:pPr>
              <a:lnSpc>
                <a:spcPct val="90000"/>
              </a:lnSpc>
            </a:pPr>
            <a:r>
              <a:rPr lang="en-US" sz="2800"/>
              <a:t>Snow or ice: includes glaciers, ice shelves, snow, icebergs, and arctic climatology</a:t>
            </a:r>
          </a:p>
        </p:txBody>
      </p:sp>
      <p:pic>
        <p:nvPicPr>
          <p:cNvPr id="30724" name="Picture 4" descr="cryosphe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2006600"/>
            <a:ext cx="4648200" cy="439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Anthrosphere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562600" y="1981200"/>
            <a:ext cx="3352800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/>
              <a:t>Man and his direct ancestors, hominids.</a:t>
            </a:r>
          </a:p>
          <a:p>
            <a:pPr>
              <a:lnSpc>
                <a:spcPct val="90000"/>
              </a:lnSpc>
            </a:pPr>
            <a:endParaRPr lang="en-US" sz="2800"/>
          </a:p>
          <a:p>
            <a:pPr>
              <a:lnSpc>
                <a:spcPct val="90000"/>
              </a:lnSpc>
            </a:pPr>
            <a:r>
              <a:rPr lang="en-US" sz="2800"/>
              <a:t>The human population, it’s buildings,dams, and other constructions.</a:t>
            </a:r>
          </a:p>
          <a:p>
            <a:pPr>
              <a:lnSpc>
                <a:spcPct val="90000"/>
              </a:lnSpc>
            </a:pPr>
            <a:endParaRPr lang="en-US" sz="2800"/>
          </a:p>
          <a:p>
            <a:pPr>
              <a:lnSpc>
                <a:spcPct val="90000"/>
              </a:lnSpc>
            </a:pPr>
            <a:endParaRPr lang="en-US" sz="2800"/>
          </a:p>
        </p:txBody>
      </p:sp>
      <p:pic>
        <p:nvPicPr>
          <p:cNvPr id="28676" name="Picture 4" descr="anthrosphe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438400"/>
            <a:ext cx="4953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Globe">
  <a:themeElements>
    <a:clrScheme name="Globe 2">
      <a:dk1>
        <a:srgbClr val="808080"/>
      </a:dk1>
      <a:lt1>
        <a:srgbClr val="FFFFFF"/>
      </a:lt1>
      <a:dk2>
        <a:srgbClr val="4A76BF"/>
      </a:dk2>
      <a:lt2>
        <a:srgbClr val="FFFFFF"/>
      </a:lt2>
      <a:accent1>
        <a:srgbClr val="99CCFF"/>
      </a:accent1>
      <a:accent2>
        <a:srgbClr val="CCCCFF"/>
      </a:accent2>
      <a:accent3>
        <a:srgbClr val="B1BDDC"/>
      </a:accent3>
      <a:accent4>
        <a:srgbClr val="DADADA"/>
      </a:accent4>
      <a:accent5>
        <a:srgbClr val="CAE2FF"/>
      </a:accent5>
      <a:accent6>
        <a:srgbClr val="B9B9E7"/>
      </a:accent6>
      <a:hlink>
        <a:srgbClr val="3333CC"/>
      </a:hlink>
      <a:folHlink>
        <a:srgbClr val="AF67FF"/>
      </a:folHlink>
    </a:clrScheme>
    <a:fontScheme name="Globe">
      <a:majorFont>
        <a:latin typeface="Verdana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ＭＳ Ｐゴシック" pitchFamily="10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ＭＳ Ｐゴシック" pitchFamily="100" charset="-128"/>
          </a:defRPr>
        </a:defPPr>
      </a:lstStyle>
    </a:lnDef>
  </a:objectDefaults>
  <a:extraClrSchemeLst>
    <a:extraClrScheme>
      <a:clrScheme name="Globe 1">
        <a:dk1>
          <a:srgbClr val="808080"/>
        </a:dk1>
        <a:lt1>
          <a:srgbClr val="FFFFFF"/>
        </a:lt1>
        <a:dk2>
          <a:srgbClr val="4A76BF"/>
        </a:dk2>
        <a:lt2>
          <a:srgbClr val="FFFFFF"/>
        </a:lt2>
        <a:accent1>
          <a:srgbClr val="BBE0E3"/>
        </a:accent1>
        <a:accent2>
          <a:srgbClr val="333399"/>
        </a:accent2>
        <a:accent3>
          <a:srgbClr val="B1BDDC"/>
        </a:accent3>
        <a:accent4>
          <a:srgbClr val="DADADA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2">
        <a:dk1>
          <a:srgbClr val="808080"/>
        </a:dk1>
        <a:lt1>
          <a:srgbClr val="FFFFFF"/>
        </a:lt1>
        <a:dk2>
          <a:srgbClr val="4A76BF"/>
        </a:dk2>
        <a:lt2>
          <a:srgbClr val="FFFFFF"/>
        </a:lt2>
        <a:accent1>
          <a:srgbClr val="99CCFF"/>
        </a:accent1>
        <a:accent2>
          <a:srgbClr val="CCCCFF"/>
        </a:accent2>
        <a:accent3>
          <a:srgbClr val="B1BDDC"/>
        </a:accent3>
        <a:accent4>
          <a:srgbClr val="DADADA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HD:Applications:Microsoft Office 2004:Templates:Presentations:Designs:Globe</Template>
  <TotalTime>274</TotalTime>
  <Words>352</Words>
  <Application>Microsoft Office PowerPoint</Application>
  <PresentationFormat>On-screen Show (4:3)</PresentationFormat>
  <Paragraphs>92</Paragraphs>
  <Slides>15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ＭＳ Ｐゴシック</vt:lpstr>
      <vt:lpstr>Verdana</vt:lpstr>
      <vt:lpstr>ヒラギノ角ゴ Pro W3</vt:lpstr>
      <vt:lpstr>Globe</vt:lpstr>
      <vt:lpstr>The Earth as a System</vt:lpstr>
      <vt:lpstr>Earth System Science (ESS)</vt:lpstr>
      <vt:lpstr>Earth’s Sphere</vt:lpstr>
      <vt:lpstr>Atmosphere</vt:lpstr>
      <vt:lpstr>Hydrosphere</vt:lpstr>
      <vt:lpstr>Lithosphere</vt:lpstr>
      <vt:lpstr>Biosphere</vt:lpstr>
      <vt:lpstr>Cryosphere</vt:lpstr>
      <vt:lpstr>Anthrosphere</vt:lpstr>
      <vt:lpstr>Interconnected Spheres</vt:lpstr>
      <vt:lpstr>Event &lt;=&gt; Sphere</vt:lpstr>
      <vt:lpstr>ESS Analysis</vt:lpstr>
      <vt:lpstr>ESS Analysis </vt:lpstr>
      <vt:lpstr>Understanding Interactions</vt:lpstr>
      <vt:lpstr>ESS Analysis</vt:lpstr>
    </vt:vector>
  </TitlesOfParts>
  <Company>Model Secondary School for the Deaf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Earth as a System</dc:title>
  <dc:creator>Mary Ellsworth</dc:creator>
  <cp:lastModifiedBy>Teacher E-Solutions</cp:lastModifiedBy>
  <cp:revision>7</cp:revision>
  <dcterms:created xsi:type="dcterms:W3CDTF">2004-07-31T21:40:40Z</dcterms:created>
  <dcterms:modified xsi:type="dcterms:W3CDTF">2019-01-18T16:56:20Z</dcterms:modified>
</cp:coreProperties>
</file>