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7"/>
  </p:notesMasterIdLst>
  <p:sldIdLst>
    <p:sldId id="256" r:id="rId2"/>
    <p:sldId id="258" r:id="rId3"/>
    <p:sldId id="257" r:id="rId4"/>
    <p:sldId id="266" r:id="rId5"/>
    <p:sldId id="269" r:id="rId6"/>
    <p:sldId id="267" r:id="rId7"/>
    <p:sldId id="265" r:id="rId8"/>
    <p:sldId id="270" r:id="rId9"/>
    <p:sldId id="268" r:id="rId10"/>
    <p:sldId id="260" r:id="rId11"/>
    <p:sldId id="261" r:id="rId12"/>
    <p:sldId id="259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96" y="-7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9742F9-6FD0-465D-AE7F-8ED60CE4A8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62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0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39D37-0B76-4D9C-8E19-D4615DD3CF3D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52406-2750-49E8-B104-044EF0B027DA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49F129-4AB6-40F0-9478-19679FB39407}" type="slidenum">
              <a:rPr lang="en-US"/>
              <a:pPr/>
              <a:t>3</a:t>
            </a:fld>
            <a:endParaRPr lang="en-US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C43C49-1875-4A83-96DB-C3DC6D290D66}" type="slidenum">
              <a:rPr lang="en-US"/>
              <a:pPr/>
              <a:t>10</a:t>
            </a:fld>
            <a:endParaRPr lang="en-US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86E500-4C43-4D29-B8D2-E17DBD5F5B2D}" type="slidenum">
              <a:rPr lang="en-US"/>
              <a:pPr/>
              <a:t>11</a:t>
            </a:fld>
            <a:endParaRPr lang="en-US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434DC-F672-414F-A514-863BF1D48512}" type="slidenum">
              <a:rPr lang="en-US"/>
              <a:pPr/>
              <a:t>12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8305A9-091C-4812-8285-45FB2096F3BC}" type="slidenum">
              <a:rPr lang="en-US"/>
              <a:pPr/>
              <a:t>13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DCAF9-B55E-4538-9C74-7477B7FDB5AB}" type="slidenum">
              <a:rPr lang="en-US"/>
              <a:pPr/>
              <a:t>14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54CEC-1538-4729-8997-F576EE2296DD}" type="slidenum">
              <a:rPr lang="en-US"/>
              <a:pPr/>
              <a:t>15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0" y="1066800"/>
            <a:ext cx="4648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91000" y="3886200"/>
            <a:ext cx="4267200" cy="1676400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760A36-D404-4C98-B016-402922C3A1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F1532-3BE0-495D-BCB8-2E6AEDC6A9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6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E1E06-857B-40E7-8BF4-47E4E098A0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67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E1150DA-C2DF-4C60-944F-5005B11155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87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F204FE-194A-44FC-AF15-292F57E91A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8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0BBE4-515B-4885-8245-CF5F140D02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9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81004-D076-4E7C-8337-C5A9103C0B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4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32E1D-D9A8-42D0-A9FF-204AE246DC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3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9DDA0-9617-415B-AA07-3D4188E54D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7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211E6-AFC1-4665-A065-55CC7B1DFF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8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C61DB-92CF-4DA3-BF95-805EE720E9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8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5C01D-DE96-4D73-A4FE-EC58263A78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8F05A-EC48-4C4D-8557-93999EE89F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4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9600158" algn="ctr" rotWithShape="0">
              <a:srgbClr val="80808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9600158" algn="ctr" rotWithShape="0">
              <a:srgbClr val="80808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9600158" algn="ctr" rotWithShape="0">
              <a:srgbClr val="80808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9600158" algn="ctr" rotWithShape="0">
              <a:srgbClr val="80808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9600158" algn="ctr" rotWithShape="0">
              <a:srgbClr val="80808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6E61D71-1716-4386-9214-C87EC1DA588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sldNum="0" hdr="0"/>
  <p:txStyles>
    <p:titleStyle>
      <a:lvl1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2pPr>
      <a:lvl3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3pPr>
      <a:lvl4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4pPr>
      <a:lvl5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10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Earth as a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Earth’s Spheres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Interconnected Spheres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 Spheres are closely connected</a:t>
            </a:r>
          </a:p>
          <a:p>
            <a:pPr>
              <a:lnSpc>
                <a:spcPct val="90000"/>
              </a:lnSpc>
            </a:pPr>
            <a:r>
              <a:rPr lang="en-US" sz="2800"/>
              <a:t> Changes are often chain reactions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A change in one sphere results in changes in others - called an event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Forest fire destroys plants in an area</a:t>
            </a:r>
          </a:p>
          <a:p>
            <a:pPr lvl="1"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Interactions between spheres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 plants =&gt; erosion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Soil in water =&gt; increased turbidity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Turbidity =&gt; impacts water plants/animals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990600" y="4419600"/>
            <a:ext cx="1841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3200">
              <a:latin typeface="Verdana" pitchFamily="34" charset="0"/>
            </a:endParaRPr>
          </a:p>
          <a:p>
            <a:endParaRPr lang="en-US" sz="3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&lt;=&gt; Sphere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981200"/>
            <a:ext cx="4267200" cy="4114800"/>
          </a:xfrm>
        </p:spPr>
        <p:txBody>
          <a:bodyPr/>
          <a:lstStyle/>
          <a:p>
            <a:r>
              <a:rPr lang="en-US" sz="2800"/>
              <a:t>Causes &amp; Effects</a:t>
            </a:r>
          </a:p>
          <a:p>
            <a:endParaRPr lang="en-US" sz="2800"/>
          </a:p>
          <a:p>
            <a:r>
              <a:rPr lang="en-US" sz="2800"/>
              <a:t>Interactions</a:t>
            </a:r>
          </a:p>
          <a:p>
            <a:endParaRPr lang="en-US" sz="2800"/>
          </a:p>
          <a:p>
            <a:r>
              <a:rPr lang="en-US" sz="2800"/>
              <a:t>Event &lt;=&gt;Sphere</a:t>
            </a:r>
          </a:p>
          <a:p>
            <a:r>
              <a:rPr lang="en-US" sz="2800"/>
              <a:t>Sphere&lt;=&gt;Sphere</a:t>
            </a:r>
          </a:p>
          <a:p>
            <a:endParaRPr lang="en-US" sz="2800"/>
          </a:p>
        </p:txBody>
      </p:sp>
      <p:pic>
        <p:nvPicPr>
          <p:cNvPr id="1029" name="Picture 5" descr="essInterac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905000"/>
            <a:ext cx="4500562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 Analysis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Events</a:t>
            </a:r>
          </a:p>
          <a:p>
            <a:pPr lvl="1"/>
            <a:r>
              <a:rPr lang="en-US"/>
              <a:t>Cause-effect events</a:t>
            </a:r>
          </a:p>
          <a:p>
            <a:pPr lvl="1"/>
            <a:r>
              <a:rPr lang="en-US"/>
              <a:t>Interactions</a:t>
            </a:r>
          </a:p>
          <a:p>
            <a:pPr lvl="1"/>
            <a:r>
              <a:rPr lang="en-US"/>
              <a:t> Natural events</a:t>
            </a:r>
          </a:p>
          <a:p>
            <a:pPr lvl="2"/>
            <a:r>
              <a:rPr lang="en-US"/>
              <a:t>Earthquake, hurricane, forest fires</a:t>
            </a:r>
          </a:p>
          <a:p>
            <a:pPr lvl="1"/>
            <a:r>
              <a:rPr lang="en-US"/>
              <a:t>Human caused events</a:t>
            </a:r>
          </a:p>
          <a:p>
            <a:pPr lvl="2"/>
            <a:r>
              <a:rPr lang="en-US"/>
              <a:t>Oil spill, air pollution, construction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 Analysis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What spheres caused the event?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          Sphere              Event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What are effects of the event on the spheres?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   Event            Spheres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How do changes in one sphere impact on other spheres?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   Sphere             Sphere</a:t>
            </a:r>
          </a:p>
        </p:txBody>
      </p:sp>
      <p:pic>
        <p:nvPicPr>
          <p:cNvPr id="12292" name="Picture 4" descr="arr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1219200" cy="3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 descr="arr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343400"/>
            <a:ext cx="1219200" cy="3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arr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6172200"/>
            <a:ext cx="1219200" cy="3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ヒラギノ角ゴ Pro W3" pitchFamily="100" charset="-128"/>
              </a:rPr>
              <a:t>Understanding Interactions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Global implications</a:t>
            </a:r>
          </a:p>
          <a:p>
            <a:r>
              <a:rPr lang="en-US"/>
              <a:t>Helps people predict outcomes</a:t>
            </a:r>
          </a:p>
          <a:p>
            <a:endParaRPr lang="en-US"/>
          </a:p>
          <a:p>
            <a:r>
              <a:rPr lang="en-US"/>
              <a:t>Preparation for natural disasters</a:t>
            </a:r>
          </a:p>
          <a:p>
            <a:r>
              <a:rPr lang="en-US"/>
              <a:t>Environmental impacts of human activities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 Analysis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 Example - handout</a:t>
            </a:r>
          </a:p>
          <a:p>
            <a:pPr lvl="1">
              <a:lnSpc>
                <a:spcPct val="90000"/>
              </a:lnSpc>
            </a:pPr>
            <a:r>
              <a:rPr lang="en-US"/>
              <a:t>Yellowstone Forest Fire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Group activity</a:t>
            </a:r>
          </a:p>
          <a:p>
            <a:pPr lvl="1">
              <a:lnSpc>
                <a:spcPct val="90000"/>
              </a:lnSpc>
            </a:pPr>
            <a:r>
              <a:rPr lang="en-US"/>
              <a:t> Mt St Helen’s eruption, 1980</a:t>
            </a:r>
          </a:p>
          <a:p>
            <a:pPr lvl="1">
              <a:lnSpc>
                <a:spcPct val="90000"/>
              </a:lnSpc>
            </a:pPr>
            <a:r>
              <a:rPr lang="en-US"/>
              <a:t> Hurricane Andrew, 1992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458200" cy="1143000"/>
          </a:xfrm>
        </p:spPr>
        <p:txBody>
          <a:bodyPr/>
          <a:lstStyle/>
          <a:p>
            <a:r>
              <a:rPr lang="en-US"/>
              <a:t>Earth System Science (ESS)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study of the interactions between and among events and Earth’s spheres </a:t>
            </a:r>
          </a:p>
          <a:p>
            <a:r>
              <a:rPr lang="en-US"/>
              <a:t>A relatively new science (1988)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Earth’s Sphere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0" y="2438400"/>
            <a:ext cx="3657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Atmosphere</a:t>
            </a:r>
          </a:p>
          <a:p>
            <a:pPr>
              <a:lnSpc>
                <a:spcPct val="90000"/>
              </a:lnSpc>
            </a:pPr>
            <a:r>
              <a:rPr lang="en-US"/>
              <a:t>Hydrosphere</a:t>
            </a:r>
          </a:p>
          <a:p>
            <a:pPr>
              <a:lnSpc>
                <a:spcPct val="90000"/>
              </a:lnSpc>
            </a:pPr>
            <a:r>
              <a:rPr lang="en-US"/>
              <a:t>Lithosphere</a:t>
            </a:r>
          </a:p>
          <a:p>
            <a:pPr>
              <a:lnSpc>
                <a:spcPct val="90000"/>
              </a:lnSpc>
            </a:pPr>
            <a:r>
              <a:rPr lang="en-US"/>
              <a:t>Biosphere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Cryosphere</a:t>
            </a:r>
          </a:p>
          <a:p>
            <a:pPr>
              <a:lnSpc>
                <a:spcPct val="90000"/>
              </a:lnSpc>
            </a:pPr>
            <a:r>
              <a:rPr lang="en-US"/>
              <a:t>Anthrosphere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Atmosphere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0"/>
            <a:ext cx="3810000" cy="4114800"/>
          </a:xfrm>
        </p:spPr>
        <p:txBody>
          <a:bodyPr/>
          <a:lstStyle/>
          <a:p>
            <a:r>
              <a:rPr lang="en-US" sz="2400"/>
              <a:t>A gaseous sphere and it envelopes the Earth, </a:t>
            </a:r>
          </a:p>
          <a:p>
            <a:endParaRPr lang="en-US" sz="2400"/>
          </a:p>
          <a:p>
            <a:r>
              <a:rPr lang="en-US" sz="2400"/>
              <a:t>Consists of a mixture of gases composed primarily of nitrogen, oxygen, carbon dioxide, and water vapor.</a:t>
            </a:r>
          </a:p>
        </p:txBody>
      </p:sp>
      <p:pic>
        <p:nvPicPr>
          <p:cNvPr id="26629" name="Picture 5" descr="atm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14600"/>
            <a:ext cx="5257800" cy="389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Hydrosphere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1200" y="2286000"/>
            <a:ext cx="3124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All of the water on Earth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71% of the earth is covered by water and only 29% is terra firma</a:t>
            </a:r>
          </a:p>
        </p:txBody>
      </p:sp>
      <p:pic>
        <p:nvPicPr>
          <p:cNvPr id="29700" name="Picture 4" descr="hydr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09800"/>
            <a:ext cx="5389563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Lithosphere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Earth's solid surface, often called the crust of the earth. It includes continental and oceanic crust as well as the various layers of the Earth's interior.</a:t>
            </a:r>
          </a:p>
        </p:txBody>
      </p:sp>
      <p:pic>
        <p:nvPicPr>
          <p:cNvPr id="27652" name="Picture 4" descr="ge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05000"/>
            <a:ext cx="3516313" cy="457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Biosphere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828800"/>
            <a:ext cx="3886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All life on earth, including man, and all organisms. 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The life zone on our planet distinguishes our planet from the others in the solar system.</a:t>
            </a:r>
          </a:p>
        </p:txBody>
      </p:sp>
      <p:pic>
        <p:nvPicPr>
          <p:cNvPr id="25604" name="Picture 4" descr="bi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33600"/>
            <a:ext cx="48006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Cryosphere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3733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portion of the Earth's surface where water is in a solid form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Snow or ice: includes glaciers, ice shelves, snow, icebergs, and arctic climatology</a:t>
            </a:r>
          </a:p>
        </p:txBody>
      </p:sp>
      <p:pic>
        <p:nvPicPr>
          <p:cNvPr id="30724" name="Picture 4" descr="cry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006600"/>
            <a:ext cx="4648200" cy="439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Anthrosphere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2600" y="1981200"/>
            <a:ext cx="3352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Man and his direct ancestors, hominids.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The human population, it’s buildings,dams, and other constructions.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  <p:pic>
        <p:nvPicPr>
          <p:cNvPr id="28676" name="Picture 4" descr="anthrosp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4953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2">
      <a:dk1>
        <a:srgbClr val="808080"/>
      </a:dk1>
      <a:lt1>
        <a:srgbClr val="FFFFFF"/>
      </a:lt1>
      <a:dk2>
        <a:srgbClr val="4A76BF"/>
      </a:dk2>
      <a:lt2>
        <a:srgbClr val="FFFFFF"/>
      </a:lt2>
      <a:accent1>
        <a:srgbClr val="99CCFF"/>
      </a:accent1>
      <a:accent2>
        <a:srgbClr val="CCCCFF"/>
      </a:accent2>
      <a:accent3>
        <a:srgbClr val="B1BDDC"/>
      </a:accent3>
      <a:accent4>
        <a:srgbClr val="DADADA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Glob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0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00" charset="-128"/>
          </a:defRPr>
        </a:defPPr>
      </a:lstStyle>
    </a:lnDef>
  </a:objectDefaults>
  <a:extraClrSchemeLst>
    <a:extraClrScheme>
      <a:clrScheme name="Globe 1">
        <a:dk1>
          <a:srgbClr val="808080"/>
        </a:dk1>
        <a:lt1>
          <a:srgbClr val="FFFFFF"/>
        </a:lt1>
        <a:dk2>
          <a:srgbClr val="4A76BF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1BDD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808080"/>
        </a:dk1>
        <a:lt1>
          <a:srgbClr val="FFFFFF"/>
        </a:lt1>
        <a:dk2>
          <a:srgbClr val="4A76BF"/>
        </a:dk2>
        <a:lt2>
          <a:srgbClr val="FFFFFF"/>
        </a:lt2>
        <a:accent1>
          <a:srgbClr val="99CCFF"/>
        </a:accent1>
        <a:accent2>
          <a:srgbClr val="CCCCFF"/>
        </a:accent2>
        <a:accent3>
          <a:srgbClr val="B1BDDC"/>
        </a:accent3>
        <a:accent4>
          <a:srgbClr val="DADADA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2004:Templates:Presentations:Designs:Globe</Template>
  <TotalTime>274</TotalTime>
  <Words>352</Words>
  <Application>Microsoft Office PowerPoint</Application>
  <PresentationFormat>On-screen Show (4:3)</PresentationFormat>
  <Paragraphs>92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ＭＳ Ｐゴシック</vt:lpstr>
      <vt:lpstr>Verdana</vt:lpstr>
      <vt:lpstr>ヒラギノ角ゴ Pro W3</vt:lpstr>
      <vt:lpstr>Globe</vt:lpstr>
      <vt:lpstr>The Earth as a System</vt:lpstr>
      <vt:lpstr>Earth System Science (ESS)</vt:lpstr>
      <vt:lpstr>Earth’s Sphere</vt:lpstr>
      <vt:lpstr>Atmosphere</vt:lpstr>
      <vt:lpstr>Hydrosphere</vt:lpstr>
      <vt:lpstr>Lithosphere</vt:lpstr>
      <vt:lpstr>Biosphere</vt:lpstr>
      <vt:lpstr>Cryosphere</vt:lpstr>
      <vt:lpstr>Anthrosphere</vt:lpstr>
      <vt:lpstr>Interconnected Spheres</vt:lpstr>
      <vt:lpstr>Event &lt;=&gt; Sphere</vt:lpstr>
      <vt:lpstr>ESS Analysis</vt:lpstr>
      <vt:lpstr>ESS Analysis </vt:lpstr>
      <vt:lpstr>Understanding Interactions</vt:lpstr>
      <vt:lpstr>ESS Analysis</vt:lpstr>
    </vt:vector>
  </TitlesOfParts>
  <Company>Model Secondary School for the Deaf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Earth as a System</dc:title>
  <dc:creator>Mary Ellsworth</dc:creator>
  <cp:lastModifiedBy>Teacher E-Solutions</cp:lastModifiedBy>
  <cp:revision>7</cp:revision>
  <dcterms:created xsi:type="dcterms:W3CDTF">2004-07-31T21:40:40Z</dcterms:created>
  <dcterms:modified xsi:type="dcterms:W3CDTF">2019-01-18T16:56:20Z</dcterms:modified>
</cp:coreProperties>
</file>