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5400"/>
    <a:srgbClr val="336600"/>
    <a:srgbClr val="993300"/>
    <a:srgbClr val="CC3300"/>
    <a:srgbClr val="D7D6C1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1" autoAdjust="0"/>
    <p:restoredTop sz="94636" autoAdjust="0"/>
  </p:normalViewPr>
  <p:slideViewPr>
    <p:cSldViewPr>
      <p:cViewPr>
        <p:scale>
          <a:sx n="50" d="100"/>
          <a:sy n="50" d="100"/>
        </p:scale>
        <p:origin x="-403" y="-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lor_bad_modified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16764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286000"/>
            <a:ext cx="7772400" cy="11430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105400"/>
            <a:ext cx="6400800" cy="17526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4400">
                <a:latin typeface="Gill Sans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02155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8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152400"/>
            <a:ext cx="20955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2400"/>
            <a:ext cx="61341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0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80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64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13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055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195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298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52400"/>
            <a:ext cx="6324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76400"/>
            <a:ext cx="8382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grpSp>
        <p:nvGrpSpPr>
          <p:cNvPr id="1028" name="Group 280"/>
          <p:cNvGrpSpPr>
            <a:grpSpLocks/>
          </p:cNvGrpSpPr>
          <p:nvPr userDrawn="1"/>
        </p:nvGrpSpPr>
        <p:grpSpPr bwMode="auto">
          <a:xfrm>
            <a:off x="8101013" y="76200"/>
            <a:ext cx="908050" cy="1143000"/>
            <a:chOff x="1151" y="1824"/>
            <a:chExt cx="994" cy="1274"/>
          </a:xfrm>
        </p:grpSpPr>
        <p:sp>
          <p:nvSpPr>
            <p:cNvPr id="1031" name="Freeform 271"/>
            <p:cNvSpPr>
              <a:spLocks/>
            </p:cNvSpPr>
            <p:nvPr userDrawn="1"/>
          </p:nvSpPr>
          <p:spPr bwMode="auto">
            <a:xfrm>
              <a:off x="1750" y="2439"/>
              <a:ext cx="110" cy="143"/>
            </a:xfrm>
            <a:custGeom>
              <a:avLst/>
              <a:gdLst>
                <a:gd name="T0" fmla="*/ 0 w 221"/>
                <a:gd name="T1" fmla="*/ 119 h 285"/>
                <a:gd name="T2" fmla="*/ 42 w 221"/>
                <a:gd name="T3" fmla="*/ 0 h 285"/>
                <a:gd name="T4" fmla="*/ 110 w 221"/>
                <a:gd name="T5" fmla="*/ 25 h 285"/>
                <a:gd name="T6" fmla="*/ 72 w 221"/>
                <a:gd name="T7" fmla="*/ 138 h 285"/>
                <a:gd name="T8" fmla="*/ 70 w 221"/>
                <a:gd name="T9" fmla="*/ 140 h 285"/>
                <a:gd name="T10" fmla="*/ 68 w 221"/>
                <a:gd name="T11" fmla="*/ 142 h 285"/>
                <a:gd name="T12" fmla="*/ 65 w 221"/>
                <a:gd name="T13" fmla="*/ 143 h 285"/>
                <a:gd name="T14" fmla="*/ 62 w 221"/>
                <a:gd name="T15" fmla="*/ 142 h 285"/>
                <a:gd name="T16" fmla="*/ 0 w 221"/>
                <a:gd name="T17" fmla="*/ 119 h 2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1" h="285">
                  <a:moveTo>
                    <a:pt x="0" y="237"/>
                  </a:moveTo>
                  <a:lnTo>
                    <a:pt x="85" y="0"/>
                  </a:lnTo>
                  <a:lnTo>
                    <a:pt x="221" y="49"/>
                  </a:lnTo>
                  <a:lnTo>
                    <a:pt x="144" y="275"/>
                  </a:lnTo>
                  <a:lnTo>
                    <a:pt x="141" y="280"/>
                  </a:lnTo>
                  <a:lnTo>
                    <a:pt x="137" y="284"/>
                  </a:lnTo>
                  <a:lnTo>
                    <a:pt x="130" y="285"/>
                  </a:lnTo>
                  <a:lnTo>
                    <a:pt x="124" y="284"/>
                  </a:lnTo>
                  <a:lnTo>
                    <a:pt x="0" y="237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Freeform 273"/>
            <p:cNvSpPr>
              <a:spLocks/>
            </p:cNvSpPr>
            <p:nvPr userDrawn="1"/>
          </p:nvSpPr>
          <p:spPr bwMode="auto">
            <a:xfrm>
              <a:off x="1544" y="2698"/>
              <a:ext cx="63" cy="63"/>
            </a:xfrm>
            <a:custGeom>
              <a:avLst/>
              <a:gdLst>
                <a:gd name="T0" fmla="*/ 47 w 127"/>
                <a:gd name="T1" fmla="*/ 63 h 126"/>
                <a:gd name="T2" fmla="*/ 63 w 127"/>
                <a:gd name="T3" fmla="*/ 17 h 126"/>
                <a:gd name="T4" fmla="*/ 16 w 127"/>
                <a:gd name="T5" fmla="*/ 0 h 126"/>
                <a:gd name="T6" fmla="*/ 0 w 127"/>
                <a:gd name="T7" fmla="*/ 47 h 126"/>
                <a:gd name="T8" fmla="*/ 47 w 127"/>
                <a:gd name="T9" fmla="*/ 63 h 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7" h="126">
                  <a:moveTo>
                    <a:pt x="94" y="126"/>
                  </a:moveTo>
                  <a:lnTo>
                    <a:pt x="127" y="33"/>
                  </a:lnTo>
                  <a:lnTo>
                    <a:pt x="33" y="0"/>
                  </a:lnTo>
                  <a:lnTo>
                    <a:pt x="0" y="93"/>
                  </a:lnTo>
                  <a:lnTo>
                    <a:pt x="94" y="126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276"/>
            <p:cNvSpPr>
              <a:spLocks/>
            </p:cNvSpPr>
            <p:nvPr userDrawn="1"/>
          </p:nvSpPr>
          <p:spPr bwMode="auto">
            <a:xfrm>
              <a:off x="1426" y="2976"/>
              <a:ext cx="590" cy="120"/>
            </a:xfrm>
            <a:custGeom>
              <a:avLst/>
              <a:gdLst>
                <a:gd name="T0" fmla="*/ 16 w 1179"/>
                <a:gd name="T1" fmla="*/ 19 h 240"/>
                <a:gd name="T2" fmla="*/ 49 w 1179"/>
                <a:gd name="T3" fmla="*/ 43 h 240"/>
                <a:gd name="T4" fmla="*/ 84 w 1179"/>
                <a:gd name="T5" fmla="*/ 64 h 240"/>
                <a:gd name="T6" fmla="*/ 120 w 1179"/>
                <a:gd name="T7" fmla="*/ 82 h 240"/>
                <a:gd name="T8" fmla="*/ 157 w 1179"/>
                <a:gd name="T9" fmla="*/ 97 h 240"/>
                <a:gd name="T10" fmla="*/ 194 w 1179"/>
                <a:gd name="T11" fmla="*/ 108 h 240"/>
                <a:gd name="T12" fmla="*/ 234 w 1179"/>
                <a:gd name="T13" fmla="*/ 116 h 240"/>
                <a:gd name="T14" fmla="*/ 273 w 1179"/>
                <a:gd name="T15" fmla="*/ 120 h 240"/>
                <a:gd name="T16" fmla="*/ 314 w 1179"/>
                <a:gd name="T17" fmla="*/ 120 h 240"/>
                <a:gd name="T18" fmla="*/ 354 w 1179"/>
                <a:gd name="T19" fmla="*/ 116 h 240"/>
                <a:gd name="T20" fmla="*/ 394 w 1179"/>
                <a:gd name="T21" fmla="*/ 108 h 240"/>
                <a:gd name="T22" fmla="*/ 432 w 1179"/>
                <a:gd name="T23" fmla="*/ 97 h 240"/>
                <a:gd name="T24" fmla="*/ 469 w 1179"/>
                <a:gd name="T25" fmla="*/ 82 h 240"/>
                <a:gd name="T26" fmla="*/ 506 w 1179"/>
                <a:gd name="T27" fmla="*/ 63 h 240"/>
                <a:gd name="T28" fmla="*/ 540 w 1179"/>
                <a:gd name="T29" fmla="*/ 41 h 240"/>
                <a:gd name="T30" fmla="*/ 574 w 1179"/>
                <a:gd name="T31" fmla="*/ 17 h 240"/>
                <a:gd name="T32" fmla="*/ 438 w 1179"/>
                <a:gd name="T33" fmla="*/ 3 h 240"/>
                <a:gd name="T34" fmla="*/ 413 w 1179"/>
                <a:gd name="T35" fmla="*/ 17 h 240"/>
                <a:gd name="T36" fmla="*/ 389 w 1179"/>
                <a:gd name="T37" fmla="*/ 29 h 240"/>
                <a:gd name="T38" fmla="*/ 363 w 1179"/>
                <a:gd name="T39" fmla="*/ 39 h 240"/>
                <a:gd name="T40" fmla="*/ 337 w 1179"/>
                <a:gd name="T41" fmla="*/ 48 h 240"/>
                <a:gd name="T42" fmla="*/ 311 w 1179"/>
                <a:gd name="T43" fmla="*/ 55 h 240"/>
                <a:gd name="T44" fmla="*/ 284 w 1179"/>
                <a:gd name="T45" fmla="*/ 59 h 240"/>
                <a:gd name="T46" fmla="*/ 257 w 1179"/>
                <a:gd name="T47" fmla="*/ 63 h 240"/>
                <a:gd name="T48" fmla="*/ 229 w 1179"/>
                <a:gd name="T49" fmla="*/ 64 h 240"/>
                <a:gd name="T50" fmla="*/ 201 w 1179"/>
                <a:gd name="T51" fmla="*/ 63 h 240"/>
                <a:gd name="T52" fmla="*/ 173 w 1179"/>
                <a:gd name="T53" fmla="*/ 59 h 240"/>
                <a:gd name="T54" fmla="*/ 145 w 1179"/>
                <a:gd name="T55" fmla="*/ 54 h 240"/>
                <a:gd name="T56" fmla="*/ 119 w 1179"/>
                <a:gd name="T57" fmla="*/ 47 h 240"/>
                <a:gd name="T58" fmla="*/ 92 w 1179"/>
                <a:gd name="T59" fmla="*/ 38 h 240"/>
                <a:gd name="T60" fmla="*/ 67 w 1179"/>
                <a:gd name="T61" fmla="*/ 28 h 240"/>
                <a:gd name="T62" fmla="*/ 41 w 1179"/>
                <a:gd name="T63" fmla="*/ 15 h 240"/>
                <a:gd name="T64" fmla="*/ 17 w 1179"/>
                <a:gd name="T65" fmla="*/ 0 h 2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79" h="240">
                  <a:moveTo>
                    <a:pt x="0" y="12"/>
                  </a:moveTo>
                  <a:lnTo>
                    <a:pt x="32" y="38"/>
                  </a:lnTo>
                  <a:lnTo>
                    <a:pt x="65" y="63"/>
                  </a:lnTo>
                  <a:lnTo>
                    <a:pt x="98" y="86"/>
                  </a:lnTo>
                  <a:lnTo>
                    <a:pt x="133" y="108"/>
                  </a:lnTo>
                  <a:lnTo>
                    <a:pt x="167" y="128"/>
                  </a:lnTo>
                  <a:lnTo>
                    <a:pt x="203" y="147"/>
                  </a:lnTo>
                  <a:lnTo>
                    <a:pt x="239" y="164"/>
                  </a:lnTo>
                  <a:lnTo>
                    <a:pt x="276" y="180"/>
                  </a:lnTo>
                  <a:lnTo>
                    <a:pt x="313" y="194"/>
                  </a:lnTo>
                  <a:lnTo>
                    <a:pt x="351" y="206"/>
                  </a:lnTo>
                  <a:lnTo>
                    <a:pt x="388" y="216"/>
                  </a:lnTo>
                  <a:lnTo>
                    <a:pt x="427" y="224"/>
                  </a:lnTo>
                  <a:lnTo>
                    <a:pt x="467" y="231"/>
                  </a:lnTo>
                  <a:lnTo>
                    <a:pt x="506" y="236"/>
                  </a:lnTo>
                  <a:lnTo>
                    <a:pt x="546" y="239"/>
                  </a:lnTo>
                  <a:lnTo>
                    <a:pt x="586" y="240"/>
                  </a:lnTo>
                  <a:lnTo>
                    <a:pt x="628" y="239"/>
                  </a:lnTo>
                  <a:lnTo>
                    <a:pt x="668" y="236"/>
                  </a:lnTo>
                  <a:lnTo>
                    <a:pt x="708" y="231"/>
                  </a:lnTo>
                  <a:lnTo>
                    <a:pt x="747" y="224"/>
                  </a:lnTo>
                  <a:lnTo>
                    <a:pt x="787" y="216"/>
                  </a:lnTo>
                  <a:lnTo>
                    <a:pt x="826" y="206"/>
                  </a:lnTo>
                  <a:lnTo>
                    <a:pt x="863" y="193"/>
                  </a:lnTo>
                  <a:lnTo>
                    <a:pt x="902" y="178"/>
                  </a:lnTo>
                  <a:lnTo>
                    <a:pt x="938" y="163"/>
                  </a:lnTo>
                  <a:lnTo>
                    <a:pt x="975" y="145"/>
                  </a:lnTo>
                  <a:lnTo>
                    <a:pt x="1011" y="125"/>
                  </a:lnTo>
                  <a:lnTo>
                    <a:pt x="1046" y="105"/>
                  </a:lnTo>
                  <a:lnTo>
                    <a:pt x="1080" y="82"/>
                  </a:lnTo>
                  <a:lnTo>
                    <a:pt x="1114" y="59"/>
                  </a:lnTo>
                  <a:lnTo>
                    <a:pt x="1147" y="33"/>
                  </a:lnTo>
                  <a:lnTo>
                    <a:pt x="1179" y="6"/>
                  </a:lnTo>
                  <a:lnTo>
                    <a:pt x="875" y="6"/>
                  </a:lnTo>
                  <a:lnTo>
                    <a:pt x="850" y="20"/>
                  </a:lnTo>
                  <a:lnTo>
                    <a:pt x="826" y="33"/>
                  </a:lnTo>
                  <a:lnTo>
                    <a:pt x="802" y="46"/>
                  </a:lnTo>
                  <a:lnTo>
                    <a:pt x="777" y="58"/>
                  </a:lnTo>
                  <a:lnTo>
                    <a:pt x="751" y="68"/>
                  </a:lnTo>
                  <a:lnTo>
                    <a:pt x="725" y="78"/>
                  </a:lnTo>
                  <a:lnTo>
                    <a:pt x="700" y="88"/>
                  </a:lnTo>
                  <a:lnTo>
                    <a:pt x="674" y="95"/>
                  </a:lnTo>
                  <a:lnTo>
                    <a:pt x="648" y="102"/>
                  </a:lnTo>
                  <a:lnTo>
                    <a:pt x="622" y="109"/>
                  </a:lnTo>
                  <a:lnTo>
                    <a:pt x="595" y="114"/>
                  </a:lnTo>
                  <a:lnTo>
                    <a:pt x="568" y="118"/>
                  </a:lnTo>
                  <a:lnTo>
                    <a:pt x="540" y="122"/>
                  </a:lnTo>
                  <a:lnTo>
                    <a:pt x="513" y="125"/>
                  </a:lnTo>
                  <a:lnTo>
                    <a:pt x="486" y="127"/>
                  </a:lnTo>
                  <a:lnTo>
                    <a:pt x="458" y="127"/>
                  </a:lnTo>
                  <a:lnTo>
                    <a:pt x="430" y="127"/>
                  </a:lnTo>
                  <a:lnTo>
                    <a:pt x="401" y="125"/>
                  </a:lnTo>
                  <a:lnTo>
                    <a:pt x="374" y="122"/>
                  </a:lnTo>
                  <a:lnTo>
                    <a:pt x="346" y="118"/>
                  </a:lnTo>
                  <a:lnTo>
                    <a:pt x="318" y="114"/>
                  </a:lnTo>
                  <a:lnTo>
                    <a:pt x="290" y="108"/>
                  </a:lnTo>
                  <a:lnTo>
                    <a:pt x="263" y="102"/>
                  </a:lnTo>
                  <a:lnTo>
                    <a:pt x="237" y="94"/>
                  </a:lnTo>
                  <a:lnTo>
                    <a:pt x="210" y="85"/>
                  </a:lnTo>
                  <a:lnTo>
                    <a:pt x="184" y="76"/>
                  </a:lnTo>
                  <a:lnTo>
                    <a:pt x="158" y="66"/>
                  </a:lnTo>
                  <a:lnTo>
                    <a:pt x="133" y="55"/>
                  </a:lnTo>
                  <a:lnTo>
                    <a:pt x="107" y="42"/>
                  </a:lnTo>
                  <a:lnTo>
                    <a:pt x="82" y="29"/>
                  </a:lnTo>
                  <a:lnTo>
                    <a:pt x="58" y="15"/>
                  </a:lnTo>
                  <a:lnTo>
                    <a:pt x="34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277"/>
            <p:cNvSpPr>
              <a:spLocks/>
            </p:cNvSpPr>
            <p:nvPr userDrawn="1"/>
          </p:nvSpPr>
          <p:spPr bwMode="auto">
            <a:xfrm>
              <a:off x="1648" y="1824"/>
              <a:ext cx="497" cy="1162"/>
            </a:xfrm>
            <a:custGeom>
              <a:avLst/>
              <a:gdLst>
                <a:gd name="T0" fmla="*/ 26 w 994"/>
                <a:gd name="T1" fmla="*/ 3 h 2323"/>
                <a:gd name="T2" fmla="*/ 76 w 994"/>
                <a:gd name="T3" fmla="*/ 14 h 2323"/>
                <a:gd name="T4" fmla="*/ 125 w 994"/>
                <a:gd name="T5" fmla="*/ 30 h 2323"/>
                <a:gd name="T6" fmla="*/ 172 w 994"/>
                <a:gd name="T7" fmla="*/ 52 h 2323"/>
                <a:gd name="T8" fmla="*/ 217 w 994"/>
                <a:gd name="T9" fmla="*/ 79 h 2323"/>
                <a:gd name="T10" fmla="*/ 259 w 994"/>
                <a:gd name="T11" fmla="*/ 112 h 2323"/>
                <a:gd name="T12" fmla="*/ 299 w 994"/>
                <a:gd name="T13" fmla="*/ 149 h 2323"/>
                <a:gd name="T14" fmla="*/ 335 w 994"/>
                <a:gd name="T15" fmla="*/ 190 h 2323"/>
                <a:gd name="T16" fmla="*/ 369 w 994"/>
                <a:gd name="T17" fmla="*/ 236 h 2323"/>
                <a:gd name="T18" fmla="*/ 399 w 994"/>
                <a:gd name="T19" fmla="*/ 286 h 2323"/>
                <a:gd name="T20" fmla="*/ 426 w 994"/>
                <a:gd name="T21" fmla="*/ 339 h 2323"/>
                <a:gd name="T22" fmla="*/ 449 w 994"/>
                <a:gd name="T23" fmla="*/ 396 h 2323"/>
                <a:gd name="T24" fmla="*/ 467 w 994"/>
                <a:gd name="T25" fmla="*/ 454 h 2323"/>
                <a:gd name="T26" fmla="*/ 482 w 994"/>
                <a:gd name="T27" fmla="*/ 517 h 2323"/>
                <a:gd name="T28" fmla="*/ 492 w 994"/>
                <a:gd name="T29" fmla="*/ 581 h 2323"/>
                <a:gd name="T30" fmla="*/ 497 w 994"/>
                <a:gd name="T31" fmla="*/ 647 h 2323"/>
                <a:gd name="T32" fmla="*/ 497 w 994"/>
                <a:gd name="T33" fmla="*/ 716 h 2323"/>
                <a:gd name="T34" fmla="*/ 491 w 994"/>
                <a:gd name="T35" fmla="*/ 784 h 2323"/>
                <a:gd name="T36" fmla="*/ 481 w 994"/>
                <a:gd name="T37" fmla="*/ 851 h 2323"/>
                <a:gd name="T38" fmla="*/ 465 w 994"/>
                <a:gd name="T39" fmla="*/ 914 h 2323"/>
                <a:gd name="T40" fmla="*/ 445 w 994"/>
                <a:gd name="T41" fmla="*/ 975 h 2323"/>
                <a:gd name="T42" fmla="*/ 421 w 994"/>
                <a:gd name="T43" fmla="*/ 1033 h 2323"/>
                <a:gd name="T44" fmla="*/ 392 w 994"/>
                <a:gd name="T45" fmla="*/ 1088 h 2323"/>
                <a:gd name="T46" fmla="*/ 360 w 994"/>
                <a:gd name="T47" fmla="*/ 1138 h 2323"/>
                <a:gd name="T48" fmla="*/ 220 w 994"/>
                <a:gd name="T49" fmla="*/ 1153 h 2323"/>
                <a:gd name="T50" fmla="*/ 257 w 994"/>
                <a:gd name="T51" fmla="*/ 1108 h 2323"/>
                <a:gd name="T52" fmla="*/ 289 w 994"/>
                <a:gd name="T53" fmla="*/ 1058 h 2323"/>
                <a:gd name="T54" fmla="*/ 318 w 994"/>
                <a:gd name="T55" fmla="*/ 1003 h 2323"/>
                <a:gd name="T56" fmla="*/ 342 w 994"/>
                <a:gd name="T57" fmla="*/ 945 h 2323"/>
                <a:gd name="T58" fmla="*/ 362 w 994"/>
                <a:gd name="T59" fmla="*/ 884 h 2323"/>
                <a:gd name="T60" fmla="*/ 376 w 994"/>
                <a:gd name="T61" fmla="*/ 819 h 2323"/>
                <a:gd name="T62" fmla="*/ 385 w 994"/>
                <a:gd name="T63" fmla="*/ 751 h 2323"/>
                <a:gd name="T64" fmla="*/ 388 w 994"/>
                <a:gd name="T65" fmla="*/ 682 h 2323"/>
                <a:gd name="T66" fmla="*/ 387 w 994"/>
                <a:gd name="T67" fmla="*/ 644 h 2323"/>
                <a:gd name="T68" fmla="*/ 384 w 994"/>
                <a:gd name="T69" fmla="*/ 607 h 2323"/>
                <a:gd name="T70" fmla="*/ 372 w 994"/>
                <a:gd name="T71" fmla="*/ 499 h 2323"/>
                <a:gd name="T72" fmla="*/ 347 w 994"/>
                <a:gd name="T73" fmla="*/ 398 h 2323"/>
                <a:gd name="T74" fmla="*/ 311 w 994"/>
                <a:gd name="T75" fmla="*/ 305 h 2323"/>
                <a:gd name="T76" fmla="*/ 264 w 994"/>
                <a:gd name="T77" fmla="*/ 223 h 2323"/>
                <a:gd name="T78" fmla="*/ 209 w 994"/>
                <a:gd name="T79" fmla="*/ 151 h 2323"/>
                <a:gd name="T80" fmla="*/ 146 w 994"/>
                <a:gd name="T81" fmla="*/ 93 h 2323"/>
                <a:gd name="T82" fmla="*/ 75 w 994"/>
                <a:gd name="T83" fmla="*/ 49 h 2323"/>
                <a:gd name="T84" fmla="*/ 0 w 994"/>
                <a:gd name="T85" fmla="*/ 22 h 232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994" h="2323">
                  <a:moveTo>
                    <a:pt x="0" y="0"/>
                  </a:moveTo>
                  <a:lnTo>
                    <a:pt x="51" y="6"/>
                  </a:lnTo>
                  <a:lnTo>
                    <a:pt x="101" y="14"/>
                  </a:lnTo>
                  <a:lnTo>
                    <a:pt x="152" y="27"/>
                  </a:lnTo>
                  <a:lnTo>
                    <a:pt x="202" y="42"/>
                  </a:lnTo>
                  <a:lnTo>
                    <a:pt x="249" y="59"/>
                  </a:lnTo>
                  <a:lnTo>
                    <a:pt x="297" y="80"/>
                  </a:lnTo>
                  <a:lnTo>
                    <a:pt x="344" y="103"/>
                  </a:lnTo>
                  <a:lnTo>
                    <a:pt x="389" y="129"/>
                  </a:lnTo>
                  <a:lnTo>
                    <a:pt x="433" y="158"/>
                  </a:lnTo>
                  <a:lnTo>
                    <a:pt x="476" y="189"/>
                  </a:lnTo>
                  <a:lnTo>
                    <a:pt x="518" y="224"/>
                  </a:lnTo>
                  <a:lnTo>
                    <a:pt x="558" y="260"/>
                  </a:lnTo>
                  <a:lnTo>
                    <a:pt x="597" y="297"/>
                  </a:lnTo>
                  <a:lnTo>
                    <a:pt x="634" y="339"/>
                  </a:lnTo>
                  <a:lnTo>
                    <a:pt x="670" y="380"/>
                  </a:lnTo>
                  <a:lnTo>
                    <a:pt x="704" y="426"/>
                  </a:lnTo>
                  <a:lnTo>
                    <a:pt x="737" y="472"/>
                  </a:lnTo>
                  <a:lnTo>
                    <a:pt x="769" y="521"/>
                  </a:lnTo>
                  <a:lnTo>
                    <a:pt x="798" y="571"/>
                  </a:lnTo>
                  <a:lnTo>
                    <a:pt x="826" y="624"/>
                  </a:lnTo>
                  <a:lnTo>
                    <a:pt x="851" y="677"/>
                  </a:lnTo>
                  <a:lnTo>
                    <a:pt x="875" y="733"/>
                  </a:lnTo>
                  <a:lnTo>
                    <a:pt x="897" y="791"/>
                  </a:lnTo>
                  <a:lnTo>
                    <a:pt x="917" y="850"/>
                  </a:lnTo>
                  <a:lnTo>
                    <a:pt x="934" y="908"/>
                  </a:lnTo>
                  <a:lnTo>
                    <a:pt x="950" y="970"/>
                  </a:lnTo>
                  <a:lnTo>
                    <a:pt x="963" y="1033"/>
                  </a:lnTo>
                  <a:lnTo>
                    <a:pt x="974" y="1096"/>
                  </a:lnTo>
                  <a:lnTo>
                    <a:pt x="983" y="1161"/>
                  </a:lnTo>
                  <a:lnTo>
                    <a:pt x="989" y="1227"/>
                  </a:lnTo>
                  <a:lnTo>
                    <a:pt x="993" y="1293"/>
                  </a:lnTo>
                  <a:lnTo>
                    <a:pt x="994" y="1360"/>
                  </a:lnTo>
                  <a:lnTo>
                    <a:pt x="993" y="1431"/>
                  </a:lnTo>
                  <a:lnTo>
                    <a:pt x="989" y="1500"/>
                  </a:lnTo>
                  <a:lnTo>
                    <a:pt x="981" y="1567"/>
                  </a:lnTo>
                  <a:lnTo>
                    <a:pt x="973" y="1635"/>
                  </a:lnTo>
                  <a:lnTo>
                    <a:pt x="961" y="1701"/>
                  </a:lnTo>
                  <a:lnTo>
                    <a:pt x="947" y="1765"/>
                  </a:lnTo>
                  <a:lnTo>
                    <a:pt x="930" y="1828"/>
                  </a:lnTo>
                  <a:lnTo>
                    <a:pt x="911" y="1890"/>
                  </a:lnTo>
                  <a:lnTo>
                    <a:pt x="890" y="1950"/>
                  </a:lnTo>
                  <a:lnTo>
                    <a:pt x="867" y="2009"/>
                  </a:lnTo>
                  <a:lnTo>
                    <a:pt x="841" y="2066"/>
                  </a:lnTo>
                  <a:lnTo>
                    <a:pt x="812" y="2121"/>
                  </a:lnTo>
                  <a:lnTo>
                    <a:pt x="783" y="2176"/>
                  </a:lnTo>
                  <a:lnTo>
                    <a:pt x="752" y="2227"/>
                  </a:lnTo>
                  <a:lnTo>
                    <a:pt x="719" y="2276"/>
                  </a:lnTo>
                  <a:lnTo>
                    <a:pt x="683" y="2323"/>
                  </a:lnTo>
                  <a:lnTo>
                    <a:pt x="440" y="2306"/>
                  </a:lnTo>
                  <a:lnTo>
                    <a:pt x="478" y="2262"/>
                  </a:lnTo>
                  <a:lnTo>
                    <a:pt x="513" y="2216"/>
                  </a:lnTo>
                  <a:lnTo>
                    <a:pt x="546" y="2165"/>
                  </a:lnTo>
                  <a:lnTo>
                    <a:pt x="578" y="2115"/>
                  </a:lnTo>
                  <a:lnTo>
                    <a:pt x="608" y="2061"/>
                  </a:lnTo>
                  <a:lnTo>
                    <a:pt x="635" y="2006"/>
                  </a:lnTo>
                  <a:lnTo>
                    <a:pt x="661" y="1949"/>
                  </a:lnTo>
                  <a:lnTo>
                    <a:pt x="684" y="1890"/>
                  </a:lnTo>
                  <a:lnTo>
                    <a:pt x="704" y="1828"/>
                  </a:lnTo>
                  <a:lnTo>
                    <a:pt x="723" y="1767"/>
                  </a:lnTo>
                  <a:lnTo>
                    <a:pt x="739" y="1702"/>
                  </a:lnTo>
                  <a:lnTo>
                    <a:pt x="752" y="1637"/>
                  </a:lnTo>
                  <a:lnTo>
                    <a:pt x="762" y="1570"/>
                  </a:lnTo>
                  <a:lnTo>
                    <a:pt x="769" y="1502"/>
                  </a:lnTo>
                  <a:lnTo>
                    <a:pt x="773" y="1434"/>
                  </a:lnTo>
                  <a:lnTo>
                    <a:pt x="775" y="1363"/>
                  </a:lnTo>
                  <a:lnTo>
                    <a:pt x="775" y="1326"/>
                  </a:lnTo>
                  <a:lnTo>
                    <a:pt x="773" y="1287"/>
                  </a:lnTo>
                  <a:lnTo>
                    <a:pt x="770" y="1250"/>
                  </a:lnTo>
                  <a:lnTo>
                    <a:pt x="768" y="1213"/>
                  </a:lnTo>
                  <a:lnTo>
                    <a:pt x="759" y="1104"/>
                  </a:lnTo>
                  <a:lnTo>
                    <a:pt x="743" y="997"/>
                  </a:lnTo>
                  <a:lnTo>
                    <a:pt x="720" y="894"/>
                  </a:lnTo>
                  <a:lnTo>
                    <a:pt x="693" y="795"/>
                  </a:lnTo>
                  <a:lnTo>
                    <a:pt x="660" y="700"/>
                  </a:lnTo>
                  <a:lnTo>
                    <a:pt x="621" y="610"/>
                  </a:lnTo>
                  <a:lnTo>
                    <a:pt x="577" y="524"/>
                  </a:lnTo>
                  <a:lnTo>
                    <a:pt x="528" y="445"/>
                  </a:lnTo>
                  <a:lnTo>
                    <a:pt x="475" y="370"/>
                  </a:lnTo>
                  <a:lnTo>
                    <a:pt x="417" y="301"/>
                  </a:lnTo>
                  <a:lnTo>
                    <a:pt x="356" y="240"/>
                  </a:lnTo>
                  <a:lnTo>
                    <a:pt x="291" y="185"/>
                  </a:lnTo>
                  <a:lnTo>
                    <a:pt x="222" y="138"/>
                  </a:lnTo>
                  <a:lnTo>
                    <a:pt x="150" y="98"/>
                  </a:lnTo>
                  <a:lnTo>
                    <a:pt x="77" y="66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78"/>
            <p:cNvSpPr>
              <a:spLocks/>
            </p:cNvSpPr>
            <p:nvPr userDrawn="1"/>
          </p:nvSpPr>
          <p:spPr bwMode="auto">
            <a:xfrm>
              <a:off x="1615" y="2422"/>
              <a:ext cx="59" cy="98"/>
            </a:xfrm>
            <a:custGeom>
              <a:avLst/>
              <a:gdLst>
                <a:gd name="T0" fmla="*/ 59 w 118"/>
                <a:gd name="T1" fmla="*/ 88 h 195"/>
                <a:gd name="T2" fmla="*/ 23 w 118"/>
                <a:gd name="T3" fmla="*/ 0 h 195"/>
                <a:gd name="T4" fmla="*/ 0 w 118"/>
                <a:gd name="T5" fmla="*/ 9 h 195"/>
                <a:gd name="T6" fmla="*/ 36 w 118"/>
                <a:gd name="T7" fmla="*/ 98 h 195"/>
                <a:gd name="T8" fmla="*/ 59 w 118"/>
                <a:gd name="T9" fmla="*/ 88 h 1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" h="195">
                  <a:moveTo>
                    <a:pt x="118" y="176"/>
                  </a:moveTo>
                  <a:lnTo>
                    <a:pt x="46" y="0"/>
                  </a:lnTo>
                  <a:lnTo>
                    <a:pt x="0" y="18"/>
                  </a:lnTo>
                  <a:lnTo>
                    <a:pt x="72" y="195"/>
                  </a:lnTo>
                  <a:lnTo>
                    <a:pt x="118" y="176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79"/>
            <p:cNvSpPr>
              <a:spLocks/>
            </p:cNvSpPr>
            <p:nvPr userDrawn="1"/>
          </p:nvSpPr>
          <p:spPr bwMode="auto">
            <a:xfrm>
              <a:off x="1151" y="1904"/>
              <a:ext cx="833" cy="1194"/>
            </a:xfrm>
            <a:custGeom>
              <a:avLst/>
              <a:gdLst>
                <a:gd name="T0" fmla="*/ 677 w 1667"/>
                <a:gd name="T1" fmla="*/ 705 h 2388"/>
                <a:gd name="T2" fmla="*/ 654 w 1667"/>
                <a:gd name="T3" fmla="*/ 705 h 2388"/>
                <a:gd name="T4" fmla="*/ 347 w 1667"/>
                <a:gd name="T5" fmla="*/ 593 h 2388"/>
                <a:gd name="T6" fmla="*/ 297 w 1667"/>
                <a:gd name="T7" fmla="*/ 559 h 2388"/>
                <a:gd name="T8" fmla="*/ 322 w 1667"/>
                <a:gd name="T9" fmla="*/ 550 h 2388"/>
                <a:gd name="T10" fmla="*/ 301 w 1667"/>
                <a:gd name="T11" fmla="*/ 507 h 2388"/>
                <a:gd name="T12" fmla="*/ 144 w 1667"/>
                <a:gd name="T13" fmla="*/ 400 h 2388"/>
                <a:gd name="T14" fmla="*/ 143 w 1667"/>
                <a:gd name="T15" fmla="*/ 285 h 2388"/>
                <a:gd name="T16" fmla="*/ 153 w 1667"/>
                <a:gd name="T17" fmla="*/ 329 h 2388"/>
                <a:gd name="T18" fmla="*/ 184 w 1667"/>
                <a:gd name="T19" fmla="*/ 346 h 2388"/>
                <a:gd name="T20" fmla="*/ 215 w 1667"/>
                <a:gd name="T21" fmla="*/ 341 h 2388"/>
                <a:gd name="T22" fmla="*/ 234 w 1667"/>
                <a:gd name="T23" fmla="*/ 324 h 2388"/>
                <a:gd name="T24" fmla="*/ 240 w 1667"/>
                <a:gd name="T25" fmla="*/ 285 h 2388"/>
                <a:gd name="T26" fmla="*/ 192 w 1667"/>
                <a:gd name="T27" fmla="*/ 321 h 2388"/>
                <a:gd name="T28" fmla="*/ 168 w 1667"/>
                <a:gd name="T29" fmla="*/ 302 h 2388"/>
                <a:gd name="T30" fmla="*/ 181 w 1667"/>
                <a:gd name="T31" fmla="*/ 273 h 2388"/>
                <a:gd name="T32" fmla="*/ 211 w 1667"/>
                <a:gd name="T33" fmla="*/ 281 h 2388"/>
                <a:gd name="T34" fmla="*/ 235 w 1667"/>
                <a:gd name="T35" fmla="*/ 271 h 2388"/>
                <a:gd name="T36" fmla="*/ 209 w 1667"/>
                <a:gd name="T37" fmla="*/ 249 h 2388"/>
                <a:gd name="T38" fmla="*/ 186 w 1667"/>
                <a:gd name="T39" fmla="*/ 246 h 2388"/>
                <a:gd name="T40" fmla="*/ 289 w 1667"/>
                <a:gd name="T41" fmla="*/ 157 h 2388"/>
                <a:gd name="T42" fmla="*/ 400 w 1667"/>
                <a:gd name="T43" fmla="*/ 205 h 2388"/>
                <a:gd name="T44" fmla="*/ 538 w 1667"/>
                <a:gd name="T45" fmla="*/ 429 h 2388"/>
                <a:gd name="T46" fmla="*/ 545 w 1667"/>
                <a:gd name="T47" fmla="*/ 375 h 2388"/>
                <a:gd name="T48" fmla="*/ 522 w 1667"/>
                <a:gd name="T49" fmla="*/ 351 h 2388"/>
                <a:gd name="T50" fmla="*/ 499 w 1667"/>
                <a:gd name="T51" fmla="*/ 346 h 2388"/>
                <a:gd name="T52" fmla="*/ 340 w 1667"/>
                <a:gd name="T53" fmla="*/ 205 h 2388"/>
                <a:gd name="T54" fmla="*/ 455 w 1667"/>
                <a:gd name="T55" fmla="*/ 324 h 2388"/>
                <a:gd name="T56" fmla="*/ 475 w 1667"/>
                <a:gd name="T57" fmla="*/ 393 h 2388"/>
                <a:gd name="T58" fmla="*/ 489 w 1667"/>
                <a:gd name="T59" fmla="*/ 374 h 2388"/>
                <a:gd name="T60" fmla="*/ 519 w 1667"/>
                <a:gd name="T61" fmla="*/ 382 h 2388"/>
                <a:gd name="T62" fmla="*/ 501 w 1667"/>
                <a:gd name="T63" fmla="*/ 421 h 2388"/>
                <a:gd name="T64" fmla="*/ 476 w 1667"/>
                <a:gd name="T65" fmla="*/ 404 h 2388"/>
                <a:gd name="T66" fmla="*/ 453 w 1667"/>
                <a:gd name="T67" fmla="*/ 412 h 2388"/>
                <a:gd name="T68" fmla="*/ 473 w 1667"/>
                <a:gd name="T69" fmla="*/ 439 h 2388"/>
                <a:gd name="T70" fmla="*/ 500 w 1667"/>
                <a:gd name="T71" fmla="*/ 447 h 2388"/>
                <a:gd name="T72" fmla="*/ 564 w 1667"/>
                <a:gd name="T73" fmla="*/ 502 h 2388"/>
                <a:gd name="T74" fmla="*/ 662 w 1667"/>
                <a:gd name="T75" fmla="*/ 265 h 2388"/>
                <a:gd name="T76" fmla="*/ 507 w 1667"/>
                <a:gd name="T77" fmla="*/ 159 h 2388"/>
                <a:gd name="T78" fmla="*/ 311 w 1667"/>
                <a:gd name="T79" fmla="*/ 11 h 2388"/>
                <a:gd name="T80" fmla="*/ 188 w 1667"/>
                <a:gd name="T81" fmla="*/ 67 h 2388"/>
                <a:gd name="T82" fmla="*/ 42 w 1667"/>
                <a:gd name="T83" fmla="*/ 241 h 2388"/>
                <a:gd name="T84" fmla="*/ 44 w 1667"/>
                <a:gd name="T85" fmla="*/ 476 h 2388"/>
                <a:gd name="T86" fmla="*/ 186 w 1667"/>
                <a:gd name="T87" fmla="*/ 560 h 2388"/>
                <a:gd name="T88" fmla="*/ 318 w 1667"/>
                <a:gd name="T89" fmla="*/ 794 h 2388"/>
                <a:gd name="T90" fmla="*/ 350 w 1667"/>
                <a:gd name="T91" fmla="*/ 743 h 2388"/>
                <a:gd name="T92" fmla="*/ 417 w 1667"/>
                <a:gd name="T93" fmla="*/ 715 h 2388"/>
                <a:gd name="T94" fmla="*/ 512 w 1667"/>
                <a:gd name="T95" fmla="*/ 759 h 2388"/>
                <a:gd name="T96" fmla="*/ 518 w 1667"/>
                <a:gd name="T97" fmla="*/ 882 h 2388"/>
                <a:gd name="T98" fmla="*/ 461 w 1667"/>
                <a:gd name="T99" fmla="*/ 929 h 2388"/>
                <a:gd name="T100" fmla="*/ 387 w 1667"/>
                <a:gd name="T101" fmla="*/ 929 h 2388"/>
                <a:gd name="T102" fmla="*/ 315 w 1667"/>
                <a:gd name="T103" fmla="*/ 820 h 2388"/>
                <a:gd name="T104" fmla="*/ 133 w 1667"/>
                <a:gd name="T105" fmla="*/ 967 h 2388"/>
                <a:gd name="T106" fmla="*/ 527 w 1667"/>
                <a:gd name="T107" fmla="*/ 1094 h 2388"/>
                <a:gd name="T108" fmla="*/ 833 w 1667"/>
                <a:gd name="T109" fmla="*/ 606 h 238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667" h="2388">
                  <a:moveTo>
                    <a:pt x="1472" y="1141"/>
                  </a:moveTo>
                  <a:lnTo>
                    <a:pt x="1393" y="1370"/>
                  </a:lnTo>
                  <a:lnTo>
                    <a:pt x="1387" y="1382"/>
                  </a:lnTo>
                  <a:lnTo>
                    <a:pt x="1380" y="1393"/>
                  </a:lnTo>
                  <a:lnTo>
                    <a:pt x="1371" y="1402"/>
                  </a:lnTo>
                  <a:lnTo>
                    <a:pt x="1360" y="1408"/>
                  </a:lnTo>
                  <a:lnTo>
                    <a:pt x="1354" y="1410"/>
                  </a:lnTo>
                  <a:lnTo>
                    <a:pt x="1347" y="1412"/>
                  </a:lnTo>
                  <a:lnTo>
                    <a:pt x="1341" y="1413"/>
                  </a:lnTo>
                  <a:lnTo>
                    <a:pt x="1335" y="1413"/>
                  </a:lnTo>
                  <a:lnTo>
                    <a:pt x="1328" y="1413"/>
                  </a:lnTo>
                  <a:lnTo>
                    <a:pt x="1322" y="1413"/>
                  </a:lnTo>
                  <a:lnTo>
                    <a:pt x="1315" y="1412"/>
                  </a:lnTo>
                  <a:lnTo>
                    <a:pt x="1309" y="1410"/>
                  </a:lnTo>
                  <a:lnTo>
                    <a:pt x="907" y="1265"/>
                  </a:lnTo>
                  <a:lnTo>
                    <a:pt x="837" y="1096"/>
                  </a:lnTo>
                  <a:lnTo>
                    <a:pt x="791" y="1115"/>
                  </a:lnTo>
                  <a:lnTo>
                    <a:pt x="844" y="1244"/>
                  </a:lnTo>
                  <a:lnTo>
                    <a:pt x="704" y="1194"/>
                  </a:lnTo>
                  <a:lnTo>
                    <a:pt x="701" y="1191"/>
                  </a:lnTo>
                  <a:lnTo>
                    <a:pt x="695" y="1185"/>
                  </a:lnTo>
                  <a:lnTo>
                    <a:pt x="689" y="1176"/>
                  </a:lnTo>
                  <a:lnTo>
                    <a:pt x="683" y="1166"/>
                  </a:lnTo>
                  <a:lnTo>
                    <a:pt x="676" y="1155"/>
                  </a:lnTo>
                  <a:lnTo>
                    <a:pt x="669" y="1143"/>
                  </a:lnTo>
                  <a:lnTo>
                    <a:pt x="662" y="1131"/>
                  </a:lnTo>
                  <a:lnTo>
                    <a:pt x="655" y="1118"/>
                  </a:lnTo>
                  <a:lnTo>
                    <a:pt x="594" y="1118"/>
                  </a:lnTo>
                  <a:lnTo>
                    <a:pt x="623" y="1181"/>
                  </a:lnTo>
                  <a:lnTo>
                    <a:pt x="490" y="1241"/>
                  </a:lnTo>
                  <a:lnTo>
                    <a:pt x="444" y="1142"/>
                  </a:lnTo>
                  <a:lnTo>
                    <a:pt x="577" y="1082"/>
                  </a:lnTo>
                  <a:lnTo>
                    <a:pt x="594" y="1118"/>
                  </a:lnTo>
                  <a:lnTo>
                    <a:pt x="655" y="1118"/>
                  </a:lnTo>
                  <a:lnTo>
                    <a:pt x="645" y="1099"/>
                  </a:lnTo>
                  <a:lnTo>
                    <a:pt x="636" y="1080"/>
                  </a:lnTo>
                  <a:lnTo>
                    <a:pt x="627" y="1063"/>
                  </a:lnTo>
                  <a:lnTo>
                    <a:pt x="619" y="1047"/>
                  </a:lnTo>
                  <a:lnTo>
                    <a:pt x="613" y="1033"/>
                  </a:lnTo>
                  <a:lnTo>
                    <a:pt x="607" y="1023"/>
                  </a:lnTo>
                  <a:lnTo>
                    <a:pt x="604" y="1016"/>
                  </a:lnTo>
                  <a:lnTo>
                    <a:pt x="603" y="1013"/>
                  </a:lnTo>
                  <a:lnTo>
                    <a:pt x="422" y="1096"/>
                  </a:lnTo>
                  <a:lnTo>
                    <a:pt x="309" y="848"/>
                  </a:lnTo>
                  <a:lnTo>
                    <a:pt x="409" y="800"/>
                  </a:lnTo>
                  <a:lnTo>
                    <a:pt x="757" y="924"/>
                  </a:lnTo>
                  <a:lnTo>
                    <a:pt x="770" y="887"/>
                  </a:lnTo>
                  <a:lnTo>
                    <a:pt x="406" y="745"/>
                  </a:lnTo>
                  <a:lnTo>
                    <a:pt x="289" y="800"/>
                  </a:lnTo>
                  <a:lnTo>
                    <a:pt x="154" y="508"/>
                  </a:lnTo>
                  <a:lnTo>
                    <a:pt x="286" y="446"/>
                  </a:lnTo>
                  <a:lnTo>
                    <a:pt x="319" y="516"/>
                  </a:lnTo>
                  <a:lnTo>
                    <a:pt x="307" y="528"/>
                  </a:lnTo>
                  <a:lnTo>
                    <a:pt x="297" y="541"/>
                  </a:lnTo>
                  <a:lnTo>
                    <a:pt x="290" y="555"/>
                  </a:lnTo>
                  <a:lnTo>
                    <a:pt x="286" y="569"/>
                  </a:lnTo>
                  <a:lnTo>
                    <a:pt x="283" y="585"/>
                  </a:lnTo>
                  <a:lnTo>
                    <a:pt x="283" y="602"/>
                  </a:lnTo>
                  <a:lnTo>
                    <a:pt x="286" y="618"/>
                  </a:lnTo>
                  <a:lnTo>
                    <a:pt x="292" y="634"/>
                  </a:lnTo>
                  <a:lnTo>
                    <a:pt x="296" y="643"/>
                  </a:lnTo>
                  <a:lnTo>
                    <a:pt x="302" y="651"/>
                  </a:lnTo>
                  <a:lnTo>
                    <a:pt x="307" y="658"/>
                  </a:lnTo>
                  <a:lnTo>
                    <a:pt x="315" y="666"/>
                  </a:lnTo>
                  <a:lnTo>
                    <a:pt x="322" y="673"/>
                  </a:lnTo>
                  <a:lnTo>
                    <a:pt x="330" y="679"/>
                  </a:lnTo>
                  <a:lnTo>
                    <a:pt x="339" y="683"/>
                  </a:lnTo>
                  <a:lnTo>
                    <a:pt x="348" y="687"/>
                  </a:lnTo>
                  <a:lnTo>
                    <a:pt x="358" y="690"/>
                  </a:lnTo>
                  <a:lnTo>
                    <a:pt x="368" y="691"/>
                  </a:lnTo>
                  <a:lnTo>
                    <a:pt x="378" y="693"/>
                  </a:lnTo>
                  <a:lnTo>
                    <a:pt x="386" y="693"/>
                  </a:lnTo>
                  <a:lnTo>
                    <a:pt x="396" y="693"/>
                  </a:lnTo>
                  <a:lnTo>
                    <a:pt x="406" y="691"/>
                  </a:lnTo>
                  <a:lnTo>
                    <a:pt x="416" y="689"/>
                  </a:lnTo>
                  <a:lnTo>
                    <a:pt x="425" y="684"/>
                  </a:lnTo>
                  <a:lnTo>
                    <a:pt x="431" y="681"/>
                  </a:lnTo>
                  <a:lnTo>
                    <a:pt x="438" y="677"/>
                  </a:lnTo>
                  <a:lnTo>
                    <a:pt x="444" y="673"/>
                  </a:lnTo>
                  <a:lnTo>
                    <a:pt x="449" y="668"/>
                  </a:lnTo>
                  <a:lnTo>
                    <a:pt x="454" y="663"/>
                  </a:lnTo>
                  <a:lnTo>
                    <a:pt x="459" y="658"/>
                  </a:lnTo>
                  <a:lnTo>
                    <a:pt x="464" y="653"/>
                  </a:lnTo>
                  <a:lnTo>
                    <a:pt x="468" y="647"/>
                  </a:lnTo>
                  <a:lnTo>
                    <a:pt x="790" y="767"/>
                  </a:lnTo>
                  <a:lnTo>
                    <a:pt x="807" y="719"/>
                  </a:lnTo>
                  <a:lnTo>
                    <a:pt x="484" y="598"/>
                  </a:lnTo>
                  <a:lnTo>
                    <a:pt x="484" y="591"/>
                  </a:lnTo>
                  <a:lnTo>
                    <a:pt x="482" y="584"/>
                  </a:lnTo>
                  <a:lnTo>
                    <a:pt x="482" y="577"/>
                  </a:lnTo>
                  <a:lnTo>
                    <a:pt x="481" y="569"/>
                  </a:lnTo>
                  <a:lnTo>
                    <a:pt x="428" y="569"/>
                  </a:lnTo>
                  <a:lnTo>
                    <a:pt x="431" y="590"/>
                  </a:lnTo>
                  <a:lnTo>
                    <a:pt x="426" y="608"/>
                  </a:lnTo>
                  <a:lnTo>
                    <a:pt x="418" y="625"/>
                  </a:lnTo>
                  <a:lnTo>
                    <a:pt x="404" y="637"/>
                  </a:lnTo>
                  <a:lnTo>
                    <a:pt x="395" y="640"/>
                  </a:lnTo>
                  <a:lnTo>
                    <a:pt x="385" y="641"/>
                  </a:lnTo>
                  <a:lnTo>
                    <a:pt x="376" y="641"/>
                  </a:lnTo>
                  <a:lnTo>
                    <a:pt x="366" y="638"/>
                  </a:lnTo>
                  <a:lnTo>
                    <a:pt x="358" y="634"/>
                  </a:lnTo>
                  <a:lnTo>
                    <a:pt x="350" y="628"/>
                  </a:lnTo>
                  <a:lnTo>
                    <a:pt x="343" y="621"/>
                  </a:lnTo>
                  <a:lnTo>
                    <a:pt x="339" y="612"/>
                  </a:lnTo>
                  <a:lnTo>
                    <a:pt x="336" y="604"/>
                  </a:lnTo>
                  <a:lnTo>
                    <a:pt x="335" y="594"/>
                  </a:lnTo>
                  <a:lnTo>
                    <a:pt x="335" y="584"/>
                  </a:lnTo>
                  <a:lnTo>
                    <a:pt x="337" y="575"/>
                  </a:lnTo>
                  <a:lnTo>
                    <a:pt x="342" y="567"/>
                  </a:lnTo>
                  <a:lnTo>
                    <a:pt x="348" y="558"/>
                  </a:lnTo>
                  <a:lnTo>
                    <a:pt x="355" y="552"/>
                  </a:lnTo>
                  <a:lnTo>
                    <a:pt x="363" y="546"/>
                  </a:lnTo>
                  <a:lnTo>
                    <a:pt x="372" y="544"/>
                  </a:lnTo>
                  <a:lnTo>
                    <a:pt x="382" y="542"/>
                  </a:lnTo>
                  <a:lnTo>
                    <a:pt x="391" y="544"/>
                  </a:lnTo>
                  <a:lnTo>
                    <a:pt x="401" y="546"/>
                  </a:lnTo>
                  <a:lnTo>
                    <a:pt x="409" y="551"/>
                  </a:lnTo>
                  <a:lnTo>
                    <a:pt x="416" y="555"/>
                  </a:lnTo>
                  <a:lnTo>
                    <a:pt x="422" y="562"/>
                  </a:lnTo>
                  <a:lnTo>
                    <a:pt x="428" y="569"/>
                  </a:lnTo>
                  <a:lnTo>
                    <a:pt x="481" y="569"/>
                  </a:lnTo>
                  <a:lnTo>
                    <a:pt x="480" y="565"/>
                  </a:lnTo>
                  <a:lnTo>
                    <a:pt x="478" y="559"/>
                  </a:lnTo>
                  <a:lnTo>
                    <a:pt x="477" y="555"/>
                  </a:lnTo>
                  <a:lnTo>
                    <a:pt x="475" y="551"/>
                  </a:lnTo>
                  <a:lnTo>
                    <a:pt x="471" y="541"/>
                  </a:lnTo>
                  <a:lnTo>
                    <a:pt x="465" y="532"/>
                  </a:lnTo>
                  <a:lnTo>
                    <a:pt x="459" y="525"/>
                  </a:lnTo>
                  <a:lnTo>
                    <a:pt x="452" y="518"/>
                  </a:lnTo>
                  <a:lnTo>
                    <a:pt x="445" y="512"/>
                  </a:lnTo>
                  <a:lnTo>
                    <a:pt x="437" y="506"/>
                  </a:lnTo>
                  <a:lnTo>
                    <a:pt x="428" y="502"/>
                  </a:lnTo>
                  <a:lnTo>
                    <a:pt x="419" y="498"/>
                  </a:lnTo>
                  <a:lnTo>
                    <a:pt x="412" y="495"/>
                  </a:lnTo>
                  <a:lnTo>
                    <a:pt x="405" y="493"/>
                  </a:lnTo>
                  <a:lnTo>
                    <a:pt x="398" y="492"/>
                  </a:lnTo>
                  <a:lnTo>
                    <a:pt x="392" y="491"/>
                  </a:lnTo>
                  <a:lnTo>
                    <a:pt x="385" y="491"/>
                  </a:lnTo>
                  <a:lnTo>
                    <a:pt x="378" y="491"/>
                  </a:lnTo>
                  <a:lnTo>
                    <a:pt x="372" y="492"/>
                  </a:lnTo>
                  <a:lnTo>
                    <a:pt x="365" y="493"/>
                  </a:lnTo>
                  <a:lnTo>
                    <a:pt x="333" y="425"/>
                  </a:lnTo>
                  <a:lnTo>
                    <a:pt x="432" y="380"/>
                  </a:lnTo>
                  <a:lnTo>
                    <a:pt x="447" y="409"/>
                  </a:lnTo>
                  <a:lnTo>
                    <a:pt x="503" y="409"/>
                  </a:lnTo>
                  <a:lnTo>
                    <a:pt x="480" y="358"/>
                  </a:lnTo>
                  <a:lnTo>
                    <a:pt x="579" y="313"/>
                  </a:lnTo>
                  <a:lnTo>
                    <a:pt x="623" y="409"/>
                  </a:lnTo>
                  <a:lnTo>
                    <a:pt x="681" y="409"/>
                  </a:lnTo>
                  <a:lnTo>
                    <a:pt x="626" y="291"/>
                  </a:lnTo>
                  <a:lnTo>
                    <a:pt x="892" y="169"/>
                  </a:lnTo>
                  <a:lnTo>
                    <a:pt x="946" y="292"/>
                  </a:lnTo>
                  <a:lnTo>
                    <a:pt x="781" y="369"/>
                  </a:lnTo>
                  <a:lnTo>
                    <a:pt x="800" y="409"/>
                  </a:lnTo>
                  <a:lnTo>
                    <a:pt x="857" y="409"/>
                  </a:lnTo>
                  <a:lnTo>
                    <a:pt x="850" y="394"/>
                  </a:lnTo>
                  <a:lnTo>
                    <a:pt x="968" y="340"/>
                  </a:lnTo>
                  <a:lnTo>
                    <a:pt x="1226" y="904"/>
                  </a:lnTo>
                  <a:lnTo>
                    <a:pt x="1110" y="957"/>
                  </a:lnTo>
                  <a:lnTo>
                    <a:pt x="1068" y="866"/>
                  </a:lnTo>
                  <a:lnTo>
                    <a:pt x="1077" y="858"/>
                  </a:lnTo>
                  <a:lnTo>
                    <a:pt x="1084" y="848"/>
                  </a:lnTo>
                  <a:lnTo>
                    <a:pt x="1090" y="838"/>
                  </a:lnTo>
                  <a:lnTo>
                    <a:pt x="1094" y="828"/>
                  </a:lnTo>
                  <a:lnTo>
                    <a:pt x="1100" y="808"/>
                  </a:lnTo>
                  <a:lnTo>
                    <a:pt x="1101" y="789"/>
                  </a:lnTo>
                  <a:lnTo>
                    <a:pt x="1098" y="769"/>
                  </a:lnTo>
                  <a:lnTo>
                    <a:pt x="1091" y="750"/>
                  </a:lnTo>
                  <a:lnTo>
                    <a:pt x="1087" y="742"/>
                  </a:lnTo>
                  <a:lnTo>
                    <a:pt x="1081" y="733"/>
                  </a:lnTo>
                  <a:lnTo>
                    <a:pt x="1075" y="726"/>
                  </a:lnTo>
                  <a:lnTo>
                    <a:pt x="1070" y="719"/>
                  </a:lnTo>
                  <a:lnTo>
                    <a:pt x="1061" y="712"/>
                  </a:lnTo>
                  <a:lnTo>
                    <a:pt x="1054" y="706"/>
                  </a:lnTo>
                  <a:lnTo>
                    <a:pt x="1045" y="701"/>
                  </a:lnTo>
                  <a:lnTo>
                    <a:pt x="1035" y="697"/>
                  </a:lnTo>
                  <a:lnTo>
                    <a:pt x="1029" y="696"/>
                  </a:lnTo>
                  <a:lnTo>
                    <a:pt x="1024" y="694"/>
                  </a:lnTo>
                  <a:lnTo>
                    <a:pt x="1016" y="693"/>
                  </a:lnTo>
                  <a:lnTo>
                    <a:pt x="1011" y="691"/>
                  </a:lnTo>
                  <a:lnTo>
                    <a:pt x="1004" y="691"/>
                  </a:lnTo>
                  <a:lnTo>
                    <a:pt x="998" y="691"/>
                  </a:lnTo>
                  <a:lnTo>
                    <a:pt x="991" y="691"/>
                  </a:lnTo>
                  <a:lnTo>
                    <a:pt x="985" y="693"/>
                  </a:lnTo>
                  <a:lnTo>
                    <a:pt x="857" y="409"/>
                  </a:lnTo>
                  <a:lnTo>
                    <a:pt x="800" y="409"/>
                  </a:lnTo>
                  <a:lnTo>
                    <a:pt x="880" y="582"/>
                  </a:lnTo>
                  <a:lnTo>
                    <a:pt x="734" y="528"/>
                  </a:lnTo>
                  <a:lnTo>
                    <a:pt x="681" y="409"/>
                  </a:lnTo>
                  <a:lnTo>
                    <a:pt x="623" y="409"/>
                  </a:lnTo>
                  <a:lnTo>
                    <a:pt x="666" y="502"/>
                  </a:lnTo>
                  <a:lnTo>
                    <a:pt x="521" y="447"/>
                  </a:lnTo>
                  <a:lnTo>
                    <a:pt x="503" y="409"/>
                  </a:lnTo>
                  <a:lnTo>
                    <a:pt x="447" y="409"/>
                  </a:lnTo>
                  <a:lnTo>
                    <a:pt x="482" y="488"/>
                  </a:lnTo>
                  <a:lnTo>
                    <a:pt x="910" y="648"/>
                  </a:lnTo>
                  <a:lnTo>
                    <a:pt x="938" y="713"/>
                  </a:lnTo>
                  <a:lnTo>
                    <a:pt x="923" y="729"/>
                  </a:lnTo>
                  <a:lnTo>
                    <a:pt x="912" y="747"/>
                  </a:lnTo>
                  <a:lnTo>
                    <a:pt x="903" y="767"/>
                  </a:lnTo>
                  <a:lnTo>
                    <a:pt x="900" y="789"/>
                  </a:lnTo>
                  <a:lnTo>
                    <a:pt x="950" y="789"/>
                  </a:lnTo>
                  <a:lnTo>
                    <a:pt x="950" y="786"/>
                  </a:lnTo>
                  <a:lnTo>
                    <a:pt x="952" y="782"/>
                  </a:lnTo>
                  <a:lnTo>
                    <a:pt x="952" y="778"/>
                  </a:lnTo>
                  <a:lnTo>
                    <a:pt x="953" y="775"/>
                  </a:lnTo>
                  <a:lnTo>
                    <a:pt x="958" y="766"/>
                  </a:lnTo>
                  <a:lnTo>
                    <a:pt x="963" y="759"/>
                  </a:lnTo>
                  <a:lnTo>
                    <a:pt x="971" y="753"/>
                  </a:lnTo>
                  <a:lnTo>
                    <a:pt x="979" y="747"/>
                  </a:lnTo>
                  <a:lnTo>
                    <a:pt x="988" y="745"/>
                  </a:lnTo>
                  <a:lnTo>
                    <a:pt x="998" y="743"/>
                  </a:lnTo>
                  <a:lnTo>
                    <a:pt x="1008" y="743"/>
                  </a:lnTo>
                  <a:lnTo>
                    <a:pt x="1016" y="746"/>
                  </a:lnTo>
                  <a:lnTo>
                    <a:pt x="1025" y="750"/>
                  </a:lnTo>
                  <a:lnTo>
                    <a:pt x="1034" y="756"/>
                  </a:lnTo>
                  <a:lnTo>
                    <a:pt x="1039" y="763"/>
                  </a:lnTo>
                  <a:lnTo>
                    <a:pt x="1045" y="772"/>
                  </a:lnTo>
                  <a:lnTo>
                    <a:pt x="1049" y="790"/>
                  </a:lnTo>
                  <a:lnTo>
                    <a:pt x="1047" y="809"/>
                  </a:lnTo>
                  <a:lnTo>
                    <a:pt x="1037" y="826"/>
                  </a:lnTo>
                  <a:lnTo>
                    <a:pt x="1021" y="838"/>
                  </a:lnTo>
                  <a:lnTo>
                    <a:pt x="1011" y="841"/>
                  </a:lnTo>
                  <a:lnTo>
                    <a:pt x="1002" y="842"/>
                  </a:lnTo>
                  <a:lnTo>
                    <a:pt x="992" y="842"/>
                  </a:lnTo>
                  <a:lnTo>
                    <a:pt x="982" y="839"/>
                  </a:lnTo>
                  <a:lnTo>
                    <a:pt x="973" y="835"/>
                  </a:lnTo>
                  <a:lnTo>
                    <a:pt x="966" y="828"/>
                  </a:lnTo>
                  <a:lnTo>
                    <a:pt x="960" y="822"/>
                  </a:lnTo>
                  <a:lnTo>
                    <a:pt x="955" y="813"/>
                  </a:lnTo>
                  <a:lnTo>
                    <a:pt x="953" y="808"/>
                  </a:lnTo>
                  <a:lnTo>
                    <a:pt x="952" y="800"/>
                  </a:lnTo>
                  <a:lnTo>
                    <a:pt x="952" y="795"/>
                  </a:lnTo>
                  <a:lnTo>
                    <a:pt x="950" y="789"/>
                  </a:lnTo>
                  <a:lnTo>
                    <a:pt x="900" y="789"/>
                  </a:lnTo>
                  <a:lnTo>
                    <a:pt x="902" y="800"/>
                  </a:lnTo>
                  <a:lnTo>
                    <a:pt x="903" y="812"/>
                  </a:lnTo>
                  <a:lnTo>
                    <a:pt x="906" y="823"/>
                  </a:lnTo>
                  <a:lnTo>
                    <a:pt x="909" y="835"/>
                  </a:lnTo>
                  <a:lnTo>
                    <a:pt x="913" y="844"/>
                  </a:lnTo>
                  <a:lnTo>
                    <a:pt x="919" y="852"/>
                  </a:lnTo>
                  <a:lnTo>
                    <a:pt x="925" y="859"/>
                  </a:lnTo>
                  <a:lnTo>
                    <a:pt x="932" y="866"/>
                  </a:lnTo>
                  <a:lnTo>
                    <a:pt x="939" y="872"/>
                  </a:lnTo>
                  <a:lnTo>
                    <a:pt x="946" y="878"/>
                  </a:lnTo>
                  <a:lnTo>
                    <a:pt x="955" y="882"/>
                  </a:lnTo>
                  <a:lnTo>
                    <a:pt x="965" y="887"/>
                  </a:lnTo>
                  <a:lnTo>
                    <a:pt x="972" y="889"/>
                  </a:lnTo>
                  <a:lnTo>
                    <a:pt x="979" y="891"/>
                  </a:lnTo>
                  <a:lnTo>
                    <a:pt x="986" y="892"/>
                  </a:lnTo>
                  <a:lnTo>
                    <a:pt x="994" y="892"/>
                  </a:lnTo>
                  <a:lnTo>
                    <a:pt x="1001" y="894"/>
                  </a:lnTo>
                  <a:lnTo>
                    <a:pt x="1009" y="892"/>
                  </a:lnTo>
                  <a:lnTo>
                    <a:pt x="1016" y="892"/>
                  </a:lnTo>
                  <a:lnTo>
                    <a:pt x="1024" y="891"/>
                  </a:lnTo>
                  <a:lnTo>
                    <a:pt x="1064" y="978"/>
                  </a:lnTo>
                  <a:lnTo>
                    <a:pt x="1149" y="1169"/>
                  </a:lnTo>
                  <a:lnTo>
                    <a:pt x="1192" y="1148"/>
                  </a:lnTo>
                  <a:lnTo>
                    <a:pt x="1128" y="1003"/>
                  </a:lnTo>
                  <a:lnTo>
                    <a:pt x="1295" y="930"/>
                  </a:lnTo>
                  <a:lnTo>
                    <a:pt x="1215" y="756"/>
                  </a:lnTo>
                  <a:lnTo>
                    <a:pt x="1393" y="676"/>
                  </a:lnTo>
                  <a:lnTo>
                    <a:pt x="1371" y="628"/>
                  </a:lnTo>
                  <a:lnTo>
                    <a:pt x="1193" y="710"/>
                  </a:lnTo>
                  <a:lnTo>
                    <a:pt x="1149" y="610"/>
                  </a:lnTo>
                  <a:lnTo>
                    <a:pt x="1325" y="529"/>
                  </a:lnTo>
                  <a:lnTo>
                    <a:pt x="1304" y="482"/>
                  </a:lnTo>
                  <a:lnTo>
                    <a:pt x="1127" y="564"/>
                  </a:lnTo>
                  <a:lnTo>
                    <a:pt x="1081" y="465"/>
                  </a:lnTo>
                  <a:lnTo>
                    <a:pt x="1258" y="383"/>
                  </a:lnTo>
                  <a:lnTo>
                    <a:pt x="1236" y="336"/>
                  </a:lnTo>
                  <a:lnTo>
                    <a:pt x="1060" y="417"/>
                  </a:lnTo>
                  <a:lnTo>
                    <a:pt x="1014" y="318"/>
                  </a:lnTo>
                  <a:lnTo>
                    <a:pt x="1192" y="237"/>
                  </a:lnTo>
                  <a:lnTo>
                    <a:pt x="1170" y="191"/>
                  </a:lnTo>
                  <a:lnTo>
                    <a:pt x="992" y="271"/>
                  </a:lnTo>
                  <a:lnTo>
                    <a:pt x="916" y="102"/>
                  </a:lnTo>
                  <a:lnTo>
                    <a:pt x="751" y="178"/>
                  </a:lnTo>
                  <a:lnTo>
                    <a:pt x="669" y="0"/>
                  </a:lnTo>
                  <a:lnTo>
                    <a:pt x="623" y="21"/>
                  </a:lnTo>
                  <a:lnTo>
                    <a:pt x="704" y="199"/>
                  </a:lnTo>
                  <a:lnTo>
                    <a:pt x="604" y="244"/>
                  </a:lnTo>
                  <a:lnTo>
                    <a:pt x="523" y="66"/>
                  </a:lnTo>
                  <a:lnTo>
                    <a:pt x="477" y="87"/>
                  </a:lnTo>
                  <a:lnTo>
                    <a:pt x="557" y="265"/>
                  </a:lnTo>
                  <a:lnTo>
                    <a:pt x="458" y="311"/>
                  </a:lnTo>
                  <a:lnTo>
                    <a:pt x="376" y="133"/>
                  </a:lnTo>
                  <a:lnTo>
                    <a:pt x="330" y="155"/>
                  </a:lnTo>
                  <a:lnTo>
                    <a:pt x="411" y="333"/>
                  </a:lnTo>
                  <a:lnTo>
                    <a:pt x="312" y="379"/>
                  </a:lnTo>
                  <a:lnTo>
                    <a:pt x="230" y="201"/>
                  </a:lnTo>
                  <a:lnTo>
                    <a:pt x="184" y="222"/>
                  </a:lnTo>
                  <a:lnTo>
                    <a:pt x="264" y="400"/>
                  </a:lnTo>
                  <a:lnTo>
                    <a:pt x="85" y="482"/>
                  </a:lnTo>
                  <a:lnTo>
                    <a:pt x="175" y="679"/>
                  </a:lnTo>
                  <a:lnTo>
                    <a:pt x="0" y="759"/>
                  </a:lnTo>
                  <a:lnTo>
                    <a:pt x="22" y="805"/>
                  </a:lnTo>
                  <a:lnTo>
                    <a:pt x="197" y="724"/>
                  </a:lnTo>
                  <a:lnTo>
                    <a:pt x="241" y="823"/>
                  </a:lnTo>
                  <a:lnTo>
                    <a:pt x="66" y="905"/>
                  </a:lnTo>
                  <a:lnTo>
                    <a:pt x="88" y="951"/>
                  </a:lnTo>
                  <a:lnTo>
                    <a:pt x="263" y="869"/>
                  </a:lnTo>
                  <a:lnTo>
                    <a:pt x="309" y="971"/>
                  </a:lnTo>
                  <a:lnTo>
                    <a:pt x="134" y="1052"/>
                  </a:lnTo>
                  <a:lnTo>
                    <a:pt x="155" y="1098"/>
                  </a:lnTo>
                  <a:lnTo>
                    <a:pt x="330" y="1017"/>
                  </a:lnTo>
                  <a:lnTo>
                    <a:pt x="373" y="1113"/>
                  </a:lnTo>
                  <a:lnTo>
                    <a:pt x="372" y="1119"/>
                  </a:lnTo>
                  <a:lnTo>
                    <a:pt x="198" y="1197"/>
                  </a:lnTo>
                  <a:lnTo>
                    <a:pt x="220" y="1244"/>
                  </a:lnTo>
                  <a:lnTo>
                    <a:pt x="348" y="1185"/>
                  </a:lnTo>
                  <a:lnTo>
                    <a:pt x="201" y="1598"/>
                  </a:lnTo>
                  <a:lnTo>
                    <a:pt x="633" y="1598"/>
                  </a:lnTo>
                  <a:lnTo>
                    <a:pt x="635" y="1593"/>
                  </a:lnTo>
                  <a:lnTo>
                    <a:pt x="636" y="1587"/>
                  </a:lnTo>
                  <a:lnTo>
                    <a:pt x="639" y="1581"/>
                  </a:lnTo>
                  <a:lnTo>
                    <a:pt x="640" y="1575"/>
                  </a:lnTo>
                  <a:lnTo>
                    <a:pt x="649" y="1554"/>
                  </a:lnTo>
                  <a:lnTo>
                    <a:pt x="659" y="1535"/>
                  </a:lnTo>
                  <a:lnTo>
                    <a:pt x="672" y="1517"/>
                  </a:lnTo>
                  <a:lnTo>
                    <a:pt x="685" y="1501"/>
                  </a:lnTo>
                  <a:lnTo>
                    <a:pt x="701" y="1485"/>
                  </a:lnTo>
                  <a:lnTo>
                    <a:pt x="716" y="1472"/>
                  </a:lnTo>
                  <a:lnTo>
                    <a:pt x="734" y="1461"/>
                  </a:lnTo>
                  <a:lnTo>
                    <a:pt x="752" y="1451"/>
                  </a:lnTo>
                  <a:lnTo>
                    <a:pt x="772" y="1442"/>
                  </a:lnTo>
                  <a:lnTo>
                    <a:pt x="793" y="1436"/>
                  </a:lnTo>
                  <a:lnTo>
                    <a:pt x="813" y="1432"/>
                  </a:lnTo>
                  <a:lnTo>
                    <a:pt x="834" y="1429"/>
                  </a:lnTo>
                  <a:lnTo>
                    <a:pt x="856" y="1429"/>
                  </a:lnTo>
                  <a:lnTo>
                    <a:pt x="877" y="1430"/>
                  </a:lnTo>
                  <a:lnTo>
                    <a:pt x="899" y="1435"/>
                  </a:lnTo>
                  <a:lnTo>
                    <a:pt x="920" y="1442"/>
                  </a:lnTo>
                  <a:lnTo>
                    <a:pt x="960" y="1461"/>
                  </a:lnTo>
                  <a:lnTo>
                    <a:pt x="996" y="1486"/>
                  </a:lnTo>
                  <a:lnTo>
                    <a:pt x="1025" y="1518"/>
                  </a:lnTo>
                  <a:lnTo>
                    <a:pt x="1047" y="1554"/>
                  </a:lnTo>
                  <a:lnTo>
                    <a:pt x="1061" y="1594"/>
                  </a:lnTo>
                  <a:lnTo>
                    <a:pt x="1068" y="1637"/>
                  </a:lnTo>
                  <a:lnTo>
                    <a:pt x="1065" y="1680"/>
                  </a:lnTo>
                  <a:lnTo>
                    <a:pt x="1055" y="1723"/>
                  </a:lnTo>
                  <a:lnTo>
                    <a:pt x="1047" y="1745"/>
                  </a:lnTo>
                  <a:lnTo>
                    <a:pt x="1037" y="1763"/>
                  </a:lnTo>
                  <a:lnTo>
                    <a:pt x="1024" y="1782"/>
                  </a:lnTo>
                  <a:lnTo>
                    <a:pt x="1011" y="1799"/>
                  </a:lnTo>
                  <a:lnTo>
                    <a:pt x="995" y="1814"/>
                  </a:lnTo>
                  <a:lnTo>
                    <a:pt x="979" y="1828"/>
                  </a:lnTo>
                  <a:lnTo>
                    <a:pt x="962" y="1839"/>
                  </a:lnTo>
                  <a:lnTo>
                    <a:pt x="943" y="1850"/>
                  </a:lnTo>
                  <a:lnTo>
                    <a:pt x="923" y="1858"/>
                  </a:lnTo>
                  <a:lnTo>
                    <a:pt x="903" y="1864"/>
                  </a:lnTo>
                  <a:lnTo>
                    <a:pt x="883" y="1868"/>
                  </a:lnTo>
                  <a:lnTo>
                    <a:pt x="861" y="1871"/>
                  </a:lnTo>
                  <a:lnTo>
                    <a:pt x="840" y="1871"/>
                  </a:lnTo>
                  <a:lnTo>
                    <a:pt x="818" y="1868"/>
                  </a:lnTo>
                  <a:lnTo>
                    <a:pt x="795" y="1864"/>
                  </a:lnTo>
                  <a:lnTo>
                    <a:pt x="774" y="1858"/>
                  </a:lnTo>
                  <a:lnTo>
                    <a:pt x="738" y="1841"/>
                  </a:lnTo>
                  <a:lnTo>
                    <a:pt x="706" y="1817"/>
                  </a:lnTo>
                  <a:lnTo>
                    <a:pt x="681" y="1788"/>
                  </a:lnTo>
                  <a:lnTo>
                    <a:pt x="659" y="1753"/>
                  </a:lnTo>
                  <a:lnTo>
                    <a:pt x="643" y="1717"/>
                  </a:lnTo>
                  <a:lnTo>
                    <a:pt x="633" y="1679"/>
                  </a:lnTo>
                  <a:lnTo>
                    <a:pt x="630" y="1639"/>
                  </a:lnTo>
                  <a:lnTo>
                    <a:pt x="633" y="1598"/>
                  </a:lnTo>
                  <a:lnTo>
                    <a:pt x="201" y="1598"/>
                  </a:lnTo>
                  <a:lnTo>
                    <a:pt x="69" y="1967"/>
                  </a:lnTo>
                  <a:lnTo>
                    <a:pt x="230" y="2025"/>
                  </a:lnTo>
                  <a:lnTo>
                    <a:pt x="257" y="1947"/>
                  </a:lnTo>
                  <a:lnTo>
                    <a:pt x="260" y="1940"/>
                  </a:lnTo>
                  <a:lnTo>
                    <a:pt x="266" y="1934"/>
                  </a:lnTo>
                  <a:lnTo>
                    <a:pt x="271" y="1928"/>
                  </a:lnTo>
                  <a:lnTo>
                    <a:pt x="277" y="1924"/>
                  </a:lnTo>
                  <a:lnTo>
                    <a:pt x="284" y="1921"/>
                  </a:lnTo>
                  <a:lnTo>
                    <a:pt x="293" y="1921"/>
                  </a:lnTo>
                  <a:lnTo>
                    <a:pt x="300" y="1921"/>
                  </a:lnTo>
                  <a:lnTo>
                    <a:pt x="309" y="1923"/>
                  </a:lnTo>
                  <a:lnTo>
                    <a:pt x="1055" y="2188"/>
                  </a:lnTo>
                  <a:lnTo>
                    <a:pt x="1070" y="2197"/>
                  </a:lnTo>
                  <a:lnTo>
                    <a:pt x="1078" y="2210"/>
                  </a:lnTo>
                  <a:lnTo>
                    <a:pt x="1083" y="2224"/>
                  </a:lnTo>
                  <a:lnTo>
                    <a:pt x="1080" y="2240"/>
                  </a:lnTo>
                  <a:lnTo>
                    <a:pt x="1041" y="2333"/>
                  </a:lnTo>
                  <a:lnTo>
                    <a:pt x="1250" y="2388"/>
                  </a:lnTo>
                  <a:lnTo>
                    <a:pt x="1667" y="1212"/>
                  </a:lnTo>
                  <a:lnTo>
                    <a:pt x="1472" y="1141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9" name="Line 281"/>
          <p:cNvSpPr>
            <a:spLocks noChangeShapeType="1"/>
          </p:cNvSpPr>
          <p:nvPr userDrawn="1"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34925" cmpd="dbl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0" name="Picture 282" descr="color_bad_modified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16764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00"/>
          </a:solidFill>
          <a:latin typeface="Berlin Sans FB Dem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00"/>
          </a:solidFill>
          <a:latin typeface="Berlin Sans FB Dem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00"/>
          </a:solidFill>
          <a:latin typeface="Berlin Sans FB Dem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6600"/>
          </a:solidFill>
          <a:latin typeface="Berlin Sans FB Dem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336600"/>
          </a:solidFill>
          <a:latin typeface="Berlin Sans FB Dem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336600"/>
          </a:solidFill>
          <a:latin typeface="Berlin Sans FB Dem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336600"/>
          </a:solidFill>
          <a:latin typeface="Berlin Sans FB Dem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336600"/>
          </a:solidFill>
          <a:latin typeface="Berlin Sans FB Dem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SzPct val="90000"/>
        <a:buFont typeface="Webdings" pitchFamily="18" charset="2"/>
        <a:buChar char="³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71550" indent="-40005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SzPct val="75000"/>
        <a:buFont typeface="Webdings" pitchFamily="18" charset="2"/>
        <a:buChar char="³"/>
        <a:defRPr sz="2800">
          <a:solidFill>
            <a:schemeClr val="tx1"/>
          </a:solidFill>
          <a:latin typeface="+mn-lt"/>
        </a:defRPr>
      </a:lvl2pPr>
      <a:lvl3pPr marL="131445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chemeClr val="tx1"/>
          </a:solidFill>
          <a:latin typeface="Berlin Sans FB" pitchFamily="34" charset="0"/>
        </a:defRPr>
      </a:lvl3pPr>
      <a:lvl4pPr marL="165735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Berlin Sans FB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Berlin Sans FB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Berlin Sans FB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Berlin Sans FB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Berlin Sans FB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Berlin Sans FB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l.com/education/teachtech/learning/mpuworks/shock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l.com/intel/intelis/museum/Exhibits/hist_micro/hof/index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google.com/imgres?imgurl=216.121.19.246/images/storage.jpg&amp;imgrefurl=http://216.121.19.246/pages/storage.htm&amp;h=258&amp;w=508&amp;prev=/images%3Fq%3Dstorage%2Bdevices%26num%3D20%26hl%3Den%26sa%3D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google.com/imgres?imgurl=www.pns.anl.gov/ckl_science/Images%2520folder/CD-ROM.gif&amp;imgrefurl=http://www.pns.anl.gov/ckl_science/Materials/GaN_application.html&amp;h=276&amp;w=228&amp;prev=/images%3Fq%3D%2522optical%2Bstorage%2Bdevices%2522%26num%3D20%26hl%3De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wstuffworks.com/hard-disk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dak.com/global/en/service/cdrMedia/index.j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6.tomshardware.com/howto/20010115/pcsystem-14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google.com/imgres?imgurl=www.ginnphoto.on.ca/ginnphoto/images/digital-cameras-canon4.jpg&amp;imgrefurl=http://www.ginnphoto.on.ca/ginnphoto/digital-cameras-canon.html&amp;h=160&amp;w=175&amp;prev=/images%3Fq%3Ddigital%2Bcameras%26num%3D20%26hl%3Den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97.intel.com/scripts-tji/index.asp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google.com/imgres?imgurl=www.bsos.umd.edu/oacs/equipment/printers.jpg&amp;imgrefurl=http://www.bsos.umd.edu/oacs/graphicslab.html&amp;h=150&amp;w=165&amp;prev=/images%3Fq%3Dprinters%26num%3D20%26hl%3Den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google.com/imgres?imgurl=www.projectorspecs.com/img1.jpg&amp;imgrefurl=http://www.projectorspecs.com/&amp;h=219&amp;w=321&amp;prev=/images%3Fq%3Dprojection%2Bsystems%26num%3D20%26hl%3D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rainingcafe.com/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pcworld.com/reviews/article/0,aid,62665,00.asp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google.com/imgres?imgurl=www.ssc.cc.il.us/bci/graphics/main_image.gif&amp;imgrefurl=http://www.ssc.cc.il.us/bci/&amp;h=195&amp;w=170&amp;prev=/images%3Fq%3Ddesktop%2Bpublishing%26start%3D20%26num%3D20%26hl%3Den%26sa%3DN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intel.com/education/makingchips/index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m/imgres?imgurl=www.chips.ibm.com/products/memory/gfx/memory.jpg&amp;imgrefurl=http://www.chips.ibm.com/products/memory/&amp;h=150&amp;w=148&amp;prev=/images%3Fq%3Dmemory%26num%3D20%26hl%3Den%26sa%3D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asterix.ednet.lsu.edu/~stockard/socialstudies/2bbc8a70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981200"/>
            <a:ext cx="7772400" cy="1600200"/>
          </a:xfrm>
        </p:spPr>
        <p:txBody>
          <a:bodyPr/>
          <a:lstStyle/>
          <a:p>
            <a:pPr eaLnBrk="1" hangingPunct="1"/>
            <a:r>
              <a:rPr lang="en-US" altLang="en-US" smtClean="0"/>
              <a:t>Hardware and Software Basics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5562600"/>
            <a:ext cx="6400800" cy="12954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With Dr. Poirot</a:t>
            </a:r>
          </a:p>
        </p:txBody>
      </p:sp>
      <p:grpSp>
        <p:nvGrpSpPr>
          <p:cNvPr id="3076" name="Group 5"/>
          <p:cNvGrpSpPr>
            <a:grpSpLocks/>
          </p:cNvGrpSpPr>
          <p:nvPr/>
        </p:nvGrpSpPr>
        <p:grpSpPr bwMode="auto">
          <a:xfrm>
            <a:off x="6781800" y="3962400"/>
            <a:ext cx="2057400" cy="2514600"/>
            <a:chOff x="1151" y="1824"/>
            <a:chExt cx="994" cy="1274"/>
          </a:xfrm>
        </p:grpSpPr>
        <p:sp>
          <p:nvSpPr>
            <p:cNvPr id="3077" name="Freeform 6"/>
            <p:cNvSpPr>
              <a:spLocks/>
            </p:cNvSpPr>
            <p:nvPr/>
          </p:nvSpPr>
          <p:spPr bwMode="auto">
            <a:xfrm>
              <a:off x="1750" y="2439"/>
              <a:ext cx="110" cy="143"/>
            </a:xfrm>
            <a:custGeom>
              <a:avLst/>
              <a:gdLst>
                <a:gd name="T0" fmla="*/ 0 w 221"/>
                <a:gd name="T1" fmla="*/ 119 h 285"/>
                <a:gd name="T2" fmla="*/ 42 w 221"/>
                <a:gd name="T3" fmla="*/ 0 h 285"/>
                <a:gd name="T4" fmla="*/ 110 w 221"/>
                <a:gd name="T5" fmla="*/ 25 h 285"/>
                <a:gd name="T6" fmla="*/ 72 w 221"/>
                <a:gd name="T7" fmla="*/ 138 h 285"/>
                <a:gd name="T8" fmla="*/ 70 w 221"/>
                <a:gd name="T9" fmla="*/ 140 h 285"/>
                <a:gd name="T10" fmla="*/ 68 w 221"/>
                <a:gd name="T11" fmla="*/ 142 h 285"/>
                <a:gd name="T12" fmla="*/ 65 w 221"/>
                <a:gd name="T13" fmla="*/ 143 h 285"/>
                <a:gd name="T14" fmla="*/ 62 w 221"/>
                <a:gd name="T15" fmla="*/ 142 h 285"/>
                <a:gd name="T16" fmla="*/ 0 w 221"/>
                <a:gd name="T17" fmla="*/ 119 h 2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1" h="285">
                  <a:moveTo>
                    <a:pt x="0" y="237"/>
                  </a:moveTo>
                  <a:lnTo>
                    <a:pt x="85" y="0"/>
                  </a:lnTo>
                  <a:lnTo>
                    <a:pt x="221" y="49"/>
                  </a:lnTo>
                  <a:lnTo>
                    <a:pt x="144" y="275"/>
                  </a:lnTo>
                  <a:lnTo>
                    <a:pt x="141" y="280"/>
                  </a:lnTo>
                  <a:lnTo>
                    <a:pt x="137" y="284"/>
                  </a:lnTo>
                  <a:lnTo>
                    <a:pt x="130" y="285"/>
                  </a:lnTo>
                  <a:lnTo>
                    <a:pt x="124" y="284"/>
                  </a:lnTo>
                  <a:lnTo>
                    <a:pt x="0" y="237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" name="Freeform 7"/>
            <p:cNvSpPr>
              <a:spLocks/>
            </p:cNvSpPr>
            <p:nvPr/>
          </p:nvSpPr>
          <p:spPr bwMode="auto">
            <a:xfrm>
              <a:off x="1544" y="2698"/>
              <a:ext cx="63" cy="63"/>
            </a:xfrm>
            <a:custGeom>
              <a:avLst/>
              <a:gdLst>
                <a:gd name="T0" fmla="*/ 47 w 127"/>
                <a:gd name="T1" fmla="*/ 63 h 126"/>
                <a:gd name="T2" fmla="*/ 63 w 127"/>
                <a:gd name="T3" fmla="*/ 17 h 126"/>
                <a:gd name="T4" fmla="*/ 16 w 127"/>
                <a:gd name="T5" fmla="*/ 0 h 126"/>
                <a:gd name="T6" fmla="*/ 0 w 127"/>
                <a:gd name="T7" fmla="*/ 47 h 126"/>
                <a:gd name="T8" fmla="*/ 47 w 127"/>
                <a:gd name="T9" fmla="*/ 63 h 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7" h="126">
                  <a:moveTo>
                    <a:pt x="94" y="126"/>
                  </a:moveTo>
                  <a:lnTo>
                    <a:pt x="127" y="33"/>
                  </a:lnTo>
                  <a:lnTo>
                    <a:pt x="33" y="0"/>
                  </a:lnTo>
                  <a:lnTo>
                    <a:pt x="0" y="93"/>
                  </a:lnTo>
                  <a:lnTo>
                    <a:pt x="94" y="126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" name="Freeform 8"/>
            <p:cNvSpPr>
              <a:spLocks/>
            </p:cNvSpPr>
            <p:nvPr/>
          </p:nvSpPr>
          <p:spPr bwMode="auto">
            <a:xfrm>
              <a:off x="1426" y="2976"/>
              <a:ext cx="590" cy="120"/>
            </a:xfrm>
            <a:custGeom>
              <a:avLst/>
              <a:gdLst>
                <a:gd name="T0" fmla="*/ 16 w 1179"/>
                <a:gd name="T1" fmla="*/ 19 h 240"/>
                <a:gd name="T2" fmla="*/ 49 w 1179"/>
                <a:gd name="T3" fmla="*/ 43 h 240"/>
                <a:gd name="T4" fmla="*/ 84 w 1179"/>
                <a:gd name="T5" fmla="*/ 64 h 240"/>
                <a:gd name="T6" fmla="*/ 120 w 1179"/>
                <a:gd name="T7" fmla="*/ 82 h 240"/>
                <a:gd name="T8" fmla="*/ 157 w 1179"/>
                <a:gd name="T9" fmla="*/ 97 h 240"/>
                <a:gd name="T10" fmla="*/ 194 w 1179"/>
                <a:gd name="T11" fmla="*/ 108 h 240"/>
                <a:gd name="T12" fmla="*/ 234 w 1179"/>
                <a:gd name="T13" fmla="*/ 116 h 240"/>
                <a:gd name="T14" fmla="*/ 273 w 1179"/>
                <a:gd name="T15" fmla="*/ 120 h 240"/>
                <a:gd name="T16" fmla="*/ 314 w 1179"/>
                <a:gd name="T17" fmla="*/ 120 h 240"/>
                <a:gd name="T18" fmla="*/ 354 w 1179"/>
                <a:gd name="T19" fmla="*/ 116 h 240"/>
                <a:gd name="T20" fmla="*/ 394 w 1179"/>
                <a:gd name="T21" fmla="*/ 108 h 240"/>
                <a:gd name="T22" fmla="*/ 432 w 1179"/>
                <a:gd name="T23" fmla="*/ 97 h 240"/>
                <a:gd name="T24" fmla="*/ 469 w 1179"/>
                <a:gd name="T25" fmla="*/ 82 h 240"/>
                <a:gd name="T26" fmla="*/ 506 w 1179"/>
                <a:gd name="T27" fmla="*/ 63 h 240"/>
                <a:gd name="T28" fmla="*/ 540 w 1179"/>
                <a:gd name="T29" fmla="*/ 41 h 240"/>
                <a:gd name="T30" fmla="*/ 574 w 1179"/>
                <a:gd name="T31" fmla="*/ 17 h 240"/>
                <a:gd name="T32" fmla="*/ 438 w 1179"/>
                <a:gd name="T33" fmla="*/ 3 h 240"/>
                <a:gd name="T34" fmla="*/ 413 w 1179"/>
                <a:gd name="T35" fmla="*/ 17 h 240"/>
                <a:gd name="T36" fmla="*/ 389 w 1179"/>
                <a:gd name="T37" fmla="*/ 29 h 240"/>
                <a:gd name="T38" fmla="*/ 363 w 1179"/>
                <a:gd name="T39" fmla="*/ 39 h 240"/>
                <a:gd name="T40" fmla="*/ 337 w 1179"/>
                <a:gd name="T41" fmla="*/ 48 h 240"/>
                <a:gd name="T42" fmla="*/ 311 w 1179"/>
                <a:gd name="T43" fmla="*/ 55 h 240"/>
                <a:gd name="T44" fmla="*/ 284 w 1179"/>
                <a:gd name="T45" fmla="*/ 59 h 240"/>
                <a:gd name="T46" fmla="*/ 257 w 1179"/>
                <a:gd name="T47" fmla="*/ 63 h 240"/>
                <a:gd name="T48" fmla="*/ 229 w 1179"/>
                <a:gd name="T49" fmla="*/ 64 h 240"/>
                <a:gd name="T50" fmla="*/ 201 w 1179"/>
                <a:gd name="T51" fmla="*/ 63 h 240"/>
                <a:gd name="T52" fmla="*/ 173 w 1179"/>
                <a:gd name="T53" fmla="*/ 59 h 240"/>
                <a:gd name="T54" fmla="*/ 145 w 1179"/>
                <a:gd name="T55" fmla="*/ 54 h 240"/>
                <a:gd name="T56" fmla="*/ 119 w 1179"/>
                <a:gd name="T57" fmla="*/ 47 h 240"/>
                <a:gd name="T58" fmla="*/ 92 w 1179"/>
                <a:gd name="T59" fmla="*/ 38 h 240"/>
                <a:gd name="T60" fmla="*/ 67 w 1179"/>
                <a:gd name="T61" fmla="*/ 28 h 240"/>
                <a:gd name="T62" fmla="*/ 41 w 1179"/>
                <a:gd name="T63" fmla="*/ 15 h 240"/>
                <a:gd name="T64" fmla="*/ 17 w 1179"/>
                <a:gd name="T65" fmla="*/ 0 h 2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79" h="240">
                  <a:moveTo>
                    <a:pt x="0" y="12"/>
                  </a:moveTo>
                  <a:lnTo>
                    <a:pt x="32" y="38"/>
                  </a:lnTo>
                  <a:lnTo>
                    <a:pt x="65" y="63"/>
                  </a:lnTo>
                  <a:lnTo>
                    <a:pt x="98" y="86"/>
                  </a:lnTo>
                  <a:lnTo>
                    <a:pt x="133" y="108"/>
                  </a:lnTo>
                  <a:lnTo>
                    <a:pt x="167" y="128"/>
                  </a:lnTo>
                  <a:lnTo>
                    <a:pt x="203" y="147"/>
                  </a:lnTo>
                  <a:lnTo>
                    <a:pt x="239" y="164"/>
                  </a:lnTo>
                  <a:lnTo>
                    <a:pt x="276" y="180"/>
                  </a:lnTo>
                  <a:lnTo>
                    <a:pt x="313" y="194"/>
                  </a:lnTo>
                  <a:lnTo>
                    <a:pt x="351" y="206"/>
                  </a:lnTo>
                  <a:lnTo>
                    <a:pt x="388" y="216"/>
                  </a:lnTo>
                  <a:lnTo>
                    <a:pt x="427" y="224"/>
                  </a:lnTo>
                  <a:lnTo>
                    <a:pt x="467" y="231"/>
                  </a:lnTo>
                  <a:lnTo>
                    <a:pt x="506" y="236"/>
                  </a:lnTo>
                  <a:lnTo>
                    <a:pt x="546" y="239"/>
                  </a:lnTo>
                  <a:lnTo>
                    <a:pt x="586" y="240"/>
                  </a:lnTo>
                  <a:lnTo>
                    <a:pt x="628" y="239"/>
                  </a:lnTo>
                  <a:lnTo>
                    <a:pt x="668" y="236"/>
                  </a:lnTo>
                  <a:lnTo>
                    <a:pt x="708" y="231"/>
                  </a:lnTo>
                  <a:lnTo>
                    <a:pt x="747" y="224"/>
                  </a:lnTo>
                  <a:lnTo>
                    <a:pt x="787" y="216"/>
                  </a:lnTo>
                  <a:lnTo>
                    <a:pt x="826" y="206"/>
                  </a:lnTo>
                  <a:lnTo>
                    <a:pt x="863" y="193"/>
                  </a:lnTo>
                  <a:lnTo>
                    <a:pt x="902" y="178"/>
                  </a:lnTo>
                  <a:lnTo>
                    <a:pt x="938" y="163"/>
                  </a:lnTo>
                  <a:lnTo>
                    <a:pt x="975" y="145"/>
                  </a:lnTo>
                  <a:lnTo>
                    <a:pt x="1011" y="125"/>
                  </a:lnTo>
                  <a:lnTo>
                    <a:pt x="1046" y="105"/>
                  </a:lnTo>
                  <a:lnTo>
                    <a:pt x="1080" y="82"/>
                  </a:lnTo>
                  <a:lnTo>
                    <a:pt x="1114" y="59"/>
                  </a:lnTo>
                  <a:lnTo>
                    <a:pt x="1147" y="33"/>
                  </a:lnTo>
                  <a:lnTo>
                    <a:pt x="1179" y="6"/>
                  </a:lnTo>
                  <a:lnTo>
                    <a:pt x="875" y="6"/>
                  </a:lnTo>
                  <a:lnTo>
                    <a:pt x="850" y="20"/>
                  </a:lnTo>
                  <a:lnTo>
                    <a:pt x="826" y="33"/>
                  </a:lnTo>
                  <a:lnTo>
                    <a:pt x="802" y="46"/>
                  </a:lnTo>
                  <a:lnTo>
                    <a:pt x="777" y="58"/>
                  </a:lnTo>
                  <a:lnTo>
                    <a:pt x="751" y="68"/>
                  </a:lnTo>
                  <a:lnTo>
                    <a:pt x="725" y="78"/>
                  </a:lnTo>
                  <a:lnTo>
                    <a:pt x="700" y="88"/>
                  </a:lnTo>
                  <a:lnTo>
                    <a:pt x="674" y="95"/>
                  </a:lnTo>
                  <a:lnTo>
                    <a:pt x="648" y="102"/>
                  </a:lnTo>
                  <a:lnTo>
                    <a:pt x="622" y="109"/>
                  </a:lnTo>
                  <a:lnTo>
                    <a:pt x="595" y="114"/>
                  </a:lnTo>
                  <a:lnTo>
                    <a:pt x="568" y="118"/>
                  </a:lnTo>
                  <a:lnTo>
                    <a:pt x="540" y="122"/>
                  </a:lnTo>
                  <a:lnTo>
                    <a:pt x="513" y="125"/>
                  </a:lnTo>
                  <a:lnTo>
                    <a:pt x="486" y="127"/>
                  </a:lnTo>
                  <a:lnTo>
                    <a:pt x="458" y="127"/>
                  </a:lnTo>
                  <a:lnTo>
                    <a:pt x="430" y="127"/>
                  </a:lnTo>
                  <a:lnTo>
                    <a:pt x="401" y="125"/>
                  </a:lnTo>
                  <a:lnTo>
                    <a:pt x="374" y="122"/>
                  </a:lnTo>
                  <a:lnTo>
                    <a:pt x="346" y="118"/>
                  </a:lnTo>
                  <a:lnTo>
                    <a:pt x="318" y="114"/>
                  </a:lnTo>
                  <a:lnTo>
                    <a:pt x="290" y="108"/>
                  </a:lnTo>
                  <a:lnTo>
                    <a:pt x="263" y="102"/>
                  </a:lnTo>
                  <a:lnTo>
                    <a:pt x="237" y="94"/>
                  </a:lnTo>
                  <a:lnTo>
                    <a:pt x="210" y="85"/>
                  </a:lnTo>
                  <a:lnTo>
                    <a:pt x="184" y="76"/>
                  </a:lnTo>
                  <a:lnTo>
                    <a:pt x="158" y="66"/>
                  </a:lnTo>
                  <a:lnTo>
                    <a:pt x="133" y="55"/>
                  </a:lnTo>
                  <a:lnTo>
                    <a:pt x="107" y="42"/>
                  </a:lnTo>
                  <a:lnTo>
                    <a:pt x="82" y="29"/>
                  </a:lnTo>
                  <a:lnTo>
                    <a:pt x="58" y="15"/>
                  </a:lnTo>
                  <a:lnTo>
                    <a:pt x="34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Freeform 9"/>
            <p:cNvSpPr>
              <a:spLocks/>
            </p:cNvSpPr>
            <p:nvPr/>
          </p:nvSpPr>
          <p:spPr bwMode="auto">
            <a:xfrm>
              <a:off x="1648" y="1824"/>
              <a:ext cx="497" cy="1162"/>
            </a:xfrm>
            <a:custGeom>
              <a:avLst/>
              <a:gdLst>
                <a:gd name="T0" fmla="*/ 26 w 994"/>
                <a:gd name="T1" fmla="*/ 3 h 2323"/>
                <a:gd name="T2" fmla="*/ 76 w 994"/>
                <a:gd name="T3" fmla="*/ 14 h 2323"/>
                <a:gd name="T4" fmla="*/ 125 w 994"/>
                <a:gd name="T5" fmla="*/ 30 h 2323"/>
                <a:gd name="T6" fmla="*/ 172 w 994"/>
                <a:gd name="T7" fmla="*/ 52 h 2323"/>
                <a:gd name="T8" fmla="*/ 217 w 994"/>
                <a:gd name="T9" fmla="*/ 79 h 2323"/>
                <a:gd name="T10" fmla="*/ 259 w 994"/>
                <a:gd name="T11" fmla="*/ 112 h 2323"/>
                <a:gd name="T12" fmla="*/ 299 w 994"/>
                <a:gd name="T13" fmla="*/ 149 h 2323"/>
                <a:gd name="T14" fmla="*/ 335 w 994"/>
                <a:gd name="T15" fmla="*/ 190 h 2323"/>
                <a:gd name="T16" fmla="*/ 369 w 994"/>
                <a:gd name="T17" fmla="*/ 236 h 2323"/>
                <a:gd name="T18" fmla="*/ 399 w 994"/>
                <a:gd name="T19" fmla="*/ 286 h 2323"/>
                <a:gd name="T20" fmla="*/ 426 w 994"/>
                <a:gd name="T21" fmla="*/ 339 h 2323"/>
                <a:gd name="T22" fmla="*/ 449 w 994"/>
                <a:gd name="T23" fmla="*/ 396 h 2323"/>
                <a:gd name="T24" fmla="*/ 467 w 994"/>
                <a:gd name="T25" fmla="*/ 454 h 2323"/>
                <a:gd name="T26" fmla="*/ 482 w 994"/>
                <a:gd name="T27" fmla="*/ 517 h 2323"/>
                <a:gd name="T28" fmla="*/ 492 w 994"/>
                <a:gd name="T29" fmla="*/ 581 h 2323"/>
                <a:gd name="T30" fmla="*/ 497 w 994"/>
                <a:gd name="T31" fmla="*/ 647 h 2323"/>
                <a:gd name="T32" fmla="*/ 497 w 994"/>
                <a:gd name="T33" fmla="*/ 716 h 2323"/>
                <a:gd name="T34" fmla="*/ 491 w 994"/>
                <a:gd name="T35" fmla="*/ 784 h 2323"/>
                <a:gd name="T36" fmla="*/ 481 w 994"/>
                <a:gd name="T37" fmla="*/ 851 h 2323"/>
                <a:gd name="T38" fmla="*/ 465 w 994"/>
                <a:gd name="T39" fmla="*/ 914 h 2323"/>
                <a:gd name="T40" fmla="*/ 445 w 994"/>
                <a:gd name="T41" fmla="*/ 975 h 2323"/>
                <a:gd name="T42" fmla="*/ 421 w 994"/>
                <a:gd name="T43" fmla="*/ 1033 h 2323"/>
                <a:gd name="T44" fmla="*/ 392 w 994"/>
                <a:gd name="T45" fmla="*/ 1088 h 2323"/>
                <a:gd name="T46" fmla="*/ 360 w 994"/>
                <a:gd name="T47" fmla="*/ 1138 h 2323"/>
                <a:gd name="T48" fmla="*/ 220 w 994"/>
                <a:gd name="T49" fmla="*/ 1153 h 2323"/>
                <a:gd name="T50" fmla="*/ 257 w 994"/>
                <a:gd name="T51" fmla="*/ 1108 h 2323"/>
                <a:gd name="T52" fmla="*/ 289 w 994"/>
                <a:gd name="T53" fmla="*/ 1058 h 2323"/>
                <a:gd name="T54" fmla="*/ 318 w 994"/>
                <a:gd name="T55" fmla="*/ 1003 h 2323"/>
                <a:gd name="T56" fmla="*/ 342 w 994"/>
                <a:gd name="T57" fmla="*/ 945 h 2323"/>
                <a:gd name="T58" fmla="*/ 362 w 994"/>
                <a:gd name="T59" fmla="*/ 884 h 2323"/>
                <a:gd name="T60" fmla="*/ 376 w 994"/>
                <a:gd name="T61" fmla="*/ 819 h 2323"/>
                <a:gd name="T62" fmla="*/ 385 w 994"/>
                <a:gd name="T63" fmla="*/ 751 h 2323"/>
                <a:gd name="T64" fmla="*/ 388 w 994"/>
                <a:gd name="T65" fmla="*/ 682 h 2323"/>
                <a:gd name="T66" fmla="*/ 387 w 994"/>
                <a:gd name="T67" fmla="*/ 644 h 2323"/>
                <a:gd name="T68" fmla="*/ 384 w 994"/>
                <a:gd name="T69" fmla="*/ 607 h 2323"/>
                <a:gd name="T70" fmla="*/ 372 w 994"/>
                <a:gd name="T71" fmla="*/ 499 h 2323"/>
                <a:gd name="T72" fmla="*/ 347 w 994"/>
                <a:gd name="T73" fmla="*/ 398 h 2323"/>
                <a:gd name="T74" fmla="*/ 311 w 994"/>
                <a:gd name="T75" fmla="*/ 305 h 2323"/>
                <a:gd name="T76" fmla="*/ 264 w 994"/>
                <a:gd name="T77" fmla="*/ 223 h 2323"/>
                <a:gd name="T78" fmla="*/ 209 w 994"/>
                <a:gd name="T79" fmla="*/ 151 h 2323"/>
                <a:gd name="T80" fmla="*/ 146 w 994"/>
                <a:gd name="T81" fmla="*/ 93 h 2323"/>
                <a:gd name="T82" fmla="*/ 75 w 994"/>
                <a:gd name="T83" fmla="*/ 49 h 2323"/>
                <a:gd name="T84" fmla="*/ 0 w 994"/>
                <a:gd name="T85" fmla="*/ 22 h 232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994" h="2323">
                  <a:moveTo>
                    <a:pt x="0" y="0"/>
                  </a:moveTo>
                  <a:lnTo>
                    <a:pt x="51" y="6"/>
                  </a:lnTo>
                  <a:lnTo>
                    <a:pt x="101" y="14"/>
                  </a:lnTo>
                  <a:lnTo>
                    <a:pt x="152" y="27"/>
                  </a:lnTo>
                  <a:lnTo>
                    <a:pt x="202" y="42"/>
                  </a:lnTo>
                  <a:lnTo>
                    <a:pt x="249" y="59"/>
                  </a:lnTo>
                  <a:lnTo>
                    <a:pt x="297" y="80"/>
                  </a:lnTo>
                  <a:lnTo>
                    <a:pt x="344" y="103"/>
                  </a:lnTo>
                  <a:lnTo>
                    <a:pt x="389" y="129"/>
                  </a:lnTo>
                  <a:lnTo>
                    <a:pt x="433" y="158"/>
                  </a:lnTo>
                  <a:lnTo>
                    <a:pt x="476" y="189"/>
                  </a:lnTo>
                  <a:lnTo>
                    <a:pt x="518" y="224"/>
                  </a:lnTo>
                  <a:lnTo>
                    <a:pt x="558" y="260"/>
                  </a:lnTo>
                  <a:lnTo>
                    <a:pt x="597" y="297"/>
                  </a:lnTo>
                  <a:lnTo>
                    <a:pt x="634" y="339"/>
                  </a:lnTo>
                  <a:lnTo>
                    <a:pt x="670" y="380"/>
                  </a:lnTo>
                  <a:lnTo>
                    <a:pt x="704" y="426"/>
                  </a:lnTo>
                  <a:lnTo>
                    <a:pt x="737" y="472"/>
                  </a:lnTo>
                  <a:lnTo>
                    <a:pt x="769" y="521"/>
                  </a:lnTo>
                  <a:lnTo>
                    <a:pt x="798" y="571"/>
                  </a:lnTo>
                  <a:lnTo>
                    <a:pt x="826" y="624"/>
                  </a:lnTo>
                  <a:lnTo>
                    <a:pt x="851" y="677"/>
                  </a:lnTo>
                  <a:lnTo>
                    <a:pt x="875" y="733"/>
                  </a:lnTo>
                  <a:lnTo>
                    <a:pt x="897" y="791"/>
                  </a:lnTo>
                  <a:lnTo>
                    <a:pt x="917" y="850"/>
                  </a:lnTo>
                  <a:lnTo>
                    <a:pt x="934" y="908"/>
                  </a:lnTo>
                  <a:lnTo>
                    <a:pt x="950" y="970"/>
                  </a:lnTo>
                  <a:lnTo>
                    <a:pt x="963" y="1033"/>
                  </a:lnTo>
                  <a:lnTo>
                    <a:pt x="974" y="1096"/>
                  </a:lnTo>
                  <a:lnTo>
                    <a:pt x="983" y="1161"/>
                  </a:lnTo>
                  <a:lnTo>
                    <a:pt x="989" y="1227"/>
                  </a:lnTo>
                  <a:lnTo>
                    <a:pt x="993" y="1293"/>
                  </a:lnTo>
                  <a:lnTo>
                    <a:pt x="994" y="1360"/>
                  </a:lnTo>
                  <a:lnTo>
                    <a:pt x="993" y="1431"/>
                  </a:lnTo>
                  <a:lnTo>
                    <a:pt x="989" y="1500"/>
                  </a:lnTo>
                  <a:lnTo>
                    <a:pt x="981" y="1567"/>
                  </a:lnTo>
                  <a:lnTo>
                    <a:pt x="973" y="1635"/>
                  </a:lnTo>
                  <a:lnTo>
                    <a:pt x="961" y="1701"/>
                  </a:lnTo>
                  <a:lnTo>
                    <a:pt x="947" y="1765"/>
                  </a:lnTo>
                  <a:lnTo>
                    <a:pt x="930" y="1828"/>
                  </a:lnTo>
                  <a:lnTo>
                    <a:pt x="911" y="1890"/>
                  </a:lnTo>
                  <a:lnTo>
                    <a:pt x="890" y="1950"/>
                  </a:lnTo>
                  <a:lnTo>
                    <a:pt x="867" y="2009"/>
                  </a:lnTo>
                  <a:lnTo>
                    <a:pt x="841" y="2066"/>
                  </a:lnTo>
                  <a:lnTo>
                    <a:pt x="812" y="2121"/>
                  </a:lnTo>
                  <a:lnTo>
                    <a:pt x="783" y="2176"/>
                  </a:lnTo>
                  <a:lnTo>
                    <a:pt x="752" y="2227"/>
                  </a:lnTo>
                  <a:lnTo>
                    <a:pt x="719" y="2276"/>
                  </a:lnTo>
                  <a:lnTo>
                    <a:pt x="683" y="2323"/>
                  </a:lnTo>
                  <a:lnTo>
                    <a:pt x="440" y="2306"/>
                  </a:lnTo>
                  <a:lnTo>
                    <a:pt x="478" y="2262"/>
                  </a:lnTo>
                  <a:lnTo>
                    <a:pt x="513" y="2216"/>
                  </a:lnTo>
                  <a:lnTo>
                    <a:pt x="546" y="2165"/>
                  </a:lnTo>
                  <a:lnTo>
                    <a:pt x="578" y="2115"/>
                  </a:lnTo>
                  <a:lnTo>
                    <a:pt x="608" y="2061"/>
                  </a:lnTo>
                  <a:lnTo>
                    <a:pt x="635" y="2006"/>
                  </a:lnTo>
                  <a:lnTo>
                    <a:pt x="661" y="1949"/>
                  </a:lnTo>
                  <a:lnTo>
                    <a:pt x="684" y="1890"/>
                  </a:lnTo>
                  <a:lnTo>
                    <a:pt x="704" y="1828"/>
                  </a:lnTo>
                  <a:lnTo>
                    <a:pt x="723" y="1767"/>
                  </a:lnTo>
                  <a:lnTo>
                    <a:pt x="739" y="1702"/>
                  </a:lnTo>
                  <a:lnTo>
                    <a:pt x="752" y="1637"/>
                  </a:lnTo>
                  <a:lnTo>
                    <a:pt x="762" y="1570"/>
                  </a:lnTo>
                  <a:lnTo>
                    <a:pt x="769" y="1502"/>
                  </a:lnTo>
                  <a:lnTo>
                    <a:pt x="773" y="1434"/>
                  </a:lnTo>
                  <a:lnTo>
                    <a:pt x="775" y="1363"/>
                  </a:lnTo>
                  <a:lnTo>
                    <a:pt x="775" y="1326"/>
                  </a:lnTo>
                  <a:lnTo>
                    <a:pt x="773" y="1287"/>
                  </a:lnTo>
                  <a:lnTo>
                    <a:pt x="770" y="1250"/>
                  </a:lnTo>
                  <a:lnTo>
                    <a:pt x="768" y="1213"/>
                  </a:lnTo>
                  <a:lnTo>
                    <a:pt x="759" y="1104"/>
                  </a:lnTo>
                  <a:lnTo>
                    <a:pt x="743" y="997"/>
                  </a:lnTo>
                  <a:lnTo>
                    <a:pt x="720" y="894"/>
                  </a:lnTo>
                  <a:lnTo>
                    <a:pt x="693" y="795"/>
                  </a:lnTo>
                  <a:lnTo>
                    <a:pt x="660" y="700"/>
                  </a:lnTo>
                  <a:lnTo>
                    <a:pt x="621" y="610"/>
                  </a:lnTo>
                  <a:lnTo>
                    <a:pt x="577" y="524"/>
                  </a:lnTo>
                  <a:lnTo>
                    <a:pt x="528" y="445"/>
                  </a:lnTo>
                  <a:lnTo>
                    <a:pt x="475" y="370"/>
                  </a:lnTo>
                  <a:lnTo>
                    <a:pt x="417" y="301"/>
                  </a:lnTo>
                  <a:lnTo>
                    <a:pt x="356" y="240"/>
                  </a:lnTo>
                  <a:lnTo>
                    <a:pt x="291" y="185"/>
                  </a:lnTo>
                  <a:lnTo>
                    <a:pt x="222" y="138"/>
                  </a:lnTo>
                  <a:lnTo>
                    <a:pt x="150" y="98"/>
                  </a:lnTo>
                  <a:lnTo>
                    <a:pt x="77" y="66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10"/>
            <p:cNvSpPr>
              <a:spLocks/>
            </p:cNvSpPr>
            <p:nvPr/>
          </p:nvSpPr>
          <p:spPr bwMode="auto">
            <a:xfrm>
              <a:off x="1615" y="2422"/>
              <a:ext cx="59" cy="98"/>
            </a:xfrm>
            <a:custGeom>
              <a:avLst/>
              <a:gdLst>
                <a:gd name="T0" fmla="*/ 59 w 118"/>
                <a:gd name="T1" fmla="*/ 88 h 195"/>
                <a:gd name="T2" fmla="*/ 23 w 118"/>
                <a:gd name="T3" fmla="*/ 0 h 195"/>
                <a:gd name="T4" fmla="*/ 0 w 118"/>
                <a:gd name="T5" fmla="*/ 9 h 195"/>
                <a:gd name="T6" fmla="*/ 36 w 118"/>
                <a:gd name="T7" fmla="*/ 98 h 195"/>
                <a:gd name="T8" fmla="*/ 59 w 118"/>
                <a:gd name="T9" fmla="*/ 88 h 1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" h="195">
                  <a:moveTo>
                    <a:pt x="118" y="176"/>
                  </a:moveTo>
                  <a:lnTo>
                    <a:pt x="46" y="0"/>
                  </a:lnTo>
                  <a:lnTo>
                    <a:pt x="0" y="18"/>
                  </a:lnTo>
                  <a:lnTo>
                    <a:pt x="72" y="195"/>
                  </a:lnTo>
                  <a:lnTo>
                    <a:pt x="118" y="176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1"/>
            <p:cNvSpPr>
              <a:spLocks/>
            </p:cNvSpPr>
            <p:nvPr/>
          </p:nvSpPr>
          <p:spPr bwMode="auto">
            <a:xfrm>
              <a:off x="1151" y="1904"/>
              <a:ext cx="833" cy="1194"/>
            </a:xfrm>
            <a:custGeom>
              <a:avLst/>
              <a:gdLst>
                <a:gd name="T0" fmla="*/ 677 w 1667"/>
                <a:gd name="T1" fmla="*/ 705 h 2388"/>
                <a:gd name="T2" fmla="*/ 654 w 1667"/>
                <a:gd name="T3" fmla="*/ 705 h 2388"/>
                <a:gd name="T4" fmla="*/ 347 w 1667"/>
                <a:gd name="T5" fmla="*/ 593 h 2388"/>
                <a:gd name="T6" fmla="*/ 297 w 1667"/>
                <a:gd name="T7" fmla="*/ 559 h 2388"/>
                <a:gd name="T8" fmla="*/ 322 w 1667"/>
                <a:gd name="T9" fmla="*/ 550 h 2388"/>
                <a:gd name="T10" fmla="*/ 301 w 1667"/>
                <a:gd name="T11" fmla="*/ 507 h 2388"/>
                <a:gd name="T12" fmla="*/ 144 w 1667"/>
                <a:gd name="T13" fmla="*/ 400 h 2388"/>
                <a:gd name="T14" fmla="*/ 143 w 1667"/>
                <a:gd name="T15" fmla="*/ 285 h 2388"/>
                <a:gd name="T16" fmla="*/ 153 w 1667"/>
                <a:gd name="T17" fmla="*/ 329 h 2388"/>
                <a:gd name="T18" fmla="*/ 184 w 1667"/>
                <a:gd name="T19" fmla="*/ 346 h 2388"/>
                <a:gd name="T20" fmla="*/ 215 w 1667"/>
                <a:gd name="T21" fmla="*/ 341 h 2388"/>
                <a:gd name="T22" fmla="*/ 234 w 1667"/>
                <a:gd name="T23" fmla="*/ 324 h 2388"/>
                <a:gd name="T24" fmla="*/ 240 w 1667"/>
                <a:gd name="T25" fmla="*/ 285 h 2388"/>
                <a:gd name="T26" fmla="*/ 192 w 1667"/>
                <a:gd name="T27" fmla="*/ 321 h 2388"/>
                <a:gd name="T28" fmla="*/ 168 w 1667"/>
                <a:gd name="T29" fmla="*/ 302 h 2388"/>
                <a:gd name="T30" fmla="*/ 181 w 1667"/>
                <a:gd name="T31" fmla="*/ 273 h 2388"/>
                <a:gd name="T32" fmla="*/ 211 w 1667"/>
                <a:gd name="T33" fmla="*/ 281 h 2388"/>
                <a:gd name="T34" fmla="*/ 235 w 1667"/>
                <a:gd name="T35" fmla="*/ 271 h 2388"/>
                <a:gd name="T36" fmla="*/ 209 w 1667"/>
                <a:gd name="T37" fmla="*/ 249 h 2388"/>
                <a:gd name="T38" fmla="*/ 186 w 1667"/>
                <a:gd name="T39" fmla="*/ 246 h 2388"/>
                <a:gd name="T40" fmla="*/ 289 w 1667"/>
                <a:gd name="T41" fmla="*/ 157 h 2388"/>
                <a:gd name="T42" fmla="*/ 400 w 1667"/>
                <a:gd name="T43" fmla="*/ 205 h 2388"/>
                <a:gd name="T44" fmla="*/ 538 w 1667"/>
                <a:gd name="T45" fmla="*/ 429 h 2388"/>
                <a:gd name="T46" fmla="*/ 545 w 1667"/>
                <a:gd name="T47" fmla="*/ 375 h 2388"/>
                <a:gd name="T48" fmla="*/ 522 w 1667"/>
                <a:gd name="T49" fmla="*/ 351 h 2388"/>
                <a:gd name="T50" fmla="*/ 499 w 1667"/>
                <a:gd name="T51" fmla="*/ 346 h 2388"/>
                <a:gd name="T52" fmla="*/ 340 w 1667"/>
                <a:gd name="T53" fmla="*/ 205 h 2388"/>
                <a:gd name="T54" fmla="*/ 455 w 1667"/>
                <a:gd name="T55" fmla="*/ 324 h 2388"/>
                <a:gd name="T56" fmla="*/ 475 w 1667"/>
                <a:gd name="T57" fmla="*/ 393 h 2388"/>
                <a:gd name="T58" fmla="*/ 489 w 1667"/>
                <a:gd name="T59" fmla="*/ 374 h 2388"/>
                <a:gd name="T60" fmla="*/ 519 w 1667"/>
                <a:gd name="T61" fmla="*/ 382 h 2388"/>
                <a:gd name="T62" fmla="*/ 501 w 1667"/>
                <a:gd name="T63" fmla="*/ 421 h 2388"/>
                <a:gd name="T64" fmla="*/ 476 w 1667"/>
                <a:gd name="T65" fmla="*/ 404 h 2388"/>
                <a:gd name="T66" fmla="*/ 453 w 1667"/>
                <a:gd name="T67" fmla="*/ 412 h 2388"/>
                <a:gd name="T68" fmla="*/ 473 w 1667"/>
                <a:gd name="T69" fmla="*/ 439 h 2388"/>
                <a:gd name="T70" fmla="*/ 500 w 1667"/>
                <a:gd name="T71" fmla="*/ 447 h 2388"/>
                <a:gd name="T72" fmla="*/ 564 w 1667"/>
                <a:gd name="T73" fmla="*/ 502 h 2388"/>
                <a:gd name="T74" fmla="*/ 662 w 1667"/>
                <a:gd name="T75" fmla="*/ 265 h 2388"/>
                <a:gd name="T76" fmla="*/ 507 w 1667"/>
                <a:gd name="T77" fmla="*/ 159 h 2388"/>
                <a:gd name="T78" fmla="*/ 311 w 1667"/>
                <a:gd name="T79" fmla="*/ 11 h 2388"/>
                <a:gd name="T80" fmla="*/ 188 w 1667"/>
                <a:gd name="T81" fmla="*/ 67 h 2388"/>
                <a:gd name="T82" fmla="*/ 42 w 1667"/>
                <a:gd name="T83" fmla="*/ 241 h 2388"/>
                <a:gd name="T84" fmla="*/ 44 w 1667"/>
                <a:gd name="T85" fmla="*/ 476 h 2388"/>
                <a:gd name="T86" fmla="*/ 186 w 1667"/>
                <a:gd name="T87" fmla="*/ 560 h 2388"/>
                <a:gd name="T88" fmla="*/ 318 w 1667"/>
                <a:gd name="T89" fmla="*/ 794 h 2388"/>
                <a:gd name="T90" fmla="*/ 350 w 1667"/>
                <a:gd name="T91" fmla="*/ 743 h 2388"/>
                <a:gd name="T92" fmla="*/ 417 w 1667"/>
                <a:gd name="T93" fmla="*/ 715 h 2388"/>
                <a:gd name="T94" fmla="*/ 512 w 1667"/>
                <a:gd name="T95" fmla="*/ 759 h 2388"/>
                <a:gd name="T96" fmla="*/ 518 w 1667"/>
                <a:gd name="T97" fmla="*/ 882 h 2388"/>
                <a:gd name="T98" fmla="*/ 461 w 1667"/>
                <a:gd name="T99" fmla="*/ 929 h 2388"/>
                <a:gd name="T100" fmla="*/ 387 w 1667"/>
                <a:gd name="T101" fmla="*/ 929 h 2388"/>
                <a:gd name="T102" fmla="*/ 315 w 1667"/>
                <a:gd name="T103" fmla="*/ 820 h 2388"/>
                <a:gd name="T104" fmla="*/ 133 w 1667"/>
                <a:gd name="T105" fmla="*/ 967 h 2388"/>
                <a:gd name="T106" fmla="*/ 527 w 1667"/>
                <a:gd name="T107" fmla="*/ 1094 h 2388"/>
                <a:gd name="T108" fmla="*/ 833 w 1667"/>
                <a:gd name="T109" fmla="*/ 606 h 238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667" h="2388">
                  <a:moveTo>
                    <a:pt x="1472" y="1141"/>
                  </a:moveTo>
                  <a:lnTo>
                    <a:pt x="1393" y="1370"/>
                  </a:lnTo>
                  <a:lnTo>
                    <a:pt x="1387" y="1382"/>
                  </a:lnTo>
                  <a:lnTo>
                    <a:pt x="1380" y="1393"/>
                  </a:lnTo>
                  <a:lnTo>
                    <a:pt x="1371" y="1402"/>
                  </a:lnTo>
                  <a:lnTo>
                    <a:pt x="1360" y="1408"/>
                  </a:lnTo>
                  <a:lnTo>
                    <a:pt x="1354" y="1410"/>
                  </a:lnTo>
                  <a:lnTo>
                    <a:pt x="1347" y="1412"/>
                  </a:lnTo>
                  <a:lnTo>
                    <a:pt x="1341" y="1413"/>
                  </a:lnTo>
                  <a:lnTo>
                    <a:pt x="1335" y="1413"/>
                  </a:lnTo>
                  <a:lnTo>
                    <a:pt x="1328" y="1413"/>
                  </a:lnTo>
                  <a:lnTo>
                    <a:pt x="1322" y="1413"/>
                  </a:lnTo>
                  <a:lnTo>
                    <a:pt x="1315" y="1412"/>
                  </a:lnTo>
                  <a:lnTo>
                    <a:pt x="1309" y="1410"/>
                  </a:lnTo>
                  <a:lnTo>
                    <a:pt x="907" y="1265"/>
                  </a:lnTo>
                  <a:lnTo>
                    <a:pt x="837" y="1096"/>
                  </a:lnTo>
                  <a:lnTo>
                    <a:pt x="791" y="1115"/>
                  </a:lnTo>
                  <a:lnTo>
                    <a:pt x="844" y="1244"/>
                  </a:lnTo>
                  <a:lnTo>
                    <a:pt x="704" y="1194"/>
                  </a:lnTo>
                  <a:lnTo>
                    <a:pt x="701" y="1191"/>
                  </a:lnTo>
                  <a:lnTo>
                    <a:pt x="695" y="1185"/>
                  </a:lnTo>
                  <a:lnTo>
                    <a:pt x="689" y="1176"/>
                  </a:lnTo>
                  <a:lnTo>
                    <a:pt x="683" y="1166"/>
                  </a:lnTo>
                  <a:lnTo>
                    <a:pt x="676" y="1155"/>
                  </a:lnTo>
                  <a:lnTo>
                    <a:pt x="669" y="1143"/>
                  </a:lnTo>
                  <a:lnTo>
                    <a:pt x="662" y="1131"/>
                  </a:lnTo>
                  <a:lnTo>
                    <a:pt x="655" y="1118"/>
                  </a:lnTo>
                  <a:lnTo>
                    <a:pt x="594" y="1118"/>
                  </a:lnTo>
                  <a:lnTo>
                    <a:pt x="623" y="1181"/>
                  </a:lnTo>
                  <a:lnTo>
                    <a:pt x="490" y="1241"/>
                  </a:lnTo>
                  <a:lnTo>
                    <a:pt x="444" y="1142"/>
                  </a:lnTo>
                  <a:lnTo>
                    <a:pt x="577" y="1082"/>
                  </a:lnTo>
                  <a:lnTo>
                    <a:pt x="594" y="1118"/>
                  </a:lnTo>
                  <a:lnTo>
                    <a:pt x="655" y="1118"/>
                  </a:lnTo>
                  <a:lnTo>
                    <a:pt x="645" y="1099"/>
                  </a:lnTo>
                  <a:lnTo>
                    <a:pt x="636" y="1080"/>
                  </a:lnTo>
                  <a:lnTo>
                    <a:pt x="627" y="1063"/>
                  </a:lnTo>
                  <a:lnTo>
                    <a:pt x="619" y="1047"/>
                  </a:lnTo>
                  <a:lnTo>
                    <a:pt x="613" y="1033"/>
                  </a:lnTo>
                  <a:lnTo>
                    <a:pt x="607" y="1023"/>
                  </a:lnTo>
                  <a:lnTo>
                    <a:pt x="604" y="1016"/>
                  </a:lnTo>
                  <a:lnTo>
                    <a:pt x="603" y="1013"/>
                  </a:lnTo>
                  <a:lnTo>
                    <a:pt x="422" y="1096"/>
                  </a:lnTo>
                  <a:lnTo>
                    <a:pt x="309" y="848"/>
                  </a:lnTo>
                  <a:lnTo>
                    <a:pt x="409" y="800"/>
                  </a:lnTo>
                  <a:lnTo>
                    <a:pt x="757" y="924"/>
                  </a:lnTo>
                  <a:lnTo>
                    <a:pt x="770" y="887"/>
                  </a:lnTo>
                  <a:lnTo>
                    <a:pt x="406" y="745"/>
                  </a:lnTo>
                  <a:lnTo>
                    <a:pt x="289" y="800"/>
                  </a:lnTo>
                  <a:lnTo>
                    <a:pt x="154" y="508"/>
                  </a:lnTo>
                  <a:lnTo>
                    <a:pt x="286" y="446"/>
                  </a:lnTo>
                  <a:lnTo>
                    <a:pt x="319" y="516"/>
                  </a:lnTo>
                  <a:lnTo>
                    <a:pt x="307" y="528"/>
                  </a:lnTo>
                  <a:lnTo>
                    <a:pt x="297" y="541"/>
                  </a:lnTo>
                  <a:lnTo>
                    <a:pt x="290" y="555"/>
                  </a:lnTo>
                  <a:lnTo>
                    <a:pt x="286" y="569"/>
                  </a:lnTo>
                  <a:lnTo>
                    <a:pt x="283" y="585"/>
                  </a:lnTo>
                  <a:lnTo>
                    <a:pt x="283" y="602"/>
                  </a:lnTo>
                  <a:lnTo>
                    <a:pt x="286" y="618"/>
                  </a:lnTo>
                  <a:lnTo>
                    <a:pt x="292" y="634"/>
                  </a:lnTo>
                  <a:lnTo>
                    <a:pt x="296" y="643"/>
                  </a:lnTo>
                  <a:lnTo>
                    <a:pt x="302" y="651"/>
                  </a:lnTo>
                  <a:lnTo>
                    <a:pt x="307" y="658"/>
                  </a:lnTo>
                  <a:lnTo>
                    <a:pt x="315" y="666"/>
                  </a:lnTo>
                  <a:lnTo>
                    <a:pt x="322" y="673"/>
                  </a:lnTo>
                  <a:lnTo>
                    <a:pt x="330" y="679"/>
                  </a:lnTo>
                  <a:lnTo>
                    <a:pt x="339" y="683"/>
                  </a:lnTo>
                  <a:lnTo>
                    <a:pt x="348" y="687"/>
                  </a:lnTo>
                  <a:lnTo>
                    <a:pt x="358" y="690"/>
                  </a:lnTo>
                  <a:lnTo>
                    <a:pt x="368" y="691"/>
                  </a:lnTo>
                  <a:lnTo>
                    <a:pt x="378" y="693"/>
                  </a:lnTo>
                  <a:lnTo>
                    <a:pt x="386" y="693"/>
                  </a:lnTo>
                  <a:lnTo>
                    <a:pt x="396" y="693"/>
                  </a:lnTo>
                  <a:lnTo>
                    <a:pt x="406" y="691"/>
                  </a:lnTo>
                  <a:lnTo>
                    <a:pt x="416" y="689"/>
                  </a:lnTo>
                  <a:lnTo>
                    <a:pt x="425" y="684"/>
                  </a:lnTo>
                  <a:lnTo>
                    <a:pt x="431" y="681"/>
                  </a:lnTo>
                  <a:lnTo>
                    <a:pt x="438" y="677"/>
                  </a:lnTo>
                  <a:lnTo>
                    <a:pt x="444" y="673"/>
                  </a:lnTo>
                  <a:lnTo>
                    <a:pt x="449" y="668"/>
                  </a:lnTo>
                  <a:lnTo>
                    <a:pt x="454" y="663"/>
                  </a:lnTo>
                  <a:lnTo>
                    <a:pt x="459" y="658"/>
                  </a:lnTo>
                  <a:lnTo>
                    <a:pt x="464" y="653"/>
                  </a:lnTo>
                  <a:lnTo>
                    <a:pt x="468" y="647"/>
                  </a:lnTo>
                  <a:lnTo>
                    <a:pt x="790" y="767"/>
                  </a:lnTo>
                  <a:lnTo>
                    <a:pt x="807" y="719"/>
                  </a:lnTo>
                  <a:lnTo>
                    <a:pt x="484" y="598"/>
                  </a:lnTo>
                  <a:lnTo>
                    <a:pt x="484" y="591"/>
                  </a:lnTo>
                  <a:lnTo>
                    <a:pt x="482" y="584"/>
                  </a:lnTo>
                  <a:lnTo>
                    <a:pt x="482" y="577"/>
                  </a:lnTo>
                  <a:lnTo>
                    <a:pt x="481" y="569"/>
                  </a:lnTo>
                  <a:lnTo>
                    <a:pt x="428" y="569"/>
                  </a:lnTo>
                  <a:lnTo>
                    <a:pt x="431" y="590"/>
                  </a:lnTo>
                  <a:lnTo>
                    <a:pt x="426" y="608"/>
                  </a:lnTo>
                  <a:lnTo>
                    <a:pt x="418" y="625"/>
                  </a:lnTo>
                  <a:lnTo>
                    <a:pt x="404" y="637"/>
                  </a:lnTo>
                  <a:lnTo>
                    <a:pt x="395" y="640"/>
                  </a:lnTo>
                  <a:lnTo>
                    <a:pt x="385" y="641"/>
                  </a:lnTo>
                  <a:lnTo>
                    <a:pt x="376" y="641"/>
                  </a:lnTo>
                  <a:lnTo>
                    <a:pt x="366" y="638"/>
                  </a:lnTo>
                  <a:lnTo>
                    <a:pt x="358" y="634"/>
                  </a:lnTo>
                  <a:lnTo>
                    <a:pt x="350" y="628"/>
                  </a:lnTo>
                  <a:lnTo>
                    <a:pt x="343" y="621"/>
                  </a:lnTo>
                  <a:lnTo>
                    <a:pt x="339" y="612"/>
                  </a:lnTo>
                  <a:lnTo>
                    <a:pt x="336" y="604"/>
                  </a:lnTo>
                  <a:lnTo>
                    <a:pt x="335" y="594"/>
                  </a:lnTo>
                  <a:lnTo>
                    <a:pt x="335" y="584"/>
                  </a:lnTo>
                  <a:lnTo>
                    <a:pt x="337" y="575"/>
                  </a:lnTo>
                  <a:lnTo>
                    <a:pt x="342" y="567"/>
                  </a:lnTo>
                  <a:lnTo>
                    <a:pt x="348" y="558"/>
                  </a:lnTo>
                  <a:lnTo>
                    <a:pt x="355" y="552"/>
                  </a:lnTo>
                  <a:lnTo>
                    <a:pt x="363" y="546"/>
                  </a:lnTo>
                  <a:lnTo>
                    <a:pt x="372" y="544"/>
                  </a:lnTo>
                  <a:lnTo>
                    <a:pt x="382" y="542"/>
                  </a:lnTo>
                  <a:lnTo>
                    <a:pt x="391" y="544"/>
                  </a:lnTo>
                  <a:lnTo>
                    <a:pt x="401" y="546"/>
                  </a:lnTo>
                  <a:lnTo>
                    <a:pt x="409" y="551"/>
                  </a:lnTo>
                  <a:lnTo>
                    <a:pt x="416" y="555"/>
                  </a:lnTo>
                  <a:lnTo>
                    <a:pt x="422" y="562"/>
                  </a:lnTo>
                  <a:lnTo>
                    <a:pt x="428" y="569"/>
                  </a:lnTo>
                  <a:lnTo>
                    <a:pt x="481" y="569"/>
                  </a:lnTo>
                  <a:lnTo>
                    <a:pt x="480" y="565"/>
                  </a:lnTo>
                  <a:lnTo>
                    <a:pt x="478" y="559"/>
                  </a:lnTo>
                  <a:lnTo>
                    <a:pt x="477" y="555"/>
                  </a:lnTo>
                  <a:lnTo>
                    <a:pt x="475" y="551"/>
                  </a:lnTo>
                  <a:lnTo>
                    <a:pt x="471" y="541"/>
                  </a:lnTo>
                  <a:lnTo>
                    <a:pt x="465" y="532"/>
                  </a:lnTo>
                  <a:lnTo>
                    <a:pt x="459" y="525"/>
                  </a:lnTo>
                  <a:lnTo>
                    <a:pt x="452" y="518"/>
                  </a:lnTo>
                  <a:lnTo>
                    <a:pt x="445" y="512"/>
                  </a:lnTo>
                  <a:lnTo>
                    <a:pt x="437" y="506"/>
                  </a:lnTo>
                  <a:lnTo>
                    <a:pt x="428" y="502"/>
                  </a:lnTo>
                  <a:lnTo>
                    <a:pt x="419" y="498"/>
                  </a:lnTo>
                  <a:lnTo>
                    <a:pt x="412" y="495"/>
                  </a:lnTo>
                  <a:lnTo>
                    <a:pt x="405" y="493"/>
                  </a:lnTo>
                  <a:lnTo>
                    <a:pt x="398" y="492"/>
                  </a:lnTo>
                  <a:lnTo>
                    <a:pt x="392" y="491"/>
                  </a:lnTo>
                  <a:lnTo>
                    <a:pt x="385" y="491"/>
                  </a:lnTo>
                  <a:lnTo>
                    <a:pt x="378" y="491"/>
                  </a:lnTo>
                  <a:lnTo>
                    <a:pt x="372" y="492"/>
                  </a:lnTo>
                  <a:lnTo>
                    <a:pt x="365" y="493"/>
                  </a:lnTo>
                  <a:lnTo>
                    <a:pt x="333" y="425"/>
                  </a:lnTo>
                  <a:lnTo>
                    <a:pt x="432" y="380"/>
                  </a:lnTo>
                  <a:lnTo>
                    <a:pt x="447" y="409"/>
                  </a:lnTo>
                  <a:lnTo>
                    <a:pt x="503" y="409"/>
                  </a:lnTo>
                  <a:lnTo>
                    <a:pt x="480" y="358"/>
                  </a:lnTo>
                  <a:lnTo>
                    <a:pt x="579" y="313"/>
                  </a:lnTo>
                  <a:lnTo>
                    <a:pt x="623" y="409"/>
                  </a:lnTo>
                  <a:lnTo>
                    <a:pt x="681" y="409"/>
                  </a:lnTo>
                  <a:lnTo>
                    <a:pt x="626" y="291"/>
                  </a:lnTo>
                  <a:lnTo>
                    <a:pt x="892" y="169"/>
                  </a:lnTo>
                  <a:lnTo>
                    <a:pt x="946" y="292"/>
                  </a:lnTo>
                  <a:lnTo>
                    <a:pt x="781" y="369"/>
                  </a:lnTo>
                  <a:lnTo>
                    <a:pt x="800" y="409"/>
                  </a:lnTo>
                  <a:lnTo>
                    <a:pt x="857" y="409"/>
                  </a:lnTo>
                  <a:lnTo>
                    <a:pt x="850" y="394"/>
                  </a:lnTo>
                  <a:lnTo>
                    <a:pt x="968" y="340"/>
                  </a:lnTo>
                  <a:lnTo>
                    <a:pt x="1226" y="904"/>
                  </a:lnTo>
                  <a:lnTo>
                    <a:pt x="1110" y="957"/>
                  </a:lnTo>
                  <a:lnTo>
                    <a:pt x="1068" y="866"/>
                  </a:lnTo>
                  <a:lnTo>
                    <a:pt x="1077" y="858"/>
                  </a:lnTo>
                  <a:lnTo>
                    <a:pt x="1084" y="848"/>
                  </a:lnTo>
                  <a:lnTo>
                    <a:pt x="1090" y="838"/>
                  </a:lnTo>
                  <a:lnTo>
                    <a:pt x="1094" y="828"/>
                  </a:lnTo>
                  <a:lnTo>
                    <a:pt x="1100" y="808"/>
                  </a:lnTo>
                  <a:lnTo>
                    <a:pt x="1101" y="789"/>
                  </a:lnTo>
                  <a:lnTo>
                    <a:pt x="1098" y="769"/>
                  </a:lnTo>
                  <a:lnTo>
                    <a:pt x="1091" y="750"/>
                  </a:lnTo>
                  <a:lnTo>
                    <a:pt x="1087" y="742"/>
                  </a:lnTo>
                  <a:lnTo>
                    <a:pt x="1081" y="733"/>
                  </a:lnTo>
                  <a:lnTo>
                    <a:pt x="1075" y="726"/>
                  </a:lnTo>
                  <a:lnTo>
                    <a:pt x="1070" y="719"/>
                  </a:lnTo>
                  <a:lnTo>
                    <a:pt x="1061" y="712"/>
                  </a:lnTo>
                  <a:lnTo>
                    <a:pt x="1054" y="706"/>
                  </a:lnTo>
                  <a:lnTo>
                    <a:pt x="1045" y="701"/>
                  </a:lnTo>
                  <a:lnTo>
                    <a:pt x="1035" y="697"/>
                  </a:lnTo>
                  <a:lnTo>
                    <a:pt x="1029" y="696"/>
                  </a:lnTo>
                  <a:lnTo>
                    <a:pt x="1024" y="694"/>
                  </a:lnTo>
                  <a:lnTo>
                    <a:pt x="1016" y="693"/>
                  </a:lnTo>
                  <a:lnTo>
                    <a:pt x="1011" y="691"/>
                  </a:lnTo>
                  <a:lnTo>
                    <a:pt x="1004" y="691"/>
                  </a:lnTo>
                  <a:lnTo>
                    <a:pt x="998" y="691"/>
                  </a:lnTo>
                  <a:lnTo>
                    <a:pt x="991" y="691"/>
                  </a:lnTo>
                  <a:lnTo>
                    <a:pt x="985" y="693"/>
                  </a:lnTo>
                  <a:lnTo>
                    <a:pt x="857" y="409"/>
                  </a:lnTo>
                  <a:lnTo>
                    <a:pt x="800" y="409"/>
                  </a:lnTo>
                  <a:lnTo>
                    <a:pt x="880" y="582"/>
                  </a:lnTo>
                  <a:lnTo>
                    <a:pt x="734" y="528"/>
                  </a:lnTo>
                  <a:lnTo>
                    <a:pt x="681" y="409"/>
                  </a:lnTo>
                  <a:lnTo>
                    <a:pt x="623" y="409"/>
                  </a:lnTo>
                  <a:lnTo>
                    <a:pt x="666" y="502"/>
                  </a:lnTo>
                  <a:lnTo>
                    <a:pt x="521" y="447"/>
                  </a:lnTo>
                  <a:lnTo>
                    <a:pt x="503" y="409"/>
                  </a:lnTo>
                  <a:lnTo>
                    <a:pt x="447" y="409"/>
                  </a:lnTo>
                  <a:lnTo>
                    <a:pt x="482" y="488"/>
                  </a:lnTo>
                  <a:lnTo>
                    <a:pt x="910" y="648"/>
                  </a:lnTo>
                  <a:lnTo>
                    <a:pt x="938" y="713"/>
                  </a:lnTo>
                  <a:lnTo>
                    <a:pt x="923" y="729"/>
                  </a:lnTo>
                  <a:lnTo>
                    <a:pt x="912" y="747"/>
                  </a:lnTo>
                  <a:lnTo>
                    <a:pt x="903" y="767"/>
                  </a:lnTo>
                  <a:lnTo>
                    <a:pt x="900" y="789"/>
                  </a:lnTo>
                  <a:lnTo>
                    <a:pt x="950" y="789"/>
                  </a:lnTo>
                  <a:lnTo>
                    <a:pt x="950" y="786"/>
                  </a:lnTo>
                  <a:lnTo>
                    <a:pt x="952" y="782"/>
                  </a:lnTo>
                  <a:lnTo>
                    <a:pt x="952" y="778"/>
                  </a:lnTo>
                  <a:lnTo>
                    <a:pt x="953" y="775"/>
                  </a:lnTo>
                  <a:lnTo>
                    <a:pt x="958" y="766"/>
                  </a:lnTo>
                  <a:lnTo>
                    <a:pt x="963" y="759"/>
                  </a:lnTo>
                  <a:lnTo>
                    <a:pt x="971" y="753"/>
                  </a:lnTo>
                  <a:lnTo>
                    <a:pt x="979" y="747"/>
                  </a:lnTo>
                  <a:lnTo>
                    <a:pt x="988" y="745"/>
                  </a:lnTo>
                  <a:lnTo>
                    <a:pt x="998" y="743"/>
                  </a:lnTo>
                  <a:lnTo>
                    <a:pt x="1008" y="743"/>
                  </a:lnTo>
                  <a:lnTo>
                    <a:pt x="1016" y="746"/>
                  </a:lnTo>
                  <a:lnTo>
                    <a:pt x="1025" y="750"/>
                  </a:lnTo>
                  <a:lnTo>
                    <a:pt x="1034" y="756"/>
                  </a:lnTo>
                  <a:lnTo>
                    <a:pt x="1039" y="763"/>
                  </a:lnTo>
                  <a:lnTo>
                    <a:pt x="1045" y="772"/>
                  </a:lnTo>
                  <a:lnTo>
                    <a:pt x="1049" y="790"/>
                  </a:lnTo>
                  <a:lnTo>
                    <a:pt x="1047" y="809"/>
                  </a:lnTo>
                  <a:lnTo>
                    <a:pt x="1037" y="826"/>
                  </a:lnTo>
                  <a:lnTo>
                    <a:pt x="1021" y="838"/>
                  </a:lnTo>
                  <a:lnTo>
                    <a:pt x="1011" y="841"/>
                  </a:lnTo>
                  <a:lnTo>
                    <a:pt x="1002" y="842"/>
                  </a:lnTo>
                  <a:lnTo>
                    <a:pt x="992" y="842"/>
                  </a:lnTo>
                  <a:lnTo>
                    <a:pt x="982" y="839"/>
                  </a:lnTo>
                  <a:lnTo>
                    <a:pt x="973" y="835"/>
                  </a:lnTo>
                  <a:lnTo>
                    <a:pt x="966" y="828"/>
                  </a:lnTo>
                  <a:lnTo>
                    <a:pt x="960" y="822"/>
                  </a:lnTo>
                  <a:lnTo>
                    <a:pt x="955" y="813"/>
                  </a:lnTo>
                  <a:lnTo>
                    <a:pt x="953" y="808"/>
                  </a:lnTo>
                  <a:lnTo>
                    <a:pt x="952" y="800"/>
                  </a:lnTo>
                  <a:lnTo>
                    <a:pt x="952" y="795"/>
                  </a:lnTo>
                  <a:lnTo>
                    <a:pt x="950" y="789"/>
                  </a:lnTo>
                  <a:lnTo>
                    <a:pt x="900" y="789"/>
                  </a:lnTo>
                  <a:lnTo>
                    <a:pt x="902" y="800"/>
                  </a:lnTo>
                  <a:lnTo>
                    <a:pt x="903" y="812"/>
                  </a:lnTo>
                  <a:lnTo>
                    <a:pt x="906" y="823"/>
                  </a:lnTo>
                  <a:lnTo>
                    <a:pt x="909" y="835"/>
                  </a:lnTo>
                  <a:lnTo>
                    <a:pt x="913" y="844"/>
                  </a:lnTo>
                  <a:lnTo>
                    <a:pt x="919" y="852"/>
                  </a:lnTo>
                  <a:lnTo>
                    <a:pt x="925" y="859"/>
                  </a:lnTo>
                  <a:lnTo>
                    <a:pt x="932" y="866"/>
                  </a:lnTo>
                  <a:lnTo>
                    <a:pt x="939" y="872"/>
                  </a:lnTo>
                  <a:lnTo>
                    <a:pt x="946" y="878"/>
                  </a:lnTo>
                  <a:lnTo>
                    <a:pt x="955" y="882"/>
                  </a:lnTo>
                  <a:lnTo>
                    <a:pt x="965" y="887"/>
                  </a:lnTo>
                  <a:lnTo>
                    <a:pt x="972" y="889"/>
                  </a:lnTo>
                  <a:lnTo>
                    <a:pt x="979" y="891"/>
                  </a:lnTo>
                  <a:lnTo>
                    <a:pt x="986" y="892"/>
                  </a:lnTo>
                  <a:lnTo>
                    <a:pt x="994" y="892"/>
                  </a:lnTo>
                  <a:lnTo>
                    <a:pt x="1001" y="894"/>
                  </a:lnTo>
                  <a:lnTo>
                    <a:pt x="1009" y="892"/>
                  </a:lnTo>
                  <a:lnTo>
                    <a:pt x="1016" y="892"/>
                  </a:lnTo>
                  <a:lnTo>
                    <a:pt x="1024" y="891"/>
                  </a:lnTo>
                  <a:lnTo>
                    <a:pt x="1064" y="978"/>
                  </a:lnTo>
                  <a:lnTo>
                    <a:pt x="1149" y="1169"/>
                  </a:lnTo>
                  <a:lnTo>
                    <a:pt x="1192" y="1148"/>
                  </a:lnTo>
                  <a:lnTo>
                    <a:pt x="1128" y="1003"/>
                  </a:lnTo>
                  <a:lnTo>
                    <a:pt x="1295" y="930"/>
                  </a:lnTo>
                  <a:lnTo>
                    <a:pt x="1215" y="756"/>
                  </a:lnTo>
                  <a:lnTo>
                    <a:pt x="1393" y="676"/>
                  </a:lnTo>
                  <a:lnTo>
                    <a:pt x="1371" y="628"/>
                  </a:lnTo>
                  <a:lnTo>
                    <a:pt x="1193" y="710"/>
                  </a:lnTo>
                  <a:lnTo>
                    <a:pt x="1149" y="610"/>
                  </a:lnTo>
                  <a:lnTo>
                    <a:pt x="1325" y="529"/>
                  </a:lnTo>
                  <a:lnTo>
                    <a:pt x="1304" y="482"/>
                  </a:lnTo>
                  <a:lnTo>
                    <a:pt x="1127" y="564"/>
                  </a:lnTo>
                  <a:lnTo>
                    <a:pt x="1081" y="465"/>
                  </a:lnTo>
                  <a:lnTo>
                    <a:pt x="1258" y="383"/>
                  </a:lnTo>
                  <a:lnTo>
                    <a:pt x="1236" y="336"/>
                  </a:lnTo>
                  <a:lnTo>
                    <a:pt x="1060" y="417"/>
                  </a:lnTo>
                  <a:lnTo>
                    <a:pt x="1014" y="318"/>
                  </a:lnTo>
                  <a:lnTo>
                    <a:pt x="1192" y="237"/>
                  </a:lnTo>
                  <a:lnTo>
                    <a:pt x="1170" y="191"/>
                  </a:lnTo>
                  <a:lnTo>
                    <a:pt x="992" y="271"/>
                  </a:lnTo>
                  <a:lnTo>
                    <a:pt x="916" y="102"/>
                  </a:lnTo>
                  <a:lnTo>
                    <a:pt x="751" y="178"/>
                  </a:lnTo>
                  <a:lnTo>
                    <a:pt x="669" y="0"/>
                  </a:lnTo>
                  <a:lnTo>
                    <a:pt x="623" y="21"/>
                  </a:lnTo>
                  <a:lnTo>
                    <a:pt x="704" y="199"/>
                  </a:lnTo>
                  <a:lnTo>
                    <a:pt x="604" y="244"/>
                  </a:lnTo>
                  <a:lnTo>
                    <a:pt x="523" y="66"/>
                  </a:lnTo>
                  <a:lnTo>
                    <a:pt x="477" y="87"/>
                  </a:lnTo>
                  <a:lnTo>
                    <a:pt x="557" y="265"/>
                  </a:lnTo>
                  <a:lnTo>
                    <a:pt x="458" y="311"/>
                  </a:lnTo>
                  <a:lnTo>
                    <a:pt x="376" y="133"/>
                  </a:lnTo>
                  <a:lnTo>
                    <a:pt x="330" y="155"/>
                  </a:lnTo>
                  <a:lnTo>
                    <a:pt x="411" y="333"/>
                  </a:lnTo>
                  <a:lnTo>
                    <a:pt x="312" y="379"/>
                  </a:lnTo>
                  <a:lnTo>
                    <a:pt x="230" y="201"/>
                  </a:lnTo>
                  <a:lnTo>
                    <a:pt x="184" y="222"/>
                  </a:lnTo>
                  <a:lnTo>
                    <a:pt x="264" y="400"/>
                  </a:lnTo>
                  <a:lnTo>
                    <a:pt x="85" y="482"/>
                  </a:lnTo>
                  <a:lnTo>
                    <a:pt x="175" y="679"/>
                  </a:lnTo>
                  <a:lnTo>
                    <a:pt x="0" y="759"/>
                  </a:lnTo>
                  <a:lnTo>
                    <a:pt x="22" y="805"/>
                  </a:lnTo>
                  <a:lnTo>
                    <a:pt x="197" y="724"/>
                  </a:lnTo>
                  <a:lnTo>
                    <a:pt x="241" y="823"/>
                  </a:lnTo>
                  <a:lnTo>
                    <a:pt x="66" y="905"/>
                  </a:lnTo>
                  <a:lnTo>
                    <a:pt x="88" y="951"/>
                  </a:lnTo>
                  <a:lnTo>
                    <a:pt x="263" y="869"/>
                  </a:lnTo>
                  <a:lnTo>
                    <a:pt x="309" y="971"/>
                  </a:lnTo>
                  <a:lnTo>
                    <a:pt x="134" y="1052"/>
                  </a:lnTo>
                  <a:lnTo>
                    <a:pt x="155" y="1098"/>
                  </a:lnTo>
                  <a:lnTo>
                    <a:pt x="330" y="1017"/>
                  </a:lnTo>
                  <a:lnTo>
                    <a:pt x="373" y="1113"/>
                  </a:lnTo>
                  <a:lnTo>
                    <a:pt x="372" y="1119"/>
                  </a:lnTo>
                  <a:lnTo>
                    <a:pt x="198" y="1197"/>
                  </a:lnTo>
                  <a:lnTo>
                    <a:pt x="220" y="1244"/>
                  </a:lnTo>
                  <a:lnTo>
                    <a:pt x="348" y="1185"/>
                  </a:lnTo>
                  <a:lnTo>
                    <a:pt x="201" y="1598"/>
                  </a:lnTo>
                  <a:lnTo>
                    <a:pt x="633" y="1598"/>
                  </a:lnTo>
                  <a:lnTo>
                    <a:pt x="635" y="1593"/>
                  </a:lnTo>
                  <a:lnTo>
                    <a:pt x="636" y="1587"/>
                  </a:lnTo>
                  <a:lnTo>
                    <a:pt x="639" y="1581"/>
                  </a:lnTo>
                  <a:lnTo>
                    <a:pt x="640" y="1575"/>
                  </a:lnTo>
                  <a:lnTo>
                    <a:pt x="649" y="1554"/>
                  </a:lnTo>
                  <a:lnTo>
                    <a:pt x="659" y="1535"/>
                  </a:lnTo>
                  <a:lnTo>
                    <a:pt x="672" y="1517"/>
                  </a:lnTo>
                  <a:lnTo>
                    <a:pt x="685" y="1501"/>
                  </a:lnTo>
                  <a:lnTo>
                    <a:pt x="701" y="1485"/>
                  </a:lnTo>
                  <a:lnTo>
                    <a:pt x="716" y="1472"/>
                  </a:lnTo>
                  <a:lnTo>
                    <a:pt x="734" y="1461"/>
                  </a:lnTo>
                  <a:lnTo>
                    <a:pt x="752" y="1451"/>
                  </a:lnTo>
                  <a:lnTo>
                    <a:pt x="772" y="1442"/>
                  </a:lnTo>
                  <a:lnTo>
                    <a:pt x="793" y="1436"/>
                  </a:lnTo>
                  <a:lnTo>
                    <a:pt x="813" y="1432"/>
                  </a:lnTo>
                  <a:lnTo>
                    <a:pt x="834" y="1429"/>
                  </a:lnTo>
                  <a:lnTo>
                    <a:pt x="856" y="1429"/>
                  </a:lnTo>
                  <a:lnTo>
                    <a:pt x="877" y="1430"/>
                  </a:lnTo>
                  <a:lnTo>
                    <a:pt x="899" y="1435"/>
                  </a:lnTo>
                  <a:lnTo>
                    <a:pt x="920" y="1442"/>
                  </a:lnTo>
                  <a:lnTo>
                    <a:pt x="960" y="1461"/>
                  </a:lnTo>
                  <a:lnTo>
                    <a:pt x="996" y="1486"/>
                  </a:lnTo>
                  <a:lnTo>
                    <a:pt x="1025" y="1518"/>
                  </a:lnTo>
                  <a:lnTo>
                    <a:pt x="1047" y="1554"/>
                  </a:lnTo>
                  <a:lnTo>
                    <a:pt x="1061" y="1594"/>
                  </a:lnTo>
                  <a:lnTo>
                    <a:pt x="1068" y="1637"/>
                  </a:lnTo>
                  <a:lnTo>
                    <a:pt x="1065" y="1680"/>
                  </a:lnTo>
                  <a:lnTo>
                    <a:pt x="1055" y="1723"/>
                  </a:lnTo>
                  <a:lnTo>
                    <a:pt x="1047" y="1745"/>
                  </a:lnTo>
                  <a:lnTo>
                    <a:pt x="1037" y="1763"/>
                  </a:lnTo>
                  <a:lnTo>
                    <a:pt x="1024" y="1782"/>
                  </a:lnTo>
                  <a:lnTo>
                    <a:pt x="1011" y="1799"/>
                  </a:lnTo>
                  <a:lnTo>
                    <a:pt x="995" y="1814"/>
                  </a:lnTo>
                  <a:lnTo>
                    <a:pt x="979" y="1828"/>
                  </a:lnTo>
                  <a:lnTo>
                    <a:pt x="962" y="1839"/>
                  </a:lnTo>
                  <a:lnTo>
                    <a:pt x="943" y="1850"/>
                  </a:lnTo>
                  <a:lnTo>
                    <a:pt x="923" y="1858"/>
                  </a:lnTo>
                  <a:lnTo>
                    <a:pt x="903" y="1864"/>
                  </a:lnTo>
                  <a:lnTo>
                    <a:pt x="883" y="1868"/>
                  </a:lnTo>
                  <a:lnTo>
                    <a:pt x="861" y="1871"/>
                  </a:lnTo>
                  <a:lnTo>
                    <a:pt x="840" y="1871"/>
                  </a:lnTo>
                  <a:lnTo>
                    <a:pt x="818" y="1868"/>
                  </a:lnTo>
                  <a:lnTo>
                    <a:pt x="795" y="1864"/>
                  </a:lnTo>
                  <a:lnTo>
                    <a:pt x="774" y="1858"/>
                  </a:lnTo>
                  <a:lnTo>
                    <a:pt x="738" y="1841"/>
                  </a:lnTo>
                  <a:lnTo>
                    <a:pt x="706" y="1817"/>
                  </a:lnTo>
                  <a:lnTo>
                    <a:pt x="681" y="1788"/>
                  </a:lnTo>
                  <a:lnTo>
                    <a:pt x="659" y="1753"/>
                  </a:lnTo>
                  <a:lnTo>
                    <a:pt x="643" y="1717"/>
                  </a:lnTo>
                  <a:lnTo>
                    <a:pt x="633" y="1679"/>
                  </a:lnTo>
                  <a:lnTo>
                    <a:pt x="630" y="1639"/>
                  </a:lnTo>
                  <a:lnTo>
                    <a:pt x="633" y="1598"/>
                  </a:lnTo>
                  <a:lnTo>
                    <a:pt x="201" y="1598"/>
                  </a:lnTo>
                  <a:lnTo>
                    <a:pt x="69" y="1967"/>
                  </a:lnTo>
                  <a:lnTo>
                    <a:pt x="230" y="2025"/>
                  </a:lnTo>
                  <a:lnTo>
                    <a:pt x="257" y="1947"/>
                  </a:lnTo>
                  <a:lnTo>
                    <a:pt x="260" y="1940"/>
                  </a:lnTo>
                  <a:lnTo>
                    <a:pt x="266" y="1934"/>
                  </a:lnTo>
                  <a:lnTo>
                    <a:pt x="271" y="1928"/>
                  </a:lnTo>
                  <a:lnTo>
                    <a:pt x="277" y="1924"/>
                  </a:lnTo>
                  <a:lnTo>
                    <a:pt x="284" y="1921"/>
                  </a:lnTo>
                  <a:lnTo>
                    <a:pt x="293" y="1921"/>
                  </a:lnTo>
                  <a:lnTo>
                    <a:pt x="300" y="1921"/>
                  </a:lnTo>
                  <a:lnTo>
                    <a:pt x="309" y="1923"/>
                  </a:lnTo>
                  <a:lnTo>
                    <a:pt x="1055" y="2188"/>
                  </a:lnTo>
                  <a:lnTo>
                    <a:pt x="1070" y="2197"/>
                  </a:lnTo>
                  <a:lnTo>
                    <a:pt x="1078" y="2210"/>
                  </a:lnTo>
                  <a:lnTo>
                    <a:pt x="1083" y="2224"/>
                  </a:lnTo>
                  <a:lnTo>
                    <a:pt x="1080" y="2240"/>
                  </a:lnTo>
                  <a:lnTo>
                    <a:pt x="1041" y="2333"/>
                  </a:lnTo>
                  <a:lnTo>
                    <a:pt x="1250" y="2388"/>
                  </a:lnTo>
                  <a:lnTo>
                    <a:pt x="1667" y="1212"/>
                  </a:lnTo>
                  <a:lnTo>
                    <a:pt x="1472" y="1141"/>
                  </a:lnTo>
                  <a:close/>
                </a:path>
              </a:pathLst>
            </a:cu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CPU Types</a:t>
            </a:r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CPU or microprocessor</a:t>
            </a:r>
            <a:r>
              <a:rPr lang="en-US" altLang="en-US" smtClean="0"/>
              <a:t> is often described as the brain of a computer.</a:t>
            </a:r>
          </a:p>
          <a:p>
            <a:pPr eaLnBrk="1" hangingPunct="1"/>
            <a:r>
              <a:rPr lang="en-US" altLang="en-US" smtClean="0"/>
              <a:t>CPU is an integrated circuit or “chip” which processes instructions and data.</a:t>
            </a:r>
          </a:p>
          <a:p>
            <a:pPr eaLnBrk="1" hangingPunct="1"/>
            <a:r>
              <a:rPr lang="en-US" altLang="en-US" smtClean="0"/>
              <a:t>CPU types.</a:t>
            </a:r>
          </a:p>
          <a:p>
            <a:pPr lvl="1" eaLnBrk="1" hangingPunct="1"/>
            <a:r>
              <a:rPr lang="en-US" altLang="en-US" smtClean="0"/>
              <a:t>Intel Pentium II, III, IV</a:t>
            </a:r>
          </a:p>
          <a:p>
            <a:pPr lvl="1" eaLnBrk="1" hangingPunct="1"/>
            <a:r>
              <a:rPr lang="en-US" altLang="en-US" smtClean="0"/>
              <a:t>Intel Celeron</a:t>
            </a:r>
          </a:p>
          <a:p>
            <a:pPr lvl="1" eaLnBrk="1" hangingPunct="1"/>
            <a:r>
              <a:rPr lang="en-US" altLang="en-US" smtClean="0"/>
              <a:t>AMD Athlon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CPU types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CPU speed is measured by the number of completed </a:t>
            </a:r>
            <a:r>
              <a:rPr lang="en-US" altLang="en-US" b="1" smtClean="0">
                <a:solidFill>
                  <a:srgbClr val="336600"/>
                </a:solidFill>
              </a:rPr>
              <a:t>instruction cycles</a:t>
            </a:r>
            <a:r>
              <a:rPr lang="en-US" altLang="en-US" smtClean="0"/>
              <a:t> per second</a:t>
            </a:r>
          </a:p>
          <a:p>
            <a:pPr marL="628650" lvl="1" indent="57150" eaLnBrk="1" hangingPunct="1">
              <a:buFont typeface="Webdings" pitchFamily="18" charset="2"/>
              <a:buNone/>
            </a:pPr>
            <a:r>
              <a:rPr lang="en-US" altLang="en-US" smtClean="0"/>
              <a:t>Currently, CPU speeds range from 600 megahertz (MHz or million cycles per second) to 4 gigahertz (GHz or billion cycles per second).</a:t>
            </a:r>
          </a:p>
          <a:p>
            <a:pPr eaLnBrk="1" hangingPunct="1"/>
            <a:r>
              <a:rPr lang="en-US" altLang="en-US" smtClean="0"/>
              <a:t>Always check new software’s requirements for CPU type and speed before purchasing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762000" y="63246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Watch an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  <a:hlinkClick r:id="rId2"/>
              </a:rPr>
              <a:t>animated illustration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of a CPU at work.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Microcomputer Platforms</a:t>
            </a:r>
          </a:p>
        </p:txBody>
      </p:sp>
      <p:sp>
        <p:nvSpPr>
          <p:cNvPr id="14339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All microcomputers are based on a small number of designs (interior architecture) or </a:t>
            </a:r>
            <a:r>
              <a:rPr lang="en-US" altLang="en-US" b="1" smtClean="0">
                <a:solidFill>
                  <a:srgbClr val="336600"/>
                </a:solidFill>
              </a:rPr>
              <a:t>computer platforms</a:t>
            </a:r>
            <a:r>
              <a:rPr lang="en-US" altLang="en-US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PC architecture is based on the first IBM microcomputers. Generally, PCs use Microsoft Windows as their operating system.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Apple computers or Macs are based on proprietary architecture manufactured exclusively by Apple Computer, Inc.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Microcomputer Platforms</a:t>
            </a:r>
          </a:p>
        </p:txBody>
      </p:sp>
      <p:sp>
        <p:nvSpPr>
          <p:cNvPr id="15363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Compatibility</a:t>
            </a:r>
            <a:r>
              <a:rPr lang="en-US" altLang="en-US" smtClean="0">
                <a:solidFill>
                  <a:srgbClr val="336600"/>
                </a:solidFill>
              </a:rPr>
              <a:t> </a:t>
            </a:r>
            <a:r>
              <a:rPr lang="en-US" altLang="en-US" smtClean="0"/>
              <a:t>refers to computers that operate in essentially the same way.</a:t>
            </a:r>
          </a:p>
          <a:p>
            <a:pPr eaLnBrk="1" hangingPunct="1"/>
            <a:r>
              <a:rPr lang="en-US" altLang="en-US" smtClean="0"/>
              <a:t>Compatibility across platforms is limited! You must know which platform your computer runs on before purchasing software.</a:t>
            </a:r>
          </a:p>
          <a:p>
            <a:pPr eaLnBrk="1" hangingPunct="1"/>
            <a:r>
              <a:rPr lang="en-US" altLang="en-US" smtClean="0"/>
              <a:t>All software is designed for a specific platform.</a:t>
            </a:r>
          </a:p>
          <a:p>
            <a:pPr marL="685800" lvl="1" indent="0" eaLnBrk="1" hangingPunct="1">
              <a:buFont typeface="Webdings" pitchFamily="18" charset="2"/>
              <a:buNone/>
            </a:pPr>
            <a:r>
              <a:rPr lang="en-US" altLang="en-US" smtClean="0"/>
              <a:t>Windows, Mac or Unix versions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Memory (RAM)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RAM</a:t>
            </a:r>
            <a:r>
              <a:rPr lang="en-US" altLang="en-US" sz="3600" smtClean="0"/>
              <a:t> or </a:t>
            </a:r>
            <a:r>
              <a:rPr lang="en-US" altLang="en-US" sz="3600" b="1" smtClean="0">
                <a:solidFill>
                  <a:srgbClr val="336600"/>
                </a:solidFill>
              </a:rPr>
              <a:t>R</a:t>
            </a:r>
            <a:r>
              <a:rPr lang="en-US" altLang="en-US" sz="3600" smtClean="0"/>
              <a:t>andom </a:t>
            </a:r>
            <a:r>
              <a:rPr lang="en-US" altLang="en-US" sz="3600" b="1" smtClean="0">
                <a:solidFill>
                  <a:srgbClr val="336600"/>
                </a:solidFill>
              </a:rPr>
              <a:t>A</a:t>
            </a:r>
            <a:r>
              <a:rPr lang="en-US" altLang="en-US" sz="3600" smtClean="0"/>
              <a:t>ccess </a:t>
            </a:r>
            <a:r>
              <a:rPr lang="en-US" altLang="en-US" sz="3600" b="1" smtClean="0">
                <a:solidFill>
                  <a:srgbClr val="336600"/>
                </a:solidFill>
              </a:rPr>
              <a:t>M</a:t>
            </a:r>
            <a:r>
              <a:rPr lang="en-US" altLang="en-US" sz="3600" smtClean="0"/>
              <a:t>emory</a:t>
            </a:r>
          </a:p>
          <a:p>
            <a:pPr eaLnBrk="1" hangingPunct="1"/>
            <a:r>
              <a:rPr lang="en-US" altLang="en-US" smtClean="0"/>
              <a:t>“Waiting room” for computer’s CPU. </a:t>
            </a:r>
          </a:p>
          <a:p>
            <a:pPr eaLnBrk="1" hangingPunct="1"/>
            <a:r>
              <a:rPr lang="en-US" altLang="en-US" smtClean="0"/>
              <a:t>Holds instructions for processing data, processed data, and raw data.</a:t>
            </a:r>
          </a:p>
          <a:p>
            <a:pPr eaLnBrk="1" hangingPunct="1"/>
            <a:r>
              <a:rPr lang="en-US" altLang="en-US" smtClean="0"/>
              <a:t>Ram is measured by:</a:t>
            </a:r>
          </a:p>
          <a:p>
            <a:pPr lvl="1" eaLnBrk="1" hangingPunct="1"/>
            <a:r>
              <a:rPr lang="en-US" altLang="en-US" smtClean="0"/>
              <a:t>Capacity (in Megabytes or Gigabytes)</a:t>
            </a:r>
          </a:p>
          <a:p>
            <a:pPr lvl="1" eaLnBrk="1" hangingPunct="1"/>
            <a:r>
              <a:rPr lang="en-US" altLang="en-US" smtClean="0"/>
              <a:t>Speed (in Nanoseconds)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Memory (RAM)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Amount of RAM installed will determine.</a:t>
            </a:r>
          </a:p>
          <a:p>
            <a:pPr marL="571500" lvl="1" indent="0" eaLnBrk="1" hangingPunct="1"/>
            <a:r>
              <a:rPr lang="en-US" altLang="en-US" smtClean="0"/>
              <a:t>Which software applications will run 	(efficiently)?</a:t>
            </a:r>
          </a:p>
          <a:p>
            <a:pPr marL="571500" lvl="1" indent="0" eaLnBrk="1" hangingPunct="1"/>
            <a:r>
              <a:rPr lang="en-US" altLang="en-US" smtClean="0"/>
              <a:t>How many software applications can be open 	simultaneously (multitasking ability)?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RAM upgrades</a:t>
            </a:r>
            <a:r>
              <a:rPr lang="en-US" altLang="en-US" smtClean="0"/>
              <a:t> are cost-effective and easy to install.</a:t>
            </a:r>
          </a:p>
          <a:p>
            <a:pPr marL="571500" lvl="1" indent="0" eaLnBrk="1" hangingPunct="1">
              <a:buFont typeface="Webdings" pitchFamily="18" charset="2"/>
              <a:buNone/>
            </a:pPr>
            <a:r>
              <a:rPr lang="en-US" altLang="en-US" smtClean="0"/>
              <a:t>Check your computer manual for RAM type (</a:t>
            </a:r>
            <a:r>
              <a:rPr lang="en-US" altLang="en-US" b="1" smtClean="0">
                <a:solidFill>
                  <a:srgbClr val="336600"/>
                </a:solidFill>
              </a:rPr>
              <a:t>DIMM, SDRAM</a:t>
            </a:r>
            <a:r>
              <a:rPr lang="en-US" altLang="en-US" smtClean="0"/>
              <a:t>) and speed (</a:t>
            </a:r>
            <a:r>
              <a:rPr lang="en-US" altLang="en-US" b="1" smtClean="0">
                <a:solidFill>
                  <a:srgbClr val="336600"/>
                </a:solidFill>
              </a:rPr>
              <a:t>100, 90ns</a:t>
            </a:r>
            <a:r>
              <a:rPr lang="en-US" altLang="en-US" smtClean="0"/>
              <a:t>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Memory (RAM)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 software applications will have RAM specifications listed on their packaging.</a:t>
            </a:r>
          </a:p>
          <a:p>
            <a:pPr eaLnBrk="1" hangingPunct="1"/>
            <a:r>
              <a:rPr lang="en-US" altLang="en-US" smtClean="0"/>
              <a:t>Many applications list both a </a:t>
            </a:r>
            <a:r>
              <a:rPr lang="en-US" altLang="en-US" b="1" smtClean="0">
                <a:solidFill>
                  <a:srgbClr val="336600"/>
                </a:solidFill>
              </a:rPr>
              <a:t>minimum</a:t>
            </a:r>
            <a:r>
              <a:rPr lang="en-US" altLang="en-US" smtClean="0">
                <a:solidFill>
                  <a:srgbClr val="336600"/>
                </a:solidFill>
              </a:rPr>
              <a:t> </a:t>
            </a:r>
            <a:r>
              <a:rPr lang="en-US" altLang="en-US" smtClean="0"/>
              <a:t>and a </a:t>
            </a:r>
            <a:r>
              <a:rPr lang="en-US" altLang="en-US" b="1" smtClean="0">
                <a:solidFill>
                  <a:srgbClr val="336600"/>
                </a:solidFill>
              </a:rPr>
              <a:t>recommended</a:t>
            </a:r>
            <a:r>
              <a:rPr lang="en-US" altLang="en-US" smtClean="0"/>
              <a:t> amount of RAM necessary to run the software.</a:t>
            </a:r>
          </a:p>
          <a:p>
            <a:pPr eaLnBrk="1" hangingPunct="1"/>
            <a:r>
              <a:rPr lang="en-US" altLang="en-US" smtClean="0"/>
              <a:t>Be cautious about buying software for a system based on minimum requirement.</a:t>
            </a:r>
          </a:p>
        </p:txBody>
      </p:sp>
      <p:sp>
        <p:nvSpPr>
          <p:cNvPr id="142345" name="Text Box 9"/>
          <p:cNvSpPr txBox="1">
            <a:spLocks noChangeArrowheads="1"/>
          </p:cNvSpPr>
          <p:nvPr/>
        </p:nvSpPr>
        <p:spPr bwMode="auto">
          <a:xfrm>
            <a:off x="762000" y="5883275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Visit the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  <a:hlinkClick r:id="rId2"/>
              </a:rPr>
              <a:t>Memory Technology Exhibit                            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at Intel’s Virtual museum.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Storage Technology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Electronic devices that store, retrieve, and save instructions and data.</a:t>
            </a:r>
          </a:p>
          <a:p>
            <a:pPr eaLnBrk="1" hangingPunct="1"/>
            <a:r>
              <a:rPr lang="en-US" altLang="en-US" smtClean="0"/>
              <a:t>Today’s microcomputers or PCs include several types of </a:t>
            </a:r>
            <a:r>
              <a:rPr lang="en-US" altLang="en-US" b="1" smtClean="0">
                <a:solidFill>
                  <a:srgbClr val="336600"/>
                </a:solidFill>
              </a:rPr>
              <a:t>storage devices</a:t>
            </a:r>
            <a:r>
              <a:rPr lang="en-US" altLang="en-US" smtClean="0">
                <a:solidFill>
                  <a:srgbClr val="2A5400"/>
                </a:solidFill>
              </a:rPr>
              <a:t>.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Capacity</a:t>
            </a:r>
            <a:r>
              <a:rPr lang="en-US" altLang="en-US" smtClean="0"/>
              <a:t> and </a:t>
            </a:r>
            <a:r>
              <a:rPr lang="en-US" altLang="en-US" b="1" smtClean="0">
                <a:solidFill>
                  <a:srgbClr val="336600"/>
                </a:solidFill>
              </a:rPr>
              <a:t>speed</a:t>
            </a:r>
            <a:r>
              <a:rPr lang="en-US" altLang="en-US" smtClean="0">
                <a:solidFill>
                  <a:srgbClr val="336600"/>
                </a:solidFill>
              </a:rPr>
              <a:t> </a:t>
            </a:r>
            <a:r>
              <a:rPr lang="en-US" altLang="en-US" smtClean="0"/>
              <a:t>are important considerations when selecting a new storage device for a PC.</a:t>
            </a:r>
          </a:p>
        </p:txBody>
      </p:sp>
      <p:pic>
        <p:nvPicPr>
          <p:cNvPr id="19460" name="Picture 9" descr="stor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911725"/>
            <a:ext cx="3276600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Storage Technology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5867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solidFill>
                  <a:srgbClr val="336600"/>
                </a:solidFill>
              </a:rPr>
              <a:t>Magnetic storage devices</a:t>
            </a:r>
            <a:r>
              <a:rPr lang="en-US" altLang="en-US" smtClean="0"/>
              <a:t> store data by magnetizing particles on a disk or tape. They have a limited life-span of 1 to 5 years, depending on the device.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solidFill>
                  <a:srgbClr val="336600"/>
                </a:solidFill>
              </a:rPr>
              <a:t>Optical storage devices</a:t>
            </a:r>
            <a:r>
              <a:rPr lang="en-US" altLang="en-US" smtClean="0"/>
              <a:t> store data as light and dark spots on the disk surface. They have an unlimited life-span.</a:t>
            </a:r>
          </a:p>
        </p:txBody>
      </p:sp>
      <p:pic>
        <p:nvPicPr>
          <p:cNvPr id="20484" name="Picture 8" descr="CD-ROM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24075"/>
            <a:ext cx="2357438" cy="2828925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Storage Devices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Hard Disk Drives</a:t>
            </a:r>
          </a:p>
          <a:p>
            <a:pPr eaLnBrk="1" hangingPunct="1"/>
            <a:r>
              <a:rPr lang="en-US" altLang="en-US" smtClean="0"/>
              <a:t>Capacity is measured in gigabytes (GB or billions of bytes).</a:t>
            </a:r>
          </a:p>
          <a:p>
            <a:pPr eaLnBrk="1" hangingPunct="1"/>
            <a:r>
              <a:rPr lang="en-US" altLang="en-US" smtClean="0"/>
              <a:t>Typically permanently installed.</a:t>
            </a:r>
          </a:p>
          <a:p>
            <a:pPr eaLnBrk="1" hangingPunct="1"/>
            <a:r>
              <a:rPr lang="en-US" altLang="en-US" smtClean="0"/>
              <a:t>Used to store operating system, application software, utilities and data.</a:t>
            </a:r>
          </a:p>
          <a:p>
            <a:pPr eaLnBrk="1" hangingPunct="1"/>
            <a:r>
              <a:rPr lang="en-US" altLang="en-US" smtClean="0"/>
              <a:t>Magnetic storage device.</a:t>
            </a:r>
          </a:p>
        </p:txBody>
      </p:sp>
      <p:sp>
        <p:nvSpPr>
          <p:cNvPr id="145417" name="Text Box 9"/>
          <p:cNvSpPr txBox="1">
            <a:spLocks noChangeArrowheads="1"/>
          </p:cNvSpPr>
          <p:nvPr/>
        </p:nvSpPr>
        <p:spPr bwMode="auto">
          <a:xfrm>
            <a:off x="762000" y="5883275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Learn more about how a hard disk drive                  works from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  <a:hlinkClick r:id="rId2"/>
              </a:rPr>
              <a:t>How Stuff Works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website.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Module Objectives</a:t>
            </a:r>
          </a:p>
        </p:txBody>
      </p:sp>
      <p:sp>
        <p:nvSpPr>
          <p:cNvPr id="4099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Describe the appropriate use of operating systems, software applications, and networking components. 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Compare and contrast the use of various input, processing, output, and primary/secondary storage devices.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Explain the differences between analog and digital technology systems and give examples of each type of system.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Delineate and make necessary adjustments regarding compatibility issues and cross-platform connectivity.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Storage Devices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352800" y="1676400"/>
            <a:ext cx="5791200" cy="5029200"/>
          </a:xfrm>
        </p:spPr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Floppy Disk Drives</a:t>
            </a:r>
          </a:p>
          <a:p>
            <a:pPr eaLnBrk="1" hangingPunct="1"/>
            <a:r>
              <a:rPr lang="en-US" altLang="en-US" smtClean="0"/>
              <a:t>Capacity is 1.44 to 2.0 megabytes (MB or millions of bytes).</a:t>
            </a:r>
          </a:p>
          <a:p>
            <a:pPr lvl="1" eaLnBrk="1" hangingPunct="1"/>
            <a:r>
              <a:rPr lang="en-US" altLang="en-US" smtClean="0"/>
              <a:t>Storage device with the smallest capacity</a:t>
            </a:r>
          </a:p>
          <a:p>
            <a:pPr lvl="1" eaLnBrk="1" hangingPunct="1"/>
            <a:r>
              <a:rPr lang="en-US" altLang="en-US" smtClean="0"/>
              <a:t>Most portable storage media </a:t>
            </a:r>
          </a:p>
          <a:p>
            <a:pPr eaLnBrk="1" hangingPunct="1"/>
            <a:r>
              <a:rPr lang="en-US" altLang="en-US" smtClean="0"/>
              <a:t>Magnetic storage device.</a:t>
            </a:r>
          </a:p>
        </p:txBody>
      </p:sp>
      <p:pic>
        <p:nvPicPr>
          <p:cNvPr id="22532" name="Picture 7" descr="j01748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24200"/>
            <a:ext cx="3276600" cy="2184400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Storage Devices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CD-ROM Drives</a:t>
            </a:r>
          </a:p>
          <a:p>
            <a:pPr eaLnBrk="1" hangingPunct="1"/>
            <a:r>
              <a:rPr lang="en-US" altLang="en-US" smtClean="0"/>
              <a:t>Typically installed on all new computer systems. (Were add-on device until the mid 1990’s).</a:t>
            </a:r>
          </a:p>
          <a:p>
            <a:pPr eaLnBrk="1" hangingPunct="1"/>
            <a:r>
              <a:rPr lang="en-US" altLang="en-US" smtClean="0"/>
              <a:t>Capacity is 600 to 750 megabytes </a:t>
            </a:r>
            <a:br>
              <a:rPr lang="en-US" altLang="en-US" smtClean="0"/>
            </a:br>
            <a:r>
              <a:rPr lang="en-US" altLang="en-US" smtClean="0"/>
              <a:t>(MB or millions of bytes).</a:t>
            </a:r>
          </a:p>
          <a:p>
            <a:pPr eaLnBrk="1" hangingPunct="1"/>
            <a:r>
              <a:rPr lang="en-US" altLang="en-US" smtClean="0"/>
              <a:t>Most mass-produced commercial software is packaged on a CD.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Storage Devices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CD-ROM Drives</a:t>
            </a:r>
          </a:p>
          <a:p>
            <a:pPr eaLnBrk="1" hangingPunct="1"/>
            <a:r>
              <a:rPr lang="en-US" altLang="en-US" smtClean="0"/>
              <a:t>Used more often now for backup storage as CD-RW (read/write) technology has become less expensive. </a:t>
            </a:r>
          </a:p>
          <a:p>
            <a:pPr eaLnBrk="1" hangingPunct="1"/>
            <a:r>
              <a:rPr lang="en-US" altLang="en-US" smtClean="0"/>
              <a:t>Data is read from CD by a laser.</a:t>
            </a:r>
          </a:p>
          <a:p>
            <a:pPr eaLnBrk="1" hangingPunct="1"/>
            <a:r>
              <a:rPr lang="en-US" altLang="en-US" smtClean="0"/>
              <a:t>Optical storage device.</a:t>
            </a:r>
          </a:p>
        </p:txBody>
      </p:sp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762000" y="5883275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Learn how to write data, images, and                         audio to a CD from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  <a:hlinkClick r:id="rId2"/>
              </a:rPr>
              <a:t>Kodak’s website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Storage Devices</a:t>
            </a:r>
          </a:p>
        </p:txBody>
      </p:sp>
      <p:sp>
        <p:nvSpPr>
          <p:cNvPr id="25603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Other Types of Drives</a:t>
            </a:r>
          </a:p>
          <a:p>
            <a:pPr eaLnBrk="1" hangingPunct="1"/>
            <a:r>
              <a:rPr lang="en-US" altLang="en-US" sz="2800" b="1" smtClean="0">
                <a:solidFill>
                  <a:srgbClr val="336600"/>
                </a:solidFill>
              </a:rPr>
              <a:t>Zip Drives</a:t>
            </a:r>
            <a:r>
              <a:rPr lang="en-US" altLang="en-US" sz="2800" smtClean="0"/>
              <a:t> – Several different capacities are available.</a:t>
            </a:r>
          </a:p>
          <a:p>
            <a:pPr eaLnBrk="1" hangingPunct="1"/>
            <a:r>
              <a:rPr lang="en-US" altLang="en-US" sz="2800" b="1" smtClean="0">
                <a:solidFill>
                  <a:srgbClr val="336600"/>
                </a:solidFill>
              </a:rPr>
              <a:t>Tape Drives</a:t>
            </a:r>
            <a:r>
              <a:rPr lang="en-US" altLang="en-US" sz="2800" smtClean="0"/>
              <a:t> – Generally used for system backups, becoming less common.</a:t>
            </a:r>
          </a:p>
          <a:p>
            <a:pPr eaLnBrk="1" hangingPunct="1"/>
            <a:r>
              <a:rPr lang="en-US" altLang="en-US" sz="2800" b="1" smtClean="0">
                <a:solidFill>
                  <a:srgbClr val="336600"/>
                </a:solidFill>
              </a:rPr>
              <a:t>DVD drives</a:t>
            </a:r>
            <a:r>
              <a:rPr lang="en-US" altLang="en-US" sz="2800" smtClean="0"/>
              <a:t> – Can also read CDs, now more common as a standard device on new computer systems.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762000" y="5883275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Learn more about specific hardware components         and their functions from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  <a:hlinkClick r:id="rId2"/>
              </a:rPr>
              <a:t>Tom’s Hardware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Devices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Input</a:t>
            </a:r>
            <a:r>
              <a:rPr lang="en-US" altLang="en-US" b="1" smtClean="0">
                <a:solidFill>
                  <a:srgbClr val="2A5400"/>
                </a:solidFill>
              </a:rPr>
              <a:t> </a:t>
            </a:r>
            <a:r>
              <a:rPr lang="en-US" altLang="en-US" smtClean="0"/>
              <a:t>is all information put into a computer. Input can be supplied from a variety of sources:</a:t>
            </a:r>
          </a:p>
          <a:p>
            <a:pPr lvl="1" eaLnBrk="1" hangingPunct="1"/>
            <a:r>
              <a:rPr lang="en-US" altLang="en-US" smtClean="0"/>
              <a:t>A person</a:t>
            </a:r>
          </a:p>
          <a:p>
            <a:pPr lvl="1" eaLnBrk="1" hangingPunct="1"/>
            <a:r>
              <a:rPr lang="en-US" altLang="en-US" smtClean="0"/>
              <a:t>A storage device on computer </a:t>
            </a:r>
          </a:p>
          <a:p>
            <a:pPr lvl="1" eaLnBrk="1" hangingPunct="1"/>
            <a:r>
              <a:rPr lang="en-US" altLang="en-US" smtClean="0"/>
              <a:t>Another computer</a:t>
            </a:r>
          </a:p>
          <a:p>
            <a:pPr lvl="1" eaLnBrk="1" hangingPunct="1"/>
            <a:r>
              <a:rPr lang="en-US" altLang="en-US" smtClean="0"/>
              <a:t>A peripheral device</a:t>
            </a:r>
          </a:p>
          <a:p>
            <a:pPr lvl="1" eaLnBrk="1" hangingPunct="1"/>
            <a:r>
              <a:rPr lang="en-US" altLang="en-US" smtClean="0"/>
              <a:t>Another piece of equipment, such as a musical instrument or thermometer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Devices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devices gather and translate data into a form the computer understands.</a:t>
            </a:r>
          </a:p>
          <a:p>
            <a:pPr eaLnBrk="1" hangingPunct="1"/>
            <a:r>
              <a:rPr lang="en-US" altLang="en-US" smtClean="0"/>
              <a:t>Primary input device:</a:t>
            </a:r>
          </a:p>
          <a:p>
            <a:pPr lvl="1" eaLnBrk="1" hangingPunct="1"/>
            <a:r>
              <a:rPr lang="en-US" altLang="en-US" b="1" smtClean="0">
                <a:solidFill>
                  <a:srgbClr val="336600"/>
                </a:solidFill>
              </a:rPr>
              <a:t>Keyboard</a:t>
            </a:r>
            <a:r>
              <a:rPr lang="en-US" altLang="en-US" smtClean="0"/>
              <a:t> - Most common input device; used to type in commands and data.</a:t>
            </a:r>
          </a:p>
          <a:p>
            <a:pPr lvl="1" eaLnBrk="1" hangingPunct="1"/>
            <a:r>
              <a:rPr lang="en-US" altLang="en-US" b="1" smtClean="0">
                <a:solidFill>
                  <a:srgbClr val="336600"/>
                </a:solidFill>
              </a:rPr>
              <a:t>Mouse</a:t>
            </a:r>
            <a:r>
              <a:rPr lang="en-US" altLang="en-US" smtClean="0"/>
              <a:t> or </a:t>
            </a:r>
            <a:r>
              <a:rPr lang="en-US" altLang="en-US" b="1" smtClean="0">
                <a:solidFill>
                  <a:srgbClr val="336600"/>
                </a:solidFill>
              </a:rPr>
              <a:t>trackball</a:t>
            </a:r>
            <a:r>
              <a:rPr lang="en-US" altLang="en-US" smtClean="0"/>
              <a:t> enhances user’s ability to input commands, manipulate text, images.</a:t>
            </a:r>
          </a:p>
          <a:p>
            <a:pPr lvl="1" eaLnBrk="1" hangingPunct="1"/>
            <a:r>
              <a:rPr lang="en-US" altLang="en-US" b="1" smtClean="0">
                <a:solidFill>
                  <a:srgbClr val="336600"/>
                </a:solidFill>
              </a:rPr>
              <a:t>Joystick</a:t>
            </a:r>
            <a:r>
              <a:rPr lang="en-US" altLang="en-US" smtClean="0"/>
              <a:t> useful in education as an adaptive or assistive input device.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Devices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Scanners</a:t>
            </a:r>
            <a:r>
              <a:rPr lang="en-US" altLang="en-US" smtClean="0"/>
              <a:t> are peripheral input devices which allow users to import:</a:t>
            </a:r>
          </a:p>
          <a:p>
            <a:pPr lvl="1" eaLnBrk="1" hangingPunct="1"/>
            <a:r>
              <a:rPr lang="en-US" altLang="en-US" smtClean="0"/>
              <a:t>Text</a:t>
            </a:r>
          </a:p>
          <a:p>
            <a:pPr lvl="1" eaLnBrk="1" hangingPunct="1"/>
            <a:r>
              <a:rPr lang="en-US" altLang="en-US" smtClean="0"/>
              <a:t>Graphics</a:t>
            </a:r>
          </a:p>
          <a:p>
            <a:pPr lvl="1" eaLnBrk="1" hangingPunct="1"/>
            <a:r>
              <a:rPr lang="en-US" altLang="en-US" smtClean="0"/>
              <a:t>Images</a:t>
            </a:r>
          </a:p>
          <a:p>
            <a:pPr eaLnBrk="1" hangingPunct="1"/>
            <a:r>
              <a:rPr lang="en-US" altLang="en-US" smtClean="0"/>
              <a:t>Specialized software aids in translating information into a format the computer can understand and manipulate.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Devices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6553200" cy="50292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Digital Cameras</a:t>
            </a:r>
            <a:r>
              <a:rPr lang="en-US" altLang="en-US" smtClean="0"/>
              <a:t> are peripheral input devices that allow users to create pictures and/or movies in a digital format.</a:t>
            </a:r>
          </a:p>
          <a:p>
            <a:pPr lvl="1" eaLnBrk="1" hangingPunct="1"/>
            <a:r>
              <a:rPr lang="en-US" altLang="en-US" smtClean="0"/>
              <a:t>Some require specialized </a:t>
            </a:r>
            <a:br>
              <a:rPr lang="en-US" altLang="en-US" smtClean="0"/>
            </a:br>
            <a:r>
              <a:rPr lang="en-US" altLang="en-US" smtClean="0"/>
              <a:t>software to import images </a:t>
            </a:r>
            <a:br>
              <a:rPr lang="en-US" altLang="en-US" smtClean="0"/>
            </a:br>
            <a:r>
              <a:rPr lang="en-US" altLang="en-US" smtClean="0"/>
              <a:t>into the computer.</a:t>
            </a:r>
          </a:p>
          <a:p>
            <a:pPr lvl="1" eaLnBrk="1" hangingPunct="1"/>
            <a:r>
              <a:rPr lang="en-US" altLang="en-US" smtClean="0"/>
              <a:t>Some record digital images directly to a disk that can be read by the computer.</a:t>
            </a:r>
          </a:p>
        </p:txBody>
      </p:sp>
      <p:pic>
        <p:nvPicPr>
          <p:cNvPr id="29700" name="Picture 9" descr="digital-cameras-canon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143250"/>
            <a:ext cx="28956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Output Devices</a:t>
            </a:r>
          </a:p>
        </p:txBody>
      </p:sp>
      <p:sp>
        <p:nvSpPr>
          <p:cNvPr id="30723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Monitors</a:t>
            </a:r>
            <a:r>
              <a:rPr lang="en-US" altLang="en-US" smtClean="0"/>
              <a:t> are the most commonly used output device.</a:t>
            </a:r>
          </a:p>
          <a:p>
            <a:pPr eaLnBrk="1" hangingPunct="1"/>
            <a:r>
              <a:rPr lang="en-US" altLang="en-US" smtClean="0"/>
              <a:t>Most monitors use a </a:t>
            </a:r>
            <a:r>
              <a:rPr lang="en-US" altLang="en-US" b="1" smtClean="0">
                <a:solidFill>
                  <a:srgbClr val="336600"/>
                </a:solidFill>
              </a:rPr>
              <a:t>bitmap</a:t>
            </a:r>
            <a:r>
              <a:rPr lang="en-US" altLang="en-US" smtClean="0"/>
              <a:t> display. </a:t>
            </a:r>
          </a:p>
          <a:p>
            <a:pPr lvl="1" eaLnBrk="1" hangingPunct="1"/>
            <a:r>
              <a:rPr lang="en-US" altLang="en-US" smtClean="0"/>
              <a:t>Allows user to resize the display.</a:t>
            </a:r>
          </a:p>
          <a:p>
            <a:pPr lvl="1" eaLnBrk="1" hangingPunct="1"/>
            <a:r>
              <a:rPr lang="en-US" altLang="en-US" smtClean="0"/>
              <a:t>Divides the screen into a matrix of tiny square “dots” called </a:t>
            </a:r>
            <a:r>
              <a:rPr lang="en-US" altLang="en-US" b="1" smtClean="0">
                <a:solidFill>
                  <a:srgbClr val="336600"/>
                </a:solidFill>
              </a:rPr>
              <a:t>pixels</a:t>
            </a:r>
            <a:r>
              <a:rPr lang="en-US" altLang="en-US" b="1" smtClean="0">
                <a:solidFill>
                  <a:srgbClr val="2A5400"/>
                </a:solidFill>
              </a:rPr>
              <a:t>.</a:t>
            </a:r>
          </a:p>
          <a:p>
            <a:pPr lvl="1" eaLnBrk="1" hangingPunct="1"/>
            <a:r>
              <a:rPr lang="en-US" altLang="en-US" smtClean="0"/>
              <a:t>The more “dots” a screen can display, the higher the </a:t>
            </a:r>
            <a:r>
              <a:rPr lang="en-US" altLang="en-US" b="1" smtClean="0">
                <a:solidFill>
                  <a:srgbClr val="336600"/>
                </a:solidFill>
              </a:rPr>
              <a:t>resolution</a:t>
            </a:r>
            <a:r>
              <a:rPr lang="en-US" altLang="en-US" smtClean="0"/>
              <a:t> of the monitor.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Output Devices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Monitors are connected to a computer system via a port integrated on the </a:t>
            </a:r>
            <a:r>
              <a:rPr lang="en-US" altLang="en-US" b="1" smtClean="0">
                <a:solidFill>
                  <a:srgbClr val="336600"/>
                </a:solidFill>
              </a:rPr>
              <a:t>video</a:t>
            </a:r>
            <a:r>
              <a:rPr lang="en-US" altLang="en-US" smtClean="0"/>
              <a:t> </a:t>
            </a:r>
            <a:r>
              <a:rPr lang="en-US" altLang="en-US" b="1" smtClean="0">
                <a:solidFill>
                  <a:srgbClr val="336600"/>
                </a:solidFill>
              </a:rPr>
              <a:t>adapter</a:t>
            </a:r>
            <a:r>
              <a:rPr lang="en-US" altLang="en-US" smtClean="0"/>
              <a:t> or </a:t>
            </a:r>
            <a:r>
              <a:rPr lang="en-US" altLang="en-US" b="1" smtClean="0">
                <a:solidFill>
                  <a:srgbClr val="336600"/>
                </a:solidFill>
              </a:rPr>
              <a:t>graphics card</a:t>
            </a:r>
            <a:r>
              <a:rPr lang="en-US" altLang="en-US" smtClean="0"/>
              <a:t>.</a:t>
            </a:r>
          </a:p>
          <a:p>
            <a:pPr eaLnBrk="1" hangingPunct="1"/>
            <a:r>
              <a:rPr lang="en-US" altLang="en-US" smtClean="0"/>
              <a:t>Graphics cards convert digital data output from software to analog data for display on monitors.</a:t>
            </a:r>
          </a:p>
          <a:p>
            <a:pPr lvl="1" eaLnBrk="1" hangingPunct="1">
              <a:buFont typeface="Webdings" pitchFamily="18" charset="2"/>
              <a:buNone/>
            </a:pPr>
            <a:r>
              <a:rPr lang="en-US" altLang="en-US" smtClean="0"/>
              <a:t>	Typically have additional memory chips on card, 4MB to 64MB.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Devices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Digital versus Analog</a:t>
            </a:r>
          </a:p>
          <a:p>
            <a:pPr eaLnBrk="1" hangingPunct="1"/>
            <a:r>
              <a:rPr lang="en-US" altLang="en-US" smtClean="0"/>
              <a:t>A digital device uses discrete data.</a:t>
            </a:r>
          </a:p>
          <a:p>
            <a:pPr lvl="1" eaLnBrk="1" hangingPunct="1"/>
            <a:r>
              <a:rPr lang="en-US" altLang="en-US" smtClean="0"/>
              <a:t>Discrete data is distinct or separate.</a:t>
            </a:r>
          </a:p>
          <a:p>
            <a:pPr lvl="1" eaLnBrk="1" hangingPunct="1"/>
            <a:r>
              <a:rPr lang="en-US" altLang="en-US" smtClean="0"/>
              <a:t>Ex: Numbers or digits.</a:t>
            </a:r>
          </a:p>
          <a:p>
            <a:pPr eaLnBrk="1" hangingPunct="1"/>
            <a:r>
              <a:rPr lang="en-US" altLang="en-US" smtClean="0"/>
              <a:t>Most computers today are digital. Their circuits have only two possible states, such as “Off” and “On” or “0” and “1”.</a:t>
            </a:r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762000" y="5883275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“The Journey Inside” from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  <a:hlinkClick r:id="rId2"/>
              </a:rPr>
              <a:t>Intel's website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provides animation and video along with teacher resources.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Output Devices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Printers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Dot matrix</a:t>
            </a:r>
            <a:r>
              <a:rPr lang="en-US" altLang="en-US" smtClean="0"/>
              <a:t> </a:t>
            </a:r>
          </a:p>
          <a:p>
            <a:pPr lvl="1" eaLnBrk="1" hangingPunct="1"/>
            <a:r>
              <a:rPr lang="en-US" altLang="en-US" smtClean="0"/>
              <a:t>Seldom used in a classroom.</a:t>
            </a:r>
          </a:p>
          <a:p>
            <a:pPr lvl="1" eaLnBrk="1" hangingPunct="1"/>
            <a:r>
              <a:rPr lang="en-US" altLang="en-US" smtClean="0"/>
              <a:t>Still frequently used in business.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Bubble </a:t>
            </a:r>
            <a:r>
              <a:rPr lang="en-US" altLang="en-US" smtClean="0"/>
              <a:t>or </a:t>
            </a:r>
            <a:r>
              <a:rPr lang="en-US" altLang="en-US" b="1" smtClean="0">
                <a:solidFill>
                  <a:srgbClr val="336600"/>
                </a:solidFill>
              </a:rPr>
              <a:t>ink jet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Laser</a:t>
            </a:r>
          </a:p>
        </p:txBody>
      </p:sp>
      <p:pic>
        <p:nvPicPr>
          <p:cNvPr id="32772" name="Picture 8" descr="printer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46600"/>
            <a:ext cx="2028825" cy="1854200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Output Devices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ebdings" pitchFamily="18" charset="2"/>
              <a:buNone/>
            </a:pPr>
            <a:r>
              <a:rPr lang="en-US" altLang="en-US" smtClean="0"/>
              <a:t>Projection systems or classroom TVs can display information from a computer system on a larger screen for whole-class instruction.</a:t>
            </a:r>
          </a:p>
        </p:txBody>
      </p:sp>
      <p:pic>
        <p:nvPicPr>
          <p:cNvPr id="33796" name="Picture 8" descr="img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362325"/>
            <a:ext cx="3200400" cy="2200275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762000" y="5638800"/>
            <a:ext cx="7543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View and excellent tutorial on hardware  basics at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  <a:hlinkClick r:id="rId4"/>
              </a:rPr>
              <a:t>Macromedia’s site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. </a:t>
            </a:r>
            <a:b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</a:b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Requires log-in and browser plug-in download.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Networks 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collection of computers and other devices that communicate to share data, hardware, and software.</a:t>
            </a:r>
          </a:p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solidFill>
                  <a:srgbClr val="336600"/>
                </a:solidFill>
              </a:rPr>
              <a:t>stand-alone</a:t>
            </a:r>
            <a:r>
              <a:rPr lang="en-US" altLang="en-US" smtClean="0"/>
              <a:t> computer is called a </a:t>
            </a:r>
            <a:r>
              <a:rPr lang="en-US" altLang="en-US" b="1" smtClean="0">
                <a:solidFill>
                  <a:srgbClr val="336600"/>
                </a:solidFill>
              </a:rPr>
              <a:t>workstation</a:t>
            </a:r>
            <a:r>
              <a:rPr lang="en-US" altLang="en-US" smtClean="0"/>
              <a:t> on a network.</a:t>
            </a:r>
          </a:p>
          <a:p>
            <a:pPr eaLnBrk="1" hangingPunct="1"/>
            <a:r>
              <a:rPr lang="en-US" altLang="en-US" smtClean="0"/>
              <a:t>A workstation provides access to:</a:t>
            </a:r>
          </a:p>
          <a:p>
            <a:pPr lvl="1" eaLnBrk="1" hangingPunct="1"/>
            <a:r>
              <a:rPr lang="en-US" altLang="en-US" smtClean="0"/>
              <a:t>Your computer’s </a:t>
            </a:r>
            <a:r>
              <a:rPr lang="en-US" altLang="en-US" b="1" smtClean="0">
                <a:solidFill>
                  <a:srgbClr val="336600"/>
                </a:solidFill>
              </a:rPr>
              <a:t>local resources</a:t>
            </a:r>
          </a:p>
          <a:p>
            <a:pPr lvl="1" eaLnBrk="1" hangingPunct="1"/>
            <a:r>
              <a:rPr lang="en-US" altLang="en-US" b="1" smtClean="0">
                <a:solidFill>
                  <a:srgbClr val="336600"/>
                </a:solidFill>
              </a:rPr>
              <a:t>Network resources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63246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Networks</a:t>
            </a:r>
          </a:p>
        </p:txBody>
      </p:sp>
      <p:pic>
        <p:nvPicPr>
          <p:cNvPr id="35843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8229600" cy="5021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6019800" y="4343400"/>
            <a:ext cx="2209800" cy="8382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eaLnBrk="0" hangingPunct="0"/>
            <a:r>
              <a:rPr lang="en-US" altLang="en-US" sz="1600">
                <a:latin typeface="Arial" pitchFamily="34" charset="0"/>
              </a:rPr>
              <a:t>Network nodes include</a:t>
            </a:r>
          </a:p>
          <a:p>
            <a:pPr eaLnBrk="0" hangingPunct="0"/>
            <a:r>
              <a:rPr lang="en-US" altLang="en-US" sz="1600">
                <a:latin typeface="Arial" pitchFamily="34" charset="0"/>
              </a:rPr>
              <a:t>workstations, printers, </a:t>
            </a:r>
          </a:p>
          <a:p>
            <a:pPr eaLnBrk="0" hangingPunct="0"/>
            <a:r>
              <a:rPr lang="en-US" altLang="en-US" sz="1600">
                <a:latin typeface="Arial" pitchFamily="34" charset="0"/>
              </a:rPr>
              <a:t>and servers.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Networks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solidFill>
                  <a:srgbClr val="336600"/>
                </a:solidFill>
              </a:rPr>
              <a:t>server</a:t>
            </a:r>
            <a:r>
              <a:rPr lang="en-US" altLang="en-US" smtClean="0"/>
              <a:t> is a computer connected to a network that distributes and stores resources for other network users.</a:t>
            </a:r>
          </a:p>
          <a:p>
            <a:pPr eaLnBrk="1" hangingPunct="1"/>
            <a:r>
              <a:rPr lang="en-US" altLang="en-US" smtClean="0"/>
              <a:t>With proper licensing, many network users can use the same applications and data files simultaneously and share other resources, such as storage space or a printer.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Networks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Local Area Network (LAN</a:t>
            </a:r>
            <a:r>
              <a:rPr lang="en-US" altLang="en-US" b="1" smtClean="0">
                <a:solidFill>
                  <a:srgbClr val="2A5400"/>
                </a:solidFill>
              </a:rPr>
              <a:t>)</a:t>
            </a:r>
            <a:r>
              <a:rPr lang="en-US" altLang="en-US" smtClean="0"/>
              <a:t> – </a:t>
            </a:r>
            <a:br>
              <a:rPr lang="en-US" altLang="en-US" smtClean="0"/>
            </a:br>
            <a:r>
              <a:rPr lang="en-US" altLang="en-US" smtClean="0"/>
              <a:t>a network located in a limited area.</a:t>
            </a:r>
          </a:p>
          <a:p>
            <a:pPr lvl="1" eaLnBrk="1" hangingPunct="1"/>
            <a:r>
              <a:rPr lang="en-US" altLang="en-US" smtClean="0"/>
              <a:t>LANs are found in most businesses.</a:t>
            </a:r>
          </a:p>
          <a:p>
            <a:pPr lvl="1" eaLnBrk="1" hangingPunct="1"/>
            <a:r>
              <a:rPr lang="en-US" altLang="en-US" smtClean="0"/>
              <a:t>Many campuses use LANs.</a:t>
            </a:r>
          </a:p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solidFill>
                  <a:srgbClr val="336600"/>
                </a:solidFill>
              </a:rPr>
              <a:t>network interface card (NIC)</a:t>
            </a:r>
            <a:r>
              <a:rPr lang="en-US" altLang="en-US" smtClean="0"/>
              <a:t> – </a:t>
            </a:r>
            <a:br>
              <a:rPr lang="en-US" altLang="en-US" smtClean="0"/>
            </a:br>
            <a:r>
              <a:rPr lang="en-US" altLang="en-US" smtClean="0"/>
              <a:t>a key hardware component. </a:t>
            </a:r>
          </a:p>
          <a:p>
            <a:pPr lvl="1" eaLnBrk="1" hangingPunct="1"/>
            <a:r>
              <a:rPr lang="en-US" altLang="en-US" smtClean="0"/>
              <a:t>Connects a workstation to the network.</a:t>
            </a:r>
          </a:p>
          <a:p>
            <a:pPr lvl="1" eaLnBrk="1" hangingPunct="1"/>
            <a:r>
              <a:rPr lang="en-US" altLang="en-US" smtClean="0"/>
              <a:t>A circuit board that sends data between the workstation and the network.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Networks</a:t>
            </a:r>
          </a:p>
        </p:txBody>
      </p:sp>
      <p:sp>
        <p:nvSpPr>
          <p:cNvPr id="3891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Wide Area Network (WAN)</a:t>
            </a:r>
            <a:r>
              <a:rPr lang="en-US" altLang="en-US" smtClean="0"/>
              <a:t> – </a:t>
            </a:r>
            <a:br>
              <a:rPr lang="en-US" altLang="en-US" smtClean="0"/>
            </a:br>
            <a:r>
              <a:rPr lang="en-US" altLang="en-US" smtClean="0"/>
              <a:t>a network that covers a large geographical area. TENET is a classic example.</a:t>
            </a:r>
          </a:p>
          <a:p>
            <a:pPr eaLnBrk="1" hangingPunct="1"/>
            <a:r>
              <a:rPr lang="en-US" altLang="en-US" smtClean="0"/>
              <a:t>All types of networks require </a:t>
            </a:r>
            <a:r>
              <a:rPr lang="en-US" altLang="en-US" b="1" smtClean="0">
                <a:solidFill>
                  <a:srgbClr val="336600"/>
                </a:solidFill>
              </a:rPr>
              <a:t>special</a:t>
            </a:r>
            <a:r>
              <a:rPr lang="en-US" altLang="en-US" b="1" smtClean="0">
                <a:solidFill>
                  <a:srgbClr val="2A5400"/>
                </a:solidFill>
              </a:rPr>
              <a:t> </a:t>
            </a:r>
            <a:r>
              <a:rPr lang="en-US" altLang="en-US" smtClean="0"/>
              <a:t>networking </a:t>
            </a:r>
            <a:r>
              <a:rPr lang="en-US" altLang="en-US" b="1" smtClean="0">
                <a:solidFill>
                  <a:srgbClr val="336600"/>
                </a:solidFill>
              </a:rPr>
              <a:t>hardware</a:t>
            </a:r>
            <a:r>
              <a:rPr lang="en-US" altLang="en-US" smtClean="0"/>
              <a:t> and networking </a:t>
            </a:r>
            <a:r>
              <a:rPr lang="en-US" altLang="en-US" b="1" smtClean="0">
                <a:solidFill>
                  <a:srgbClr val="336600"/>
                </a:solidFill>
              </a:rPr>
              <a:t>software</a:t>
            </a:r>
            <a:r>
              <a:rPr lang="en-US" altLang="en-US" smtClean="0"/>
              <a:t> to allow different computers to communicate with each other.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Networks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b="1" smtClean="0">
                <a:solidFill>
                  <a:srgbClr val="336600"/>
                </a:solidFill>
              </a:rPr>
              <a:t>Internet</a:t>
            </a:r>
            <a:r>
              <a:rPr lang="en-US" altLang="en-US" smtClean="0"/>
              <a:t> - largest of all networks.</a:t>
            </a:r>
          </a:p>
          <a:p>
            <a:pPr eaLnBrk="1" hangingPunct="1"/>
            <a:r>
              <a:rPr lang="en-US" altLang="en-US" smtClean="0"/>
              <a:t>Communication standards called </a:t>
            </a:r>
            <a:r>
              <a:rPr lang="en-US" altLang="en-US" smtClean="0">
                <a:solidFill>
                  <a:srgbClr val="336600"/>
                </a:solidFill>
              </a:rPr>
              <a:t>protocols</a:t>
            </a:r>
            <a:r>
              <a:rPr lang="en-US" altLang="en-US" smtClean="0"/>
              <a:t> allow for global exchange of information.</a:t>
            </a:r>
          </a:p>
          <a:p>
            <a:pPr lvl="1" eaLnBrk="1" hangingPunct="1"/>
            <a:r>
              <a:rPr lang="en-US" altLang="en-US" smtClean="0"/>
              <a:t>Transmission Control Protocol (TCP)</a:t>
            </a:r>
          </a:p>
          <a:p>
            <a:pPr lvl="1" eaLnBrk="1" hangingPunct="1"/>
            <a:r>
              <a:rPr lang="en-US" altLang="en-US" smtClean="0"/>
              <a:t>Internet Protocol (IP)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Intranets</a:t>
            </a:r>
            <a:r>
              <a:rPr lang="en-US" altLang="en-US" b="1" smtClean="0">
                <a:solidFill>
                  <a:srgbClr val="2A5400"/>
                </a:solidFill>
              </a:rPr>
              <a:t> </a:t>
            </a:r>
            <a:r>
              <a:rPr lang="en-US" altLang="en-US" smtClean="0"/>
              <a:t>are LANs or WANs that use these communication standards or </a:t>
            </a:r>
            <a:r>
              <a:rPr lang="en-US" altLang="en-US" smtClean="0">
                <a:solidFill>
                  <a:srgbClr val="336600"/>
                </a:solidFill>
              </a:rPr>
              <a:t>TCP/IP</a:t>
            </a:r>
            <a:r>
              <a:rPr lang="en-US" altLang="en-US" smtClean="0"/>
              <a:t>.</a:t>
            </a:r>
          </a:p>
          <a:p>
            <a:pPr eaLnBrk="1" hangingPunct="1"/>
            <a:r>
              <a:rPr lang="en-US" altLang="en-US" smtClean="0"/>
              <a:t>Special hardware (</a:t>
            </a:r>
            <a:r>
              <a:rPr lang="en-US" altLang="en-US" b="1" smtClean="0">
                <a:solidFill>
                  <a:srgbClr val="336600"/>
                </a:solidFill>
              </a:rPr>
              <a:t>modem</a:t>
            </a:r>
            <a:r>
              <a:rPr lang="en-US" altLang="en-US" smtClean="0"/>
              <a:t>) and software (</a:t>
            </a:r>
            <a:r>
              <a:rPr lang="en-US" altLang="en-US" b="1" smtClean="0">
                <a:solidFill>
                  <a:srgbClr val="336600"/>
                </a:solidFill>
              </a:rPr>
              <a:t>browser</a:t>
            </a:r>
            <a:r>
              <a:rPr lang="en-US" altLang="en-US" smtClean="0"/>
              <a:t>) are required.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Options and Tradeoffs</a:t>
            </a:r>
          </a:p>
        </p:txBody>
      </p:sp>
      <p:sp>
        <p:nvSpPr>
          <p:cNvPr id="40963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Speed versus Cost</a:t>
            </a:r>
          </a:p>
          <a:p>
            <a:pPr eaLnBrk="1" hangingPunct="1"/>
            <a:r>
              <a:rPr lang="en-US" altLang="en-US" smtClean="0"/>
              <a:t>How fast are you able to access and save data on the hard drive?</a:t>
            </a:r>
          </a:p>
          <a:p>
            <a:pPr eaLnBrk="1" hangingPunct="1"/>
            <a:r>
              <a:rPr lang="en-US" altLang="en-US" smtClean="0"/>
              <a:t>How fast will application software open?</a:t>
            </a:r>
          </a:p>
          <a:p>
            <a:pPr eaLnBrk="1" hangingPunct="1"/>
            <a:r>
              <a:rPr lang="en-US" altLang="en-US" smtClean="0"/>
              <a:t>How quickly will software respond to commands?</a:t>
            </a:r>
          </a:p>
          <a:p>
            <a:pPr eaLnBrk="1" hangingPunct="1"/>
            <a:r>
              <a:rPr lang="en-US" altLang="en-US" smtClean="0"/>
              <a:t>How quickly will your printer produce a document?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Options and Tradeoffs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1363"/>
            <a:ext cx="8382000" cy="4694237"/>
          </a:xfrm>
        </p:spPr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Capacity versus Cost</a:t>
            </a:r>
          </a:p>
          <a:p>
            <a:pPr eaLnBrk="1" hangingPunct="1"/>
            <a:r>
              <a:rPr lang="en-US" altLang="en-US" smtClean="0"/>
              <a:t>How many applications can you store on a hard disk drive?</a:t>
            </a:r>
          </a:p>
          <a:p>
            <a:pPr eaLnBrk="1" hangingPunct="1"/>
            <a:r>
              <a:rPr lang="en-US" altLang="en-US" smtClean="0"/>
              <a:t>How much data can you store on a secondary storage device?</a:t>
            </a:r>
          </a:p>
          <a:p>
            <a:pPr eaLnBrk="1" hangingPunct="1"/>
            <a:r>
              <a:rPr lang="en-US" altLang="en-US" smtClean="0"/>
              <a:t>How many applications can be opened simultaneously?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Devices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6019800" cy="5029200"/>
          </a:xfrm>
        </p:spPr>
        <p:txBody>
          <a:bodyPr/>
          <a:lstStyle/>
          <a:p>
            <a:pPr marL="0" indent="0"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Digital versus Analog</a:t>
            </a:r>
          </a:p>
          <a:p>
            <a:pPr marL="0" indent="0" eaLnBrk="1" hangingPunct="1">
              <a:buFont typeface="Webdings" pitchFamily="18" charset="2"/>
              <a:buNone/>
            </a:pPr>
            <a:r>
              <a:rPr lang="en-US" altLang="en-US" smtClean="0"/>
              <a:t>An analog device operates on </a:t>
            </a:r>
            <a:r>
              <a:rPr lang="en-US" altLang="en-US" b="1" smtClean="0">
                <a:solidFill>
                  <a:srgbClr val="336600"/>
                </a:solidFill>
              </a:rPr>
              <a:t>continuously varying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chemeClr val="tx2"/>
                </a:solidFill>
              </a:rPr>
              <a:t>data.</a:t>
            </a:r>
          </a:p>
          <a:p>
            <a:pPr marL="0" indent="0" eaLnBrk="1" hangingPunct="1">
              <a:buFont typeface="Webdings" pitchFamily="18" charset="2"/>
              <a:buNone/>
            </a:pPr>
            <a:r>
              <a:rPr lang="en-US" altLang="en-US" smtClean="0">
                <a:solidFill>
                  <a:schemeClr val="tx2"/>
                </a:solidFill>
              </a:rPr>
              <a:t>Continuously varying data has an infinite number of possible states.</a:t>
            </a:r>
          </a:p>
        </p:txBody>
      </p:sp>
      <p:pic>
        <p:nvPicPr>
          <p:cNvPr id="6148" name="Picture 6" descr="thermomet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981200"/>
            <a:ext cx="2387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en-US" smtClean="0"/>
              <a:t>Options and Tradeoffs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1363"/>
            <a:ext cx="8382000" cy="4694237"/>
          </a:xfrm>
        </p:spPr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Quality versus Cost</a:t>
            </a:r>
          </a:p>
          <a:p>
            <a:pPr eaLnBrk="1" hangingPunct="1"/>
            <a:r>
              <a:rPr lang="en-US" altLang="en-US" smtClean="0"/>
              <a:t>Pentium versus Celeron</a:t>
            </a:r>
          </a:p>
          <a:p>
            <a:pPr eaLnBrk="1" hangingPunct="1"/>
            <a:r>
              <a:rPr lang="en-US" altLang="en-US" smtClean="0"/>
              <a:t>Laser printer versus Ink Jet printer</a:t>
            </a:r>
          </a:p>
          <a:p>
            <a:pPr eaLnBrk="1" hangingPunct="1"/>
            <a:r>
              <a:rPr lang="en-US" altLang="en-US" smtClean="0"/>
              <a:t>Limited functionality editions versus full versions of software</a:t>
            </a:r>
          </a:p>
          <a:p>
            <a:pPr eaLnBrk="1" hangingPunct="1"/>
            <a:r>
              <a:rPr lang="en-US" altLang="en-US" smtClean="0"/>
              <a:t>15 inch monitor versus 21 inch monitor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Options and Tradeoffs</a:t>
            </a:r>
          </a:p>
        </p:txBody>
      </p:sp>
      <p:sp>
        <p:nvSpPr>
          <p:cNvPr id="4403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Speed versus Cost</a:t>
            </a:r>
          </a:p>
          <a:p>
            <a:pPr eaLnBrk="1" hangingPunct="1"/>
            <a:r>
              <a:rPr lang="en-US" altLang="en-US" sz="3600" smtClean="0"/>
              <a:t>Capacity versus Cost</a:t>
            </a:r>
          </a:p>
          <a:p>
            <a:pPr eaLnBrk="1" hangingPunct="1"/>
            <a:r>
              <a:rPr lang="en-US" altLang="en-US" sz="3600" smtClean="0"/>
              <a:t>Quality versus Cost</a:t>
            </a:r>
          </a:p>
          <a:p>
            <a:pPr eaLnBrk="1" hangingPunct="1"/>
            <a:r>
              <a:rPr lang="en-US" altLang="en-US" sz="3600" smtClean="0"/>
              <a:t>Cost-Cost-Cost</a:t>
            </a:r>
          </a:p>
        </p:txBody>
      </p:sp>
      <p:sp>
        <p:nvSpPr>
          <p:cNvPr id="167943" name="Text Box 7"/>
          <p:cNvSpPr txBox="1">
            <a:spLocks noChangeArrowheads="1"/>
          </p:cNvSpPr>
          <p:nvPr/>
        </p:nvSpPr>
        <p:spPr bwMode="auto">
          <a:xfrm>
            <a:off x="762000" y="5807075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  <a:hlinkClick r:id="rId2"/>
              </a:rPr>
              <a:t>PC World online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provides hardware reviews and comparison charts that are updated each month.</a:t>
            </a:r>
          </a:p>
        </p:txBody>
      </p:sp>
      <p:pic>
        <p:nvPicPr>
          <p:cNvPr id="44037" name="Picture 10" descr="j01784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225800"/>
            <a:ext cx="3505200" cy="2336800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Software</a:t>
            </a:r>
          </a:p>
        </p:txBody>
      </p:sp>
      <p:sp>
        <p:nvSpPr>
          <p:cNvPr id="45059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Instructions and associated data, stored in electronic format, that direct the computer to accomplish a task.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System software</a:t>
            </a:r>
            <a:r>
              <a:rPr lang="en-US" altLang="en-US" smtClean="0"/>
              <a:t> helps the computer carry out its basic operating tasks.</a:t>
            </a:r>
          </a:p>
          <a:p>
            <a:pPr lvl="1" eaLnBrk="1" hangingPunct="1"/>
            <a:r>
              <a:rPr lang="en-US" altLang="en-US" b="1" smtClean="0">
                <a:solidFill>
                  <a:srgbClr val="336600"/>
                </a:solidFill>
              </a:rPr>
              <a:t>Operating systems</a:t>
            </a:r>
          </a:p>
          <a:p>
            <a:pPr lvl="1" eaLnBrk="1" hangingPunct="1"/>
            <a:r>
              <a:rPr lang="en-US" altLang="en-US" b="1" smtClean="0">
                <a:solidFill>
                  <a:srgbClr val="336600"/>
                </a:solidFill>
              </a:rPr>
              <a:t>Utilities</a:t>
            </a:r>
          </a:p>
        </p:txBody>
      </p:sp>
      <p:pic>
        <p:nvPicPr>
          <p:cNvPr id="45060" name="Picture 7" descr="j03155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4465638"/>
            <a:ext cx="2925762" cy="2087562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System Software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</a:t>
            </a:r>
            <a:r>
              <a:rPr lang="en-US" altLang="en-US" b="1" smtClean="0">
                <a:solidFill>
                  <a:srgbClr val="336600"/>
                </a:solidFill>
              </a:rPr>
              <a:t>Operating System</a:t>
            </a:r>
            <a:r>
              <a:rPr lang="en-US" altLang="en-US" b="1" smtClean="0">
                <a:solidFill>
                  <a:srgbClr val="2A5400"/>
                </a:solidFill>
              </a:rPr>
              <a:t> </a:t>
            </a:r>
            <a:r>
              <a:rPr lang="en-US" altLang="en-US" smtClean="0"/>
              <a:t>(OS) is the master controller within a computer.</a:t>
            </a:r>
          </a:p>
          <a:p>
            <a:pPr lvl="1" eaLnBrk="1" hangingPunct="1">
              <a:buFont typeface="Webdings" pitchFamily="18" charset="2"/>
              <a:buNone/>
            </a:pPr>
            <a:r>
              <a:rPr lang="en-US" altLang="en-US" smtClean="0"/>
              <a:t>EX: Windows, MacOS, DOS, UNIX, Linux</a:t>
            </a:r>
          </a:p>
          <a:p>
            <a:pPr eaLnBrk="1" hangingPunct="1"/>
            <a:r>
              <a:rPr lang="en-US" altLang="en-US" smtClean="0"/>
              <a:t>An operating system interacts with:</a:t>
            </a:r>
          </a:p>
          <a:p>
            <a:pPr lvl="1" eaLnBrk="1" hangingPunct="1"/>
            <a:r>
              <a:rPr lang="en-US" altLang="en-US" smtClean="0"/>
              <a:t>All hardware installed in or connected to a computer system.</a:t>
            </a:r>
          </a:p>
          <a:p>
            <a:pPr lvl="1" eaLnBrk="1" hangingPunct="1"/>
            <a:r>
              <a:rPr lang="en-US" altLang="en-US" smtClean="0"/>
              <a:t>All software installed or running from a storage device on a computer system.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System Software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Microsoft Windows</a:t>
            </a:r>
          </a:p>
          <a:p>
            <a:pPr lvl="1" eaLnBrk="1" hangingPunct="1"/>
            <a:r>
              <a:rPr lang="en-US" altLang="en-US" smtClean="0"/>
              <a:t>Most popular operating system.</a:t>
            </a:r>
          </a:p>
          <a:p>
            <a:pPr lvl="1" eaLnBrk="1" hangingPunct="1"/>
            <a:r>
              <a:rPr lang="en-US" altLang="en-US" smtClean="0"/>
              <a:t>Supports a vast array of application software and peripheral devices.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MacOS</a:t>
            </a:r>
            <a:r>
              <a:rPr lang="en-US" altLang="en-US" smtClean="0"/>
              <a:t> </a:t>
            </a:r>
            <a:endParaRPr lang="en-US" altLang="en-US" b="1" smtClean="0">
              <a:solidFill>
                <a:srgbClr val="2A5400"/>
              </a:solidFill>
            </a:endParaRPr>
          </a:p>
          <a:p>
            <a:pPr lvl="1" eaLnBrk="1" hangingPunct="1"/>
            <a:r>
              <a:rPr lang="en-US" altLang="en-US" smtClean="0"/>
              <a:t>For Macintosh computers.</a:t>
            </a:r>
          </a:p>
          <a:p>
            <a:pPr lvl="1" eaLnBrk="1" hangingPunct="1"/>
            <a:r>
              <a:rPr lang="en-US" altLang="en-US" smtClean="0"/>
              <a:t>Proprietary system.</a:t>
            </a:r>
          </a:p>
          <a:p>
            <a:pPr lvl="1" eaLnBrk="1" hangingPunct="1"/>
            <a:r>
              <a:rPr lang="en-US" altLang="en-US" smtClean="0"/>
              <a:t>Does not have same functionality and support for software and peripheral devices.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System Software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Network operating system</a:t>
            </a:r>
            <a:r>
              <a:rPr lang="en-US" altLang="en-US" b="1" smtClean="0">
                <a:solidFill>
                  <a:srgbClr val="2A5400"/>
                </a:solidFill>
              </a:rPr>
              <a:t> </a:t>
            </a:r>
            <a:r>
              <a:rPr lang="en-US" altLang="en-US" smtClean="0"/>
              <a:t>(NOS) </a:t>
            </a:r>
          </a:p>
          <a:p>
            <a:pPr lvl="1" eaLnBrk="1" hangingPunct="1"/>
            <a:r>
              <a:rPr lang="en-US" altLang="en-US" smtClean="0"/>
              <a:t>Manages network resources.</a:t>
            </a:r>
          </a:p>
          <a:p>
            <a:pPr lvl="1" eaLnBrk="1" hangingPunct="1"/>
            <a:r>
              <a:rPr lang="en-US" altLang="en-US" smtClean="0"/>
              <a:t>Maintains security.</a:t>
            </a:r>
          </a:p>
          <a:p>
            <a:pPr lvl="1" eaLnBrk="1" hangingPunct="1"/>
            <a:r>
              <a:rPr lang="en-US" altLang="en-US" smtClean="0"/>
              <a:t>Tracks user accounts.</a:t>
            </a:r>
          </a:p>
          <a:p>
            <a:pPr lvl="1" eaLnBrk="1" hangingPunct="1"/>
            <a:r>
              <a:rPr lang="en-US" altLang="en-US" smtClean="0"/>
              <a:t>Handles communication between workstations and servers.</a:t>
            </a:r>
          </a:p>
          <a:p>
            <a:pPr eaLnBrk="1" hangingPunct="1"/>
            <a:r>
              <a:rPr lang="en-US" altLang="en-US" smtClean="0"/>
              <a:t>Popular network operating systems</a:t>
            </a:r>
          </a:p>
          <a:p>
            <a:pPr lvl="1" eaLnBrk="1" hangingPunct="1">
              <a:buFont typeface="Webdings" pitchFamily="18" charset="2"/>
              <a:buNone/>
            </a:pPr>
            <a:r>
              <a:rPr lang="en-US" altLang="en-US" smtClean="0"/>
              <a:t>Windows NT, Novell Netware, UNIX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System Software</a:t>
            </a:r>
          </a:p>
        </p:txBody>
      </p:sp>
      <p:sp>
        <p:nvSpPr>
          <p:cNvPr id="4915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Utilities</a:t>
            </a:r>
          </a:p>
          <a:p>
            <a:pPr eaLnBrk="1" hangingPunct="1"/>
            <a:r>
              <a:rPr lang="en-US" altLang="en-US" sz="2800" smtClean="0"/>
              <a:t>Utilities augment functionality of operating systems. Utilities includes device drivers and Troubleshooting capabilities.</a:t>
            </a:r>
          </a:p>
          <a:p>
            <a:pPr eaLnBrk="1" hangingPunct="1"/>
            <a:r>
              <a:rPr lang="en-US" altLang="en-US" sz="2800" smtClean="0"/>
              <a:t>Utilities provide file management capabilities such as copying, moving or renaming a file.</a:t>
            </a:r>
          </a:p>
          <a:p>
            <a:pPr eaLnBrk="1" hangingPunct="1"/>
            <a:r>
              <a:rPr lang="en-US" altLang="en-US" sz="2800" smtClean="0"/>
              <a:t>Norton Utilities includes an undelete function that can recover deleted files.</a:t>
            </a:r>
          </a:p>
          <a:p>
            <a:pPr eaLnBrk="1" hangingPunct="1"/>
            <a:r>
              <a:rPr lang="en-US" altLang="en-US" sz="2800" smtClean="0"/>
              <a:t>Symantec and McAfee Virus checkers add protection for all system and data files.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Application Software</a:t>
            </a:r>
          </a:p>
        </p:txBody>
      </p:sp>
      <p:sp>
        <p:nvSpPr>
          <p:cNvPr id="50179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Accomplishes specific tasks for users.</a:t>
            </a:r>
          </a:p>
          <a:p>
            <a:pPr eaLnBrk="1" hangingPunct="1"/>
            <a:r>
              <a:rPr lang="en-US" altLang="en-US" smtClean="0"/>
              <a:t>Enables a computer to become a multi-purpose machine.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50180" name="Text Box 9"/>
          <p:cNvSpPr txBox="1">
            <a:spLocks noChangeArrowheads="1"/>
          </p:cNvSpPr>
          <p:nvPr/>
        </p:nvSpPr>
        <p:spPr bwMode="auto">
          <a:xfrm>
            <a:off x="914400" y="3505200"/>
            <a:ext cx="36576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ebdings" pitchFamily="18" charset="2"/>
              <a:buChar char="³"/>
            </a:pPr>
            <a:r>
              <a:rPr lang="en-US" altLang="en-US" sz="2800">
                <a:latin typeface="Tahoma" pitchFamily="34" charset="0"/>
              </a:rPr>
              <a:t>Produce worksheets and reports.</a:t>
            </a:r>
          </a:p>
          <a:p>
            <a:pPr eaLnBrk="1" hangingPunct="1">
              <a:spcBef>
                <a:spcPct val="50000"/>
              </a:spcBef>
              <a:buFont typeface="Webdings" pitchFamily="18" charset="2"/>
              <a:buChar char="³"/>
            </a:pPr>
            <a:r>
              <a:rPr lang="en-US" altLang="en-US" sz="2800">
                <a:latin typeface="Tahoma" pitchFamily="34" charset="0"/>
              </a:rPr>
              <a:t>Automate record keeping like attendance and grades.</a:t>
            </a:r>
          </a:p>
        </p:txBody>
      </p:sp>
      <p:sp>
        <p:nvSpPr>
          <p:cNvPr id="50181" name="Text Box 10"/>
          <p:cNvSpPr txBox="1">
            <a:spLocks noChangeArrowheads="1"/>
          </p:cNvSpPr>
          <p:nvPr/>
        </p:nvSpPr>
        <p:spPr bwMode="auto">
          <a:xfrm>
            <a:off x="4800600" y="3505200"/>
            <a:ext cx="3581400" cy="244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ebdings" pitchFamily="18" charset="2"/>
              <a:buChar char="³"/>
            </a:pPr>
            <a:r>
              <a:rPr lang="en-US" altLang="en-US" sz="2800">
                <a:latin typeface="Tahoma" pitchFamily="34" charset="0"/>
              </a:rPr>
              <a:t>Create flow charts and graphic organizers.</a:t>
            </a:r>
          </a:p>
          <a:p>
            <a:pPr eaLnBrk="1" hangingPunct="1">
              <a:spcBef>
                <a:spcPct val="50000"/>
              </a:spcBef>
              <a:buFont typeface="Webdings" pitchFamily="18" charset="2"/>
              <a:buChar char="³"/>
            </a:pPr>
            <a:r>
              <a:rPr lang="en-US" altLang="en-US" sz="2800">
                <a:latin typeface="Tahoma" pitchFamily="34" charset="0"/>
              </a:rPr>
              <a:t>Communicate worldwide.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Application Software</a:t>
            </a:r>
          </a:p>
        </p:txBody>
      </p:sp>
      <p:sp>
        <p:nvSpPr>
          <p:cNvPr id="51203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Productivity Software</a:t>
            </a:r>
          </a:p>
          <a:p>
            <a:pPr lvl="1" eaLnBrk="1" hangingPunct="1"/>
            <a:r>
              <a:rPr lang="en-US" altLang="en-US" smtClean="0"/>
              <a:t>Spreadsheets </a:t>
            </a:r>
          </a:p>
          <a:p>
            <a:pPr lvl="1" eaLnBrk="1" hangingPunct="1"/>
            <a:r>
              <a:rPr lang="en-US" altLang="en-US" smtClean="0"/>
              <a:t>Databases </a:t>
            </a:r>
          </a:p>
          <a:p>
            <a:pPr eaLnBrk="1" hangingPunct="1"/>
            <a:r>
              <a:rPr lang="en-US" altLang="en-US" smtClean="0"/>
              <a:t>Presentation Software</a:t>
            </a:r>
          </a:p>
          <a:p>
            <a:pPr eaLnBrk="1" hangingPunct="1"/>
            <a:r>
              <a:rPr lang="en-US" altLang="en-US" smtClean="0"/>
              <a:t>Document Preparation</a:t>
            </a:r>
          </a:p>
          <a:p>
            <a:pPr lvl="1" eaLnBrk="1" hangingPunct="1"/>
            <a:r>
              <a:rPr lang="en-US" altLang="en-US" smtClean="0"/>
              <a:t>Word Processing</a:t>
            </a:r>
          </a:p>
          <a:p>
            <a:pPr lvl="1" eaLnBrk="1" hangingPunct="1"/>
            <a:r>
              <a:rPr lang="en-US" altLang="en-US" smtClean="0"/>
              <a:t>Desktop Publishing</a:t>
            </a:r>
          </a:p>
          <a:p>
            <a:pPr eaLnBrk="1" hangingPunct="1"/>
            <a:r>
              <a:rPr lang="en-US" altLang="en-US" smtClean="0"/>
              <a:t>Project Management Software</a:t>
            </a:r>
          </a:p>
        </p:txBody>
      </p:sp>
      <p:pic>
        <p:nvPicPr>
          <p:cNvPr id="51204" name="Picture 8" descr="main_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0"/>
          <a:stretch>
            <a:fillRect/>
          </a:stretch>
        </p:blipFill>
        <p:spPr bwMode="auto">
          <a:xfrm>
            <a:off x="5856288" y="2362200"/>
            <a:ext cx="2487612" cy="2819400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Application Software</a:t>
            </a: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Graphics Creation and Manipulation</a:t>
            </a:r>
          </a:p>
          <a:p>
            <a:pPr eaLnBrk="1" hangingPunct="1"/>
            <a:r>
              <a:rPr lang="en-US" altLang="en-US" smtClean="0"/>
              <a:t>Animation and 3D Graphics</a:t>
            </a:r>
          </a:p>
          <a:p>
            <a:pPr eaLnBrk="1" hangingPunct="1"/>
            <a:r>
              <a:rPr lang="en-US" altLang="en-US" smtClean="0"/>
              <a:t>Video Editing</a:t>
            </a:r>
          </a:p>
          <a:p>
            <a:pPr eaLnBrk="1" hangingPunct="1"/>
            <a:r>
              <a:rPr lang="en-US" altLang="en-US" smtClean="0"/>
              <a:t>Internet Connectivity</a:t>
            </a:r>
          </a:p>
          <a:p>
            <a:pPr eaLnBrk="1" hangingPunct="1"/>
            <a:r>
              <a:rPr lang="en-US" altLang="en-US" smtClean="0"/>
              <a:t>Website Creation and Management</a:t>
            </a:r>
          </a:p>
          <a:p>
            <a:pPr eaLnBrk="1" hangingPunct="1"/>
            <a:r>
              <a:rPr lang="en-US" altLang="en-US" smtClean="0"/>
              <a:t>Groupware</a:t>
            </a:r>
          </a:p>
          <a:p>
            <a:pPr eaLnBrk="1" hangingPunct="1"/>
            <a:r>
              <a:rPr lang="en-US" altLang="en-US" smtClean="0"/>
              <a:t>Financial Management</a:t>
            </a:r>
          </a:p>
          <a:p>
            <a:pPr eaLnBrk="1" hangingPunct="1"/>
            <a:r>
              <a:rPr lang="en-US" altLang="en-US" smtClean="0"/>
              <a:t>Educational Games and Tutorials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Devices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ebdings" pitchFamily="18" charset="2"/>
              <a:buNone/>
            </a:pPr>
            <a:r>
              <a:rPr lang="en-US" altLang="en-US" sz="3600" b="1" smtClean="0">
                <a:solidFill>
                  <a:srgbClr val="336600"/>
                </a:solidFill>
              </a:rPr>
              <a:t>Digital versus Analog</a:t>
            </a:r>
          </a:p>
          <a:p>
            <a:pPr eaLnBrk="1" hangingPunct="1"/>
            <a:r>
              <a:rPr lang="en-US" altLang="en-US" smtClean="0"/>
              <a:t>A digital thermometer will give a specific numerical reading when used to measure someone’s body temperature.</a:t>
            </a:r>
          </a:p>
          <a:p>
            <a:pPr eaLnBrk="1" hangingPunct="1"/>
            <a:r>
              <a:rPr lang="en-US" altLang="en-US" smtClean="0"/>
              <a:t>An old fashioned mercury thermometer’s reading of someone’s body temperature could be interpreted differently by different users.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Programming Languages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5029200"/>
          </a:xfrm>
        </p:spPr>
        <p:txBody>
          <a:bodyPr/>
          <a:lstStyle/>
          <a:p>
            <a:pPr eaLnBrk="1" hangingPunct="1"/>
            <a:r>
              <a:rPr lang="en-US" altLang="en-US" smtClean="0"/>
              <a:t>Basic building blocks of any software.</a:t>
            </a:r>
          </a:p>
          <a:p>
            <a:pPr eaLnBrk="1" hangingPunct="1"/>
            <a:r>
              <a:rPr lang="en-US" altLang="en-US" smtClean="0"/>
              <a:t>Programming languages allow a programmer to write instructions that a computer can understand.</a:t>
            </a:r>
          </a:p>
          <a:p>
            <a:pPr eaLnBrk="1" hangingPunct="1"/>
            <a:r>
              <a:rPr lang="en-US" altLang="en-US" smtClean="0"/>
              <a:t>Programming languages have some resemblance to the English language.</a:t>
            </a:r>
          </a:p>
          <a:p>
            <a:pPr lvl="1" eaLnBrk="1" hangingPunct="1"/>
            <a:r>
              <a:rPr lang="en-US" altLang="en-US" smtClean="0"/>
              <a:t>BASIC </a:t>
            </a:r>
          </a:p>
          <a:p>
            <a:pPr lvl="1" eaLnBrk="1" hangingPunct="1"/>
            <a:r>
              <a:rPr lang="en-US" altLang="en-US" smtClean="0"/>
              <a:t>Pascal </a:t>
            </a:r>
          </a:p>
          <a:p>
            <a:pPr lvl="1" eaLnBrk="1" hangingPunct="1"/>
            <a:r>
              <a:rPr lang="en-US" altLang="en-US" smtClean="0"/>
              <a:t>Fortran </a:t>
            </a:r>
          </a:p>
        </p:txBody>
      </p:sp>
      <p:sp>
        <p:nvSpPr>
          <p:cNvPr id="53252" name="Rectangle 9"/>
          <p:cNvSpPr>
            <a:spLocks noChangeArrowheads="1"/>
          </p:cNvSpPr>
          <p:nvPr/>
        </p:nvSpPr>
        <p:spPr bwMode="auto">
          <a:xfrm>
            <a:off x="3200400" y="5029200"/>
            <a:ext cx="36576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Clr>
                <a:srgbClr val="336600"/>
              </a:buClr>
              <a:buSzPct val="75000"/>
              <a:buFont typeface="Webdings" pitchFamily="18" charset="2"/>
              <a:buChar char="³"/>
            </a:pPr>
            <a:r>
              <a:rPr lang="en-US" altLang="en-US" sz="2800">
                <a:latin typeface="Tahoma" pitchFamily="34" charset="0"/>
              </a:rPr>
              <a:t>C++ </a:t>
            </a:r>
          </a:p>
          <a:p>
            <a:pPr lvl="1">
              <a:spcBef>
                <a:spcPct val="50000"/>
              </a:spcBef>
              <a:buClr>
                <a:srgbClr val="336600"/>
              </a:buClr>
              <a:buSzPct val="75000"/>
              <a:buFont typeface="Webdings" pitchFamily="18" charset="2"/>
              <a:buChar char="³"/>
            </a:pPr>
            <a:r>
              <a:rPr lang="en-US" altLang="en-US" sz="2800">
                <a:latin typeface="Tahoma" pitchFamily="34" charset="0"/>
              </a:rPr>
              <a:t>Java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Instructional Support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problems do you need solved and which application software will help solve the problems?</a:t>
            </a:r>
          </a:p>
          <a:p>
            <a:pPr lvl="1" eaLnBrk="1" hangingPunct="1"/>
            <a:r>
              <a:rPr lang="en-US" altLang="en-US" smtClean="0"/>
              <a:t>Integrated Learning Systems</a:t>
            </a:r>
          </a:p>
          <a:p>
            <a:pPr lvl="1" eaLnBrk="1" hangingPunct="1"/>
            <a:r>
              <a:rPr lang="en-US" altLang="en-US" smtClean="0"/>
              <a:t>Computer Assisted Instruction</a:t>
            </a:r>
          </a:p>
          <a:p>
            <a:pPr lvl="2" eaLnBrk="1" hangingPunct="1">
              <a:buFontTx/>
              <a:buNone/>
            </a:pPr>
            <a:r>
              <a:rPr lang="en-US" altLang="en-US" sz="2800" smtClean="0">
                <a:latin typeface="Tahoma" pitchFamily="34" charset="0"/>
              </a:rPr>
              <a:t>Drill, Tutorial, Simulation</a:t>
            </a:r>
          </a:p>
          <a:p>
            <a:pPr lvl="1" eaLnBrk="1" hangingPunct="1"/>
            <a:r>
              <a:rPr lang="en-US" altLang="en-US" smtClean="0"/>
              <a:t>Textbook Resources</a:t>
            </a:r>
          </a:p>
          <a:p>
            <a:pPr lvl="1" eaLnBrk="1" hangingPunct="1"/>
            <a:r>
              <a:rPr lang="en-US" altLang="en-US" smtClean="0"/>
              <a:t>Research and Information Access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8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077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technology-based resources are available?</a:t>
            </a:r>
          </a:p>
        </p:txBody>
      </p:sp>
      <p:sp>
        <p:nvSpPr>
          <p:cNvPr id="5529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Technology Plan (District-wide)</a:t>
            </a:r>
          </a:p>
          <a:p>
            <a:pPr eaLnBrk="1" hangingPunct="1"/>
            <a:r>
              <a:rPr lang="en-US" altLang="en-US" smtClean="0"/>
              <a:t>Technology Plan (Building)</a:t>
            </a:r>
          </a:p>
          <a:p>
            <a:pPr eaLnBrk="1" hangingPunct="1"/>
            <a:r>
              <a:rPr lang="en-US" altLang="en-US" smtClean="0"/>
              <a:t>Curricula Plan</a:t>
            </a:r>
          </a:p>
        </p:txBody>
      </p:sp>
      <p:pic>
        <p:nvPicPr>
          <p:cNvPr id="55300" name="Picture 7" descr="j01789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581400"/>
            <a:ext cx="2971800" cy="2763838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6934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technology-based resources are available?</a:t>
            </a:r>
          </a:p>
        </p:txBody>
      </p:sp>
      <p:sp>
        <p:nvSpPr>
          <p:cNvPr id="5632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Stand-alone computer(s) in the classroom</a:t>
            </a:r>
          </a:p>
          <a:p>
            <a:pPr eaLnBrk="1" hangingPunct="1"/>
            <a:r>
              <a:rPr lang="en-US" altLang="en-US" smtClean="0"/>
              <a:t>Networked computers in the classroom</a:t>
            </a:r>
          </a:p>
          <a:p>
            <a:pPr eaLnBrk="1" hangingPunct="1"/>
            <a:r>
              <a:rPr lang="en-US" altLang="en-US" smtClean="0"/>
              <a:t>Computer laboratory</a:t>
            </a:r>
          </a:p>
          <a:p>
            <a:pPr eaLnBrk="1" hangingPunct="1"/>
            <a:r>
              <a:rPr lang="en-US" altLang="en-US" smtClean="0"/>
              <a:t>Computer for every kid</a:t>
            </a:r>
          </a:p>
        </p:txBody>
      </p:sp>
      <p:pic>
        <p:nvPicPr>
          <p:cNvPr id="56324" name="Picture 7" descr="j01784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360863"/>
            <a:ext cx="3595688" cy="2314575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Computer Hardware 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Central Processing Unit</a:t>
            </a:r>
            <a:r>
              <a:rPr lang="en-US" altLang="en-US" smtClean="0"/>
              <a:t>  - also called “The Chip”, a CPU, a processor, or a microprocessor</a:t>
            </a:r>
          </a:p>
          <a:p>
            <a:pPr eaLnBrk="1" hangingPunct="1"/>
            <a:r>
              <a:rPr lang="en-US" altLang="en-US" smtClean="0"/>
              <a:t>Memory (RAM)</a:t>
            </a:r>
          </a:p>
          <a:p>
            <a:pPr eaLnBrk="1" hangingPunct="1"/>
            <a:r>
              <a:rPr lang="en-US" altLang="en-US" smtClean="0"/>
              <a:t>Storage Devices</a:t>
            </a:r>
          </a:p>
          <a:p>
            <a:pPr eaLnBrk="1" hangingPunct="1"/>
            <a:r>
              <a:rPr lang="en-US" altLang="en-US" smtClean="0"/>
              <a:t>Input Devices</a:t>
            </a:r>
          </a:p>
          <a:p>
            <a:pPr eaLnBrk="1" hangingPunct="1"/>
            <a:r>
              <a:rPr lang="en-US" altLang="en-US" smtClean="0"/>
              <a:t>Output Devices</a:t>
            </a:r>
          </a:p>
        </p:txBody>
      </p:sp>
      <p:sp>
        <p:nvSpPr>
          <p:cNvPr id="132105" name="Text Box 9"/>
          <p:cNvSpPr txBox="1">
            <a:spLocks noChangeArrowheads="1"/>
          </p:cNvSpPr>
          <p:nvPr/>
        </p:nvSpPr>
        <p:spPr bwMode="auto">
          <a:xfrm>
            <a:off x="762000" y="5883275"/>
            <a:ext cx="754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View an animated illustration on                               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  <a:hlinkClick r:id="rId2"/>
              </a:rPr>
              <a:t>how integrated circuits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Gill Sans" pitchFamily="34" charset="0"/>
              </a:rPr>
              <a:t>or “chips” are made.</a:t>
            </a:r>
          </a:p>
        </p:txBody>
      </p:sp>
      <p:pic>
        <p:nvPicPr>
          <p:cNvPr id="8197" name="Picture 10" descr="microprocesso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62200"/>
            <a:ext cx="403860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Computer Hardware 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Central Processing Unit  - also called “The Chip”, a CPU, a processor or a microprocessor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Memory (RAM)</a:t>
            </a:r>
          </a:p>
          <a:p>
            <a:pPr eaLnBrk="1" hangingPunct="1"/>
            <a:r>
              <a:rPr lang="en-US" altLang="en-US" smtClean="0"/>
              <a:t>Storage Devices</a:t>
            </a:r>
          </a:p>
          <a:p>
            <a:pPr eaLnBrk="1" hangingPunct="1"/>
            <a:r>
              <a:rPr lang="en-US" altLang="en-US" smtClean="0"/>
              <a:t>Input Devices</a:t>
            </a:r>
          </a:p>
          <a:p>
            <a:pPr eaLnBrk="1" hangingPunct="1"/>
            <a:r>
              <a:rPr lang="en-US" altLang="en-US" smtClean="0"/>
              <a:t>Output Devices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9220" name="Picture 8" descr="memor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048000"/>
            <a:ext cx="36576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Computer Hardware 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Central Processing Unit  - also called “The Chip”, a CPU, a processor or a microprocessor</a:t>
            </a:r>
          </a:p>
          <a:p>
            <a:pPr eaLnBrk="1" hangingPunct="1"/>
            <a:r>
              <a:rPr lang="en-US" altLang="en-US" smtClean="0"/>
              <a:t>Memory (RAM)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Storage Devices</a:t>
            </a:r>
          </a:p>
          <a:p>
            <a:pPr eaLnBrk="1" hangingPunct="1"/>
            <a:r>
              <a:rPr lang="en-US" altLang="en-US" smtClean="0"/>
              <a:t>Input Devices</a:t>
            </a:r>
          </a:p>
          <a:p>
            <a:pPr eaLnBrk="1" hangingPunct="1"/>
            <a:r>
              <a:rPr lang="en-US" altLang="en-US" smtClean="0"/>
              <a:t>Output Devices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10244" name="Picture 7" descr="2bbc8a7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95600"/>
            <a:ext cx="3962400" cy="3306763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Computer Hardware 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Central Processing Unit  - also called “The Chip”, a CPU, a processor or a microprocessor</a:t>
            </a:r>
          </a:p>
          <a:p>
            <a:pPr eaLnBrk="1" hangingPunct="1"/>
            <a:r>
              <a:rPr lang="en-US" altLang="en-US" smtClean="0"/>
              <a:t>Memory (RAM)</a:t>
            </a:r>
          </a:p>
          <a:p>
            <a:pPr eaLnBrk="1" hangingPunct="1"/>
            <a:r>
              <a:rPr lang="en-US" altLang="en-US" smtClean="0"/>
              <a:t>Storage Devices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Input Devices</a:t>
            </a:r>
          </a:p>
          <a:p>
            <a:pPr eaLnBrk="1" hangingPunct="1"/>
            <a:r>
              <a:rPr lang="en-US" altLang="en-US" b="1" smtClean="0">
                <a:solidFill>
                  <a:srgbClr val="336600"/>
                </a:solidFill>
              </a:rPr>
              <a:t>Output Devices</a:t>
            </a:r>
          </a:p>
          <a:p>
            <a:pPr eaLnBrk="1" hangingPunct="1"/>
            <a:endParaRPr lang="en-US" altLang="en-US" b="1" smtClean="0">
              <a:solidFill>
                <a:srgbClr val="2A5400"/>
              </a:solidFill>
            </a:endParaRPr>
          </a:p>
        </p:txBody>
      </p:sp>
      <p:pic>
        <p:nvPicPr>
          <p:cNvPr id="11268" name="Picture 7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71800"/>
            <a:ext cx="4114800" cy="2900363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00"/>
      </a:hlink>
      <a:folHlink>
        <a:srgbClr val="B2B2B2"/>
      </a:folHlink>
    </a:clrScheme>
    <a:fontScheme name="Default Design">
      <a:majorFont>
        <a:latin typeface="Berlin Sans FB Demi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2011</Words>
  <Application>Microsoft Office PowerPoint</Application>
  <PresentationFormat>On-screen Show (4:3)</PresentationFormat>
  <Paragraphs>302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2" baseType="lpstr">
      <vt:lpstr>Times New Roman</vt:lpstr>
      <vt:lpstr>Arial</vt:lpstr>
      <vt:lpstr>Berlin Sans FB Demi</vt:lpstr>
      <vt:lpstr>Tahoma</vt:lpstr>
      <vt:lpstr>Webdings</vt:lpstr>
      <vt:lpstr>Berlin Sans FB</vt:lpstr>
      <vt:lpstr>Calibri</vt:lpstr>
      <vt:lpstr>Gill Sans</vt:lpstr>
      <vt:lpstr>Default Design</vt:lpstr>
      <vt:lpstr>Hardware and Software Basics</vt:lpstr>
      <vt:lpstr>Module Objectives</vt:lpstr>
      <vt:lpstr>Types of Devices</vt:lpstr>
      <vt:lpstr>Types of Devices</vt:lpstr>
      <vt:lpstr>Types of Devices</vt:lpstr>
      <vt:lpstr>Computer Hardware </vt:lpstr>
      <vt:lpstr>Computer Hardware </vt:lpstr>
      <vt:lpstr>Computer Hardware </vt:lpstr>
      <vt:lpstr>Computer Hardware </vt:lpstr>
      <vt:lpstr>CPU Types</vt:lpstr>
      <vt:lpstr>CPU types</vt:lpstr>
      <vt:lpstr>Microcomputer Platforms</vt:lpstr>
      <vt:lpstr>Microcomputer Platforms</vt:lpstr>
      <vt:lpstr>Memory (RAM)</vt:lpstr>
      <vt:lpstr>Memory (RAM)</vt:lpstr>
      <vt:lpstr>Memory (RAM)</vt:lpstr>
      <vt:lpstr>Storage Technology</vt:lpstr>
      <vt:lpstr>Storage Technology</vt:lpstr>
      <vt:lpstr>Storage Devices</vt:lpstr>
      <vt:lpstr>Storage Devices</vt:lpstr>
      <vt:lpstr>Storage Devices</vt:lpstr>
      <vt:lpstr>Storage Devices</vt:lpstr>
      <vt:lpstr>Storage Devices</vt:lpstr>
      <vt:lpstr>Input Devices</vt:lpstr>
      <vt:lpstr>Input Devices</vt:lpstr>
      <vt:lpstr>Input Devices</vt:lpstr>
      <vt:lpstr>Input Devices</vt:lpstr>
      <vt:lpstr>Output Devices</vt:lpstr>
      <vt:lpstr>Output Devices</vt:lpstr>
      <vt:lpstr>Output Devices</vt:lpstr>
      <vt:lpstr>Output Devices</vt:lpstr>
      <vt:lpstr>Networks </vt:lpstr>
      <vt:lpstr>Networks</vt:lpstr>
      <vt:lpstr>Networks </vt:lpstr>
      <vt:lpstr>Networks</vt:lpstr>
      <vt:lpstr>Networks</vt:lpstr>
      <vt:lpstr>Networks</vt:lpstr>
      <vt:lpstr>Options and Tradeoffs</vt:lpstr>
      <vt:lpstr>Options and Tradeoffs</vt:lpstr>
      <vt:lpstr>Options and Tradeoffs</vt:lpstr>
      <vt:lpstr>Options and Tradeoffs</vt:lpstr>
      <vt:lpstr>Software</vt:lpstr>
      <vt:lpstr>System Software</vt:lpstr>
      <vt:lpstr>System Software</vt:lpstr>
      <vt:lpstr>System Software</vt:lpstr>
      <vt:lpstr>System Software</vt:lpstr>
      <vt:lpstr>Application Software</vt:lpstr>
      <vt:lpstr>Application Software</vt:lpstr>
      <vt:lpstr>Application Software</vt:lpstr>
      <vt:lpstr>Programming Languages</vt:lpstr>
      <vt:lpstr>Instructional Support</vt:lpstr>
      <vt:lpstr>What technology-based resources are available?</vt:lpstr>
      <vt:lpstr>What technology-based resources are available?</vt:lpstr>
    </vt:vector>
  </TitlesOfParts>
  <Company>UNT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Basics</dc:title>
  <dc:creator>COE User</dc:creator>
  <cp:lastModifiedBy>Teacher E-Solutions</cp:lastModifiedBy>
  <cp:revision>69</cp:revision>
  <dcterms:created xsi:type="dcterms:W3CDTF">2001-10-02T23:31:59Z</dcterms:created>
  <dcterms:modified xsi:type="dcterms:W3CDTF">2019-01-18T16:42:34Z</dcterms:modified>
</cp:coreProperties>
</file>