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3"/>
  </p:notesMasterIdLst>
  <p:sldIdLst>
    <p:sldId id="257" r:id="rId2"/>
    <p:sldId id="283" r:id="rId3"/>
    <p:sldId id="309" r:id="rId4"/>
    <p:sldId id="295" r:id="rId5"/>
    <p:sldId id="310" r:id="rId6"/>
    <p:sldId id="311" r:id="rId7"/>
    <p:sldId id="296" r:id="rId8"/>
    <p:sldId id="298" r:id="rId9"/>
    <p:sldId id="312" r:id="rId10"/>
    <p:sldId id="313" r:id="rId11"/>
    <p:sldId id="314" r:id="rId12"/>
    <p:sldId id="315" r:id="rId13"/>
    <p:sldId id="301" r:id="rId14"/>
    <p:sldId id="302" r:id="rId15"/>
    <p:sldId id="303" r:id="rId16"/>
    <p:sldId id="316" r:id="rId17"/>
    <p:sldId id="304" r:id="rId18"/>
    <p:sldId id="305" r:id="rId19"/>
    <p:sldId id="317" r:id="rId20"/>
    <p:sldId id="307" r:id="rId21"/>
    <p:sldId id="308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84A"/>
    <a:srgbClr val="006699"/>
    <a:srgbClr val="E49D48"/>
    <a:srgbClr val="993300"/>
    <a:srgbClr val="CC3300"/>
    <a:srgbClr val="008080"/>
    <a:srgbClr val="B2B2B2"/>
    <a:srgbClr val="121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55" autoAdjust="0"/>
    <p:restoredTop sz="45618" autoAdjust="0"/>
  </p:normalViewPr>
  <p:slideViewPr>
    <p:cSldViewPr>
      <p:cViewPr>
        <p:scale>
          <a:sx n="50" d="100"/>
          <a:sy n="50" d="100"/>
        </p:scale>
        <p:origin x="-57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notesViewPr>
    <p:cSldViewPr>
      <p:cViewPr>
        <p:scale>
          <a:sx n="75" d="100"/>
          <a:sy n="75" d="100"/>
        </p:scale>
        <p:origin x="-732" y="8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DFD7E1D2-6C13-477D-BF38-255FFF4D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29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898A74-80F5-4D10-879D-99C102BBFA2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Information and data gets in and out of a computer through input and output devices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These devices are translators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Competent end users need to know about the common input and output devices </a:t>
            </a:r>
          </a:p>
          <a:p>
            <a:pPr lvl="1">
              <a:buFontTx/>
              <a:buChar char="•"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918908-9227-42EA-A85D-E2A6177C50D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These devices create or capture original images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Digital camera – images downloaded to a computer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Digital video camera – records motion digitally on a  disk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Can take still photos as well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8840B7-CF0D-4140-BFE5-9A04CBCFE2F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Graphics tablets record sketches and tracings of maps and other drawings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Used by artist, mapmakers, and engineers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Digital notepads record handwritten notes and drawings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Similar to table PCs except that they typically use regular notepads and pens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Notepad is positioned on top of an electronic pad or tablet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Notes can later be processed, edited, and used with a word processing program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61E00B-7E14-450E-A3AC-3C753B6CF15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Convert speech into digital code; most common device is the microphone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Voice recognition systems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Microphone, bundled with sound card and software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Some voice recognition systems must be trained for user’s voice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Some can translate from one language to another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Types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Continuous speech - used to issue commands to special application programs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Two well known systems</a:t>
            </a:r>
          </a:p>
          <a:p>
            <a:pPr lvl="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Naturally-Speaking from Dragon Systems </a:t>
            </a:r>
          </a:p>
          <a:p>
            <a:pPr lvl="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ViaVoice from IBM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Discrete-word – able to recognize individual words based on their sound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Cannot distinguish between same-sound words such as there, their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MIDI – standard that allows musical instruments to connect to the system unit using MIDI ports </a:t>
            </a:r>
          </a:p>
          <a:p>
            <a:pPr lvl="1">
              <a:buFontTx/>
              <a:buChar char="•"/>
            </a:pPr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1D9E91-8E85-4CDC-96D5-4B0C91D929F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Converts machine-readable information into people-readable form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Four most common output devices used with microcomputers – text, graphics, audio, and video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Monitors are commonly called display screens</a:t>
            </a:r>
          </a:p>
          <a:p>
            <a:pPr>
              <a:buFontTx/>
              <a:buChar char="•"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D615A9-6E62-47A8-9D3D-C2C4AB70038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Standards indicate screen quality (resolution).  Some monitors are used on the desktop, others are portable.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Features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Resolution – expressed as a series of dots or pixels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Dot pitch – the distance between each pixel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Refresh rate – indicates how often a displayed image is updated or redrawn on the monitor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Size – is measured by the diagonal length of a monitor’s viewing area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Common sizes are 15, 17, 19, and 21 inches 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FA9A24-B29B-47BA-A1D2-568E5932326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Cathode-Ray Tubes - similar to television technology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Flat-Panel Monitors - or liquid display (LCD) monitors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Passive-matrix or dual-scan - images created by scanning the entire screen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Active-matrix - each pixel is individually activated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eBook – hand-held, book sized; cost less than publishing and delivery of printed matter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Data projectors – similar to slide projectors; extension of monitor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HDTV – merger of microcomputer and TV; not taking off as much as developers had hoped; what is cost? What is availability? How many in classroom are participating?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6AA36-3506-4D42-906B-E630EE0D9C3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Printers translate information that has been processed by the system unit and present the information on paper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Output is called hard copy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Features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Resolution – measures the clarity of images produced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Measured in dpi (dots per inch)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Most printers use an average of 1200 dpi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Color – more expensive to print in color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Speed – measured in the number of pages printed per minute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10-15 pages per minute is the average for a single color page; 5 to 10 pages per minute for color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Memory – used to store printing instructions and documents waiting to be printed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2A736E-E980-4A39-85AD-00930C5E86D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Three major types of printers:  ink-jet, laser and thermal; most people are familiar with these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Inkjet printers spray ink at high speed onto the surface of paper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Laser printers uses a laser light beam to produce images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More expensive than ink jet printers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Thermal printers – uses heat elements to produce images on heat sensitive paper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Used to produce high quality art work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Other Printers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Dot-matrix – slow and not used much any more; poor quality but faster than some of newer printers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Very noisy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Inexpensive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Photo printers – designed to print photographs from digital cameras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Plotters – special purpose for maps, images, architectural &amp; engineering drawings</a:t>
            </a:r>
          </a:p>
          <a:p>
            <a:pPr lvl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51E2A4-FADE-4277-8259-FEC8F287B2F7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These devices produce sounds for people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Connected to a sound card in the system unit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Creating voice output is not as difficult as recognizing and interpreting voice input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A54C1D-F625-41FF-B3E3-29257E87AB81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42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Combination devices include fax machines, multifunction devices, Internet telephones, and terminals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Internet telephone – specialized input and output devices for receiving and sending voice communication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Connect to the system unit through a USB port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Telephony – the transmission of telephone calls over computer networks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Known as Voice over IP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Uses Internet rather than traditional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Requires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Internet telephone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Internet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Special service provider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Sound card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Special software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Terminal is an input and output device that connects to a mainframe or a host computer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25C40-F158-4D2C-A6E7-398B6D0E1A9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686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C64600-A4CB-4AB4-9B71-BFEAA8B8AF4B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Terminals - input and output device connecting users to mainframe computers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Dumb terminal - no processor or local storage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Intelligent terminal - CPU, memory and storage; Net PC, or network computer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Network terminal - low cost alternative to intelligent terminal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Internet terminal - or Web terminal, accesses and displays Web pages on a television set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9CBAAC-DBAD-44A7-9CC8-4ED61F1BF11B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Researchers have begun human trials that allow humans to control machines with their thoughts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Brain machine interface is currently pursued as a way to allow those with certain disabilities to become functional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0344BA-4D66-41B1-9971-C68280A362E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789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0B9A1B-661D-4518-A9D5-FD928BACDD7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Input devices are hardware used to translate words, sounds, images, and actions that people understand into a form that the computer can understand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Input allows user to put their information into computer language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Most common are keyboard, mouse, “light” pens, and increasingly voice!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D5D5DE-DC9F-40C7-9AB6-1AABD553909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Keyboards come in a variety of designs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Range from full-sized to miniature and from rigid to flexible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Common types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Traditional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Flexible – fold or roll up fore easy packing or storage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Ergonomic keyboards – similar to traditional </a:t>
            </a:r>
          </a:p>
          <a:p>
            <a:pPr lvl="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Keyboard arrangement is not rectangular and a palm rest is provided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Wireless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PDA -  miniature keyboards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FBB7F5-3EEA-4C55-B3FE-6616908C3135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Features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Numeric key pad – used to enter numbers and arithmetic symbols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Toggle keys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Cap Locks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Combination keys – perform an action when used with other keys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CTRL key 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EF24CB-D214-43A5-8864-99563EDB613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Direct entry creates machine-readable data that can go directly to the CPU.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Pointing devices mouse, joystick, touch screen, light pen and stylus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Mouse 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Mechanical – traditional type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Optical – has no moving parts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Emits and senses light to detect mouse movement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Can be used on any surface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Cordless – battery powered </a:t>
            </a:r>
          </a:p>
          <a:p>
            <a:pPr lvl="2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Uses radio waves or infrared light waves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Joystick – input for computer games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Touch Screen – a kind of monitor with a clear plastic outer layer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Easy to use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Commonly used at restaurants, ATMs, and information centers 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Light pen – a light sensitive pen-like device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2CDABB-49DF-4E1C-8C96-51D8DF2A9B0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Scanners move across text and images </a:t>
            </a:r>
          </a:p>
          <a:p>
            <a:pPr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Devices convert scanned data into a form the system unit can process </a:t>
            </a:r>
          </a:p>
          <a:p>
            <a:pPr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Types </a:t>
            </a:r>
          </a:p>
          <a:p>
            <a:pPr marL="461963" lvl="1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Optical – known as a scanner</a:t>
            </a:r>
          </a:p>
          <a:p>
            <a:pPr marL="461963" lvl="1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Recognizes light, dark, and colored areas that make up individual letters or images</a:t>
            </a:r>
          </a:p>
          <a:p>
            <a:pPr marL="461963" lvl="1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Types</a:t>
            </a:r>
          </a:p>
          <a:p>
            <a:pPr lvl="2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Flatbed</a:t>
            </a:r>
          </a:p>
          <a:p>
            <a:pPr lvl="2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Portable </a:t>
            </a:r>
          </a:p>
          <a:p>
            <a:pPr marL="461963" lvl="1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Bar Code Readers</a:t>
            </a:r>
          </a:p>
          <a:p>
            <a:pPr lvl="2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You see these devices at the grocery store</a:t>
            </a:r>
          </a:p>
          <a:p>
            <a:pPr lvl="2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Wand scanner or platform scanner</a:t>
            </a:r>
          </a:p>
          <a:p>
            <a:pPr lvl="2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Reads bar codes or vertical zebra striped marks printed on product containers </a:t>
            </a:r>
          </a:p>
          <a:p>
            <a:pPr lvl="2" defTabSz="461963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Products have a UPC (Universal Product Code)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677880-6BF3-4993-A6DA-9471932C5208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Character and mark recognition devices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MICR - used by banks to read magnetically encoded characters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OCR - specially preprinted characters are read by OCR devices such as wand scanners</a:t>
            </a:r>
          </a:p>
          <a:p>
            <a:pPr lvl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OMR - devices sense the presence or absence of marks, common for test scoring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CHAPTER ONE</a:t>
            </a:r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smtClean="0"/>
          </a:p>
          <a:p>
            <a:pPr lvl="0"/>
            <a:r>
              <a:rPr lang="en-US" noProof="0" smtClean="0"/>
              <a:t>Chapter opener goes here</a:t>
            </a:r>
          </a:p>
        </p:txBody>
      </p:sp>
    </p:spTree>
    <p:extLst>
      <p:ext uri="{BB962C8B-B14F-4D97-AF65-F5344CB8AC3E}">
        <p14:creationId xmlns:p14="http://schemas.microsoft.com/office/powerpoint/2010/main" val="342439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6BB60E4-DC64-49E8-AE85-D9ABEB43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7879D6AA-6AFB-47CA-95F8-26F69D746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AE0807-24E3-4157-8218-F406F2695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A1A17B7-5F66-413C-B1FC-5DEDAAEA6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7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0A845FB-C80C-488C-B4BE-036BB16A9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1407BCF-2DE5-4252-B918-256CE28F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98D950C-7159-4522-9D8E-54477C05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5EAEDF98-CA78-4505-8A7E-D09B76C90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5D3081B8-DEC8-456F-88A9-C87C58E11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55F53B3-2A7F-482F-A76D-7E0037B5C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724400"/>
          </a:xfrm>
          <a:prstGeom prst="rect">
            <a:avLst/>
          </a:prstGeom>
          <a:solidFill>
            <a:srgbClr val="FFFFFF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1"/>
            <a:r>
              <a:rPr lang="en-US" smtClean="0"/>
              <a:t>Fifth level</a:t>
            </a:r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-762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 smtClean="0">
                <a:solidFill>
                  <a:srgbClr val="00808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6978CC91-0F99-4ED6-B7AB-9217FA98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113"/>
          <p:cNvGrpSpPr>
            <a:grpSpLocks/>
          </p:cNvGrpSpPr>
          <p:nvPr userDrawn="1"/>
        </p:nvGrpSpPr>
        <p:grpSpPr bwMode="auto">
          <a:xfrm>
            <a:off x="304800" y="6400800"/>
            <a:ext cx="8839200" cy="381000"/>
            <a:chOff x="192" y="4032"/>
            <a:chExt cx="5568" cy="240"/>
          </a:xfrm>
        </p:grpSpPr>
        <p:sp>
          <p:nvSpPr>
            <p:cNvPr id="1032" name="Rectangle 108"/>
            <p:cNvSpPr>
              <a:spLocks noChangeArrowheads="1"/>
            </p:cNvSpPr>
            <p:nvPr userDrawn="1"/>
          </p:nvSpPr>
          <p:spPr bwMode="auto">
            <a:xfrm>
              <a:off x="192" y="4032"/>
              <a:ext cx="225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10000"/>
                </a:spcBef>
              </a:pPr>
              <a:endParaRPr lang="en-US" sz="1200" b="1" i="1">
                <a:solidFill>
                  <a:srgbClr val="006699"/>
                </a:solidFill>
                <a:latin typeface="Book Antiqua" pitchFamily="18" charset="0"/>
              </a:endParaRPr>
            </a:p>
          </p:txBody>
        </p:sp>
        <p:sp>
          <p:nvSpPr>
            <p:cNvPr id="22637" name="Text Box 109"/>
            <p:cNvSpPr txBox="1">
              <a:spLocks noChangeArrowheads="1"/>
            </p:cNvSpPr>
            <p:nvPr userDrawn="1"/>
          </p:nvSpPr>
          <p:spPr bwMode="auto">
            <a:xfrm>
              <a:off x="2712" y="4121"/>
              <a:ext cx="304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1731" tIns="35866" rIns="71731" bIns="35866">
              <a:spAutoFit/>
            </a:bodyPr>
            <a:lstStyle>
              <a:lvl1pPr algn="l" defTabSz="71755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358775" algn="l" defTabSz="7175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717550" algn="l" defTabSz="71755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076325" algn="l" defTabSz="71755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433513" algn="l" defTabSz="71755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1890713" defTabSz="7175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347913" defTabSz="7175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2805113" defTabSz="7175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262313" defTabSz="7175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defRPr/>
              </a:pPr>
              <a:r>
                <a:rPr lang="en-US" sz="1200" b="1" i="1" smtClean="0">
                  <a:solidFill>
                    <a:srgbClr val="006699"/>
                  </a:solidFill>
                  <a:latin typeface="Book Antiqua" pitchFamily="18" charset="0"/>
                </a:rPr>
                <a:t>© 2005  The McGraw-Hill Companies, Inc.  All Rights Reserved.</a:t>
              </a:r>
              <a:endParaRPr lang="en-US" sz="1200" b="1" smtClean="0">
                <a:solidFill>
                  <a:srgbClr val="006699"/>
                </a:solidFill>
                <a:latin typeface="Book Antiqua" pitchFamily="18" charset="0"/>
              </a:endParaRPr>
            </a:p>
          </p:txBody>
        </p:sp>
      </p:grpSp>
      <p:pic>
        <p:nvPicPr>
          <p:cNvPr id="1029" name="Picture 114" descr="Tech-ED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381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5" descr="O'Leary_Complete16e05ao_nm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121920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O'Leary_Complete16e05ao_n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4127500" cy="5257800"/>
          </a:xfrm>
          <a:prstGeom prst="rect">
            <a:avLst/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7391400" y="381000"/>
            <a:ext cx="1447800" cy="24701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7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 rot="-5398543">
            <a:off x="6218238" y="1706562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B2B2B2"/>
                </a:solidFill>
                <a:latin typeface="Arial" pitchFamily="34" charset="0"/>
              </a:rPr>
              <a:t>CHAPTER</a:t>
            </a:r>
          </a:p>
        </p:txBody>
      </p:sp>
      <p:grpSp>
        <p:nvGrpSpPr>
          <p:cNvPr id="3077" name="Group 73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80" name="Oval 74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Oval 75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Oval 76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77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78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Oval 79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80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Oval 81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Oval 82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Oval 83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Oval 84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Oval 85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Oval 86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Oval 87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Oval 88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Oval 89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Oval 90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Oval 91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Oval 92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Oval 93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Oval 94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Oval 95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Oval 96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Oval 97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Oval 98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Oval 99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Oval 100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Oval 101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Oval 102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Oval 103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Oval 104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8" name="Picture 138" descr="Tech-ED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381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39"/>
          <p:cNvSpPr txBox="1">
            <a:spLocks noChangeArrowheads="1"/>
          </p:cNvSpPr>
          <p:nvPr/>
        </p:nvSpPr>
        <p:spPr bwMode="ltGray">
          <a:xfrm>
            <a:off x="5181600" y="3048000"/>
            <a:ext cx="365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B2B2B2"/>
                </a:solidFill>
                <a:latin typeface="Arial" pitchFamily="34" charset="0"/>
              </a:rPr>
              <a:t>INPUT AND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2" grpId="0" autoUpdateAnimBg="0"/>
      <p:bldP spid="645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4FC7BE06-7DBD-47AA-A529-CAAD1106F5E7}" type="slidenum">
              <a:rPr lang="en-US" sz="1400">
                <a:solidFill>
                  <a:srgbClr val="008080"/>
                </a:solidFill>
              </a:rPr>
              <a:pPr eaLnBrk="1" hangingPunct="1"/>
              <a:t>10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Capturing Devices </a:t>
            </a: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camera</a:t>
            </a:r>
          </a:p>
          <a:p>
            <a:pPr lvl="1" eaLnBrk="1" hangingPunct="1"/>
            <a:r>
              <a:rPr lang="en-US" smtClean="0"/>
              <a:t>Images recorded digitally on a disk </a:t>
            </a:r>
          </a:p>
          <a:p>
            <a:pPr lvl="1" eaLnBrk="1" hangingPunct="1"/>
            <a:r>
              <a:rPr lang="en-US" smtClean="0"/>
              <a:t>Images can be downloaded to a computer </a:t>
            </a:r>
          </a:p>
          <a:p>
            <a:pPr eaLnBrk="1" hangingPunct="1"/>
            <a:r>
              <a:rPr lang="en-US" smtClean="0"/>
              <a:t>Digital video camera </a:t>
            </a:r>
          </a:p>
          <a:p>
            <a:pPr lvl="1" eaLnBrk="1" hangingPunct="1"/>
            <a:r>
              <a:rPr lang="en-US" smtClean="0"/>
              <a:t>Records motion digitally </a:t>
            </a:r>
          </a:p>
          <a:p>
            <a:pPr lvl="1" eaLnBrk="1" hangingPunct="1"/>
            <a:r>
              <a:rPr lang="en-US" smtClean="0"/>
              <a:t>Can take still images as well</a:t>
            </a:r>
          </a:p>
          <a:p>
            <a:pPr lvl="1" eaLnBrk="1" hangingPunct="1"/>
            <a:r>
              <a:rPr lang="en-US" smtClean="0"/>
              <a:t>WebCams</a:t>
            </a:r>
          </a:p>
          <a:p>
            <a:pPr lvl="2" eaLnBrk="1" hangingPunct="1"/>
            <a:r>
              <a:rPr lang="en-US" smtClean="0"/>
              <a:t>Specialized digital video cameras</a:t>
            </a:r>
          </a:p>
          <a:p>
            <a:pPr lvl="2" eaLnBrk="1" hangingPunct="1"/>
            <a:r>
              <a:rPr lang="en-US" smtClean="0"/>
              <a:t>Broadcast images over the Internet </a:t>
            </a:r>
          </a:p>
        </p:txBody>
      </p:sp>
      <p:pic>
        <p:nvPicPr>
          <p:cNvPr id="12293" name="Picture 1028" descr="ole36075_07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200400"/>
            <a:ext cx="2032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29" descr="ole36075_07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298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881507A1-C6E3-4BE9-965C-E69379421149}" type="slidenum">
              <a:rPr lang="en-US" sz="1400">
                <a:solidFill>
                  <a:srgbClr val="008080"/>
                </a:solidFill>
              </a:rPr>
              <a:pPr eaLnBrk="1" hangingPunct="1"/>
              <a:t>11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Digitizing Devices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Tablets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Digital Notepads </a:t>
            </a:r>
          </a:p>
        </p:txBody>
      </p:sp>
      <p:pic>
        <p:nvPicPr>
          <p:cNvPr id="13317" name="Picture 4" descr="ole36075_0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35909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B5761E2B-34B6-4473-AF47-C1E11D32C39A}" type="slidenum">
              <a:rPr lang="en-US" sz="1400">
                <a:solidFill>
                  <a:srgbClr val="008080"/>
                </a:solidFill>
              </a:rPr>
              <a:pPr eaLnBrk="1" hangingPunct="1"/>
              <a:t>12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Audio Input Devices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Voice</a:t>
            </a:r>
          </a:p>
          <a:p>
            <a:pPr lvl="1" eaLnBrk="1" hangingPunct="1"/>
            <a:r>
              <a:rPr lang="en-US" smtClean="0"/>
              <a:t>Voice recognition systems</a:t>
            </a:r>
          </a:p>
          <a:p>
            <a:pPr lvl="2" eaLnBrk="1" hangingPunct="1"/>
            <a:r>
              <a:rPr lang="en-US" smtClean="0"/>
              <a:t>Discrete-speech recognition systems</a:t>
            </a:r>
          </a:p>
          <a:p>
            <a:pPr lvl="2" eaLnBrk="1" hangingPunct="1"/>
            <a:r>
              <a:rPr lang="en-US" smtClean="0"/>
              <a:t>Continuous-speech recognition system</a:t>
            </a:r>
          </a:p>
          <a:p>
            <a:pPr lvl="1" eaLnBrk="1" hangingPunct="1"/>
            <a:r>
              <a:rPr lang="en-US" smtClean="0"/>
              <a:t>Music</a:t>
            </a:r>
          </a:p>
          <a:p>
            <a:pPr lvl="2" eaLnBrk="1" hangingPunct="1"/>
            <a:r>
              <a:rPr lang="en-US" smtClean="0"/>
              <a:t>Musical Interface Digital Interface (MIDI)</a:t>
            </a:r>
          </a:p>
        </p:txBody>
      </p:sp>
      <p:pic>
        <p:nvPicPr>
          <p:cNvPr id="14341" name="Picture 4" descr="ole36075_0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7000"/>
            <a:ext cx="14922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3u40_tf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18240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3F1D0E6B-533C-43A8-BFBC-BFC8955A4604}" type="slidenum">
              <a:rPr lang="en-US" sz="1400">
                <a:solidFill>
                  <a:srgbClr val="008080"/>
                </a:solidFill>
              </a:rPr>
              <a:pPr eaLnBrk="1" hangingPunct="1"/>
              <a:t>13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Output?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Processed data or information</a:t>
            </a:r>
          </a:p>
          <a:p>
            <a:pPr eaLnBrk="1" hangingPunct="1"/>
            <a:r>
              <a:rPr lang="en-US" smtClean="0"/>
              <a:t>Types of output</a:t>
            </a:r>
          </a:p>
          <a:p>
            <a:pPr lvl="1" eaLnBrk="1" hangingPunct="1"/>
            <a:r>
              <a:rPr lang="en-US" smtClean="0"/>
              <a:t>Text</a:t>
            </a:r>
          </a:p>
          <a:p>
            <a:pPr lvl="1" eaLnBrk="1" hangingPunct="1"/>
            <a:r>
              <a:rPr lang="en-US" smtClean="0"/>
              <a:t>Graphics</a:t>
            </a:r>
          </a:p>
          <a:p>
            <a:pPr lvl="1" eaLnBrk="1" hangingPunct="1"/>
            <a:r>
              <a:rPr lang="en-US" smtClean="0"/>
              <a:t>Audio &amp; video</a:t>
            </a:r>
          </a:p>
          <a:p>
            <a:pPr eaLnBrk="1" hangingPunct="1"/>
            <a:r>
              <a:rPr lang="en-US" smtClean="0"/>
              <a:t>Output devices</a:t>
            </a:r>
          </a:p>
          <a:p>
            <a:pPr lvl="1" eaLnBrk="1" hangingPunct="1"/>
            <a:r>
              <a:rPr lang="en-US" smtClean="0"/>
              <a:t>Monitors</a:t>
            </a:r>
          </a:p>
          <a:p>
            <a:pPr lvl="1" eaLnBrk="1" hangingPunct="1"/>
            <a:r>
              <a:rPr lang="en-US" smtClean="0"/>
              <a:t>Printers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pic>
        <p:nvPicPr>
          <p:cNvPr id="15365" name="Picture 6" descr="ole36075_0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6765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qh0wgg1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1690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9D3C3053-1D95-4061-8109-884325AAB821}" type="slidenum">
              <a:rPr lang="en-US" sz="1400">
                <a:solidFill>
                  <a:srgbClr val="008080"/>
                </a:solidFill>
              </a:rPr>
              <a:pPr eaLnBrk="1" hangingPunct="1"/>
              <a:t>14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Monitors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Known as screens or display screens</a:t>
            </a:r>
          </a:p>
          <a:p>
            <a:pPr eaLnBrk="1" hangingPunct="1"/>
            <a:r>
              <a:rPr lang="en-US" smtClean="0"/>
              <a:t>Output referred to as soft copy </a:t>
            </a:r>
          </a:p>
          <a:p>
            <a:pPr eaLnBrk="1" hangingPunct="1"/>
            <a:r>
              <a:rPr lang="en-US" smtClean="0"/>
              <a:t>Features </a:t>
            </a:r>
          </a:p>
          <a:p>
            <a:pPr lvl="1" eaLnBrk="1" hangingPunct="1"/>
            <a:r>
              <a:rPr lang="en-US" smtClean="0"/>
              <a:t>Resolution</a:t>
            </a:r>
          </a:p>
          <a:p>
            <a:pPr lvl="1" eaLnBrk="1" hangingPunct="1"/>
            <a:r>
              <a:rPr lang="en-US" smtClean="0"/>
              <a:t>Dot pitch</a:t>
            </a:r>
          </a:p>
          <a:p>
            <a:pPr lvl="1" eaLnBrk="1" hangingPunct="1"/>
            <a:r>
              <a:rPr lang="en-US" smtClean="0"/>
              <a:t>Refresh rate</a:t>
            </a:r>
          </a:p>
          <a:p>
            <a:pPr lvl="1" eaLnBrk="1" hangingPunct="1"/>
            <a:r>
              <a:rPr lang="en-US" smtClean="0"/>
              <a:t>Size </a:t>
            </a:r>
          </a:p>
        </p:txBody>
      </p:sp>
      <p:pic>
        <p:nvPicPr>
          <p:cNvPr id="16389" name="Picture 7" descr="ole36075_071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5877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1B539408-0CF0-48E5-B34C-7B172E58ED5F}" type="slidenum">
              <a:rPr lang="en-US" sz="1400">
                <a:solidFill>
                  <a:srgbClr val="008080"/>
                </a:solidFill>
              </a:rPr>
              <a:pPr eaLnBrk="1" hangingPunct="1"/>
              <a:t>15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Monitors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Cathode-ray tube or CRTs</a:t>
            </a:r>
          </a:p>
          <a:p>
            <a:pPr eaLnBrk="1" hangingPunct="1"/>
            <a:r>
              <a:rPr lang="en-US" smtClean="0"/>
              <a:t>Flat-panel</a:t>
            </a:r>
          </a:p>
          <a:p>
            <a:pPr lvl="1" eaLnBrk="1" hangingPunct="1"/>
            <a:r>
              <a:rPr lang="en-US" smtClean="0"/>
              <a:t>Liquid crystal display (LCD)</a:t>
            </a:r>
          </a:p>
          <a:p>
            <a:pPr lvl="1" eaLnBrk="1" hangingPunct="1"/>
            <a:r>
              <a:rPr lang="en-US" smtClean="0"/>
              <a:t>Portable and thinner than CRTs</a:t>
            </a:r>
          </a:p>
          <a:p>
            <a:pPr eaLnBrk="1" hangingPunct="1"/>
            <a:r>
              <a:rPr lang="en-US" smtClean="0"/>
              <a:t>Other monitors</a:t>
            </a:r>
          </a:p>
          <a:p>
            <a:pPr lvl="1" eaLnBrk="1" hangingPunct="1"/>
            <a:r>
              <a:rPr lang="en-US" smtClean="0"/>
              <a:t>E-books</a:t>
            </a:r>
          </a:p>
          <a:p>
            <a:pPr lvl="1" eaLnBrk="1" hangingPunct="1"/>
            <a:r>
              <a:rPr lang="en-US" smtClean="0"/>
              <a:t>Data projectors</a:t>
            </a:r>
          </a:p>
          <a:p>
            <a:pPr lvl="1" eaLnBrk="1" hangingPunct="1"/>
            <a:r>
              <a:rPr lang="en-US" smtClean="0"/>
              <a:t>High-definition television (HDTV) </a:t>
            </a:r>
          </a:p>
        </p:txBody>
      </p:sp>
      <p:pic>
        <p:nvPicPr>
          <p:cNvPr id="17413" name="Picture 8" descr="ole36075_0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15113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ole36075_07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19669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0D0BD06B-8DDD-484D-A27B-6426C6749F1A}" type="slidenum">
              <a:rPr lang="en-US" sz="1400">
                <a:solidFill>
                  <a:srgbClr val="008080"/>
                </a:solidFill>
              </a:rPr>
              <a:pPr eaLnBrk="1" hangingPunct="1"/>
              <a:t>16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Printers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Translates information that has been processed by the system unit</a:t>
            </a:r>
          </a:p>
          <a:p>
            <a:pPr eaLnBrk="1" hangingPunct="1"/>
            <a:r>
              <a:rPr lang="en-US" smtClean="0"/>
              <a:t>Output referred to as hard copy</a:t>
            </a:r>
          </a:p>
          <a:p>
            <a:pPr eaLnBrk="1" hangingPunct="1"/>
            <a:r>
              <a:rPr lang="en-US" smtClean="0"/>
              <a:t>Features</a:t>
            </a:r>
          </a:p>
          <a:p>
            <a:pPr lvl="1" eaLnBrk="1" hangingPunct="1"/>
            <a:r>
              <a:rPr lang="en-US" smtClean="0"/>
              <a:t>Resolution</a:t>
            </a:r>
          </a:p>
          <a:p>
            <a:pPr lvl="1" eaLnBrk="1" hangingPunct="1"/>
            <a:r>
              <a:rPr lang="en-US" smtClean="0"/>
              <a:t>Color capability</a:t>
            </a:r>
          </a:p>
          <a:p>
            <a:pPr lvl="1" eaLnBrk="1" hangingPunct="1"/>
            <a:r>
              <a:rPr lang="en-US" smtClean="0"/>
              <a:t>Speed</a:t>
            </a:r>
          </a:p>
          <a:p>
            <a:pPr lvl="1" eaLnBrk="1" hangingPunct="1"/>
            <a:r>
              <a:rPr lang="en-US" smtClean="0"/>
              <a:t>Memory</a:t>
            </a:r>
          </a:p>
        </p:txBody>
      </p:sp>
      <p:pic>
        <p:nvPicPr>
          <p:cNvPr id="18437" name="Picture 9" descr="ole36075_0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48DD3129-2375-40C9-8D0C-5FE2E02D2AC9}" type="slidenum">
              <a:rPr lang="en-US" sz="1400">
                <a:solidFill>
                  <a:srgbClr val="008080"/>
                </a:solidFill>
              </a:rPr>
              <a:pPr eaLnBrk="1" hangingPunct="1"/>
              <a:t>17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Printers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pPr eaLnBrk="1" hangingPunct="1"/>
            <a:r>
              <a:rPr lang="en-US" smtClean="0"/>
              <a:t>Ink-jet printer </a:t>
            </a:r>
          </a:p>
          <a:p>
            <a:pPr eaLnBrk="1" hangingPunct="1"/>
            <a:r>
              <a:rPr lang="en-US" smtClean="0"/>
              <a:t>Laser printer</a:t>
            </a:r>
          </a:p>
          <a:p>
            <a:pPr lvl="1" eaLnBrk="1" hangingPunct="1"/>
            <a:r>
              <a:rPr lang="en-US" smtClean="0"/>
              <a:t>Personal laser printers</a:t>
            </a:r>
          </a:p>
          <a:p>
            <a:pPr lvl="1" eaLnBrk="1" hangingPunct="1"/>
            <a:r>
              <a:rPr lang="en-US" smtClean="0"/>
              <a:t>Shared laser printers </a:t>
            </a:r>
          </a:p>
          <a:p>
            <a:pPr eaLnBrk="1" hangingPunct="1"/>
            <a:r>
              <a:rPr lang="en-US" smtClean="0"/>
              <a:t>Thermal printer</a:t>
            </a:r>
          </a:p>
          <a:p>
            <a:pPr eaLnBrk="1" hangingPunct="1"/>
            <a:r>
              <a:rPr lang="en-US" smtClean="0"/>
              <a:t>Other printers</a:t>
            </a:r>
          </a:p>
          <a:p>
            <a:pPr lvl="1" eaLnBrk="1" hangingPunct="1"/>
            <a:r>
              <a:rPr lang="en-US" smtClean="0"/>
              <a:t>Dot-matrix</a:t>
            </a:r>
          </a:p>
          <a:p>
            <a:pPr lvl="1" eaLnBrk="1" hangingPunct="1"/>
            <a:r>
              <a:rPr lang="en-US" smtClean="0"/>
              <a:t>Plotters</a:t>
            </a:r>
          </a:p>
          <a:p>
            <a:pPr lvl="1" eaLnBrk="1" hangingPunct="1"/>
            <a:r>
              <a:rPr lang="en-US" smtClean="0"/>
              <a:t>Photo printers</a:t>
            </a:r>
          </a:p>
        </p:txBody>
      </p:sp>
      <p:pic>
        <p:nvPicPr>
          <p:cNvPr id="19461" name="Picture 8" descr="ole36075_0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32038"/>
            <a:ext cx="424656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2F975622-976F-4DDF-AC18-C65F5297A91E}" type="slidenum">
              <a:rPr lang="en-US" sz="1400">
                <a:solidFill>
                  <a:srgbClr val="008080"/>
                </a:solidFill>
              </a:rPr>
              <a:pPr eaLnBrk="1" hangingPunct="1"/>
              <a:t>18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920750"/>
            <a:ext cx="8991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Audio Output Devices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Translates audio information into sounds that people can understand</a:t>
            </a:r>
          </a:p>
          <a:p>
            <a:pPr eaLnBrk="1" hangingPunct="1"/>
            <a:r>
              <a:rPr lang="en-US" smtClean="0"/>
              <a:t>Common devices</a:t>
            </a:r>
          </a:p>
          <a:p>
            <a:pPr lvl="1" eaLnBrk="1" hangingPunct="1"/>
            <a:r>
              <a:rPr lang="en-US" smtClean="0"/>
              <a:t>Speakers</a:t>
            </a:r>
          </a:p>
          <a:p>
            <a:pPr lvl="1" eaLnBrk="1" hangingPunct="1"/>
            <a:r>
              <a:rPr lang="en-US" smtClean="0"/>
              <a:t>Headphones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20486" name="Picture 7" descr="ole36075_0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2378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8AE0AABA-5B2D-4F36-92CE-E49246CB1289}" type="slidenum">
              <a:rPr lang="en-US" sz="1400">
                <a:solidFill>
                  <a:srgbClr val="008080"/>
                </a:solidFill>
              </a:rPr>
              <a:pPr eaLnBrk="1" hangingPunct="1"/>
              <a:t>19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Combination  Input and Output Devices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Fax machines</a:t>
            </a:r>
          </a:p>
          <a:p>
            <a:pPr eaLnBrk="1" hangingPunct="1"/>
            <a:r>
              <a:rPr lang="en-US" smtClean="0"/>
              <a:t>Multifunction devices</a:t>
            </a:r>
          </a:p>
          <a:p>
            <a:pPr eaLnBrk="1" hangingPunct="1"/>
            <a:r>
              <a:rPr lang="en-US" smtClean="0"/>
              <a:t>Internet telephones</a:t>
            </a:r>
          </a:p>
          <a:p>
            <a:pPr lvl="1" eaLnBrk="1" hangingPunct="1"/>
            <a:r>
              <a:rPr lang="en-US" smtClean="0"/>
              <a:t>Telephony</a:t>
            </a:r>
          </a:p>
          <a:p>
            <a:pPr lvl="1" eaLnBrk="1" hangingPunct="1"/>
            <a:r>
              <a:rPr lang="en-US" smtClean="0"/>
              <a:t>Voice-over IP (VoIP)</a:t>
            </a:r>
          </a:p>
          <a:p>
            <a:pPr eaLnBrk="1" hangingPunct="1"/>
            <a:r>
              <a:rPr lang="en-US" smtClean="0"/>
              <a:t>Terminals </a:t>
            </a:r>
          </a:p>
        </p:txBody>
      </p:sp>
      <p:pic>
        <p:nvPicPr>
          <p:cNvPr id="21509" name="Picture 4" descr="ole36075_co07b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0843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73B82FFD-0E59-4659-BFD2-3EE44B6EB863}" type="slidenum">
              <a:rPr lang="en-US" sz="1400">
                <a:solidFill>
                  <a:srgbClr val="008080"/>
                </a:solidFill>
              </a:rPr>
              <a:pPr eaLnBrk="1" hangingPunct="1"/>
              <a:t>2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	</a:t>
            </a:r>
            <a:r>
              <a:rPr lang="en-US" smtClean="0"/>
              <a:t>Competencies</a:t>
            </a:r>
            <a:r>
              <a:rPr lang="en-US" sz="3600" smtClean="0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input</a:t>
            </a:r>
          </a:p>
          <a:p>
            <a:pPr eaLnBrk="1" hangingPunct="1"/>
            <a:r>
              <a:rPr lang="en-US" smtClean="0"/>
              <a:t>Describe keyboard entry, pointing devices, &amp; scanning devices</a:t>
            </a:r>
          </a:p>
          <a:p>
            <a:pPr eaLnBrk="1" hangingPunct="1"/>
            <a:r>
              <a:rPr lang="en-US" smtClean="0"/>
              <a:t>Discuss image capturing devices, digitizing devices, &amp; audio input devices</a:t>
            </a:r>
          </a:p>
        </p:txBody>
      </p:sp>
      <p:pic>
        <p:nvPicPr>
          <p:cNvPr id="4101" name="Picture 4" descr="ole36075_07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800600"/>
            <a:ext cx="1320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ole36075_07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2438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ole36075_07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981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FD53D9F1-1A82-4485-AC19-3130AC192392}" type="slidenum">
              <a:rPr lang="en-US" sz="1400">
                <a:solidFill>
                  <a:srgbClr val="008080"/>
                </a:solidFill>
              </a:rPr>
              <a:pPr eaLnBrk="1" hangingPunct="1"/>
              <a:t>20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2531" name="Rectangle 1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Terminals</a:t>
            </a:r>
          </a:p>
        </p:txBody>
      </p:sp>
      <p:sp>
        <p:nvSpPr>
          <p:cNvPr id="22532" name="Rectangle 1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input and output device</a:t>
            </a:r>
          </a:p>
          <a:p>
            <a:pPr eaLnBrk="1" hangingPunct="1"/>
            <a:r>
              <a:rPr lang="en-US" smtClean="0"/>
              <a:t>Connects to a mainframe or server</a:t>
            </a:r>
          </a:p>
          <a:p>
            <a:pPr eaLnBrk="1" hangingPunct="1"/>
            <a:r>
              <a:rPr lang="en-US" smtClean="0"/>
              <a:t>Types of terminals</a:t>
            </a:r>
          </a:p>
          <a:p>
            <a:pPr lvl="1" eaLnBrk="1" hangingPunct="1"/>
            <a:r>
              <a:rPr lang="en-US" smtClean="0"/>
              <a:t>Dumb terminal </a:t>
            </a:r>
          </a:p>
          <a:p>
            <a:pPr lvl="1" eaLnBrk="1" hangingPunct="1"/>
            <a:r>
              <a:rPr lang="en-US" smtClean="0"/>
              <a:t>Intelligent terminal</a:t>
            </a:r>
          </a:p>
          <a:p>
            <a:pPr lvl="1" eaLnBrk="1" hangingPunct="1"/>
            <a:r>
              <a:rPr lang="en-US" smtClean="0"/>
              <a:t>Network terminal</a:t>
            </a:r>
          </a:p>
          <a:p>
            <a:pPr lvl="1" eaLnBrk="1" hangingPunct="1"/>
            <a:r>
              <a:rPr lang="en-US" smtClean="0"/>
              <a:t>Internet terminal</a:t>
            </a:r>
          </a:p>
        </p:txBody>
      </p:sp>
      <p:pic>
        <p:nvPicPr>
          <p:cNvPr id="22533" name="Picture 133" descr="ole36075_cut0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54488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4AD76EA3-35B1-4A2A-B2EB-16BC7ACB20EA}" type="slidenum">
              <a:rPr lang="en-US" sz="1400">
                <a:solidFill>
                  <a:srgbClr val="008080"/>
                </a:solidFill>
              </a:rPr>
              <a:pPr eaLnBrk="1" hangingPunct="1"/>
              <a:t>21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Look to the Future</a:t>
            </a:r>
            <a:br>
              <a:rPr lang="en-US" smtClean="0"/>
            </a:br>
            <a:r>
              <a:rPr lang="en-US" smtClean="0">
                <a:solidFill>
                  <a:srgbClr val="CC3300"/>
                </a:solidFill>
              </a:rPr>
              <a:t>Neural Signals Inc.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Brain machine interface</a:t>
            </a:r>
          </a:p>
          <a:p>
            <a:pPr eaLnBrk="1" hangingPunct="1"/>
            <a:r>
              <a:rPr lang="en-US" smtClean="0"/>
              <a:t>Allows humans to control machines with their thoughts </a:t>
            </a:r>
          </a:p>
          <a:p>
            <a:pPr lvl="1" eaLnBrk="1" hangingPunct="1"/>
            <a:r>
              <a:rPr lang="en-US" smtClean="0"/>
              <a:t>Individuals incapable of communication </a:t>
            </a:r>
          </a:p>
          <a:p>
            <a:pPr lvl="1" eaLnBrk="1" hangingPunct="1"/>
            <a:r>
              <a:rPr lang="en-US" smtClean="0"/>
              <a:t>Physically immobile people </a:t>
            </a:r>
          </a:p>
        </p:txBody>
      </p:sp>
      <p:pic>
        <p:nvPicPr>
          <p:cNvPr id="23557" name="Picture 7" descr="ole36075_cut0701L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048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968C10F5-B50B-4BA7-A8B4-225C0754A202}" type="slidenum">
              <a:rPr lang="en-US" sz="1400">
                <a:solidFill>
                  <a:srgbClr val="008080"/>
                </a:solidFill>
              </a:rPr>
              <a:pPr eaLnBrk="1" hangingPunct="1"/>
              <a:t>22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active matrix monitor (190)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audio input device (185)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audio-output device (193)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bar code (183)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bar code reader (183)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bar code scanner (183)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cathode ray tube monitor (CRT) (189)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4724400"/>
          </a:xfrm>
        </p:spPr>
        <p:txBody>
          <a:bodyPr/>
          <a:lstStyle/>
          <a:p>
            <a:pPr eaLnBrk="1" hangingPunct="1"/>
            <a:r>
              <a:rPr lang="en-US" smtClean="0"/>
              <a:t>character recognition device (183)</a:t>
            </a:r>
          </a:p>
          <a:p>
            <a:pPr eaLnBrk="1" hangingPunct="1"/>
            <a:r>
              <a:rPr lang="en-US" smtClean="0"/>
              <a:t>clarity (189)</a:t>
            </a:r>
          </a:p>
          <a:p>
            <a:pPr eaLnBrk="1" hangingPunct="1"/>
            <a:r>
              <a:rPr lang="en-US" smtClean="0"/>
              <a:t>color capability (printer) (191)</a:t>
            </a:r>
          </a:p>
          <a:p>
            <a:pPr eaLnBrk="1" hangingPunct="1"/>
            <a:r>
              <a:rPr lang="en-US" smtClean="0"/>
              <a:t>combination device (193)</a:t>
            </a:r>
          </a:p>
          <a:p>
            <a:pPr eaLnBrk="1" hangingPunct="1"/>
            <a:r>
              <a:rPr lang="en-US" smtClean="0"/>
              <a:t>combination key (175)</a:t>
            </a:r>
          </a:p>
          <a:p>
            <a:pPr eaLnBrk="1" hangingPunct="1"/>
            <a:r>
              <a:rPr lang="en-US" smtClean="0"/>
              <a:t>continuous-speech recognition system (188)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1924EF23-EE8A-4D31-A2FD-51CA8CC17413}" type="slidenum">
              <a:rPr lang="en-US" sz="1400">
                <a:solidFill>
                  <a:srgbClr val="008080"/>
                </a:solidFill>
              </a:rPr>
              <a:pPr eaLnBrk="1" hangingPunct="1"/>
              <a:t>23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cordless mouse (180)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data projector (190)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digital camera (184)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digital notepad (185)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digital video camera (184)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digitizing device (185)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discrete-speech recognition system (188)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display screen (189) 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dot-matrix printer (192)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dot pitch (189)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dots-per-inch (dpi) (191)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download (184)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dual-scan monitor (190)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dumb terminal (195)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e-book (190)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e-book reader (190)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42DD0A3B-35AF-4EF1-A50D-FB7C4CB50212}" type="slidenum">
              <a:rPr lang="en-US" sz="1400">
                <a:solidFill>
                  <a:srgbClr val="008080"/>
                </a:solidFill>
              </a:rPr>
              <a:pPr eaLnBrk="1" hangingPunct="1"/>
              <a:t>24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facsimile (fax) machine (194)</a:t>
            </a:r>
          </a:p>
          <a:p>
            <a:pPr eaLnBrk="1" hangingPunct="1"/>
            <a:r>
              <a:rPr lang="en-US" smtClean="0"/>
              <a:t>flat-panel monitor (190)</a:t>
            </a:r>
          </a:p>
          <a:p>
            <a:pPr eaLnBrk="1" hangingPunct="1"/>
            <a:r>
              <a:rPr lang="en-US" smtClean="0"/>
              <a:t>Flatbed scanner (183)</a:t>
            </a:r>
          </a:p>
          <a:p>
            <a:pPr eaLnBrk="1" hangingPunct="1"/>
            <a:r>
              <a:rPr lang="en-US" smtClean="0"/>
              <a:t>graphics tablet (185)</a:t>
            </a:r>
          </a:p>
          <a:p>
            <a:pPr eaLnBrk="1" hangingPunct="1"/>
            <a:r>
              <a:rPr lang="en-US" smtClean="0"/>
              <a:t>hard copy (191)</a:t>
            </a:r>
          </a:p>
          <a:p>
            <a:pPr eaLnBrk="1" hangingPunct="1"/>
            <a:r>
              <a:rPr lang="en-US" smtClean="0"/>
              <a:t>Headphones (193)</a:t>
            </a:r>
          </a:p>
          <a:p>
            <a:pPr eaLnBrk="1" hangingPunct="1"/>
            <a:r>
              <a:rPr lang="en-US" smtClean="0"/>
              <a:t>high-definition television (HDTV) (190)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host computer (195)</a:t>
            </a:r>
          </a:p>
          <a:p>
            <a:pPr eaLnBrk="1" hangingPunct="1"/>
            <a:r>
              <a:rPr lang="en-US" smtClean="0"/>
              <a:t>image capturing device (184)</a:t>
            </a:r>
          </a:p>
          <a:p>
            <a:pPr eaLnBrk="1" hangingPunct="1"/>
            <a:r>
              <a:rPr lang="en-US" smtClean="0"/>
              <a:t>ink-jet printer (191)</a:t>
            </a:r>
          </a:p>
          <a:p>
            <a:pPr eaLnBrk="1" hangingPunct="1"/>
            <a:r>
              <a:rPr lang="en-US" smtClean="0"/>
              <a:t>input device (178)</a:t>
            </a:r>
          </a:p>
          <a:p>
            <a:pPr eaLnBrk="1" hangingPunct="1"/>
            <a:r>
              <a:rPr lang="en-US" smtClean="0"/>
              <a:t>input (178)</a:t>
            </a:r>
          </a:p>
          <a:p>
            <a:pPr eaLnBrk="1" hangingPunct="1"/>
            <a:r>
              <a:rPr lang="en-US" smtClean="0"/>
              <a:t>intelligent terminal (195)</a:t>
            </a:r>
          </a:p>
          <a:p>
            <a:pPr eaLnBrk="1" hangingPunct="1"/>
            <a:r>
              <a:rPr lang="en-US" smtClean="0"/>
              <a:t>Internet telephone (194)</a:t>
            </a:r>
          </a:p>
          <a:p>
            <a:pPr eaLnBrk="1" hangingPunct="1"/>
            <a:r>
              <a:rPr lang="en-US" smtClean="0"/>
              <a:t>Internet telephony (194)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2431B2FB-B930-4A2F-9354-2655B280F2A8}" type="slidenum">
              <a:rPr lang="en-US" sz="1400">
                <a:solidFill>
                  <a:srgbClr val="008080"/>
                </a:solidFill>
              </a:rPr>
              <a:pPr eaLnBrk="1" hangingPunct="1"/>
              <a:t>25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terminal (195)</a:t>
            </a:r>
          </a:p>
          <a:p>
            <a:pPr eaLnBrk="1" hangingPunct="1"/>
            <a:r>
              <a:rPr lang="en-US" smtClean="0"/>
              <a:t>IP Telephony (194)</a:t>
            </a:r>
          </a:p>
          <a:p>
            <a:pPr eaLnBrk="1" hangingPunct="1"/>
            <a:r>
              <a:rPr lang="en-US" smtClean="0"/>
              <a:t>joystick (181)</a:t>
            </a:r>
          </a:p>
          <a:p>
            <a:pPr eaLnBrk="1" hangingPunct="1"/>
            <a:r>
              <a:rPr lang="en-US" smtClean="0"/>
              <a:t>keyboard (178)</a:t>
            </a:r>
          </a:p>
          <a:p>
            <a:pPr eaLnBrk="1" hangingPunct="1"/>
            <a:r>
              <a:rPr lang="en-US" smtClean="0"/>
              <a:t>laser printer (192)</a:t>
            </a:r>
          </a:p>
          <a:p>
            <a:pPr eaLnBrk="1" hangingPunct="1"/>
            <a:r>
              <a:rPr lang="en-US" smtClean="0"/>
              <a:t>light pen (182)</a:t>
            </a:r>
          </a:p>
          <a:p>
            <a:pPr eaLnBrk="1" hangingPunct="1"/>
            <a:r>
              <a:rPr lang="en-US" smtClean="0"/>
              <a:t>liquid crystal display (LCD) (190)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Magnetic-ink character recognition (MICR) (183)</a:t>
            </a:r>
          </a:p>
          <a:p>
            <a:pPr eaLnBrk="1" hangingPunct="1"/>
            <a:r>
              <a:rPr lang="en-US" smtClean="0"/>
              <a:t>mark recognition device (183)</a:t>
            </a:r>
          </a:p>
          <a:p>
            <a:pPr eaLnBrk="1" hangingPunct="1"/>
            <a:r>
              <a:rPr lang="en-US" smtClean="0"/>
              <a:t>mark sensing (183)</a:t>
            </a:r>
          </a:p>
          <a:p>
            <a:pPr eaLnBrk="1" hangingPunct="1"/>
            <a:r>
              <a:rPr lang="en-US" smtClean="0"/>
              <a:t>mechanical mouse (180)</a:t>
            </a:r>
          </a:p>
          <a:p>
            <a:pPr eaLnBrk="1" hangingPunct="1"/>
            <a:r>
              <a:rPr lang="en-US" smtClean="0"/>
              <a:t>memory (printer) (191)</a:t>
            </a:r>
          </a:p>
          <a:p>
            <a:pPr eaLnBrk="1" hangingPunct="1"/>
            <a:r>
              <a:rPr lang="en-US" smtClean="0"/>
              <a:t>Musical Interface Digital Interface MIDI (188)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3151D869-C761-48D4-B9AA-AAEB45D6A550}" type="slidenum">
              <a:rPr lang="en-US" sz="1400">
                <a:solidFill>
                  <a:srgbClr val="008080"/>
                </a:solidFill>
              </a:rPr>
              <a:pPr eaLnBrk="1" hangingPunct="1"/>
              <a:t>26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MIDI device (188)</a:t>
            </a:r>
          </a:p>
          <a:p>
            <a:pPr eaLnBrk="1" hangingPunct="1"/>
            <a:r>
              <a:rPr lang="en-US" smtClean="0"/>
              <a:t>monitor (189)</a:t>
            </a:r>
          </a:p>
          <a:p>
            <a:pPr eaLnBrk="1" hangingPunct="1"/>
            <a:r>
              <a:rPr lang="en-US" smtClean="0"/>
              <a:t>mouse (180)</a:t>
            </a:r>
          </a:p>
          <a:p>
            <a:pPr eaLnBrk="1" hangingPunct="1"/>
            <a:r>
              <a:rPr lang="en-US" smtClean="0"/>
              <a:t>mouse pad (180)</a:t>
            </a:r>
          </a:p>
          <a:p>
            <a:pPr eaLnBrk="1" hangingPunct="1"/>
            <a:r>
              <a:rPr lang="en-US" smtClean="0"/>
              <a:t>mouse pointer (180)</a:t>
            </a:r>
          </a:p>
          <a:p>
            <a:pPr eaLnBrk="1" hangingPunct="1"/>
            <a:r>
              <a:rPr lang="en-US" smtClean="0"/>
              <a:t>multifunction device (MFD) (194)</a:t>
            </a:r>
          </a:p>
          <a:p>
            <a:pPr eaLnBrk="1" hangingPunct="1"/>
            <a:r>
              <a:rPr lang="en-US" smtClean="0"/>
              <a:t>network computer (195)</a:t>
            </a:r>
          </a:p>
          <a:p>
            <a:pPr eaLnBrk="1" hangingPunct="1"/>
            <a:r>
              <a:rPr lang="en-US" smtClean="0"/>
              <a:t>network terminal (195)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numeric keypad (178)</a:t>
            </a:r>
          </a:p>
          <a:p>
            <a:pPr eaLnBrk="1" hangingPunct="1"/>
            <a:r>
              <a:rPr lang="en-US" smtClean="0"/>
              <a:t>optical character recognition (OCR) (183)</a:t>
            </a:r>
          </a:p>
          <a:p>
            <a:pPr eaLnBrk="1" hangingPunct="1"/>
            <a:r>
              <a:rPr lang="en-US" smtClean="0"/>
              <a:t>Optical-mark recognition (OMR) (183)</a:t>
            </a:r>
          </a:p>
          <a:p>
            <a:pPr eaLnBrk="1" hangingPunct="1"/>
            <a:r>
              <a:rPr lang="en-US" smtClean="0"/>
              <a:t>optical mouse (180)</a:t>
            </a:r>
          </a:p>
          <a:p>
            <a:pPr eaLnBrk="1" hangingPunct="1"/>
            <a:r>
              <a:rPr lang="en-US" smtClean="0"/>
              <a:t>optical scanner (182)</a:t>
            </a:r>
          </a:p>
          <a:p>
            <a:pPr eaLnBrk="1" hangingPunct="1"/>
            <a:r>
              <a:rPr lang="en-US" smtClean="0"/>
              <a:t>output (188)</a:t>
            </a:r>
          </a:p>
          <a:p>
            <a:pPr eaLnBrk="1" hangingPunct="1"/>
            <a:r>
              <a:rPr lang="en-US" smtClean="0"/>
              <a:t>output device (188)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93A720A6-8D7D-4E9D-9F31-73AE89DC5EA9}" type="slidenum">
              <a:rPr lang="en-US" sz="1400">
                <a:solidFill>
                  <a:srgbClr val="008080"/>
                </a:solidFill>
              </a:rPr>
              <a:pPr eaLnBrk="1" hangingPunct="1"/>
              <a:t>27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passive-matrix monitor (190)</a:t>
            </a:r>
          </a:p>
          <a:p>
            <a:pPr eaLnBrk="1" hangingPunct="1"/>
            <a:r>
              <a:rPr lang="en-US" smtClean="0"/>
              <a:t>PC/TV (190)</a:t>
            </a:r>
          </a:p>
          <a:p>
            <a:pPr eaLnBrk="1" hangingPunct="1"/>
            <a:r>
              <a:rPr lang="en-US" smtClean="0"/>
              <a:t>personal laser printer (192)</a:t>
            </a:r>
          </a:p>
          <a:p>
            <a:pPr eaLnBrk="1" hangingPunct="1"/>
            <a:r>
              <a:rPr lang="en-US" smtClean="0"/>
              <a:t>photo printer (192)</a:t>
            </a:r>
          </a:p>
          <a:p>
            <a:pPr eaLnBrk="1" hangingPunct="1"/>
            <a:r>
              <a:rPr lang="en-US" smtClean="0"/>
              <a:t>pixel (picture element) (189)</a:t>
            </a:r>
          </a:p>
          <a:p>
            <a:pPr eaLnBrk="1" hangingPunct="1"/>
            <a:r>
              <a:rPr lang="en-US" smtClean="0"/>
              <a:t>platform scanner (183)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plotter (192)</a:t>
            </a:r>
          </a:p>
          <a:p>
            <a:pPr eaLnBrk="1" hangingPunct="1"/>
            <a:r>
              <a:rPr lang="en-US" smtClean="0"/>
              <a:t>pointing (180)</a:t>
            </a:r>
          </a:p>
          <a:p>
            <a:pPr eaLnBrk="1" hangingPunct="1"/>
            <a:r>
              <a:rPr lang="en-US" smtClean="0"/>
              <a:t>pointing device (180)</a:t>
            </a:r>
          </a:p>
          <a:p>
            <a:pPr eaLnBrk="1" hangingPunct="1"/>
            <a:r>
              <a:rPr lang="en-US" smtClean="0"/>
              <a:t>pointing stick (180)</a:t>
            </a:r>
          </a:p>
          <a:p>
            <a:pPr eaLnBrk="1" hangingPunct="1"/>
            <a:r>
              <a:rPr lang="en-US" smtClean="0"/>
              <a:t>portable scanner (183)</a:t>
            </a:r>
          </a:p>
          <a:p>
            <a:pPr eaLnBrk="1" hangingPunct="1"/>
            <a:r>
              <a:rPr lang="en-US" smtClean="0"/>
              <a:t>printer (191)</a:t>
            </a:r>
          </a:p>
          <a:p>
            <a:pPr eaLnBrk="1" hangingPunct="1"/>
            <a:r>
              <a:rPr lang="en-US" smtClean="0"/>
              <a:t>reader/sorter (183)</a:t>
            </a:r>
          </a:p>
          <a:p>
            <a:pPr eaLnBrk="1" hangingPunct="1"/>
            <a:r>
              <a:rPr lang="en-US" smtClean="0"/>
              <a:t>refresh rate (189)</a:t>
            </a:r>
          </a:p>
          <a:p>
            <a:pPr eaLnBrk="1" hangingPunct="1"/>
            <a:r>
              <a:rPr lang="en-US" smtClean="0"/>
              <a:t>resolution (monitor)(189)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2A42CF78-E901-47C2-A8DD-022E563AEFC0}" type="slidenum">
              <a:rPr lang="en-US" sz="1400">
                <a:solidFill>
                  <a:srgbClr val="008080"/>
                </a:solidFill>
              </a:rPr>
              <a:pPr eaLnBrk="1" hangingPunct="1"/>
              <a:t>28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resolution (printer) (191)</a:t>
            </a:r>
          </a:p>
          <a:p>
            <a:pPr eaLnBrk="1" hangingPunct="1"/>
            <a:r>
              <a:rPr lang="en-US" smtClean="0"/>
              <a:t>roller ball (180)</a:t>
            </a:r>
          </a:p>
          <a:p>
            <a:pPr eaLnBrk="1" hangingPunct="1"/>
            <a:r>
              <a:rPr lang="en-US" smtClean="0"/>
              <a:t>scanner (182)</a:t>
            </a:r>
          </a:p>
          <a:p>
            <a:pPr eaLnBrk="1" hangingPunct="1"/>
            <a:r>
              <a:rPr lang="en-US" smtClean="0"/>
              <a:t>scanning device (182)</a:t>
            </a:r>
          </a:p>
          <a:p>
            <a:pPr eaLnBrk="1" hangingPunct="1"/>
            <a:r>
              <a:rPr lang="en-US" smtClean="0"/>
              <a:t>screen (189)</a:t>
            </a:r>
          </a:p>
          <a:p>
            <a:pPr eaLnBrk="1" hangingPunct="1"/>
            <a:r>
              <a:rPr lang="en-US" smtClean="0"/>
              <a:t>server (195)</a:t>
            </a:r>
          </a:p>
          <a:p>
            <a:pPr eaLnBrk="1" hangingPunct="1"/>
            <a:r>
              <a:rPr lang="en-US" smtClean="0"/>
              <a:t>shared laser printer (192)</a:t>
            </a:r>
          </a:p>
          <a:p>
            <a:pPr eaLnBrk="1" hangingPunct="1"/>
            <a:r>
              <a:rPr lang="en-US" smtClean="0"/>
              <a:t>size (viewable size) (189)</a:t>
            </a:r>
          </a:p>
          <a:p>
            <a:pPr eaLnBrk="1" hangingPunct="1"/>
            <a:r>
              <a:rPr lang="en-US" smtClean="0"/>
              <a:t>soft copy (189)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speakers (193)</a:t>
            </a:r>
          </a:p>
          <a:p>
            <a:pPr eaLnBrk="1" hangingPunct="1"/>
            <a:r>
              <a:rPr lang="en-US" smtClean="0"/>
              <a:t>speed (printer) (191)</a:t>
            </a:r>
          </a:p>
          <a:p>
            <a:pPr eaLnBrk="1" hangingPunct="1"/>
            <a:r>
              <a:rPr lang="en-US" smtClean="0"/>
              <a:t>telephony (194)</a:t>
            </a:r>
          </a:p>
          <a:p>
            <a:pPr eaLnBrk="1" hangingPunct="1"/>
            <a:r>
              <a:rPr lang="en-US" smtClean="0"/>
              <a:t>terminal (195)</a:t>
            </a:r>
          </a:p>
          <a:p>
            <a:pPr eaLnBrk="1" hangingPunct="1"/>
            <a:r>
              <a:rPr lang="en-US" smtClean="0"/>
              <a:t>thermal printer (192)</a:t>
            </a:r>
          </a:p>
          <a:p>
            <a:pPr eaLnBrk="1" hangingPunct="1"/>
            <a:r>
              <a:rPr lang="en-US" smtClean="0"/>
              <a:t>thin client (195)</a:t>
            </a:r>
          </a:p>
          <a:p>
            <a:pPr eaLnBrk="1" hangingPunct="1"/>
            <a:r>
              <a:rPr lang="en-US" smtClean="0"/>
              <a:t>thin film resistor monitor (TFT) (190)</a:t>
            </a:r>
          </a:p>
          <a:p>
            <a:pPr eaLnBrk="1" hangingPunct="1"/>
            <a:r>
              <a:rPr lang="en-US" smtClean="0"/>
              <a:t>toggle key (179)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72EDE372-0434-4669-88AA-EDFB8303A3FF}" type="slidenum">
              <a:rPr lang="en-US" sz="1400">
                <a:solidFill>
                  <a:srgbClr val="008080"/>
                </a:solidFill>
              </a:rPr>
              <a:pPr eaLnBrk="1" hangingPunct="1"/>
              <a:t>29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267200" cy="4800600"/>
          </a:xfrm>
        </p:spPr>
        <p:txBody>
          <a:bodyPr/>
          <a:lstStyle/>
          <a:p>
            <a:pPr eaLnBrk="1" hangingPunct="1"/>
            <a:r>
              <a:rPr lang="en-US" smtClean="0"/>
              <a:t>touch pad (180)</a:t>
            </a:r>
          </a:p>
          <a:p>
            <a:pPr eaLnBrk="1" hangingPunct="1"/>
            <a:r>
              <a:rPr lang="en-US" smtClean="0"/>
              <a:t>touch screen (181)</a:t>
            </a:r>
          </a:p>
          <a:p>
            <a:pPr eaLnBrk="1" hangingPunct="1"/>
            <a:r>
              <a:rPr lang="en-US" smtClean="0"/>
              <a:t>touch surface (180)</a:t>
            </a:r>
          </a:p>
          <a:p>
            <a:pPr eaLnBrk="1" hangingPunct="1"/>
            <a:r>
              <a:rPr lang="en-US" smtClean="0"/>
              <a:t>trackball (180)</a:t>
            </a:r>
          </a:p>
          <a:p>
            <a:pPr eaLnBrk="1" hangingPunct="1"/>
            <a:r>
              <a:rPr lang="en-US" smtClean="0"/>
              <a:t>Universal Product Code (UPC) (183)</a:t>
            </a:r>
          </a:p>
          <a:p>
            <a:pPr eaLnBrk="1" hangingPunct="1"/>
            <a:r>
              <a:rPr lang="en-US" smtClean="0"/>
              <a:t>voice recognition system (185)</a:t>
            </a:r>
          </a:p>
          <a:p>
            <a:pPr eaLnBrk="1" hangingPunct="1"/>
            <a:r>
              <a:rPr lang="en-US" smtClean="0"/>
              <a:t>voice-over IP (VoIP) (194)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191000" cy="4800600"/>
          </a:xfrm>
        </p:spPr>
        <p:txBody>
          <a:bodyPr/>
          <a:lstStyle/>
          <a:p>
            <a:pPr eaLnBrk="1" hangingPunct="1"/>
            <a:r>
              <a:rPr lang="en-US" smtClean="0"/>
              <a:t>wand reader (183)</a:t>
            </a:r>
          </a:p>
          <a:p>
            <a:pPr eaLnBrk="1" hangingPunct="1"/>
            <a:r>
              <a:rPr lang="en-US" smtClean="0"/>
              <a:t>Web appliance (195)</a:t>
            </a:r>
          </a:p>
          <a:p>
            <a:pPr eaLnBrk="1" hangingPunct="1"/>
            <a:r>
              <a:rPr lang="en-US" smtClean="0"/>
              <a:t>WebCam (184)</a:t>
            </a:r>
          </a:p>
          <a:p>
            <a:pPr eaLnBrk="1" hangingPunct="1"/>
            <a:r>
              <a:rPr lang="en-US" smtClean="0"/>
              <a:t>Web camera (184)</a:t>
            </a:r>
          </a:p>
          <a:p>
            <a:pPr eaLnBrk="1" hangingPunct="1"/>
            <a:r>
              <a:rPr lang="en-US" smtClean="0"/>
              <a:t>Web terminal (195)</a:t>
            </a:r>
          </a:p>
          <a:p>
            <a:pPr eaLnBrk="1" hangingPunct="1"/>
            <a:r>
              <a:rPr lang="en-US" smtClean="0"/>
              <a:t>wireless mouse (180)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F10843C6-5C8F-472D-B9AA-5BE51DEFDC65}" type="slidenum">
              <a:rPr lang="en-US" sz="1400">
                <a:solidFill>
                  <a:srgbClr val="008080"/>
                </a:solidFill>
              </a:rPr>
              <a:pPr eaLnBrk="1" hangingPunct="1"/>
              <a:t>3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	</a:t>
            </a:r>
            <a:r>
              <a:rPr lang="en-US" smtClean="0"/>
              <a:t>Competencies</a:t>
            </a:r>
            <a:r>
              <a:rPr lang="en-US" sz="3600" smtClean="0"/>
              <a:t> </a:t>
            </a:r>
            <a:r>
              <a:rPr lang="en-US" smtClean="0"/>
              <a:t>cont.</a:t>
            </a:r>
            <a:r>
              <a:rPr lang="en-US" sz="3600" smtClean="0"/>
              <a:t>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output</a:t>
            </a:r>
          </a:p>
          <a:p>
            <a:pPr eaLnBrk="1" hangingPunct="1"/>
            <a:r>
              <a:rPr lang="en-US" smtClean="0"/>
              <a:t>Describe monitors, printers, and audio output devices</a:t>
            </a:r>
          </a:p>
          <a:p>
            <a:pPr eaLnBrk="1" hangingPunct="1"/>
            <a:r>
              <a:rPr lang="en-US" smtClean="0"/>
              <a:t>Discuss combination input &amp; output devices</a:t>
            </a:r>
          </a:p>
        </p:txBody>
      </p:sp>
      <p:pic>
        <p:nvPicPr>
          <p:cNvPr id="5125" name="Picture 4" descr="ole36075_0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26765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ole36075_07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ole36075_07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701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DFAD9D6F-AE1A-4854-A026-ED3C2C870CC5}" type="slidenum">
              <a:rPr lang="en-US" sz="1400">
                <a:solidFill>
                  <a:srgbClr val="008080"/>
                </a:solidFill>
              </a:rPr>
              <a:pPr eaLnBrk="1" hangingPunct="1"/>
              <a:t>30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FAQs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pointing devices?</a:t>
            </a:r>
          </a:p>
          <a:p>
            <a:pPr eaLnBrk="1" hangingPunct="1"/>
            <a:r>
              <a:rPr lang="en-US" smtClean="0"/>
              <a:t>I would like to insert several images in a document. How can I capture the images?</a:t>
            </a:r>
          </a:p>
          <a:p>
            <a:pPr eaLnBrk="1" hangingPunct="1"/>
            <a:r>
              <a:rPr lang="en-US" smtClean="0"/>
              <a:t>What are digitizing devices?</a:t>
            </a:r>
          </a:p>
          <a:p>
            <a:pPr eaLnBrk="1" hangingPunct="1"/>
            <a:r>
              <a:rPr lang="en-US" smtClean="0"/>
              <a:t>What is voice recognition? </a:t>
            </a:r>
          </a:p>
          <a:p>
            <a:pPr eaLnBrk="1" hangingPunct="1"/>
            <a:r>
              <a:rPr lang="en-US" smtClean="0"/>
              <a:t>What is the difference between a CRT and an LCD display?</a:t>
            </a:r>
          </a:p>
          <a:p>
            <a:pPr eaLnBrk="1" hangingPunct="1"/>
            <a:r>
              <a:rPr lang="en-US" smtClean="0"/>
              <a:t>What is HDTV? </a:t>
            </a:r>
          </a:p>
        </p:txBody>
      </p:sp>
      <p:pic>
        <p:nvPicPr>
          <p:cNvPr id="32773" name="Picture 5" descr="WB0095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1066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383489E3-C32A-42A4-941F-BD938083BD65}" type="slidenum">
              <a:rPr lang="en-US" sz="1400">
                <a:solidFill>
                  <a:srgbClr val="008080"/>
                </a:solidFill>
              </a:rPr>
              <a:pPr eaLnBrk="1" hangingPunct="1"/>
              <a:t>31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Discussion Questions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Describe the three different mouse types designed for input.</a:t>
            </a:r>
          </a:p>
          <a:p>
            <a:pPr eaLnBrk="1" hangingPunct="1"/>
            <a:r>
              <a:rPr lang="en-US" smtClean="0"/>
              <a:t>How does Internet telephony work? Discuss.</a:t>
            </a:r>
          </a:p>
          <a:p>
            <a:pPr eaLnBrk="1" hangingPunct="1"/>
            <a:r>
              <a:rPr lang="en-US" smtClean="0"/>
              <a:t>Discuss the features of multifunctional devices.</a:t>
            </a:r>
          </a:p>
          <a:p>
            <a:pPr eaLnBrk="1" hangingPunct="1"/>
            <a:r>
              <a:rPr lang="en-US" smtClean="0"/>
              <a:t>Describe the features of a monitor that help to make images appear clearer on the screen.</a:t>
            </a:r>
          </a:p>
          <a:p>
            <a:pPr eaLnBrk="1" hangingPunct="1"/>
            <a:r>
              <a:rPr lang="en-US" smtClean="0"/>
              <a:t>What are MIDI devices and how are they used?</a:t>
            </a:r>
          </a:p>
        </p:txBody>
      </p:sp>
      <p:pic>
        <p:nvPicPr>
          <p:cNvPr id="33797" name="Picture 4" descr="j2404a1q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240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080A6478-4F8A-4FCE-A2C2-2E44E0F07892}" type="slidenum">
              <a:rPr lang="en-US" sz="1400">
                <a:solidFill>
                  <a:srgbClr val="008080"/>
                </a:solidFill>
              </a:rPr>
              <a:pPr eaLnBrk="1" hangingPunct="1"/>
              <a:t>4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Input?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 data or instructions used by a computer</a:t>
            </a:r>
          </a:p>
          <a:p>
            <a:pPr eaLnBrk="1" hangingPunct="1"/>
            <a:r>
              <a:rPr lang="en-US" smtClean="0"/>
              <a:t>Input devices</a:t>
            </a:r>
          </a:p>
          <a:p>
            <a:pPr lvl="1" eaLnBrk="1" hangingPunct="1"/>
            <a:r>
              <a:rPr lang="en-US" smtClean="0"/>
              <a:t>Hardware</a:t>
            </a:r>
          </a:p>
          <a:p>
            <a:pPr lvl="2" eaLnBrk="1" hangingPunct="1"/>
            <a:r>
              <a:rPr lang="en-US" smtClean="0"/>
              <a:t>Keyboards</a:t>
            </a:r>
          </a:p>
          <a:p>
            <a:pPr lvl="2" eaLnBrk="1" hangingPunct="1"/>
            <a:r>
              <a:rPr lang="en-US" smtClean="0"/>
              <a:t>Mice</a:t>
            </a:r>
          </a:p>
          <a:p>
            <a:pPr lvl="2" eaLnBrk="1" hangingPunct="1"/>
            <a:r>
              <a:rPr lang="en-US" smtClean="0"/>
              <a:t>Scanners</a:t>
            </a:r>
          </a:p>
          <a:p>
            <a:pPr lvl="2" eaLnBrk="1" hangingPunct="1"/>
            <a:r>
              <a:rPr lang="en-US" smtClean="0"/>
              <a:t>Other devices </a:t>
            </a:r>
          </a:p>
          <a:p>
            <a:pPr lvl="1" eaLnBrk="1" hangingPunct="1"/>
            <a:r>
              <a:rPr lang="en-US" smtClean="0"/>
              <a:t>Translates data into a form that the system unit can process</a:t>
            </a:r>
          </a:p>
        </p:txBody>
      </p:sp>
      <p:pic>
        <p:nvPicPr>
          <p:cNvPr id="6149" name="Picture 7" descr="ole36075_0707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5114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ole36075_07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0240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524836F0-5111-4A9A-B516-5473CC5D66C7}" type="slidenum">
              <a:rPr lang="en-US" sz="1400">
                <a:solidFill>
                  <a:srgbClr val="008080"/>
                </a:solidFill>
              </a:rPr>
              <a:pPr eaLnBrk="1" hangingPunct="1"/>
              <a:t>5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Keyboard Entry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Keyboards</a:t>
            </a:r>
          </a:p>
          <a:p>
            <a:pPr lvl="1" eaLnBrk="1" hangingPunct="1"/>
            <a:r>
              <a:rPr lang="en-US" smtClean="0"/>
              <a:t>Traditional keyboards</a:t>
            </a:r>
          </a:p>
          <a:p>
            <a:pPr lvl="2" eaLnBrk="1" hangingPunct="1"/>
            <a:r>
              <a:rPr lang="en-US" smtClean="0"/>
              <a:t>Flexible keyboards</a:t>
            </a:r>
          </a:p>
          <a:p>
            <a:pPr lvl="2" eaLnBrk="1" hangingPunct="1"/>
            <a:r>
              <a:rPr lang="en-US" smtClean="0"/>
              <a:t>Ergonomic keyboards</a:t>
            </a:r>
          </a:p>
          <a:p>
            <a:pPr lvl="2" eaLnBrk="1" hangingPunct="1"/>
            <a:r>
              <a:rPr lang="en-US" smtClean="0"/>
              <a:t>Wireless keyboards</a:t>
            </a:r>
          </a:p>
          <a:p>
            <a:pPr lvl="2" eaLnBrk="1" hangingPunct="1"/>
            <a:r>
              <a:rPr lang="en-US" smtClean="0"/>
              <a:t>PDA keyboards</a:t>
            </a:r>
          </a:p>
          <a:p>
            <a:pPr lvl="1" eaLnBrk="1" hangingPunct="1"/>
            <a:r>
              <a:rPr lang="en-US" smtClean="0"/>
              <a:t>Features</a:t>
            </a:r>
          </a:p>
          <a:p>
            <a:pPr lvl="2" eaLnBrk="1" hangingPunct="1"/>
            <a:r>
              <a:rPr lang="en-US" smtClean="0"/>
              <a:t>Typewriter keyboard with numeric pad</a:t>
            </a:r>
          </a:p>
          <a:p>
            <a:pPr lvl="2" eaLnBrk="1" hangingPunct="1"/>
            <a:r>
              <a:rPr lang="en-US" smtClean="0"/>
              <a:t>Special purpose keys</a:t>
            </a:r>
          </a:p>
          <a:p>
            <a:pPr lvl="2" eaLnBrk="1" hangingPunct="1"/>
            <a:r>
              <a:rPr lang="en-US" smtClean="0"/>
              <a:t>Toggle and combination keys </a:t>
            </a:r>
          </a:p>
        </p:txBody>
      </p:sp>
      <p:pic>
        <p:nvPicPr>
          <p:cNvPr id="7173" name="Picture 4" descr="ole36075_0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17526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ole36075_0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0525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577A8854-D526-4687-B7E3-981A8E19E1EE}" type="slidenum">
              <a:rPr lang="en-US" sz="1400">
                <a:solidFill>
                  <a:srgbClr val="008080"/>
                </a:solidFill>
              </a:rPr>
              <a:pPr eaLnBrk="1" hangingPunct="1"/>
              <a:t>6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Keyboard</a:t>
            </a:r>
          </a:p>
        </p:txBody>
      </p:sp>
      <p:pic>
        <p:nvPicPr>
          <p:cNvPr id="8196" name="Picture 4" descr="ole36075_07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37063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A689799D-070F-4DDD-87A6-92A12194A5A2}" type="slidenum">
              <a:rPr lang="en-US" sz="1400">
                <a:solidFill>
                  <a:srgbClr val="008080"/>
                </a:solidFill>
              </a:rPr>
              <a:pPr eaLnBrk="1" hangingPunct="1"/>
              <a:t>7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920750"/>
            <a:ext cx="8991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Pointing Devices 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Mouse</a:t>
            </a:r>
          </a:p>
          <a:p>
            <a:pPr lvl="1" eaLnBrk="1" hangingPunct="1"/>
            <a:r>
              <a:rPr lang="en-US" smtClean="0"/>
              <a:t>Mechanical</a:t>
            </a:r>
          </a:p>
          <a:p>
            <a:pPr lvl="1" eaLnBrk="1" hangingPunct="1"/>
            <a:r>
              <a:rPr lang="en-US" smtClean="0"/>
              <a:t>Optical </a:t>
            </a:r>
          </a:p>
          <a:p>
            <a:pPr lvl="1" eaLnBrk="1" hangingPunct="1"/>
            <a:r>
              <a:rPr lang="en-US" smtClean="0"/>
              <a:t>Cordless                                                                                          or wireless</a:t>
            </a:r>
          </a:p>
          <a:p>
            <a:pPr eaLnBrk="1" hangingPunct="1"/>
            <a:r>
              <a:rPr lang="en-US" smtClean="0"/>
              <a:t>Joystick</a:t>
            </a:r>
          </a:p>
          <a:p>
            <a:pPr eaLnBrk="1" hangingPunct="1"/>
            <a:r>
              <a:rPr lang="en-US" smtClean="0"/>
              <a:t>Touch Screen </a:t>
            </a:r>
          </a:p>
          <a:p>
            <a:pPr eaLnBrk="1" hangingPunct="1"/>
            <a:r>
              <a:rPr lang="en-US" smtClean="0"/>
              <a:t>Light Pen </a:t>
            </a:r>
          </a:p>
        </p:txBody>
      </p:sp>
      <p:pic>
        <p:nvPicPr>
          <p:cNvPr id="9222" name="Picture 7" descr="ole36075_0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58674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720A74A8-1504-4AAA-B9C5-F539DB8FE8B2}" type="slidenum">
              <a:rPr lang="en-US" sz="1400">
                <a:solidFill>
                  <a:srgbClr val="008080"/>
                </a:solidFill>
              </a:rPr>
              <a:pPr eaLnBrk="1" hangingPunct="1"/>
              <a:t>8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Scanning Devices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Optical scanners</a:t>
            </a:r>
          </a:p>
          <a:p>
            <a:pPr lvl="1" eaLnBrk="1" hangingPunct="1"/>
            <a:r>
              <a:rPr lang="en-US" smtClean="0"/>
              <a:t>Flatbed</a:t>
            </a:r>
          </a:p>
          <a:p>
            <a:pPr lvl="1" eaLnBrk="1" hangingPunct="1"/>
            <a:r>
              <a:rPr lang="en-US" smtClean="0"/>
              <a:t>Portable 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Bar code readers</a:t>
            </a:r>
          </a:p>
          <a:p>
            <a:pPr lvl="1" eaLnBrk="1" hangingPunct="1"/>
            <a:r>
              <a:rPr lang="en-US" smtClean="0"/>
              <a:t>Handheld wand readers or platform scanners</a:t>
            </a:r>
          </a:p>
          <a:p>
            <a:pPr lvl="1" eaLnBrk="1" hangingPunct="1"/>
            <a:r>
              <a:rPr lang="en-US" smtClean="0"/>
              <a:t>Contain photoelectric cells that read bar codes </a:t>
            </a:r>
          </a:p>
        </p:txBody>
      </p:sp>
      <p:pic>
        <p:nvPicPr>
          <p:cNvPr id="10245" name="Picture 6" descr="ole36075_07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9114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ole36075_0711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2558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</a:rPr>
              <a:t>7-</a:t>
            </a:r>
            <a:fld id="{B60DEEF8-C8E6-463D-B350-7C263DB4B7C5}" type="slidenum">
              <a:rPr lang="en-US" sz="1400">
                <a:solidFill>
                  <a:srgbClr val="008080"/>
                </a:solidFill>
              </a:rPr>
              <a:pPr eaLnBrk="1" hangingPunct="1"/>
              <a:t>9</a:t>
            </a:fld>
            <a:endParaRPr lang="en-US" sz="1400">
              <a:solidFill>
                <a:srgbClr val="00808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Scanning Devices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 and mark recognition devices</a:t>
            </a:r>
          </a:p>
          <a:p>
            <a:pPr eaLnBrk="1" hangingPunct="1"/>
            <a:r>
              <a:rPr lang="en-US" smtClean="0"/>
              <a:t>Scanners that recognize special characters &amp; marks  </a:t>
            </a:r>
          </a:p>
          <a:p>
            <a:pPr lvl="1" eaLnBrk="1" hangingPunct="1"/>
            <a:r>
              <a:rPr lang="en-US" smtClean="0"/>
              <a:t>Magnetic ink character recognition (MICR)</a:t>
            </a:r>
          </a:p>
          <a:p>
            <a:pPr lvl="1" eaLnBrk="1" hangingPunct="1"/>
            <a:r>
              <a:rPr lang="en-US" smtClean="0"/>
              <a:t>Optical-character recognition (OCR)</a:t>
            </a:r>
          </a:p>
          <a:p>
            <a:pPr lvl="1" eaLnBrk="1" hangingPunct="1"/>
            <a:r>
              <a:rPr lang="en-US" smtClean="0"/>
              <a:t>Optical-mark recognition (OMR)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1269" name="Picture 4" descr="ole36075_07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6383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manesque">
  <a:themeElements>
    <a:clrScheme name="Romanesque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Designs\Romanesque.pot</Template>
  <TotalTime>1443</TotalTime>
  <Words>2429</Words>
  <Application>Microsoft Office PowerPoint</Application>
  <PresentationFormat>On-screen Show (4:3)</PresentationFormat>
  <Paragraphs>469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Book Antiqua</vt:lpstr>
      <vt:lpstr>Arial Narrow</vt:lpstr>
      <vt:lpstr>Romanesque</vt:lpstr>
      <vt:lpstr>PowerPoint Presentation</vt:lpstr>
      <vt:lpstr> Competencies </vt:lpstr>
      <vt:lpstr> Competencies cont. </vt:lpstr>
      <vt:lpstr>What is Input?</vt:lpstr>
      <vt:lpstr>Keyboard Entry</vt:lpstr>
      <vt:lpstr>Traditional Keyboard</vt:lpstr>
      <vt:lpstr>Pointing Devices </vt:lpstr>
      <vt:lpstr>Scanning Devices</vt:lpstr>
      <vt:lpstr>Scanning Devices </vt:lpstr>
      <vt:lpstr>Image Capturing Devices </vt:lpstr>
      <vt:lpstr>Digitizing Devices </vt:lpstr>
      <vt:lpstr>Audio Input Devices </vt:lpstr>
      <vt:lpstr>What is Output?</vt:lpstr>
      <vt:lpstr>Monitors</vt:lpstr>
      <vt:lpstr>More on Monitors</vt:lpstr>
      <vt:lpstr>Printers</vt:lpstr>
      <vt:lpstr>Printers</vt:lpstr>
      <vt:lpstr>Audio Output Devices</vt:lpstr>
      <vt:lpstr>Combination  Input and Output Devices</vt:lpstr>
      <vt:lpstr>Terminals</vt:lpstr>
      <vt:lpstr>A Look to the Future Neural Signals Inc.</vt:lpstr>
      <vt:lpstr>Key Terms</vt:lpstr>
      <vt:lpstr>Key Terms</vt:lpstr>
      <vt:lpstr>Key Terms</vt:lpstr>
      <vt:lpstr>Key Terms</vt:lpstr>
      <vt:lpstr>Key Terms</vt:lpstr>
      <vt:lpstr>Key Terms</vt:lpstr>
      <vt:lpstr>Key Terms</vt:lpstr>
      <vt:lpstr>Key Terms</vt:lpstr>
      <vt:lpstr>FAQs</vt:lpstr>
      <vt:lpstr>Discussion Questions 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Teacher E-Solutions</cp:lastModifiedBy>
  <cp:revision>108</cp:revision>
  <cp:lastPrinted>1601-01-01T00:00:00Z</cp:lastPrinted>
  <dcterms:created xsi:type="dcterms:W3CDTF">2002-05-01T16:08:26Z</dcterms:created>
  <dcterms:modified xsi:type="dcterms:W3CDTF">2019-01-18T16:42:39Z</dcterms:modified>
</cp:coreProperties>
</file>