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45"/>
  </p:notesMasterIdLst>
  <p:sldIdLst>
    <p:sldId id="258" r:id="rId2"/>
    <p:sldId id="260" r:id="rId3"/>
    <p:sldId id="261" r:id="rId4"/>
    <p:sldId id="264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82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59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61D7D6-C3CE-43AE-B3CE-D6033BAB6ECC}" type="datetimeFigureOut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6D05D-8069-4B14-9D95-BEA5DF7F1B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8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F901-6AF4-4DF1-AEC5-22577660B364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9282-A2A7-44D6-A628-1CB00A00F2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723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045B-39CB-416F-A325-7D6C0D0A7E51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4334-E289-423C-AB21-9BC8E006E4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87525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5911-5B9D-4751-8C80-AE6C65339083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7434-3315-4403-AE94-B6FB52F297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57773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74FD-C381-4CA8-BB9D-5C7B1D857B6B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A7C4-BA1F-4F1A-996C-F817F4BAAB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7207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131C-A7DD-4EFC-BF5A-2A311F844F37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81CC-EF41-4067-A97A-54040C4205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884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A350-95EC-43FA-97D2-EB7A082BDE09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D577-B82E-4F8F-9467-F3FC6363E1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34091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9945-B66E-4692-9BDE-4C532A87BF67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69F4-AFED-4621-A566-D11D3D5532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70592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A8C5-DE3B-4FE5-9495-C83D83E54C22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1EA7-D11A-47A7-8382-F7A46581BC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90299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B843-FCD8-4389-A721-3EE2D7FF2055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B2AB-A921-4C28-8D0E-ADF31E8D42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19628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1A7F-2FF1-4964-A3EA-EDA9EB27979B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DC61-CE1D-4C46-9712-26AF8CA4C2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42503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6F06-8D8B-4DB1-A31C-D08457ABCA4D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9D8A-8152-48BF-96D8-7D11C1BF3C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73988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93C6B1-A9CB-47F8-8FB2-843F2B20F2C5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53D45C-2F73-4F3B-8155-18237F7B68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6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7" r:id="rId9"/>
    <p:sldLayoutId id="2147483863" r:id="rId10"/>
    <p:sldLayoutId id="2147483864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Input and Output Devices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Keyboards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Numeric Keyboards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Mice (Mouse)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err="1" smtClean="0"/>
              <a:t>Touchpads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err="1" smtClean="0"/>
              <a:t>Trackerballs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Remote Controls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Joysticks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Touch Screens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Magnetic stripe readers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Sensors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Graphic tablets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Light Pens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3D Inkjet Printers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Dot Matrix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Plotters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MIDI </a:t>
            </a:r>
            <a:r>
              <a:rPr lang="en-US" dirty="0" err="1" smtClean="0"/>
              <a:t>instuments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Smart card readers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Chip and PIN readers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Scanners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Barcode readers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OMR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OCR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MICR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Digital Cameras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Webcams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Microphones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CRT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TFT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Laser Printers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Inkjet Printers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Speakers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Projectors</a:t>
            </a:r>
            <a:endParaRPr lang="el-GR" dirty="0"/>
          </a:p>
        </p:txBody>
      </p:sp>
      <p:sp>
        <p:nvSpPr>
          <p:cNvPr id="1024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0BB3EA-3419-40DF-902A-9F1F61CFBBEE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024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024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061ABC-53CF-499F-A2BD-DD7A7022761B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7235825" y="765175"/>
            <a:ext cx="1763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Lucida Sans Unicode" pitchFamily="34" charset="0"/>
              </a:rPr>
              <a:t>31 Input &amp; Output Devices</a:t>
            </a:r>
            <a:endParaRPr lang="el-GR" sz="2400" b="1">
              <a:solidFill>
                <a:srgbClr val="FF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Joysticks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Similar functions with mouse and </a:t>
            </a:r>
            <a:r>
              <a:rPr lang="en-US" dirty="0" err="1" smtClean="0"/>
              <a:t>trackerball</a:t>
            </a: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Stick, move around to select options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Move objects around the screen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for games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Airline pilots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Control objects in three dimensions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 to choose options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 to enter data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 to control pointer than other windows icons, etc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AFA596-9B6F-4E5A-90B0-6746EE911D01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7E7E7D-3AF3-40FB-A8A5-BE43D6C4D009}" type="slidenum">
              <a:rPr lang="el-GR"/>
              <a:pPr>
                <a:defRPr/>
              </a:pPr>
              <a:t>10</a:t>
            </a:fld>
            <a:endParaRPr lang="el-GR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1300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Touch screens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Can be input and output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fingers or stylus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Icons on the screen represent buttons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ATM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EPOS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Tourist information kiosk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PDA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Interactive whiteboards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 entry of options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Easier for people with </a:t>
            </a:r>
            <a:r>
              <a:rPr lang="en-US" dirty="0" err="1" smtClean="0"/>
              <a:t>dis</a:t>
            </a: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Less possibilities to choose wrong options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 to enter text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 for people with RSI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D5D57B-851C-4731-843C-6EA00E0CAAC6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B869F7-B43A-426F-A0A3-63F1F5CC4BFD}" type="slidenum">
              <a:rPr lang="el-GR"/>
              <a:pPr>
                <a:defRPr/>
              </a:pPr>
              <a:t>11</a:t>
            </a:fld>
            <a:endParaRPr lang="el-GR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951">
            <a:off x="6005513" y="13604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4272">
            <a:off x="6156325" y="3933825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Magnetic strip readers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Read information form plastic cards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3 tracks are used to store information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Banking for example use second track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ATM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EFTPOS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 security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 entry of date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accurate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secure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Prevents entry of restricted areas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If damaged, lost speed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/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929FC6-EBA2-4F83-B04A-9A8BD98541C9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C17A2B-2357-4ADF-AAF8-89970142B564}" type="slidenum">
              <a:rPr lang="el-GR"/>
              <a:pPr>
                <a:defRPr/>
              </a:pPr>
              <a:t>12</a:t>
            </a:fld>
            <a:endParaRPr lang="el-GR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2877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68863"/>
            <a:ext cx="2057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Smart card readers or chip card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Information is stored on a chip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to store a PIN number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Payment method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Satellite broadcasters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SIM cards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Passport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Immediate update, no fraud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Less damage thought regular use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secure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Enter in restricted areas without card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Hackers can stole information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if the card lost the owner loses a proportion, if not all the money value of the card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9ACF69-E1E1-44A4-9744-51F420773084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9F2D60-3858-4409-93D1-7967C4EDF784}" type="slidenum">
              <a:rPr lang="el-GR"/>
              <a:pPr>
                <a:defRPr/>
              </a:pPr>
              <a:t>13</a:t>
            </a:fld>
            <a:endParaRPr lang="el-GR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78">
            <a:off x="6345238" y="2014538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Chip and PIN readers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Type of smart cards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EFTPOS terminals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Has slot for inserting the chip card and keypad for entering the PIN (personal identification number)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Some of them has slot for magnetic strip cards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Chip has information but also the PIN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The card can not be used unless the people know the PIN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for payment methods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Secure transactions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Save time compare using cash and cheques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robust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 PIN no transactions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careful to protect their PIN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07638B-490E-4DF8-B2FC-3A5834149C2F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95B97E-EE32-45DF-8636-5271811B2FF8}" type="slidenum">
              <a:rPr lang="el-GR"/>
              <a:pPr>
                <a:defRPr/>
              </a:pPr>
              <a:t>14</a:t>
            </a:fld>
            <a:endParaRPr lang="el-GR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73463"/>
            <a:ext cx="1733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Scanners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Enter hard copy images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/>
              <a:t>Flatpad</a:t>
            </a:r>
            <a:r>
              <a:rPr lang="en-US" dirty="0" smtClean="0"/>
              <a:t>, place the document in front of the glass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Light source move underneath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Scanner can also used as OCR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Barcode readers are used to reader codes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to scan old records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Scan images for editing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in faxes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Allow images to be stored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Save time using as OCR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Using as barcode, save time and more accurate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Reproduction is limited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7C27B5-FFCE-4E25-A5FE-EDE7D8B1A8CD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76427C-E4DD-4717-AEE6-869AE19E2FF0}" type="slidenum">
              <a:rPr lang="el-GR"/>
              <a:pPr>
                <a:defRPr/>
              </a:pPr>
              <a:t>15</a:t>
            </a:fld>
            <a:endParaRPr lang="el-GR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18002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49725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Barcode readers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Read information in the form of bar code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Goods are marked with codes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Supermarkets and shops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Automatic stock control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Libraries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Identify items from the database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Accurate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Improve safety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Trusted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Easy update (only central database)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 individually changes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Barcodes can be swapped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/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18C52D-E372-41AB-850B-AC22AC6E9398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892AB1-F9BD-4357-B50D-145273311212}" type="slidenum">
              <a:rPr lang="el-GR"/>
              <a:pPr>
                <a:defRPr/>
              </a:pPr>
              <a:t>16</a:t>
            </a:fld>
            <a:endParaRPr lang="el-GR"/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068">
            <a:off x="6191250" y="1801813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668">
            <a:off x="5057775" y="443706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rgbClr val="FF0000"/>
                </a:solidFill>
              </a:rPr>
              <a:t>OMR – Optical mark recognition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Read marks made by pen or pencil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Uses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Read multiple choice questions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Fast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More accurate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OMR more accurate than OCR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Disadvantages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Forms need to be carefully designed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Problems, if the forms haven’t been fill corectly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D57B19-3DD5-4C26-A70E-827735703822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EE2DFF-EC7C-4F3E-B20A-F280318CA02C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OCR – optical character recognition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Scan text and convert it into computer readable form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Processing of passport and identity cards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Used when scanning documents for further manipulation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 data entry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Reduce number of errors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Difficult to read hand writing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 very accurate technique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5A7190-97C9-4B1A-B0A1-0F35586F8C58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77916E-86D9-4467-AC58-9FE5A4B50CA0}" type="slidenum">
              <a:rPr lang="el-GR"/>
              <a:pPr>
                <a:defRPr/>
              </a:pPr>
              <a:t>18</a:t>
            </a:fld>
            <a:endParaRPr lang="el-GR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5017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Digital Cameras</a:t>
            </a:r>
          </a:p>
          <a:p>
            <a:pPr lvl="1" eaLnBrk="1" hangingPunct="1"/>
            <a:r>
              <a:rPr lang="en-US" smtClean="0"/>
              <a:t>Used like traditional camera</a:t>
            </a:r>
          </a:p>
          <a:p>
            <a:pPr lvl="1" eaLnBrk="1" hangingPunct="1"/>
            <a:r>
              <a:rPr lang="en-US" smtClean="0"/>
              <a:t>Photographs can be deleted if they are not good</a:t>
            </a:r>
          </a:p>
          <a:p>
            <a:pPr lvl="1" eaLnBrk="1" hangingPunct="1"/>
            <a:r>
              <a:rPr lang="en-US" smtClean="0"/>
              <a:t>Also can be retaken</a:t>
            </a:r>
          </a:p>
          <a:p>
            <a:pPr lvl="1" eaLnBrk="1" hangingPunct="1"/>
            <a:r>
              <a:rPr lang="en-US" smtClean="0"/>
              <a:t>Camera can be connected directly to the computer</a:t>
            </a:r>
          </a:p>
          <a:p>
            <a:pPr lvl="1" eaLnBrk="1" hangingPunct="1"/>
            <a:r>
              <a:rPr lang="en-US" smtClean="0"/>
              <a:t>Also can use photo editing packages to manipulate photos</a:t>
            </a:r>
          </a:p>
          <a:p>
            <a:pPr lvl="1" eaLnBrk="1" hangingPunct="1"/>
            <a:r>
              <a:rPr lang="en-US" smtClean="0"/>
              <a:t>Most cameras has capacity to store many photographs</a:t>
            </a:r>
          </a:p>
          <a:p>
            <a:pPr lvl="1" eaLnBrk="1" hangingPunct="1"/>
            <a:r>
              <a:rPr lang="en-US" smtClean="0"/>
              <a:t>Digital cameras can also take short videos</a:t>
            </a:r>
          </a:p>
          <a:p>
            <a:pPr lvl="1" eaLnBrk="1" hangingPunct="1"/>
            <a:r>
              <a:rPr lang="en-US" smtClean="0"/>
              <a:t>Used by personal photographers</a:t>
            </a:r>
          </a:p>
          <a:p>
            <a:pPr lvl="1" eaLnBrk="1" hangingPunct="1"/>
            <a:endParaRPr lang="el-GR" smtClean="0"/>
          </a:p>
        </p:txBody>
      </p:sp>
      <p:sp>
        <p:nvSpPr>
          <p:cNvPr id="2867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6CE4D7-5205-4FCB-8DC5-82628A6538E3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5E3E67-79D8-499A-9C1B-2532571F068E}" type="slidenum">
              <a:rPr lang="el-GR"/>
              <a:pPr>
                <a:defRPr/>
              </a:pPr>
              <a:t>19</a:t>
            </a:fld>
            <a:endParaRPr lang="el-GR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800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</a:t>
            </a:r>
            <a:endParaRPr lang="el-GR" smtClean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are used to give date into the computer system</a:t>
            </a:r>
          </a:p>
          <a:p>
            <a:pPr eaLnBrk="1" hangingPunct="1"/>
            <a:r>
              <a:rPr lang="en-US" smtClean="0"/>
              <a:t>Input devices probably are ranged (wired or not)</a:t>
            </a:r>
          </a:p>
          <a:p>
            <a:pPr eaLnBrk="1" hangingPunct="1"/>
            <a:r>
              <a:rPr lang="en-US" smtClean="0"/>
              <a:t>Input devices help people to control and use the computer system, most of the times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4CF0C9-5776-438A-B234-3FB6815D6C66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1270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0645D9-5BE7-46D0-A76D-CFB881A994EB}" type="slidenum">
              <a:rPr lang="el-GR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Digital Cameras (cont.)</a:t>
            </a:r>
          </a:p>
          <a:p>
            <a:pPr lvl="1" eaLnBrk="1" hangingPunct="1"/>
            <a:r>
              <a:rPr lang="en-US" smtClean="0"/>
              <a:t>Advantages</a:t>
            </a:r>
          </a:p>
          <a:p>
            <a:pPr lvl="2" eaLnBrk="1" hangingPunct="1"/>
            <a:r>
              <a:rPr lang="en-US" smtClean="0"/>
              <a:t>Better quality photos than traditional camera</a:t>
            </a:r>
          </a:p>
          <a:p>
            <a:pPr lvl="2" eaLnBrk="1" hangingPunct="1"/>
            <a:r>
              <a:rPr lang="en-US" smtClean="0"/>
              <a:t>Quicker to upload images than scan them in</a:t>
            </a:r>
          </a:p>
          <a:p>
            <a:pPr lvl="2" eaLnBrk="1" hangingPunct="1"/>
            <a:r>
              <a:rPr lang="en-US" smtClean="0"/>
              <a:t>Quicker and safer than to have a film</a:t>
            </a:r>
          </a:p>
          <a:p>
            <a:pPr lvl="2" eaLnBrk="1" hangingPunct="1"/>
            <a:r>
              <a:rPr lang="en-US" smtClean="0"/>
              <a:t>Memory card can hold more images</a:t>
            </a:r>
          </a:p>
          <a:p>
            <a:pPr lvl="1" eaLnBrk="1" hangingPunct="1"/>
            <a:r>
              <a:rPr lang="en-US" smtClean="0"/>
              <a:t>Disadvantages</a:t>
            </a:r>
          </a:p>
          <a:p>
            <a:pPr lvl="2" eaLnBrk="1" hangingPunct="1"/>
            <a:r>
              <a:rPr lang="en-US" smtClean="0"/>
              <a:t>More expensive</a:t>
            </a:r>
          </a:p>
          <a:p>
            <a:pPr lvl="2" eaLnBrk="1" hangingPunct="1"/>
            <a:r>
              <a:rPr lang="en-US" smtClean="0"/>
              <a:t>Batteries need changing more often than with traditional cameras</a:t>
            </a:r>
            <a:endParaRPr lang="el-GR" smtClean="0"/>
          </a:p>
        </p:txBody>
      </p:sp>
      <p:sp>
        <p:nvSpPr>
          <p:cNvPr id="2969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B86986-9F15-4651-BE11-5ABB4E6692F5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E52DD6-F72A-4C2B-B563-B6A88B122075}" type="slidenum">
              <a:rPr lang="el-GR"/>
              <a:pPr>
                <a:defRPr/>
              </a:pPr>
              <a:t>20</a:t>
            </a:fld>
            <a:endParaRPr lang="el-GR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0189">
            <a:off x="6494463" y="24669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Microphones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Connected directly to the computer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Input sounds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Sounds converted from electrical analogue signal into digital signal in order to be stored and manipulated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This is done by computer sound cards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to detect text for use with voice recognition software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Voice cover in slide shows or web pages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Changes to the sound can be done in real time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Quicker to input text by speaking rather than typing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Computer can use the input speech for one purpose only at that time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 accurate as using keyboard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/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11D316-5C73-43DF-867C-CD1B0522F1AE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22E41E-44B3-4B94-9F15-BACC6141EDAB}" type="slidenum">
              <a:rPr lang="el-GR"/>
              <a:pPr>
                <a:defRPr/>
              </a:pPr>
              <a:t>21</a:t>
            </a:fld>
            <a:endParaRPr lang="el-GR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96975"/>
            <a:ext cx="2143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Sensors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Sensor is used to input date about physical changes in an environment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Convert analogue date into digital data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Sensors are used to control and monitoring applications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Temperature sensor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Pressure sensor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Light sensor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Sound sensor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Humidity sensor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accurate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Readings are continues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Necessary action will be initiated immediately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Automatic systems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Faulty sensors can give wrong results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Power cut, reading can not be taken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/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A1219E-B38C-4D69-A053-93B290E9654A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CD163-632B-4421-BC42-A6E819C0EB12}" type="slidenum">
              <a:rPr lang="el-GR"/>
              <a:pPr>
                <a:defRPr/>
              </a:pPr>
              <a:t>22</a:t>
            </a:fld>
            <a:endParaRPr lang="el-GR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836613"/>
            <a:ext cx="17510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573463"/>
            <a:ext cx="1924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12477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005263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Web cameras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Smaller than video camera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Connected directly to the computer though usb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Laptops have webcams built into the top of the monitor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Chatting online (MSN)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Enable video conferencing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Allow people to keep in contact without need to travel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Activated as required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They need to be connected to the computer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Limited features and poor quality  </a:t>
            </a:r>
          </a:p>
        </p:txBody>
      </p:sp>
      <p:sp>
        <p:nvSpPr>
          <p:cNvPr id="3277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52DF6B-301C-4B49-80A6-033B18EC35EE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277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1AF571-AA9A-46B6-BF7D-81F48ED22523}" type="slidenum">
              <a:rPr lang="el-GR"/>
              <a:pPr>
                <a:defRPr/>
              </a:pPr>
              <a:t>23</a:t>
            </a:fld>
            <a:endParaRPr lang="el-GR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81075"/>
            <a:ext cx="15652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MIDI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Musical instrument digital interface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The interface converts the signals into digital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Performance directly recorded to the computer and stored as MIDI file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MIDI files can supplement other MIDI files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Errors can be removed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Files can be manipulated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Music is not spontaneous</a:t>
            </a:r>
          </a:p>
        </p:txBody>
      </p:sp>
      <p:sp>
        <p:nvSpPr>
          <p:cNvPr id="3379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13E74D-29B2-478D-9506-DBA811735D0E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656C4A-CC3F-48A8-A124-198D4B03FEFB}" type="slidenum">
              <a:rPr lang="el-GR"/>
              <a:pPr>
                <a:defRPr/>
              </a:pPr>
              <a:t>24</a:t>
            </a:fld>
            <a:endParaRPr lang="el-GR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Graphics tablets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Hand drawn images</a:t>
            </a:r>
            <a:endParaRPr lang="el-GR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Resulting image appear on the computer monitors for further use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Computer graphics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Computer aided design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Chinese and Japanese characters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Accurate drawing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Drawings are input rather than letters as happens with scanners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Difficult to use for choosing menu selections 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7DF56A-0D44-4979-BE6D-319000266C08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583F1E-03EF-481E-BB06-41B3AAEEB87C}" type="slidenum">
              <a:rPr lang="el-GR"/>
              <a:pPr>
                <a:defRPr/>
              </a:pPr>
              <a:t>25</a:t>
            </a:fld>
            <a:endParaRPr lang="el-GR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Light pens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Contain sensors that send signal to computer whenever light change are detected.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Only work in CRT monitors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Images built up row by row and refreshed 50 time every second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Selecting objects on CRT screens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Drawing on screen (CRT)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accurate than touch screens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Small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Easy to use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Lag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Only work on CRT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 accurate when drawing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3584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8C91EB-9628-42D3-BCB1-16173774B578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2A4F02-06E8-48BF-9299-245B83C09DF7}" type="slidenum">
              <a:rPr lang="el-GR"/>
              <a:pPr>
                <a:defRPr/>
              </a:pPr>
              <a:t>26</a:t>
            </a:fld>
            <a:endParaRPr lang="el-GR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78">
            <a:off x="5932488" y="3767138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CRT Monitors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an electron gun to fire against phosphor screen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Dots is colored red, blue, green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Not expensive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Primary output device of a computer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Light pens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Higher quality images than TFT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Better angle of viewing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Light pens in CAD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Very hot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Too heavy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Need more power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Eye side problems</a:t>
            </a:r>
          </a:p>
        </p:txBody>
      </p:sp>
      <p:sp>
        <p:nvSpPr>
          <p:cNvPr id="3686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C1725C-E2D8-478B-B33C-A9F8D51CA85F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C2948C-68E0-4F89-A6B8-FCEFDED9D1E7}" type="slidenum">
              <a:rPr lang="el-GR"/>
              <a:pPr>
                <a:defRPr/>
              </a:pPr>
              <a:t>27</a:t>
            </a:fld>
            <a:endParaRPr lang="el-G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TFT Monitors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Nowadays are the main output device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Thousand of pixels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Each pixel has three transistors, colored red, blue, green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Used on laptops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Lightweight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Less glare and radiation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Less power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Problems when viewed slightly from the side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Less definition than CRT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 used with light pens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</p:txBody>
      </p:sp>
      <p:sp>
        <p:nvSpPr>
          <p:cNvPr id="3789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284B07-167A-4B3F-92D8-A2ECD09167E9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D7F764-0EA0-4F86-9311-8946A9F512CB}" type="slidenum">
              <a:rPr lang="el-GR"/>
              <a:pPr>
                <a:defRPr/>
              </a:pPr>
              <a:t>28</a:t>
            </a:fld>
            <a:endParaRPr lang="el-GR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Laser printer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high quality hard copy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Large buffer memories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All pages are stored and then printed out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Noise level need to keep low, like in office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Very high quality hard copy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 in large amount of printing pages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Handle very large printing jobs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Lower cost in toner cartridge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Only fast in several copies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Four cartridges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Health issue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/>
          </a:p>
        </p:txBody>
      </p:sp>
      <p:sp>
        <p:nvSpPr>
          <p:cNvPr id="389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2025E5-C564-43E6-A90A-919DE02D241C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916194-0708-45DC-B906-A7819806E527}" type="slidenum">
              <a:rPr lang="el-GR"/>
              <a:pPr>
                <a:defRPr/>
              </a:pPr>
              <a:t>29</a:t>
            </a:fld>
            <a:endParaRPr lang="el-GR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Keyboard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Most common input device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input text, numbers, commands, password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Concept keyboards (Shaped)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Overlay Keyboards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Accurate enter date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Quick entry of text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Robust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Help people with </a:t>
            </a:r>
            <a:r>
              <a:rPr lang="en-US" dirty="0" err="1" smtClean="0"/>
              <a:t>dis</a:t>
            </a: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Difficult for people with </a:t>
            </a:r>
            <a:r>
              <a:rPr lang="en-US" dirty="0" err="1" smtClean="0"/>
              <a:t>dis</a:t>
            </a: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 quick compare with barcode, etc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Take more space</a:t>
            </a:r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92204A-2719-4490-8890-49BFF345B3B5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2296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2295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BEF3B5-A085-400A-94AC-A8B633F99B89}" type="slidenum">
              <a:rPr lang="el-GR"/>
              <a:pPr>
                <a:defRPr/>
              </a:pPr>
              <a:t>3</a:t>
            </a:fld>
            <a:endParaRPr lang="el-GR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237">
            <a:off x="6700838" y="1320800"/>
            <a:ext cx="21351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Inkjet printer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Good quality hard copies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Better than dot matrix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Printing is done a bit at time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High quality for small job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Low output volumes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Very good to produce photo quality printouts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Cheaper to buy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High quality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Lightweight and need small space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 healthy issues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Slow output for large amount of pages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Cartridge run out quickly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Printing can smudge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 to run if they are used a lot</a:t>
            </a:r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B8428E-7D5F-43FA-AA5A-CEA641DE5218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04C647-FC13-4E0F-916C-E068BB39D4A0}" type="slidenum">
              <a:rPr lang="el-GR"/>
              <a:pPr>
                <a:defRPr/>
              </a:pPr>
              <a:t>30</a:t>
            </a:fld>
            <a:endParaRPr lang="el-GR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524">
            <a:off x="6300788" y="227647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3D inkjet printers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Produce solid 3D models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technology knows as tomography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Produce prototypes from CAD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Models are produce in color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Organic objects (human organs)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Save a lot of money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Better idea about end product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Powders can be reused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 to buy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Slow producing the output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The end product can need more work at the end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4096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DD4F64-ABFF-4AD8-9800-B0D99FE537FA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3FABD2-2361-42ED-9F48-B3097A635174}" type="slidenum">
              <a:rPr lang="el-GR"/>
              <a:pPr>
                <a:defRPr/>
              </a:pPr>
              <a:t>31</a:t>
            </a:fld>
            <a:endParaRPr lang="el-GR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Dot matrix printers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Output is made up of matrix of pins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Uses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 noisy environment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Print quality is not very important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Advantages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can be used in dusty environments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Multipart outputs can be produced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cheap to run and maintain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Long printing jobs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/>
              <a:t>Disadvantage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noisy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More expensive to buy than an inkjet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slow and not good quality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41987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9D431F-3AB8-40DD-8F3B-E0589070B9C4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776431-6E27-4930-BE29-D6349ADFA1A1}" type="slidenum">
              <a:rPr lang="el-GR"/>
              <a:pPr>
                <a:defRPr/>
              </a:pPr>
              <a:t>32</a:t>
            </a:fld>
            <a:endParaRPr lang="el-GR"/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2875"/>
            <a:ext cx="2200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Plotters or graph plotters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Very large drawings and posters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 limitations about paper size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Pen plotters, electronic plotters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Large dewing such as buildings or factories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Large pictures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Print on plastic coated paper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Large signs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Huge printouts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Extremely high quality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Slow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4301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47BF595-BA7C-4CD5-ACD2-FA3E25914414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5C7EF6-9976-4020-BC21-D45E380BC632}" type="slidenum">
              <a:rPr lang="el-GR"/>
              <a:pPr>
                <a:defRPr/>
              </a:pPr>
              <a:t>33</a:t>
            </a:fld>
            <a:endParaRPr lang="el-GR"/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3825"/>
            <a:ext cx="2286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389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Speakers</a:t>
            </a:r>
          </a:p>
          <a:p>
            <a:pPr lvl="1" eaLnBrk="1" hangingPunct="1"/>
            <a:r>
              <a:rPr lang="en-US" smtClean="0"/>
              <a:t>Connected directly to the computer</a:t>
            </a:r>
          </a:p>
          <a:p>
            <a:pPr lvl="1" eaLnBrk="1" hangingPunct="1"/>
            <a:r>
              <a:rPr lang="en-US" smtClean="0"/>
              <a:t>Digital signals converted into analogue using digital analogue converter</a:t>
            </a:r>
          </a:p>
          <a:p>
            <a:pPr lvl="1" eaLnBrk="1" hangingPunct="1"/>
            <a:r>
              <a:rPr lang="en-US" smtClean="0"/>
              <a:t>Uses</a:t>
            </a:r>
          </a:p>
          <a:p>
            <a:pPr lvl="2" eaLnBrk="1" hangingPunct="1"/>
            <a:r>
              <a:rPr lang="en-US" smtClean="0"/>
              <a:t>Output sound</a:t>
            </a:r>
          </a:p>
          <a:p>
            <a:pPr lvl="2" eaLnBrk="1" hangingPunct="1"/>
            <a:r>
              <a:rPr lang="en-US" smtClean="0"/>
              <a:t>Home entertainment</a:t>
            </a:r>
          </a:p>
          <a:p>
            <a:pPr lvl="2" eaLnBrk="1" hangingPunct="1"/>
            <a:r>
              <a:rPr lang="en-US" smtClean="0"/>
              <a:t>Help blind people</a:t>
            </a:r>
          </a:p>
          <a:p>
            <a:pPr lvl="2" eaLnBrk="1" hangingPunct="1"/>
            <a:r>
              <a:rPr lang="en-US" smtClean="0"/>
              <a:t>Play downloaded sounds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</p:txBody>
      </p:sp>
      <p:sp>
        <p:nvSpPr>
          <p:cNvPr id="4403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516B25-F805-45EB-8900-D1F06498AD39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286186-1539-42B5-978A-460877812474}" type="slidenum">
              <a:rPr lang="el-GR"/>
              <a:pPr>
                <a:defRPr/>
              </a:pPr>
              <a:t>34</a:t>
            </a:fld>
            <a:endParaRPr lang="el-GR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Multimedia projector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Receive signals that can be digital or analogue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Images is magnified and projected into large screen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Training presentations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Advertising presentations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Home cinema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More people can see the presentation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Images sometimes be fuzzy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Setting up projectors can be little different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</p:txBody>
      </p:sp>
      <p:sp>
        <p:nvSpPr>
          <p:cNvPr id="4505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C866DB-3DD1-4EC3-88AB-421A459B407D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D59795-C681-4311-AF08-27FDEC829917}" type="slidenum">
              <a:rPr lang="el-GR"/>
              <a:pPr>
                <a:defRPr/>
              </a:pPr>
              <a:t>35</a:t>
            </a:fld>
            <a:endParaRPr lang="el-GR"/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574">
            <a:off x="6245225" y="3470275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Control Devices</a:t>
            </a:r>
            <a:endParaRPr lang="el-GR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916113"/>
            <a:ext cx="4040188" cy="4445000"/>
          </a:xfrm>
        </p:spPr>
        <p:txBody>
          <a:bodyPr/>
          <a:lstStyle/>
          <a:p>
            <a:pPr eaLnBrk="1" hangingPunct="1"/>
            <a:r>
              <a:rPr lang="en-US" smtClean="0"/>
              <a:t>Type of output devices</a:t>
            </a:r>
          </a:p>
          <a:p>
            <a:pPr eaLnBrk="1" hangingPunct="1"/>
            <a:r>
              <a:rPr lang="en-US" smtClean="0"/>
              <a:t>Control devices are used control processes in conjunction with sensor input devices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C7DE1-778C-42A2-B9DF-72BCA3BC887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557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Devices</a:t>
            </a:r>
            <a:endParaRPr lang="el-GR" smtClean="0"/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Actuators</a:t>
            </a:r>
          </a:p>
          <a:p>
            <a:pPr lvl="1" eaLnBrk="1" hangingPunct="1"/>
            <a:r>
              <a:rPr lang="en-US" smtClean="0"/>
              <a:t>Transducers that convert Signals</a:t>
            </a:r>
          </a:p>
          <a:p>
            <a:pPr lvl="1" eaLnBrk="1" hangingPunct="1"/>
            <a:r>
              <a:rPr lang="en-US" smtClean="0"/>
              <a:t>Sent signals form computer  to the actuators such as motors, pumps, switches  etc….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5FA0F8-4574-432A-8A8D-BED46C87AF66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46086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53A11E-F550-4EC9-B689-B3E0B8F35C03}" type="slidenum">
              <a:rPr lang="el-GR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Devices</a:t>
            </a:r>
            <a:endParaRPr lang="el-GR" smtClean="0"/>
          </a:p>
        </p:txBody>
      </p:sp>
      <p:sp>
        <p:nvSpPr>
          <p:cNvPr id="430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Motors</a:t>
            </a:r>
          </a:p>
          <a:p>
            <a:pPr lvl="1" eaLnBrk="1" hangingPunct="1"/>
            <a:r>
              <a:rPr lang="en-US" smtClean="0"/>
              <a:t>Turn on or off by the actuator</a:t>
            </a:r>
          </a:p>
          <a:p>
            <a:pPr lvl="1" eaLnBrk="1" hangingPunct="1"/>
            <a:r>
              <a:rPr lang="en-US" smtClean="0"/>
              <a:t>Uses</a:t>
            </a:r>
          </a:p>
          <a:p>
            <a:pPr lvl="2" eaLnBrk="1" hangingPunct="1"/>
            <a:r>
              <a:rPr lang="en-US" smtClean="0"/>
              <a:t>Domestic appliances such automatic washing machine, central heading, greenhouses, etc</a:t>
            </a:r>
          </a:p>
          <a:p>
            <a:pPr lvl="2" eaLnBrk="1" hangingPunct="1"/>
            <a:r>
              <a:rPr lang="en-US" smtClean="0"/>
              <a:t>Control robot arms</a:t>
            </a:r>
          </a:p>
          <a:p>
            <a:pPr lvl="2" eaLnBrk="1" hangingPunct="1"/>
            <a:r>
              <a:rPr lang="en-US" smtClean="0"/>
              <a:t>Fans, disk drivers, DVD drivers</a:t>
            </a:r>
          </a:p>
          <a:p>
            <a:pPr eaLnBrk="1" hangingPunct="1"/>
            <a:endParaRPr lang="el-GR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72B03C-C1EF-48E3-BADB-39FDB998ABB2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F44AC-3897-408E-9389-4C8F9CADAB55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Devices</a:t>
            </a:r>
            <a:endParaRPr lang="el-GR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Buzzers</a:t>
            </a:r>
          </a:p>
          <a:p>
            <a:pPr lvl="1" eaLnBrk="1" hangingPunct="1"/>
            <a:r>
              <a:rPr lang="en-US" smtClean="0"/>
              <a:t>Turn on or off</a:t>
            </a:r>
          </a:p>
          <a:p>
            <a:pPr lvl="1" eaLnBrk="1" hangingPunct="1"/>
            <a:r>
              <a:rPr lang="en-US" smtClean="0"/>
              <a:t>Uses</a:t>
            </a:r>
          </a:p>
          <a:p>
            <a:pPr lvl="2" eaLnBrk="1" hangingPunct="1"/>
            <a:r>
              <a:rPr lang="en-US" smtClean="0"/>
              <a:t>Cookers and microwave ovens to tell the operator when the process is complete</a:t>
            </a:r>
          </a:p>
          <a:p>
            <a:pPr lvl="2" eaLnBrk="1" hangingPunct="1"/>
            <a:r>
              <a:rPr lang="en-US" smtClean="0"/>
              <a:t>Alarm systems</a:t>
            </a:r>
          </a:p>
          <a:p>
            <a:pPr lvl="2" eaLnBrk="1" hangingPunct="1"/>
            <a:endParaRPr lang="en-US" smtClean="0"/>
          </a:p>
          <a:p>
            <a:pPr eaLnBrk="1" hangingPunct="1"/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078C0-F743-4564-9CA2-ED21E3A4FB65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rgbClr val="FF0000"/>
                </a:solidFill>
              </a:rPr>
              <a:t>Numeric Keypads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Enter numbers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Specific Scenarios such as ATM, PIN, Telephones, EPOS terminals etc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Small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Many devices in one machine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Easy to enter numbers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Disadvantages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Difficult to enter text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Can be too small sometimes</a:t>
            </a:r>
          </a:p>
        </p:txBody>
      </p:sp>
      <p:sp>
        <p:nvSpPr>
          <p:cNvPr id="13317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D1F8EA-726F-4065-A0BD-772D15917340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CF19EA-4915-4035-BF04-F351D740340A}" type="slidenum">
              <a:rPr lang="el-GR"/>
              <a:pPr>
                <a:defRPr/>
              </a:pPr>
              <a:t>4</a:t>
            </a:fld>
            <a:endParaRPr lang="el-GR"/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701">
            <a:off x="6437313" y="3878263"/>
            <a:ext cx="15192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Devices	</a:t>
            </a:r>
            <a:endParaRPr lang="el-GR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Lights</a:t>
            </a:r>
          </a:p>
          <a:p>
            <a:pPr lvl="1" eaLnBrk="1" hangingPunct="1"/>
            <a:r>
              <a:rPr lang="en-US" smtClean="0"/>
              <a:t>Light is turned on or off</a:t>
            </a:r>
          </a:p>
          <a:p>
            <a:pPr lvl="1" eaLnBrk="1" hangingPunct="1"/>
            <a:r>
              <a:rPr lang="en-US" smtClean="0"/>
              <a:t>Uses</a:t>
            </a:r>
          </a:p>
          <a:p>
            <a:pPr lvl="2" eaLnBrk="1" hangingPunct="1"/>
            <a:r>
              <a:rPr lang="en-US" smtClean="0"/>
              <a:t>Security lights</a:t>
            </a:r>
          </a:p>
          <a:p>
            <a:pPr lvl="2" eaLnBrk="1" hangingPunct="1"/>
            <a:r>
              <a:rPr lang="en-US" smtClean="0"/>
              <a:t>Control lighting conditions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C11D-0DB8-4567-B222-9DB13E784853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3600"/>
            <a:ext cx="1543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Devices	</a:t>
            </a:r>
            <a:endParaRPr lang="el-GR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Heaters</a:t>
            </a:r>
          </a:p>
          <a:p>
            <a:pPr lvl="1" eaLnBrk="1" hangingPunct="1"/>
            <a:r>
              <a:rPr lang="en-US" smtClean="0"/>
              <a:t>Turn heater  on or off</a:t>
            </a:r>
          </a:p>
          <a:p>
            <a:pPr lvl="1" eaLnBrk="1" hangingPunct="1"/>
            <a:r>
              <a:rPr lang="en-US" smtClean="0"/>
              <a:t>Uses</a:t>
            </a:r>
          </a:p>
          <a:p>
            <a:pPr lvl="2" eaLnBrk="1" hangingPunct="1"/>
            <a:r>
              <a:rPr lang="en-US" smtClean="0"/>
              <a:t>Automatic washing machines</a:t>
            </a:r>
          </a:p>
          <a:p>
            <a:pPr lvl="2" eaLnBrk="1" hangingPunct="1"/>
            <a:r>
              <a:rPr lang="en-US" smtClean="0"/>
              <a:t>Control of temperature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16125-7484-45A6-9CBB-74196393A3A8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65625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Questions</a:t>
            </a:r>
            <a:endParaRPr lang="el-GR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1900" smtClean="0"/>
              <a:t>A company wants to buy a printer for its office. What factors would be important when deciding what type of printer to buy?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1900" smtClean="0"/>
              <a:t>What type of output device would be most suitable for each of the following activities? Give at least one reason for each of your choices.</a:t>
            </a:r>
          </a:p>
          <a:p>
            <a:pPr marL="881063" lvl="1" indent="-514350" eaLnBrk="1" hangingPunct="1">
              <a:buFont typeface="Calibri" pitchFamily="34" charset="0"/>
              <a:buAutoNum type="alphaLcParenR"/>
            </a:pPr>
            <a:r>
              <a:rPr lang="en-US" sz="1900" smtClean="0"/>
              <a:t>General printing on a home computer, including printing letters and other documents.</a:t>
            </a:r>
          </a:p>
          <a:p>
            <a:pPr marL="881063" lvl="1" indent="-514350" eaLnBrk="1" hangingPunct="1">
              <a:buFont typeface="Calibri" pitchFamily="34" charset="0"/>
              <a:buAutoNum type="alphaLcParenR"/>
            </a:pPr>
            <a:r>
              <a:rPr lang="en-US" sz="1900" smtClean="0"/>
              <a:t>Printing in a busy office.</a:t>
            </a:r>
          </a:p>
          <a:p>
            <a:pPr marL="881063" lvl="1" indent="-514350" eaLnBrk="1" hangingPunct="1">
              <a:buFont typeface="Calibri" pitchFamily="34" charset="0"/>
              <a:buAutoNum type="alphaLcParenR"/>
            </a:pPr>
            <a:r>
              <a:rPr lang="en-US" sz="1900" smtClean="0"/>
              <a:t>Printing customer receipts in a supermarket. The printer must produce a second copy for the supermarket to keep on self-replicating paper (paper that copies through where pressure has been applied to the top copy).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6000C-A5E1-4168-87C3-A872F964B3E7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Questions (Cont)</a:t>
            </a:r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What type of output device would be most suitable for each of the following activities? Give at least one reason for each of your choices.</a:t>
            </a:r>
          </a:p>
          <a:p>
            <a:pPr marL="881063" lvl="1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Producing a warning that a library book that has just been returned is overdue and a fine should be paid.</a:t>
            </a:r>
          </a:p>
          <a:p>
            <a:pPr marL="881063" lvl="1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Showing that a disk drive is in use.</a:t>
            </a:r>
          </a:p>
          <a:p>
            <a:pPr marL="881063" lvl="1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Producing lists of theatre seats that are available when a customer telephones to book a ticket.</a:t>
            </a:r>
          </a:p>
          <a:p>
            <a:pPr marL="881063" lvl="1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Producing high quality output for a design studio.</a:t>
            </a: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sz="1900" dirty="0" smtClean="0"/>
              <a:t>What type of input device would be most suitable for each of the following activities? Give at least one reason for each of your choices.</a:t>
            </a:r>
          </a:p>
          <a:p>
            <a:pPr marL="881063" lvl="1" indent="-514350" eaLnBrk="1" hangingPunct="1">
              <a:buFont typeface="+mj-lt"/>
              <a:buAutoNum type="alphaLcParenR"/>
              <a:defRPr/>
            </a:pPr>
            <a:r>
              <a:rPr lang="en-US" sz="1900" dirty="0" smtClean="0"/>
              <a:t>ATM</a:t>
            </a:r>
          </a:p>
          <a:p>
            <a:pPr marL="881063" lvl="1" indent="-514350" eaLnBrk="1" hangingPunct="1">
              <a:buFont typeface="+mj-lt"/>
              <a:buAutoNum type="alphaLcParenR"/>
              <a:defRPr/>
            </a:pPr>
            <a:r>
              <a:rPr lang="en-US" sz="1900" dirty="0" smtClean="0"/>
              <a:t>Supermarket cashier</a:t>
            </a:r>
          </a:p>
          <a:p>
            <a:pPr marL="881063" lvl="1" indent="-514350" eaLnBrk="1" hangingPunct="1">
              <a:buFont typeface="+mj-lt"/>
              <a:buAutoNum type="alphaLcParenR"/>
              <a:defRPr/>
            </a:pPr>
            <a:r>
              <a:rPr lang="en-US" sz="1900" dirty="0" smtClean="0"/>
              <a:t>Shopping maul map</a:t>
            </a:r>
          </a:p>
          <a:p>
            <a:pPr marL="881063" lvl="1" indent="-514350" eaLnBrk="1" hangingPunct="1">
              <a:buFont typeface="+mj-lt"/>
              <a:buAutoNum type="alphaLcParenR"/>
              <a:defRPr/>
            </a:pPr>
            <a:endParaRPr lang="en-US" sz="1900" dirty="0" smtClean="0"/>
          </a:p>
          <a:p>
            <a:pPr marL="881063" lvl="1" indent="-514350" eaLnBrk="1" hangingPunct="1">
              <a:buFont typeface="+mj-lt"/>
              <a:buAutoNum type="alphaLcParenR"/>
              <a:defRPr/>
            </a:pPr>
            <a:endParaRPr lang="en-US" sz="1900" dirty="0" smtClean="0"/>
          </a:p>
          <a:p>
            <a:pPr indent="-514350" eaLnBrk="1" hangingPunct="1">
              <a:buFont typeface="+mj-lt"/>
              <a:buChar char=""/>
              <a:defRPr/>
            </a:pPr>
            <a:endParaRPr lang="el-GR" sz="1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159EEE-257D-4E5A-9E09-E83439F77035}" type="datetime1">
              <a:rPr lang="el-GR" smtClean="0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E1D5-26B2-4F6B-98B5-D6AA95B85E18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Mice (Mouse)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Pointing device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Move pointer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Buttons with different functions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Scroll button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Can be optical 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Can have one ball under the plastic case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Faster to choice options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Fast navigation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Smaller then keyboards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Difficult to use for people with </a:t>
            </a:r>
            <a:r>
              <a:rPr lang="en-US" dirty="0" err="1" smtClean="0"/>
              <a:t>dis</a:t>
            </a:r>
            <a:endParaRPr lang="en-US" dirty="0" smtClean="0"/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Easy to damage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Difficult to enter data like text numbers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14341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369D40-7080-457B-BAED-EF6395D6D291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4343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61C520-92AB-4D8F-847A-8825B26B46B0}" type="slidenum">
              <a:rPr lang="el-GR"/>
              <a:pPr>
                <a:defRPr/>
              </a:pPr>
              <a:t>5</a:t>
            </a:fld>
            <a:endParaRPr lang="el-GR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0434">
            <a:off x="6183313" y="176212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Touchpads</a:t>
            </a:r>
          </a:p>
          <a:p>
            <a:pPr lvl="1" eaLnBrk="1" hangingPunct="1"/>
            <a:r>
              <a:rPr lang="en-US" smtClean="0"/>
              <a:t>Used in laptop computers with fingers</a:t>
            </a:r>
          </a:p>
          <a:p>
            <a:pPr lvl="1" eaLnBrk="1" hangingPunct="1"/>
            <a:r>
              <a:rPr lang="en-US" smtClean="0"/>
              <a:t>Same operation as mouse</a:t>
            </a:r>
          </a:p>
          <a:p>
            <a:pPr lvl="1" eaLnBrk="1" hangingPunct="1"/>
            <a:r>
              <a:rPr lang="en-US" smtClean="0"/>
              <a:t>Advantages</a:t>
            </a:r>
          </a:p>
          <a:p>
            <a:pPr lvl="2" eaLnBrk="1" hangingPunct="1"/>
            <a:r>
              <a:rPr lang="en-US" smtClean="0"/>
              <a:t>Same as mouse</a:t>
            </a:r>
          </a:p>
          <a:p>
            <a:pPr lvl="2" eaLnBrk="1" hangingPunct="1"/>
            <a:r>
              <a:rPr lang="en-US" smtClean="0"/>
              <a:t>Do not have to be plugged in</a:t>
            </a:r>
          </a:p>
          <a:p>
            <a:pPr lvl="1" eaLnBrk="1" hangingPunct="1"/>
            <a:r>
              <a:rPr lang="en-US" smtClean="0"/>
              <a:t>Disadvantages</a:t>
            </a:r>
          </a:p>
          <a:p>
            <a:pPr lvl="2" eaLnBrk="1" hangingPunct="1"/>
            <a:r>
              <a:rPr lang="en-US" smtClean="0"/>
              <a:t>Difficult control compare to mouse</a:t>
            </a:r>
          </a:p>
          <a:p>
            <a:pPr lvl="2" eaLnBrk="1" hangingPunct="1"/>
            <a:r>
              <a:rPr lang="en-US" smtClean="0"/>
              <a:t>Same as mouse</a:t>
            </a:r>
          </a:p>
          <a:p>
            <a:pPr lvl="2"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l-GR" smtClean="0"/>
          </a:p>
        </p:txBody>
      </p:sp>
      <p:sp>
        <p:nvSpPr>
          <p:cNvPr id="1536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9EDD56-5AED-45C2-BF60-0CF66344E456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536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536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BF280D-A855-43C3-A017-5BDC1DBE1B09}" type="slidenum">
              <a:rPr lang="el-GR"/>
              <a:pPr>
                <a:defRPr/>
              </a:pPr>
              <a:t>6</a:t>
            </a:fld>
            <a:endParaRPr lang="el-GR"/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226">
            <a:off x="7172325" y="2792413"/>
            <a:ext cx="161766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314">
            <a:off x="6491288" y="4356100"/>
            <a:ext cx="18097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Trackerballs</a:t>
            </a:r>
            <a:endParaRPr lang="en-US" dirty="0" smtClean="0">
              <a:solidFill>
                <a:srgbClr val="FF0000"/>
              </a:solidFill>
            </a:endParaRP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Ball on the top of it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Same functionality with mouse and </a:t>
            </a:r>
            <a:r>
              <a:rPr lang="en-US" dirty="0" err="1" smtClean="0"/>
              <a:t>touchpads</a:t>
            </a:r>
            <a:endParaRPr lang="en-US" dirty="0" smtClean="0"/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Control Pointer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Control Room Environment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for RSI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Advantages 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People with limitations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Accurately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Desk space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Disadvantages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Expensive</a:t>
            </a:r>
          </a:p>
          <a:p>
            <a:pPr marL="859536" lvl="2" indent="-24688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Need Training</a:t>
            </a:r>
          </a:p>
          <a:p>
            <a:pPr marL="621792" lvl="1" indent="-246888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l-GR" dirty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F29238-155D-4562-BFAA-EA9685B84915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6391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BA2DEC-31D4-48C0-BA28-31F9DE984784}" type="slidenum">
              <a:rPr lang="el-GR"/>
              <a:pPr>
                <a:defRPr/>
              </a:pPr>
              <a:t>7</a:t>
            </a:fld>
            <a:endParaRPr lang="el-GR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286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Video digitizers</a:t>
            </a:r>
          </a:p>
          <a:p>
            <a:pPr lvl="1" eaLnBrk="1" hangingPunct="1"/>
            <a:r>
              <a:rPr lang="en-US" smtClean="0"/>
              <a:t>Input video to computer</a:t>
            </a:r>
          </a:p>
          <a:p>
            <a:pPr lvl="1" eaLnBrk="1" hangingPunct="1"/>
            <a:r>
              <a:rPr lang="en-US" smtClean="0"/>
              <a:t>Convert analogue to digital signals</a:t>
            </a:r>
          </a:p>
          <a:p>
            <a:pPr lvl="1" eaLnBrk="1" hangingPunct="1"/>
            <a:r>
              <a:rPr lang="en-US" smtClean="0"/>
              <a:t>Fitted into your computer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l-GR" smtClean="0"/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91EA46-F49E-4378-92A6-7E4A94D548E9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AA72D6-2E9F-4630-8174-492C9D3F845F}" type="slidenum">
              <a:rPr lang="el-GR"/>
              <a:pPr>
                <a:defRPr/>
              </a:pPr>
              <a:t>8</a:t>
            </a:fld>
            <a:endParaRPr lang="el-GR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735">
            <a:off x="4284663" y="3933825"/>
            <a:ext cx="3771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1504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Devices (Cont.)</a:t>
            </a:r>
            <a:endParaRPr lang="el-GR" smtClean="0"/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rgbClr val="FF0000"/>
                </a:solidFill>
              </a:rPr>
              <a:t>Remote Controls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Control devices remotely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Buttons help to choose diff options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Wireless communication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Used for home entertainment devices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Can be in distance from the devices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Help people with dis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Disadvantages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People with RSI diff to use it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Stop working with obstacle in front of it</a:t>
            </a:r>
            <a:endParaRPr lang="el-GR" smtClean="0"/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E9C226-8850-4AB6-B64C-397AD09E399C}" type="datetime1">
              <a:rPr lang="el-GR"/>
              <a:pPr>
                <a:defRPr/>
              </a:pPr>
              <a:t>18/1/2019</a:t>
            </a:fld>
            <a:endParaRPr lang="el-GR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Chapter 2</a:t>
            </a:r>
            <a:endParaRPr lang="el-GR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69C038-9C39-4C42-A908-6BF2F7148873}" type="slidenum">
              <a:rPr lang="el-GR"/>
              <a:pPr>
                <a:defRPr/>
              </a:pPr>
              <a:t>9</a:t>
            </a:fld>
            <a:endParaRPr lang="el-GR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2513</Words>
  <Application>Microsoft Office PowerPoint</Application>
  <PresentationFormat>On-screen Show (4:3)</PresentationFormat>
  <Paragraphs>689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Constantia</vt:lpstr>
      <vt:lpstr>Wingdings 2</vt:lpstr>
      <vt:lpstr>Wingdings 3</vt:lpstr>
      <vt:lpstr>Verdana</vt:lpstr>
      <vt:lpstr>Lucida Sans Unicode</vt:lpstr>
      <vt:lpstr>Flow</vt:lpstr>
      <vt:lpstr>Input and Output Devices</vt:lpstr>
      <vt:lpstr>Input Devices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Input Devices (Cont.)</vt:lpstr>
      <vt:lpstr>Output Devices (Cont.)</vt:lpstr>
      <vt:lpstr>Output Devices (Cont.)</vt:lpstr>
      <vt:lpstr>Output Devices (Cont.)</vt:lpstr>
      <vt:lpstr>Ouput Devices (Cont.)</vt:lpstr>
      <vt:lpstr>Output Devices (Cont.)</vt:lpstr>
      <vt:lpstr>Output Devices (Cont.)</vt:lpstr>
      <vt:lpstr>Output Devices (Cont.)</vt:lpstr>
      <vt:lpstr>Output Devices (Cont.)</vt:lpstr>
      <vt:lpstr>Output Devices (Cont.)</vt:lpstr>
      <vt:lpstr>Control Devices</vt:lpstr>
      <vt:lpstr>Control Devices</vt:lpstr>
      <vt:lpstr>Control Devices</vt:lpstr>
      <vt:lpstr>Control Devices</vt:lpstr>
      <vt:lpstr>Control Devices </vt:lpstr>
      <vt:lpstr>Control Devices </vt:lpstr>
      <vt:lpstr>Review Questions</vt:lpstr>
      <vt:lpstr>Review Questions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IGCSE Information and Communication Technology</dc:title>
  <dc:creator>Christos</dc:creator>
  <cp:lastModifiedBy>Teacher E-Solutions</cp:lastModifiedBy>
  <cp:revision>106</cp:revision>
  <dcterms:created xsi:type="dcterms:W3CDTF">2010-09-16T19:05:50Z</dcterms:created>
  <dcterms:modified xsi:type="dcterms:W3CDTF">2019-01-18T16:42:36Z</dcterms:modified>
</cp:coreProperties>
</file>