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86" r:id="rId1"/>
  </p:sldMasterIdLst>
  <p:notesMasterIdLst>
    <p:notesMasterId r:id="rId45"/>
  </p:notesMasterIdLst>
  <p:sldIdLst>
    <p:sldId id="258" r:id="rId2"/>
    <p:sldId id="260" r:id="rId3"/>
    <p:sldId id="261" r:id="rId4"/>
    <p:sldId id="264" r:id="rId5"/>
    <p:sldId id="262" r:id="rId6"/>
    <p:sldId id="265" r:id="rId7"/>
    <p:sldId id="263" r:id="rId8"/>
    <p:sldId id="266" r:id="rId9"/>
    <p:sldId id="267" r:id="rId10"/>
    <p:sldId id="268" r:id="rId11"/>
    <p:sldId id="269" r:id="rId12"/>
    <p:sldId id="270" r:id="rId13"/>
    <p:sldId id="271" r:id="rId14"/>
    <p:sldId id="272" r:id="rId15"/>
    <p:sldId id="273" r:id="rId16"/>
    <p:sldId id="281" r:id="rId17"/>
    <p:sldId id="282" r:id="rId18"/>
    <p:sldId id="28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4" r:id="rId27"/>
    <p:sldId id="285" r:id="rId28"/>
    <p:sldId id="286" r:id="rId29"/>
    <p:sldId id="287" r:id="rId30"/>
    <p:sldId id="288" r:id="rId31"/>
    <p:sldId id="289" r:id="rId32"/>
    <p:sldId id="290" r:id="rId33"/>
    <p:sldId id="291" r:id="rId34"/>
    <p:sldId id="292" r:id="rId35"/>
    <p:sldId id="293" r:id="rId36"/>
    <p:sldId id="294" r:id="rId37"/>
    <p:sldId id="259" r:id="rId38"/>
    <p:sldId id="295" r:id="rId39"/>
    <p:sldId id="296" r:id="rId40"/>
    <p:sldId id="297" r:id="rId41"/>
    <p:sldId id="298" r:id="rId42"/>
    <p:sldId id="299" r:id="rId43"/>
    <p:sldId id="300" r:id="rId44"/>
  </p:sldIdLst>
  <p:sldSz cx="9144000" cy="6858000" type="screen4x3"/>
  <p:notesSz cx="6858000" cy="9144000"/>
  <p:defaultTextStyle>
    <a:defPPr>
      <a:defRPr lang="el-G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58" y="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6C61D7D6-C3CE-43AE-B3CE-D6033BAB6ECC}" type="datetimeFigureOut">
              <a:rPr lang="el-GR"/>
              <a:pPr>
                <a:defRPr/>
              </a:pPr>
              <a:t>18/1/2019</a:t>
            </a:fld>
            <a:endParaRPr lang="el-G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l-GR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l-GR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1486D05D-8069-4B14-9D95-BEA5DF7F1B40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0338520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tIns="0" rIns="18288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94F901-6AF4-4DF1-AEC5-22577660B364}" type="datetime1">
              <a:rPr lang="el-GR"/>
              <a:pPr>
                <a:defRPr/>
              </a:pPr>
              <a:t>18/1/2019</a:t>
            </a:fld>
            <a:endParaRPr lang="el-GR"/>
          </a:p>
        </p:txBody>
      </p:sp>
      <p:sp>
        <p:nvSpPr>
          <p:cNvPr id="5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Chapter 2</a:t>
            </a:r>
            <a:endParaRPr lang="el-GR"/>
          </a:p>
        </p:txBody>
      </p:sp>
      <p:sp>
        <p:nvSpPr>
          <p:cNvPr id="6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6E9282-A2A7-44D6-A628-1CB00A00F2FF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4723234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 spd="med">
    <p:fade thruBlk="1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64045B-39CB-416F-A325-7D6C0D0A7E51}" type="datetime1">
              <a:rPr lang="el-GR"/>
              <a:pPr>
                <a:defRPr/>
              </a:pPr>
              <a:t>18/1/2019</a:t>
            </a:fld>
            <a:endParaRPr lang="el-GR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Chapter 2</a:t>
            </a:r>
            <a:endParaRPr lang="el-GR"/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794334-E289-423C-AB21-9BC8E006E44A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82875256"/>
      </p:ext>
    </p:extLst>
  </p:cSld>
  <p:clrMapOvr>
    <a:masterClrMapping/>
  </p:clrMapOvr>
  <p:transition spd="med">
    <p:fade thruBlk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FB5911-5B9D-4751-8C80-AE6C65339083}" type="datetime1">
              <a:rPr lang="el-GR"/>
              <a:pPr>
                <a:defRPr/>
              </a:pPr>
              <a:t>18/1/2019</a:t>
            </a:fld>
            <a:endParaRPr lang="el-GR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Chapter 2</a:t>
            </a:r>
            <a:endParaRPr lang="el-GR"/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E07434-3315-4403-AE94-B6FB52F29758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735577735"/>
      </p:ext>
    </p:extLst>
  </p:cSld>
  <p:clrMapOvr>
    <a:masterClrMapping/>
  </p:clrMapOvr>
  <p:transition spd="med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9F74FD-C381-4CA8-BB9D-5C7B1D857B6B}" type="datetime1">
              <a:rPr lang="el-GR"/>
              <a:pPr>
                <a:defRPr/>
              </a:pPr>
              <a:t>18/1/2019</a:t>
            </a:fld>
            <a:endParaRPr lang="el-GR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Chapter 2</a:t>
            </a:r>
            <a:endParaRPr lang="el-GR"/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56A7C4-BA1F-4F1A-996C-F817F4BAAB4C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687720772"/>
      </p:ext>
    </p:extLst>
  </p:cSld>
  <p:clrMapOvr>
    <a:masterClrMapping/>
  </p:clrMapOvr>
  <p:transition spd="med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tIns="0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17131C-A7DD-4EFC-BF5A-2A311F844F37}" type="datetime1">
              <a:rPr lang="el-GR"/>
              <a:pPr>
                <a:defRPr/>
              </a:pPr>
              <a:t>18/1/2019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Chapter 2</a:t>
            </a:r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D081CC-EF41-4067-A97A-54040C420507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5188469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 spd="med">
    <p:fade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40A350-95EC-43FA-97D2-EB7A082BDE09}" type="datetime1">
              <a:rPr lang="el-GR"/>
              <a:pPr>
                <a:defRPr/>
              </a:pPr>
              <a:t>18/1/2019</a:t>
            </a:fld>
            <a:endParaRPr lang="el-GR"/>
          </a:p>
        </p:txBody>
      </p:sp>
      <p:sp>
        <p:nvSpPr>
          <p:cNvPr id="6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Chapter 2</a:t>
            </a:r>
            <a:endParaRPr lang="el-GR"/>
          </a:p>
        </p:txBody>
      </p:sp>
      <p:sp>
        <p:nvSpPr>
          <p:cNvPr id="7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BFD577-B82E-4F8F-9467-F3FC6363E1A5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516340917"/>
      </p:ext>
    </p:extLst>
  </p:cSld>
  <p:clrMapOvr>
    <a:masterClrMapping/>
  </p:clrMapOvr>
  <p:transition spd="med">
    <p:fade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ED9945-B66E-4692-9BDE-4C532A87BF67}" type="datetime1">
              <a:rPr lang="el-GR"/>
              <a:pPr>
                <a:defRPr/>
              </a:pPr>
              <a:t>18/1/2019</a:t>
            </a:fld>
            <a:endParaRPr lang="el-GR"/>
          </a:p>
        </p:txBody>
      </p:sp>
      <p:sp>
        <p:nvSpPr>
          <p:cNvPr id="8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Chapter 2</a:t>
            </a:r>
            <a:endParaRPr lang="el-GR"/>
          </a:p>
        </p:txBody>
      </p:sp>
      <p:sp>
        <p:nvSpPr>
          <p:cNvPr id="9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1C69F4-AFED-4621-A566-D11D3D553254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66705924"/>
      </p:ext>
    </p:extLst>
  </p:cSld>
  <p:clrMapOvr>
    <a:masterClrMapping/>
  </p:clrMapOvr>
  <p:transition spd="med">
    <p:fade thruBlk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22A8C5-DE3B-4FE5-9495-C83D83E54C22}" type="datetime1">
              <a:rPr lang="el-GR"/>
              <a:pPr>
                <a:defRPr/>
              </a:pPr>
              <a:t>18/1/2019</a:t>
            </a:fld>
            <a:endParaRPr lang="el-GR"/>
          </a:p>
        </p:txBody>
      </p:sp>
      <p:sp>
        <p:nvSpPr>
          <p:cNvPr id="4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Chapter 2</a:t>
            </a:r>
            <a:endParaRPr lang="el-GR"/>
          </a:p>
        </p:txBody>
      </p:sp>
      <p:sp>
        <p:nvSpPr>
          <p:cNvPr id="5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021EA7-D11A-47A7-8382-F7A46581BCEF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894902996"/>
      </p:ext>
    </p:extLst>
  </p:cSld>
  <p:clrMapOvr>
    <a:masterClrMapping/>
  </p:clrMapOvr>
  <p:transition spd="med">
    <p:fade thruBlk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0BB843-FCD8-4389-A721-3EE2D7FF2055}" type="datetime1">
              <a:rPr lang="el-GR"/>
              <a:pPr>
                <a:defRPr/>
              </a:pPr>
              <a:t>18/1/2019</a:t>
            </a:fld>
            <a:endParaRPr lang="el-GR"/>
          </a:p>
        </p:txBody>
      </p:sp>
      <p:sp>
        <p:nvSpPr>
          <p:cNvPr id="3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Chapter 2</a:t>
            </a:r>
            <a:endParaRPr lang="el-GR"/>
          </a:p>
        </p:txBody>
      </p:sp>
      <p:sp>
        <p:nvSpPr>
          <p:cNvPr id="4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CBB2AB-A921-4C28-8D0E-ADF31E8D4256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413196286"/>
      </p:ext>
    </p:extLst>
  </p:cSld>
  <p:clrMapOvr>
    <a:masterClrMapping/>
  </p:clrMapOvr>
  <p:transition spd="med">
    <p:fade thruBlk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D41A7F-2FF1-4964-A3EA-EDA9EB27979B}" type="datetime1">
              <a:rPr lang="el-GR"/>
              <a:pPr>
                <a:defRPr/>
              </a:pPr>
              <a:t>18/1/2019</a:t>
            </a:fld>
            <a:endParaRPr lang="el-GR"/>
          </a:p>
        </p:txBody>
      </p:sp>
      <p:sp>
        <p:nvSpPr>
          <p:cNvPr id="6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Chapter 2</a:t>
            </a:r>
            <a:endParaRPr lang="el-GR"/>
          </a:p>
        </p:txBody>
      </p:sp>
      <p:sp>
        <p:nvSpPr>
          <p:cNvPr id="7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7DDC61-CE1D-4C46-9712-26AF8CA4C25D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70425035"/>
      </p:ext>
    </p:extLst>
  </p:cSld>
  <p:clrMapOvr>
    <a:masterClrMapping/>
  </p:clrMapOvr>
  <p:transition spd="med">
    <p:fade thruBlk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nip and Round Single Corner Rectangle 4"/>
          <p:cNvSpPr/>
          <p:nvPr/>
        </p:nvSpPr>
        <p:spPr>
          <a:xfrm rot="420000" flipV="1">
            <a:off x="3165475" y="1108075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6" name="Right Triangle 5"/>
          <p:cNvSpPr/>
          <p:nvPr/>
        </p:nvSpPr>
        <p:spPr>
          <a:xfrm rot="420000" flipV="1">
            <a:off x="8004175" y="5359400"/>
            <a:ext cx="155575" cy="155575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7" name="Freeform 6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lIns="45720" rIns="45720" bIns="45720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9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BC6F06-8D8B-4DB1-A31C-D08457ABCA4D}" type="datetime1">
              <a:rPr lang="el-GR"/>
              <a:pPr>
                <a:defRPr/>
              </a:pPr>
              <a:t>18/1/2019</a:t>
            </a:fld>
            <a:endParaRPr lang="el-GR"/>
          </a:p>
        </p:txBody>
      </p:sp>
      <p:sp>
        <p:nvSpPr>
          <p:cNvPr id="10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Chapter 2</a:t>
            </a:r>
            <a:endParaRPr lang="el-GR"/>
          </a:p>
        </p:txBody>
      </p:sp>
      <p:sp>
        <p:nvSpPr>
          <p:cNvPr id="11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C429D8A-8152-48BF-96D8-7D11C1BF3C14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547739887"/>
      </p:ext>
    </p:extLst>
  </p:cSld>
  <p:clrMapOvr>
    <a:masterClrMapping/>
  </p:clrMapOvr>
  <p:transition spd="med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938"/>
            <a:ext cx="9163050" cy="104140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938"/>
            <a:ext cx="4762500" cy="6381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028" name="Title Placeholder 8"/>
          <p:cNvSpPr>
            <a:spLocks noGrp="1"/>
          </p:cNvSpPr>
          <p:nvPr>
            <p:ph type="title"/>
          </p:nvPr>
        </p:nvSpPr>
        <p:spPr bwMode="auto">
          <a:xfrm>
            <a:off x="457200" y="704850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9" name="Text Placeholder 29"/>
          <p:cNvSpPr>
            <a:spLocks noGrp="1"/>
          </p:cNvSpPr>
          <p:nvPr>
            <p:ph type="body" idx="1"/>
          </p:nvPr>
        </p:nvSpPr>
        <p:spPr bwMode="auto">
          <a:xfrm>
            <a:off x="457200" y="1935163"/>
            <a:ext cx="8229600" cy="438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6C93C6B1-A9CB-47F8-8FB2-843F2B20F2C5}" type="datetime1">
              <a:rPr lang="el-GR"/>
              <a:pPr>
                <a:defRPr/>
              </a:pPr>
              <a:t>18/1/2019</a:t>
            </a:fld>
            <a:endParaRPr lang="el-GR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r>
              <a:rPr lang="en-US"/>
              <a:t>Chapter 2</a:t>
            </a:r>
            <a:endParaRPr lang="el-GR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2A53D45C-2F73-4F3B-8155-18237F7B684F}" type="slidenum">
              <a:rPr lang="el-GR"/>
              <a:pPr>
                <a:defRPr/>
              </a:pPr>
              <a:t>‹#›</a:t>
            </a:fld>
            <a:endParaRPr lang="el-GR"/>
          </a:p>
        </p:txBody>
      </p:sp>
      <p:grpSp>
        <p:nvGrpSpPr>
          <p:cNvPr id="1033" name="Group 1"/>
          <p:cNvGrpSpPr>
            <a:grpSpLocks/>
          </p:cNvGrpSpPr>
          <p:nvPr/>
        </p:nvGrpSpPr>
        <p:grpSpPr bwMode="auto">
          <a:xfrm>
            <a:off x="-19050" y="203200"/>
            <a:ext cx="9180513" cy="647700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cs typeface="Arial" charset="0"/>
              </a:endParaRPr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cs typeface="Arial" charset="0"/>
              </a:endParaRPr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65" r:id="rId1"/>
    <p:sldLayoutId id="2147483857" r:id="rId2"/>
    <p:sldLayoutId id="2147483866" r:id="rId3"/>
    <p:sldLayoutId id="2147483858" r:id="rId4"/>
    <p:sldLayoutId id="2147483859" r:id="rId5"/>
    <p:sldLayoutId id="2147483860" r:id="rId6"/>
    <p:sldLayoutId id="2147483861" r:id="rId7"/>
    <p:sldLayoutId id="2147483862" r:id="rId8"/>
    <p:sldLayoutId id="2147483867" r:id="rId9"/>
    <p:sldLayoutId id="2147483863" r:id="rId10"/>
    <p:sldLayoutId id="2147483864" r:id="rId11"/>
  </p:sldLayoutIdLst>
  <p:transition spd="med">
    <p:fade thruBlk="1"/>
  </p:transition>
  <p:timing>
    <p:tnLst>
      <p:par>
        <p:cTn id="1" dur="indefinite" restart="never" nodeType="tmRoot"/>
      </p:par>
    </p:tnLst>
  </p:timing>
  <p:hf hdr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5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9pPr>
    </p:titleStyle>
    <p:bodyStyle>
      <a:lvl1pPr marL="273050" indent="-2730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95000"/>
        <a:buFont typeface="Wingdings 2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46063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pitchFamily="18" charset="2"/>
        <a:buChar char="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0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 2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2095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209550" algn="l" rtl="0" eaLnBrk="0" fontAlgn="base" hangingPunct="0">
        <a:spcBef>
          <a:spcPct val="20000"/>
        </a:spcBef>
        <a:spcAft>
          <a:spcPct val="0"/>
        </a:spcAft>
        <a:buClr>
          <a:srgbClr val="10CF9B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5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/>
          <p:cNvSpPr>
            <a:spLocks noGrp="1"/>
          </p:cNvSpPr>
          <p:nvPr>
            <p:ph type="title"/>
          </p:nvPr>
        </p:nvSpPr>
        <p:spPr>
          <a:xfrm>
            <a:off x="457200" y="704850"/>
            <a:ext cx="8229600" cy="1143000"/>
          </a:xfrm>
        </p:spPr>
        <p:txBody>
          <a:bodyPr/>
          <a:lstStyle/>
          <a:p>
            <a:pPr eaLnBrk="1" hangingPunct="1"/>
            <a:r>
              <a:rPr lang="en-US" smtClean="0"/>
              <a:t>Input and Output Devices</a:t>
            </a:r>
            <a:endParaRPr lang="el-GR" smtClean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875"/>
            <a:ext cx="4038600" cy="4433888"/>
          </a:xfrm>
        </p:spPr>
        <p:txBody>
          <a:bodyPr>
            <a:normAutofit fontScale="70000" lnSpcReduction="20000"/>
          </a:bodyPr>
          <a:lstStyle/>
          <a:p>
            <a:pPr marL="365760" indent="-256032" eaLnBrk="1" fontAlgn="auto" hangingPunct="1">
              <a:spcAft>
                <a:spcPts val="0"/>
              </a:spcAft>
              <a:buClr>
                <a:schemeClr val="accent3"/>
              </a:buClr>
              <a:buFont typeface="Wingdings 3"/>
              <a:buChar char=""/>
              <a:defRPr/>
            </a:pPr>
            <a:r>
              <a:rPr lang="en-US" dirty="0" smtClean="0"/>
              <a:t>Keyboards</a:t>
            </a:r>
          </a:p>
          <a:p>
            <a:pPr marL="365760" indent="-256032" eaLnBrk="1" fontAlgn="auto" hangingPunct="1">
              <a:spcAft>
                <a:spcPts val="0"/>
              </a:spcAft>
              <a:buClr>
                <a:schemeClr val="accent3"/>
              </a:buClr>
              <a:buFont typeface="Wingdings 3"/>
              <a:buChar char=""/>
              <a:defRPr/>
            </a:pPr>
            <a:r>
              <a:rPr lang="en-US" dirty="0" smtClean="0"/>
              <a:t>Numeric Keyboards</a:t>
            </a:r>
          </a:p>
          <a:p>
            <a:pPr marL="365760" indent="-256032" eaLnBrk="1" fontAlgn="auto" hangingPunct="1">
              <a:spcAft>
                <a:spcPts val="0"/>
              </a:spcAft>
              <a:buClr>
                <a:schemeClr val="accent3"/>
              </a:buClr>
              <a:buFont typeface="Wingdings 3"/>
              <a:buChar char=""/>
              <a:defRPr/>
            </a:pPr>
            <a:r>
              <a:rPr lang="en-US" dirty="0" smtClean="0"/>
              <a:t>Mice (Mouse)</a:t>
            </a:r>
          </a:p>
          <a:p>
            <a:pPr marL="365760" indent="-256032" eaLnBrk="1" fontAlgn="auto" hangingPunct="1">
              <a:spcAft>
                <a:spcPts val="0"/>
              </a:spcAft>
              <a:buClr>
                <a:schemeClr val="accent3"/>
              </a:buClr>
              <a:buFont typeface="Wingdings 3"/>
              <a:buChar char=""/>
              <a:defRPr/>
            </a:pPr>
            <a:r>
              <a:rPr lang="en-US" dirty="0" err="1" smtClean="0"/>
              <a:t>Touchpads</a:t>
            </a:r>
            <a:endParaRPr lang="en-US" dirty="0" smtClean="0"/>
          </a:p>
          <a:p>
            <a:pPr marL="365760" indent="-256032" eaLnBrk="1" fontAlgn="auto" hangingPunct="1">
              <a:spcAft>
                <a:spcPts val="0"/>
              </a:spcAft>
              <a:buClr>
                <a:schemeClr val="accent3"/>
              </a:buClr>
              <a:buFont typeface="Wingdings 3"/>
              <a:buChar char=""/>
              <a:defRPr/>
            </a:pPr>
            <a:r>
              <a:rPr lang="en-US" dirty="0" err="1" smtClean="0"/>
              <a:t>Trackerballs</a:t>
            </a:r>
            <a:endParaRPr lang="en-US" dirty="0" smtClean="0"/>
          </a:p>
          <a:p>
            <a:pPr marL="365760" indent="-256032" eaLnBrk="1" fontAlgn="auto" hangingPunct="1">
              <a:spcAft>
                <a:spcPts val="0"/>
              </a:spcAft>
              <a:buClr>
                <a:schemeClr val="accent3"/>
              </a:buClr>
              <a:buFont typeface="Wingdings 3"/>
              <a:buChar char=""/>
              <a:defRPr/>
            </a:pPr>
            <a:r>
              <a:rPr lang="en-US" dirty="0" smtClean="0"/>
              <a:t>Remote Controls</a:t>
            </a:r>
          </a:p>
          <a:p>
            <a:pPr marL="365760" indent="-256032" eaLnBrk="1" fontAlgn="auto" hangingPunct="1">
              <a:spcAft>
                <a:spcPts val="0"/>
              </a:spcAft>
              <a:buClr>
                <a:schemeClr val="accent3"/>
              </a:buClr>
              <a:buFont typeface="Wingdings 3"/>
              <a:buChar char=""/>
              <a:defRPr/>
            </a:pPr>
            <a:r>
              <a:rPr lang="en-US" dirty="0" smtClean="0"/>
              <a:t>Joysticks</a:t>
            </a:r>
          </a:p>
          <a:p>
            <a:pPr marL="365760" indent="-256032" eaLnBrk="1" fontAlgn="auto" hangingPunct="1">
              <a:spcAft>
                <a:spcPts val="0"/>
              </a:spcAft>
              <a:buClr>
                <a:schemeClr val="accent3"/>
              </a:buClr>
              <a:buFont typeface="Wingdings 3"/>
              <a:buChar char=""/>
              <a:defRPr/>
            </a:pPr>
            <a:r>
              <a:rPr lang="en-US" dirty="0" smtClean="0"/>
              <a:t>Touch Screens</a:t>
            </a:r>
          </a:p>
          <a:p>
            <a:pPr marL="365760" indent="-256032" eaLnBrk="1" fontAlgn="auto" hangingPunct="1">
              <a:spcAft>
                <a:spcPts val="0"/>
              </a:spcAft>
              <a:buClr>
                <a:schemeClr val="accent3"/>
              </a:buClr>
              <a:buFont typeface="Wingdings 3"/>
              <a:buChar char=""/>
              <a:defRPr/>
            </a:pPr>
            <a:r>
              <a:rPr lang="en-US" dirty="0" smtClean="0"/>
              <a:t>Magnetic stripe readers</a:t>
            </a:r>
          </a:p>
          <a:p>
            <a:pPr marL="365760" indent="-256032" eaLnBrk="1" fontAlgn="auto" hangingPunct="1">
              <a:spcAft>
                <a:spcPts val="0"/>
              </a:spcAft>
              <a:buClr>
                <a:schemeClr val="accent3"/>
              </a:buClr>
              <a:buFont typeface="Wingdings 3"/>
              <a:buChar char=""/>
              <a:defRPr/>
            </a:pPr>
            <a:r>
              <a:rPr lang="en-US" dirty="0" smtClean="0"/>
              <a:t>Sensors</a:t>
            </a:r>
          </a:p>
          <a:p>
            <a:pPr marL="365760" indent="-256032" eaLnBrk="1" fontAlgn="auto" hangingPunct="1">
              <a:spcAft>
                <a:spcPts val="0"/>
              </a:spcAft>
              <a:buClr>
                <a:schemeClr val="accent3"/>
              </a:buClr>
              <a:buFont typeface="Wingdings 3"/>
              <a:buChar char=""/>
              <a:defRPr/>
            </a:pPr>
            <a:r>
              <a:rPr lang="en-US" dirty="0" smtClean="0"/>
              <a:t>Graphic tablets</a:t>
            </a:r>
          </a:p>
          <a:p>
            <a:pPr marL="365760" indent="-256032" eaLnBrk="1" fontAlgn="auto" hangingPunct="1">
              <a:spcAft>
                <a:spcPts val="0"/>
              </a:spcAft>
              <a:buClr>
                <a:schemeClr val="accent3"/>
              </a:buClr>
              <a:buFont typeface="Wingdings 3"/>
              <a:buChar char=""/>
              <a:defRPr/>
            </a:pPr>
            <a:r>
              <a:rPr lang="en-US" dirty="0" smtClean="0"/>
              <a:t>Light Pens</a:t>
            </a:r>
          </a:p>
          <a:p>
            <a:pPr marL="365760" indent="-256032" eaLnBrk="1" fontAlgn="auto" hangingPunct="1">
              <a:spcAft>
                <a:spcPts val="0"/>
              </a:spcAft>
              <a:buClr>
                <a:schemeClr val="accent3"/>
              </a:buClr>
              <a:buFont typeface="Wingdings 3"/>
              <a:buChar char=""/>
              <a:defRPr/>
            </a:pPr>
            <a:r>
              <a:rPr lang="en-US" dirty="0" smtClean="0"/>
              <a:t>3D Inkjet Printers</a:t>
            </a:r>
          </a:p>
          <a:p>
            <a:pPr marL="365760" indent="-256032" eaLnBrk="1" fontAlgn="auto" hangingPunct="1">
              <a:spcAft>
                <a:spcPts val="0"/>
              </a:spcAft>
              <a:buClr>
                <a:schemeClr val="accent3"/>
              </a:buClr>
              <a:buFont typeface="Wingdings 3"/>
              <a:buChar char=""/>
              <a:defRPr/>
            </a:pPr>
            <a:r>
              <a:rPr lang="en-US" dirty="0" smtClean="0"/>
              <a:t>Dot Matrix</a:t>
            </a:r>
          </a:p>
          <a:p>
            <a:pPr marL="365760" indent="-256032" eaLnBrk="1" fontAlgn="auto" hangingPunct="1">
              <a:spcAft>
                <a:spcPts val="0"/>
              </a:spcAft>
              <a:buClr>
                <a:schemeClr val="accent3"/>
              </a:buClr>
              <a:buFont typeface="Wingdings 3"/>
              <a:buChar char=""/>
              <a:defRPr/>
            </a:pPr>
            <a:r>
              <a:rPr lang="en-US" dirty="0" smtClean="0"/>
              <a:t>Plotters</a:t>
            </a:r>
          </a:p>
          <a:p>
            <a:pPr marL="365760" indent="-256032" eaLnBrk="1" fontAlgn="auto" hangingPunct="1">
              <a:spcAft>
                <a:spcPts val="0"/>
              </a:spcAft>
              <a:buClr>
                <a:schemeClr val="accent3"/>
              </a:buClr>
              <a:buFont typeface="Wingdings 3"/>
              <a:buChar char=""/>
              <a:defRPr/>
            </a:pPr>
            <a:r>
              <a:rPr lang="en-US" dirty="0" smtClean="0"/>
              <a:t>MIDI </a:t>
            </a:r>
            <a:r>
              <a:rPr lang="en-US" dirty="0" err="1" smtClean="0"/>
              <a:t>instuments</a:t>
            </a:r>
            <a:endParaRPr lang="en-US" dirty="0" smtClean="0"/>
          </a:p>
          <a:p>
            <a:pPr marL="365760" indent="-256032" eaLnBrk="1" fontAlgn="auto" hangingPunct="1">
              <a:spcAft>
                <a:spcPts val="0"/>
              </a:spcAft>
              <a:buClr>
                <a:schemeClr val="accent3"/>
              </a:buClr>
              <a:buFont typeface="Wingdings 3"/>
              <a:buChar char=""/>
              <a:defRPr/>
            </a:pPr>
            <a:endParaRPr lang="en-US" dirty="0" smtClean="0"/>
          </a:p>
          <a:p>
            <a:pPr marL="621792" lvl="1" indent="-246888" eaLnBrk="1" fontAlgn="auto" hangingPunct="1">
              <a:spcBef>
                <a:spcPts val="324"/>
              </a:spcBef>
              <a:spcAft>
                <a:spcPts val="0"/>
              </a:spcAft>
              <a:buFont typeface="Verdana"/>
              <a:buChar char="◦"/>
              <a:defRPr/>
            </a:pPr>
            <a:endParaRPr lang="en-US" dirty="0" smtClean="0"/>
          </a:p>
          <a:p>
            <a:pPr marL="365760" indent="-256032" eaLnBrk="1" fontAlgn="auto" hangingPunct="1">
              <a:spcAft>
                <a:spcPts val="0"/>
              </a:spcAft>
              <a:buClr>
                <a:schemeClr val="accent3"/>
              </a:buClr>
              <a:buFont typeface="Wingdings 3"/>
              <a:buChar char=""/>
              <a:defRPr/>
            </a:pPr>
            <a:endParaRPr lang="el-GR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875"/>
            <a:ext cx="4038600" cy="4433888"/>
          </a:xfrm>
        </p:spPr>
        <p:txBody>
          <a:bodyPr>
            <a:normAutofit fontScale="70000" lnSpcReduction="20000"/>
          </a:bodyPr>
          <a:lstStyle/>
          <a:p>
            <a:pPr marL="365760" indent="-256032" eaLnBrk="1" fontAlgn="auto" hangingPunct="1">
              <a:spcAft>
                <a:spcPts val="0"/>
              </a:spcAft>
              <a:buClr>
                <a:schemeClr val="accent3"/>
              </a:buClr>
              <a:buFont typeface="Wingdings 3"/>
              <a:buChar char=""/>
              <a:defRPr/>
            </a:pPr>
            <a:r>
              <a:rPr lang="en-US" dirty="0" smtClean="0"/>
              <a:t>Smart card readers</a:t>
            </a:r>
          </a:p>
          <a:p>
            <a:pPr marL="365760" indent="-256032" eaLnBrk="1" fontAlgn="auto" hangingPunct="1">
              <a:spcAft>
                <a:spcPts val="0"/>
              </a:spcAft>
              <a:buClr>
                <a:schemeClr val="accent3"/>
              </a:buClr>
              <a:buFont typeface="Wingdings 3"/>
              <a:buChar char=""/>
              <a:defRPr/>
            </a:pPr>
            <a:r>
              <a:rPr lang="en-US" dirty="0" smtClean="0"/>
              <a:t>Chip and PIN readers</a:t>
            </a:r>
          </a:p>
          <a:p>
            <a:pPr marL="365760" indent="-256032" eaLnBrk="1" fontAlgn="auto" hangingPunct="1">
              <a:spcAft>
                <a:spcPts val="0"/>
              </a:spcAft>
              <a:buClr>
                <a:schemeClr val="accent3"/>
              </a:buClr>
              <a:buFont typeface="Wingdings 3"/>
              <a:buChar char=""/>
              <a:defRPr/>
            </a:pPr>
            <a:r>
              <a:rPr lang="en-US" dirty="0" smtClean="0"/>
              <a:t>Scanners</a:t>
            </a:r>
          </a:p>
          <a:p>
            <a:pPr marL="365760" indent="-256032" eaLnBrk="1" fontAlgn="auto" hangingPunct="1">
              <a:spcAft>
                <a:spcPts val="0"/>
              </a:spcAft>
              <a:buClr>
                <a:schemeClr val="accent3"/>
              </a:buClr>
              <a:buFont typeface="Wingdings 3"/>
              <a:buChar char=""/>
              <a:defRPr/>
            </a:pPr>
            <a:r>
              <a:rPr lang="en-US" dirty="0" smtClean="0"/>
              <a:t>Barcode readers</a:t>
            </a:r>
          </a:p>
          <a:p>
            <a:pPr marL="365760" indent="-256032" eaLnBrk="1" fontAlgn="auto" hangingPunct="1">
              <a:spcAft>
                <a:spcPts val="0"/>
              </a:spcAft>
              <a:buClr>
                <a:schemeClr val="accent3"/>
              </a:buClr>
              <a:buFont typeface="Wingdings 3"/>
              <a:buChar char=""/>
              <a:defRPr/>
            </a:pPr>
            <a:r>
              <a:rPr lang="en-US" dirty="0" smtClean="0"/>
              <a:t>OMR </a:t>
            </a:r>
          </a:p>
          <a:p>
            <a:pPr marL="365760" indent="-256032" eaLnBrk="1" fontAlgn="auto" hangingPunct="1">
              <a:spcAft>
                <a:spcPts val="0"/>
              </a:spcAft>
              <a:buClr>
                <a:schemeClr val="accent3"/>
              </a:buClr>
              <a:buFont typeface="Wingdings 3"/>
              <a:buChar char=""/>
              <a:defRPr/>
            </a:pPr>
            <a:r>
              <a:rPr lang="en-US" dirty="0" smtClean="0"/>
              <a:t>OCR</a:t>
            </a:r>
          </a:p>
          <a:p>
            <a:pPr marL="365760" indent="-256032" eaLnBrk="1" fontAlgn="auto" hangingPunct="1">
              <a:spcAft>
                <a:spcPts val="0"/>
              </a:spcAft>
              <a:buClr>
                <a:schemeClr val="accent3"/>
              </a:buClr>
              <a:buFont typeface="Wingdings 3"/>
              <a:buChar char=""/>
              <a:defRPr/>
            </a:pPr>
            <a:r>
              <a:rPr lang="en-US" dirty="0" smtClean="0"/>
              <a:t>MICR</a:t>
            </a:r>
          </a:p>
          <a:p>
            <a:pPr marL="365760" indent="-256032" eaLnBrk="1" fontAlgn="auto" hangingPunct="1">
              <a:spcAft>
                <a:spcPts val="0"/>
              </a:spcAft>
              <a:buClr>
                <a:schemeClr val="accent3"/>
              </a:buClr>
              <a:buFont typeface="Wingdings 3"/>
              <a:buChar char=""/>
              <a:defRPr/>
            </a:pPr>
            <a:r>
              <a:rPr lang="en-US" dirty="0" smtClean="0"/>
              <a:t>Digital Cameras</a:t>
            </a:r>
          </a:p>
          <a:p>
            <a:pPr marL="365760" indent="-256032" eaLnBrk="1" fontAlgn="auto" hangingPunct="1">
              <a:spcAft>
                <a:spcPts val="0"/>
              </a:spcAft>
              <a:buClr>
                <a:schemeClr val="accent3"/>
              </a:buClr>
              <a:buFont typeface="Wingdings 3"/>
              <a:buChar char=""/>
              <a:defRPr/>
            </a:pPr>
            <a:r>
              <a:rPr lang="en-US" dirty="0" smtClean="0"/>
              <a:t>Webcams</a:t>
            </a:r>
          </a:p>
          <a:p>
            <a:pPr marL="365760" indent="-256032" eaLnBrk="1" fontAlgn="auto" hangingPunct="1">
              <a:spcAft>
                <a:spcPts val="0"/>
              </a:spcAft>
              <a:buClr>
                <a:schemeClr val="accent3"/>
              </a:buClr>
              <a:buFont typeface="Wingdings 3"/>
              <a:buChar char=""/>
              <a:defRPr/>
            </a:pPr>
            <a:r>
              <a:rPr lang="en-US" dirty="0" smtClean="0"/>
              <a:t>Microphones</a:t>
            </a:r>
          </a:p>
          <a:p>
            <a:pPr marL="365760" indent="-256032" eaLnBrk="1" fontAlgn="auto" hangingPunct="1">
              <a:spcAft>
                <a:spcPts val="0"/>
              </a:spcAft>
              <a:buClr>
                <a:schemeClr val="accent3"/>
              </a:buClr>
              <a:buFont typeface="Wingdings 3"/>
              <a:buChar char=""/>
              <a:defRPr/>
            </a:pPr>
            <a:r>
              <a:rPr lang="en-US" dirty="0" smtClean="0"/>
              <a:t>CRT</a:t>
            </a:r>
          </a:p>
          <a:p>
            <a:pPr marL="365760" indent="-256032" eaLnBrk="1" fontAlgn="auto" hangingPunct="1">
              <a:spcAft>
                <a:spcPts val="0"/>
              </a:spcAft>
              <a:buClr>
                <a:schemeClr val="accent3"/>
              </a:buClr>
              <a:buFont typeface="Wingdings 3"/>
              <a:buChar char=""/>
              <a:defRPr/>
            </a:pPr>
            <a:r>
              <a:rPr lang="en-US" dirty="0" smtClean="0"/>
              <a:t>TFT</a:t>
            </a:r>
          </a:p>
          <a:p>
            <a:pPr marL="365760" indent="-256032" eaLnBrk="1" fontAlgn="auto" hangingPunct="1">
              <a:spcAft>
                <a:spcPts val="0"/>
              </a:spcAft>
              <a:buClr>
                <a:schemeClr val="accent3"/>
              </a:buClr>
              <a:buFont typeface="Wingdings 3"/>
              <a:buChar char=""/>
              <a:defRPr/>
            </a:pPr>
            <a:r>
              <a:rPr lang="en-US" dirty="0" smtClean="0"/>
              <a:t>Laser Printers</a:t>
            </a:r>
          </a:p>
          <a:p>
            <a:pPr marL="365760" indent="-256032" eaLnBrk="1" fontAlgn="auto" hangingPunct="1">
              <a:spcAft>
                <a:spcPts val="0"/>
              </a:spcAft>
              <a:buClr>
                <a:schemeClr val="accent3"/>
              </a:buClr>
              <a:buFont typeface="Wingdings 3"/>
              <a:buChar char=""/>
              <a:defRPr/>
            </a:pPr>
            <a:r>
              <a:rPr lang="en-US" dirty="0" smtClean="0"/>
              <a:t>Inkjet Printers</a:t>
            </a:r>
          </a:p>
          <a:p>
            <a:pPr marL="365760" indent="-256032" eaLnBrk="1" fontAlgn="auto" hangingPunct="1">
              <a:spcAft>
                <a:spcPts val="0"/>
              </a:spcAft>
              <a:buClr>
                <a:schemeClr val="accent3"/>
              </a:buClr>
              <a:buFont typeface="Wingdings 3"/>
              <a:buChar char=""/>
              <a:defRPr/>
            </a:pPr>
            <a:r>
              <a:rPr lang="en-US" dirty="0" smtClean="0"/>
              <a:t>Speakers</a:t>
            </a:r>
          </a:p>
          <a:p>
            <a:pPr marL="365760" indent="-256032" eaLnBrk="1" fontAlgn="auto" hangingPunct="1">
              <a:spcAft>
                <a:spcPts val="0"/>
              </a:spcAft>
              <a:buClr>
                <a:schemeClr val="accent3"/>
              </a:buClr>
              <a:buFont typeface="Wingdings 3"/>
              <a:buChar char=""/>
              <a:defRPr/>
            </a:pPr>
            <a:r>
              <a:rPr lang="en-US" dirty="0" smtClean="0"/>
              <a:t>Projectors</a:t>
            </a:r>
            <a:endParaRPr lang="el-GR" dirty="0"/>
          </a:p>
        </p:txBody>
      </p:sp>
      <p:sp>
        <p:nvSpPr>
          <p:cNvPr id="10246" name="Date Placeholder 6"/>
          <p:cNvSpPr>
            <a:spLocks noGrp="1"/>
          </p:cNvSpPr>
          <p:nvPr>
            <p:ph type="dt" sz="quarter" idx="10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770BB3EA-3419-40DF-902A-9F1F61CFBBEE}" type="datetime1">
              <a:rPr lang="el-GR"/>
              <a:pPr>
                <a:defRPr/>
              </a:pPr>
              <a:t>18/1/2019</a:t>
            </a:fld>
            <a:endParaRPr lang="el-GR"/>
          </a:p>
        </p:txBody>
      </p:sp>
      <p:sp>
        <p:nvSpPr>
          <p:cNvPr id="10248" name="Footer Placeholder 8"/>
          <p:cNvSpPr>
            <a:spLocks noGrp="1"/>
          </p:cNvSpPr>
          <p:nvPr>
            <p:ph type="ftr" sz="quarter" idx="11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r>
              <a:rPr lang="en-US"/>
              <a:t>Chapter 2</a:t>
            </a:r>
            <a:endParaRPr lang="el-GR"/>
          </a:p>
        </p:txBody>
      </p:sp>
      <p:sp>
        <p:nvSpPr>
          <p:cNvPr id="10247" name="Slide Number Placeholder 7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0C061ABC-53CF-499F-A2BD-DD7A7022761B}" type="slidenum">
              <a:rPr lang="el-GR"/>
              <a:pPr>
                <a:defRPr/>
              </a:pPr>
              <a:t>1</a:t>
            </a:fld>
            <a:endParaRPr lang="el-GR"/>
          </a:p>
        </p:txBody>
      </p:sp>
      <p:sp>
        <p:nvSpPr>
          <p:cNvPr id="5128" name="TextBox 5"/>
          <p:cNvSpPr txBox="1">
            <a:spLocks noChangeArrowheads="1"/>
          </p:cNvSpPr>
          <p:nvPr/>
        </p:nvSpPr>
        <p:spPr bwMode="auto">
          <a:xfrm>
            <a:off x="7235825" y="765175"/>
            <a:ext cx="1763713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US" sz="2400" b="1">
                <a:solidFill>
                  <a:srgbClr val="FF0000"/>
                </a:solidFill>
                <a:latin typeface="Lucida Sans Unicode" pitchFamily="34" charset="0"/>
              </a:rPr>
              <a:t>31 Input &amp; Output Devices</a:t>
            </a:r>
            <a:endParaRPr lang="el-GR" sz="2400" b="1">
              <a:solidFill>
                <a:srgbClr val="FF0000"/>
              </a:solidFill>
              <a:latin typeface="Lucida Sans Unicode" pitchFamily="34" charset="0"/>
            </a:endParaRPr>
          </a:p>
        </p:txBody>
      </p:sp>
    </p:spTree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Input Devices (Cont.)</a:t>
            </a:r>
            <a:endParaRPr lang="el-GR" smtClean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365760" indent="-256032" eaLnBrk="1" fontAlgn="auto" hangingPunct="1">
              <a:spcAft>
                <a:spcPts val="0"/>
              </a:spcAft>
              <a:buClr>
                <a:schemeClr val="accent3"/>
              </a:buClr>
              <a:buFont typeface="Wingdings 3"/>
              <a:buChar char=""/>
              <a:defRPr/>
            </a:pPr>
            <a:r>
              <a:rPr lang="en-US" dirty="0" smtClean="0">
                <a:solidFill>
                  <a:srgbClr val="FF0000"/>
                </a:solidFill>
              </a:rPr>
              <a:t>Joysticks</a:t>
            </a:r>
          </a:p>
          <a:p>
            <a:pPr marL="621792" lvl="1" indent="-246888" eaLnBrk="1" fontAlgn="auto" hangingPunct="1">
              <a:spcBef>
                <a:spcPts val="324"/>
              </a:spcBef>
              <a:spcAft>
                <a:spcPts val="0"/>
              </a:spcAft>
              <a:buFont typeface="Verdana"/>
              <a:buChar char="◦"/>
              <a:defRPr/>
            </a:pPr>
            <a:r>
              <a:rPr lang="en-US" dirty="0" smtClean="0"/>
              <a:t>Similar functions with mouse and </a:t>
            </a:r>
            <a:r>
              <a:rPr lang="en-US" dirty="0" err="1" smtClean="0"/>
              <a:t>trackerball</a:t>
            </a:r>
            <a:endParaRPr lang="en-US" dirty="0" smtClean="0"/>
          </a:p>
          <a:p>
            <a:pPr marL="621792" lvl="1" indent="-246888" eaLnBrk="1" fontAlgn="auto" hangingPunct="1">
              <a:spcBef>
                <a:spcPts val="324"/>
              </a:spcBef>
              <a:spcAft>
                <a:spcPts val="0"/>
              </a:spcAft>
              <a:buFont typeface="Verdana"/>
              <a:buChar char="◦"/>
              <a:defRPr/>
            </a:pPr>
            <a:r>
              <a:rPr lang="en-US" dirty="0" smtClean="0"/>
              <a:t>Stick, move around to select options</a:t>
            </a:r>
          </a:p>
          <a:p>
            <a:pPr marL="621792" lvl="1" indent="-246888" eaLnBrk="1" fontAlgn="auto" hangingPunct="1">
              <a:spcBef>
                <a:spcPts val="324"/>
              </a:spcBef>
              <a:spcAft>
                <a:spcPts val="0"/>
              </a:spcAft>
              <a:buFont typeface="Verdana"/>
              <a:buChar char="◦"/>
              <a:defRPr/>
            </a:pPr>
            <a:r>
              <a:rPr lang="en-US" dirty="0" smtClean="0"/>
              <a:t>Move objects around the screen</a:t>
            </a:r>
          </a:p>
          <a:p>
            <a:pPr marL="621792" lvl="1" indent="-246888" eaLnBrk="1" fontAlgn="auto" hangingPunct="1">
              <a:spcBef>
                <a:spcPts val="324"/>
              </a:spcBef>
              <a:spcAft>
                <a:spcPts val="0"/>
              </a:spcAft>
              <a:buFont typeface="Verdana"/>
              <a:buChar char="◦"/>
              <a:defRPr/>
            </a:pPr>
            <a:r>
              <a:rPr lang="en-US" dirty="0" smtClean="0"/>
              <a:t>Used for games</a:t>
            </a:r>
          </a:p>
          <a:p>
            <a:pPr marL="621792" lvl="1" indent="-246888" eaLnBrk="1" fontAlgn="auto" hangingPunct="1">
              <a:spcBef>
                <a:spcPts val="324"/>
              </a:spcBef>
              <a:spcAft>
                <a:spcPts val="0"/>
              </a:spcAft>
              <a:buFont typeface="Verdana"/>
              <a:buChar char="◦"/>
              <a:defRPr/>
            </a:pPr>
            <a:r>
              <a:rPr lang="en-US" dirty="0" smtClean="0"/>
              <a:t>Airline pilots</a:t>
            </a:r>
          </a:p>
          <a:p>
            <a:pPr marL="621792" lvl="1" indent="-246888" eaLnBrk="1" fontAlgn="auto" hangingPunct="1">
              <a:spcBef>
                <a:spcPts val="324"/>
              </a:spcBef>
              <a:spcAft>
                <a:spcPts val="0"/>
              </a:spcAft>
              <a:buFont typeface="Verdana"/>
              <a:buChar char="◦"/>
              <a:defRPr/>
            </a:pPr>
            <a:r>
              <a:rPr lang="en-US" dirty="0" smtClean="0"/>
              <a:t>Advantage</a:t>
            </a:r>
          </a:p>
          <a:p>
            <a:pPr marL="859536" lvl="2" indent="-246888" eaLnBrk="1" fontAlgn="auto" hangingPunct="1">
              <a:spcAft>
                <a:spcPts val="0"/>
              </a:spcAft>
              <a:buFont typeface="Wingdings 2"/>
              <a:buChar char=""/>
              <a:defRPr/>
            </a:pPr>
            <a:r>
              <a:rPr lang="en-US" dirty="0" smtClean="0"/>
              <a:t>Control objects in three dimensions</a:t>
            </a:r>
          </a:p>
          <a:p>
            <a:pPr marL="859536" lvl="2" indent="-246888" eaLnBrk="1" fontAlgn="auto" hangingPunct="1">
              <a:spcAft>
                <a:spcPts val="0"/>
              </a:spcAft>
              <a:buFont typeface="Wingdings 2"/>
              <a:buChar char=""/>
              <a:defRPr/>
            </a:pPr>
            <a:r>
              <a:rPr lang="en-US" dirty="0" smtClean="0"/>
              <a:t>Faster to choose options</a:t>
            </a:r>
          </a:p>
          <a:p>
            <a:pPr marL="621792" lvl="1" indent="-246888" eaLnBrk="1" fontAlgn="auto" hangingPunct="1">
              <a:spcBef>
                <a:spcPts val="324"/>
              </a:spcBef>
              <a:spcAft>
                <a:spcPts val="0"/>
              </a:spcAft>
              <a:buFont typeface="Verdana"/>
              <a:buChar char="◦"/>
              <a:defRPr/>
            </a:pPr>
            <a:r>
              <a:rPr lang="en-US" dirty="0" smtClean="0"/>
              <a:t>Disadvantage</a:t>
            </a:r>
          </a:p>
          <a:p>
            <a:pPr marL="859536" lvl="2" indent="-246888" eaLnBrk="1" fontAlgn="auto" hangingPunct="1">
              <a:spcAft>
                <a:spcPts val="0"/>
              </a:spcAft>
              <a:buFont typeface="Wingdings 2"/>
              <a:buChar char=""/>
              <a:defRPr/>
            </a:pPr>
            <a:r>
              <a:rPr lang="en-US" dirty="0" smtClean="0"/>
              <a:t>Diff to enter data</a:t>
            </a:r>
          </a:p>
          <a:p>
            <a:pPr marL="859536" lvl="2" indent="-246888" eaLnBrk="1" fontAlgn="auto" hangingPunct="1">
              <a:spcAft>
                <a:spcPts val="0"/>
              </a:spcAft>
              <a:buFont typeface="Wingdings 2"/>
              <a:buChar char=""/>
              <a:defRPr/>
            </a:pPr>
            <a:r>
              <a:rPr lang="en-US" dirty="0" smtClean="0"/>
              <a:t>Diff to control pointer than other windows icons, etc</a:t>
            </a:r>
          </a:p>
          <a:p>
            <a:pPr marL="621792" lvl="1" indent="-246888" eaLnBrk="1" fontAlgn="auto" hangingPunct="1">
              <a:spcBef>
                <a:spcPts val="324"/>
              </a:spcBef>
              <a:spcAft>
                <a:spcPts val="0"/>
              </a:spcAft>
              <a:buFont typeface="Verdana"/>
              <a:buChar char="◦"/>
              <a:defRPr/>
            </a:pPr>
            <a:endParaRPr lang="el-GR" dirty="0"/>
          </a:p>
        </p:txBody>
      </p:sp>
      <p:sp>
        <p:nvSpPr>
          <p:cNvPr id="19459" name="Date Placeholder 2"/>
          <p:cNvSpPr>
            <a:spLocks noGrp="1"/>
          </p:cNvSpPr>
          <p:nvPr>
            <p:ph type="dt" sz="quarter" idx="10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7BAFA596-9B6F-4E5A-90B0-6746EE911D01}" type="datetime1">
              <a:rPr lang="el-GR"/>
              <a:pPr>
                <a:defRPr/>
              </a:pPr>
              <a:t>18/1/2019</a:t>
            </a:fld>
            <a:endParaRPr lang="el-GR"/>
          </a:p>
        </p:txBody>
      </p:sp>
      <p:sp>
        <p:nvSpPr>
          <p:cNvPr id="19460" name="Footer Placeholder 3"/>
          <p:cNvSpPr>
            <a:spLocks noGrp="1"/>
          </p:cNvSpPr>
          <p:nvPr>
            <p:ph type="ftr" sz="quarter" idx="11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r>
              <a:rPr lang="en-US"/>
              <a:t>Chapter 2</a:t>
            </a:r>
            <a:endParaRPr lang="el-GR"/>
          </a:p>
        </p:txBody>
      </p:sp>
      <p:sp>
        <p:nvSpPr>
          <p:cNvPr id="19461" name="Slide Number Placeholder 4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317E7E7D-3AF3-40FB-A8A5-BE43D6C4D009}" type="slidenum">
              <a:rPr lang="el-GR"/>
              <a:pPr>
                <a:defRPr/>
              </a:pPr>
              <a:t>10</a:t>
            </a:fld>
            <a:endParaRPr lang="el-GR"/>
          </a:p>
        </p:txBody>
      </p:sp>
      <p:pic>
        <p:nvPicPr>
          <p:cNvPr id="1434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5463" y="2781300"/>
            <a:ext cx="1914525" cy="2381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Input Devices (Cont.)</a:t>
            </a:r>
            <a:endParaRPr lang="el-GR" smtClean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365760" indent="-256032" eaLnBrk="1" fontAlgn="auto" hangingPunct="1">
              <a:spcAft>
                <a:spcPts val="0"/>
              </a:spcAft>
              <a:buClr>
                <a:schemeClr val="accent3"/>
              </a:buClr>
              <a:buFont typeface="Wingdings 3"/>
              <a:buChar char=""/>
              <a:defRPr/>
            </a:pPr>
            <a:r>
              <a:rPr lang="en-US" dirty="0" smtClean="0">
                <a:solidFill>
                  <a:srgbClr val="FF0000"/>
                </a:solidFill>
              </a:rPr>
              <a:t>Touch screens</a:t>
            </a:r>
          </a:p>
          <a:p>
            <a:pPr marL="621792" lvl="1" indent="-246888" eaLnBrk="1" fontAlgn="auto" hangingPunct="1">
              <a:spcBef>
                <a:spcPts val="324"/>
              </a:spcBef>
              <a:spcAft>
                <a:spcPts val="0"/>
              </a:spcAft>
              <a:buFont typeface="Verdana"/>
              <a:buChar char="◦"/>
              <a:defRPr/>
            </a:pPr>
            <a:r>
              <a:rPr lang="en-US" dirty="0" smtClean="0"/>
              <a:t>Can be input and output</a:t>
            </a:r>
          </a:p>
          <a:p>
            <a:pPr marL="621792" lvl="1" indent="-246888" eaLnBrk="1" fontAlgn="auto" hangingPunct="1">
              <a:spcBef>
                <a:spcPts val="324"/>
              </a:spcBef>
              <a:spcAft>
                <a:spcPts val="0"/>
              </a:spcAft>
              <a:buFont typeface="Verdana"/>
              <a:buChar char="◦"/>
              <a:defRPr/>
            </a:pPr>
            <a:r>
              <a:rPr lang="en-US" dirty="0" smtClean="0"/>
              <a:t>Use fingers or stylus</a:t>
            </a:r>
          </a:p>
          <a:p>
            <a:pPr marL="621792" lvl="1" indent="-246888" eaLnBrk="1" fontAlgn="auto" hangingPunct="1">
              <a:spcBef>
                <a:spcPts val="324"/>
              </a:spcBef>
              <a:spcAft>
                <a:spcPts val="0"/>
              </a:spcAft>
              <a:buFont typeface="Verdana"/>
              <a:buChar char="◦"/>
              <a:defRPr/>
            </a:pPr>
            <a:r>
              <a:rPr lang="en-US" dirty="0" smtClean="0"/>
              <a:t>Icons on the screen represent buttons</a:t>
            </a:r>
          </a:p>
          <a:p>
            <a:pPr marL="621792" lvl="1" indent="-246888" eaLnBrk="1" fontAlgn="auto" hangingPunct="1">
              <a:spcBef>
                <a:spcPts val="324"/>
              </a:spcBef>
              <a:spcAft>
                <a:spcPts val="0"/>
              </a:spcAft>
              <a:buFont typeface="Verdana"/>
              <a:buChar char="◦"/>
              <a:defRPr/>
            </a:pPr>
            <a:r>
              <a:rPr lang="en-US" dirty="0" smtClean="0"/>
              <a:t>ATM</a:t>
            </a:r>
          </a:p>
          <a:p>
            <a:pPr marL="621792" lvl="1" indent="-246888" eaLnBrk="1" fontAlgn="auto" hangingPunct="1">
              <a:spcBef>
                <a:spcPts val="324"/>
              </a:spcBef>
              <a:spcAft>
                <a:spcPts val="0"/>
              </a:spcAft>
              <a:buFont typeface="Verdana"/>
              <a:buChar char="◦"/>
              <a:defRPr/>
            </a:pPr>
            <a:r>
              <a:rPr lang="en-US" dirty="0" smtClean="0"/>
              <a:t>EPOS</a:t>
            </a:r>
          </a:p>
          <a:p>
            <a:pPr marL="621792" lvl="1" indent="-246888" eaLnBrk="1" fontAlgn="auto" hangingPunct="1">
              <a:spcBef>
                <a:spcPts val="324"/>
              </a:spcBef>
              <a:spcAft>
                <a:spcPts val="0"/>
              </a:spcAft>
              <a:buFont typeface="Verdana"/>
              <a:buChar char="◦"/>
              <a:defRPr/>
            </a:pPr>
            <a:r>
              <a:rPr lang="en-US" dirty="0" smtClean="0"/>
              <a:t>Tourist information kiosk</a:t>
            </a:r>
          </a:p>
          <a:p>
            <a:pPr marL="621792" lvl="1" indent="-246888" eaLnBrk="1" fontAlgn="auto" hangingPunct="1">
              <a:spcBef>
                <a:spcPts val="324"/>
              </a:spcBef>
              <a:spcAft>
                <a:spcPts val="0"/>
              </a:spcAft>
              <a:buFont typeface="Verdana"/>
              <a:buChar char="◦"/>
              <a:defRPr/>
            </a:pPr>
            <a:r>
              <a:rPr lang="en-US" dirty="0" smtClean="0"/>
              <a:t>PDA</a:t>
            </a:r>
          </a:p>
          <a:p>
            <a:pPr marL="621792" lvl="1" indent="-246888" eaLnBrk="1" fontAlgn="auto" hangingPunct="1">
              <a:spcBef>
                <a:spcPts val="324"/>
              </a:spcBef>
              <a:spcAft>
                <a:spcPts val="0"/>
              </a:spcAft>
              <a:buFont typeface="Verdana"/>
              <a:buChar char="◦"/>
              <a:defRPr/>
            </a:pPr>
            <a:r>
              <a:rPr lang="en-US" dirty="0" smtClean="0"/>
              <a:t>Interactive whiteboards</a:t>
            </a:r>
          </a:p>
          <a:p>
            <a:pPr marL="621792" lvl="1" indent="-246888" eaLnBrk="1" fontAlgn="auto" hangingPunct="1">
              <a:spcBef>
                <a:spcPts val="324"/>
              </a:spcBef>
              <a:spcAft>
                <a:spcPts val="0"/>
              </a:spcAft>
              <a:buFont typeface="Verdana"/>
              <a:buChar char="◦"/>
              <a:defRPr/>
            </a:pPr>
            <a:r>
              <a:rPr lang="en-US" dirty="0" smtClean="0"/>
              <a:t>Advantage</a:t>
            </a:r>
          </a:p>
          <a:p>
            <a:pPr marL="859536" lvl="2" indent="-246888" eaLnBrk="1" fontAlgn="auto" hangingPunct="1">
              <a:spcAft>
                <a:spcPts val="0"/>
              </a:spcAft>
              <a:buFont typeface="Wingdings 2"/>
              <a:buChar char=""/>
              <a:defRPr/>
            </a:pPr>
            <a:r>
              <a:rPr lang="en-US" dirty="0" smtClean="0"/>
              <a:t>Faster entry of options</a:t>
            </a:r>
          </a:p>
          <a:p>
            <a:pPr marL="859536" lvl="2" indent="-246888" eaLnBrk="1" fontAlgn="auto" hangingPunct="1">
              <a:spcAft>
                <a:spcPts val="0"/>
              </a:spcAft>
              <a:buFont typeface="Wingdings 2"/>
              <a:buChar char=""/>
              <a:defRPr/>
            </a:pPr>
            <a:r>
              <a:rPr lang="en-US" dirty="0" smtClean="0"/>
              <a:t>Easier for people with </a:t>
            </a:r>
            <a:r>
              <a:rPr lang="en-US" dirty="0" err="1" smtClean="0"/>
              <a:t>dis</a:t>
            </a:r>
            <a:endParaRPr lang="en-US" dirty="0" smtClean="0"/>
          </a:p>
          <a:p>
            <a:pPr marL="859536" lvl="2" indent="-246888" eaLnBrk="1" fontAlgn="auto" hangingPunct="1">
              <a:spcAft>
                <a:spcPts val="0"/>
              </a:spcAft>
              <a:buFont typeface="Wingdings 2"/>
              <a:buChar char=""/>
              <a:defRPr/>
            </a:pPr>
            <a:r>
              <a:rPr lang="en-US" dirty="0" smtClean="0"/>
              <a:t>Less possibilities to choose wrong options</a:t>
            </a:r>
          </a:p>
          <a:p>
            <a:pPr marL="621792" lvl="1" indent="-246888" eaLnBrk="1" fontAlgn="auto" hangingPunct="1">
              <a:spcBef>
                <a:spcPts val="324"/>
              </a:spcBef>
              <a:spcAft>
                <a:spcPts val="0"/>
              </a:spcAft>
              <a:buFont typeface="Verdana"/>
              <a:buChar char="◦"/>
              <a:defRPr/>
            </a:pPr>
            <a:r>
              <a:rPr lang="en-US" dirty="0" smtClean="0"/>
              <a:t>Disadvantage</a:t>
            </a:r>
          </a:p>
          <a:p>
            <a:pPr marL="859536" lvl="2" indent="-246888" eaLnBrk="1" fontAlgn="auto" hangingPunct="1">
              <a:spcAft>
                <a:spcPts val="0"/>
              </a:spcAft>
              <a:buFont typeface="Wingdings 2"/>
              <a:buChar char=""/>
              <a:defRPr/>
            </a:pPr>
            <a:r>
              <a:rPr lang="en-US" dirty="0" smtClean="0"/>
              <a:t>Diff to enter text</a:t>
            </a:r>
          </a:p>
          <a:p>
            <a:pPr marL="859536" lvl="2" indent="-246888" eaLnBrk="1" fontAlgn="auto" hangingPunct="1">
              <a:spcAft>
                <a:spcPts val="0"/>
              </a:spcAft>
              <a:buFont typeface="Wingdings 2"/>
              <a:buChar char=""/>
              <a:defRPr/>
            </a:pPr>
            <a:r>
              <a:rPr lang="en-US" dirty="0" smtClean="0"/>
              <a:t>Diff for people with RSI</a:t>
            </a:r>
          </a:p>
          <a:p>
            <a:pPr marL="621792" lvl="1" indent="-246888" eaLnBrk="1" fontAlgn="auto" hangingPunct="1">
              <a:spcBef>
                <a:spcPts val="324"/>
              </a:spcBef>
              <a:spcAft>
                <a:spcPts val="0"/>
              </a:spcAft>
              <a:buFont typeface="Verdana"/>
              <a:buChar char="◦"/>
              <a:defRPr/>
            </a:pPr>
            <a:endParaRPr lang="el-GR" dirty="0"/>
          </a:p>
        </p:txBody>
      </p:sp>
      <p:sp>
        <p:nvSpPr>
          <p:cNvPr id="20483" name="Date Placeholder 2"/>
          <p:cNvSpPr>
            <a:spLocks noGrp="1"/>
          </p:cNvSpPr>
          <p:nvPr>
            <p:ph type="dt" sz="quarter" idx="10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6FD5D57B-851C-4731-843C-6EA00E0CAAC6}" type="datetime1">
              <a:rPr lang="el-GR"/>
              <a:pPr>
                <a:defRPr/>
              </a:pPr>
              <a:t>18/1/2019</a:t>
            </a:fld>
            <a:endParaRPr lang="el-GR"/>
          </a:p>
        </p:txBody>
      </p:sp>
      <p:sp>
        <p:nvSpPr>
          <p:cNvPr id="20484" name="Footer Placeholder 3"/>
          <p:cNvSpPr>
            <a:spLocks noGrp="1"/>
          </p:cNvSpPr>
          <p:nvPr>
            <p:ph type="ftr" sz="quarter" idx="11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r>
              <a:rPr lang="en-US"/>
              <a:t>Chapter 2</a:t>
            </a:r>
            <a:endParaRPr lang="el-GR"/>
          </a:p>
        </p:txBody>
      </p:sp>
      <p:sp>
        <p:nvSpPr>
          <p:cNvPr id="20485" name="Slide Number Placeholder 4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39B869F7-B43A-426F-A0A3-63F1F5CC4BFD}" type="slidenum">
              <a:rPr lang="el-GR"/>
              <a:pPr>
                <a:defRPr/>
              </a:pPr>
              <a:t>11</a:t>
            </a:fld>
            <a:endParaRPr lang="el-GR"/>
          </a:p>
        </p:txBody>
      </p:sp>
      <p:pic>
        <p:nvPicPr>
          <p:cNvPr id="1536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974951">
            <a:off x="6005513" y="1360488"/>
            <a:ext cx="2466975" cy="1847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8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1524272">
            <a:off x="6156325" y="3933825"/>
            <a:ext cx="2466975" cy="1857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fade thruBlk="1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Input Devices (Cont.)</a:t>
            </a:r>
            <a:endParaRPr lang="el-GR" smtClean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365760" indent="-256032" eaLnBrk="1" fontAlgn="auto" hangingPunct="1">
              <a:spcAft>
                <a:spcPts val="0"/>
              </a:spcAft>
              <a:buClr>
                <a:schemeClr val="accent3"/>
              </a:buClr>
              <a:buFont typeface="Wingdings 3"/>
              <a:buChar char=""/>
              <a:defRPr/>
            </a:pPr>
            <a:r>
              <a:rPr lang="en-US" dirty="0" smtClean="0">
                <a:solidFill>
                  <a:srgbClr val="FF0000"/>
                </a:solidFill>
              </a:rPr>
              <a:t>Magnetic strip readers</a:t>
            </a:r>
          </a:p>
          <a:p>
            <a:pPr marL="621792" lvl="1" indent="-246888" eaLnBrk="1" fontAlgn="auto" hangingPunct="1">
              <a:spcBef>
                <a:spcPts val="324"/>
              </a:spcBef>
              <a:spcAft>
                <a:spcPts val="0"/>
              </a:spcAft>
              <a:buFont typeface="Verdana"/>
              <a:buChar char="◦"/>
              <a:defRPr/>
            </a:pPr>
            <a:r>
              <a:rPr lang="en-US" dirty="0" smtClean="0"/>
              <a:t>Read information form plastic cards</a:t>
            </a:r>
          </a:p>
          <a:p>
            <a:pPr marL="621792" lvl="1" indent="-246888" eaLnBrk="1" fontAlgn="auto" hangingPunct="1">
              <a:spcBef>
                <a:spcPts val="324"/>
              </a:spcBef>
              <a:spcAft>
                <a:spcPts val="0"/>
              </a:spcAft>
              <a:buFont typeface="Verdana"/>
              <a:buChar char="◦"/>
              <a:defRPr/>
            </a:pPr>
            <a:r>
              <a:rPr lang="en-US" dirty="0" smtClean="0"/>
              <a:t>3 tracks are used to store information </a:t>
            </a:r>
          </a:p>
          <a:p>
            <a:pPr marL="621792" lvl="1" indent="-246888" eaLnBrk="1" fontAlgn="auto" hangingPunct="1">
              <a:spcBef>
                <a:spcPts val="324"/>
              </a:spcBef>
              <a:spcAft>
                <a:spcPts val="0"/>
              </a:spcAft>
              <a:buFont typeface="Verdana"/>
              <a:buChar char="◦"/>
              <a:defRPr/>
            </a:pPr>
            <a:r>
              <a:rPr lang="en-US" dirty="0" smtClean="0"/>
              <a:t>Banking for example use second track</a:t>
            </a:r>
          </a:p>
          <a:p>
            <a:pPr marL="621792" lvl="1" indent="-246888" eaLnBrk="1" fontAlgn="auto" hangingPunct="1">
              <a:spcBef>
                <a:spcPts val="324"/>
              </a:spcBef>
              <a:spcAft>
                <a:spcPts val="0"/>
              </a:spcAft>
              <a:buFont typeface="Verdana"/>
              <a:buChar char="◦"/>
              <a:defRPr/>
            </a:pPr>
            <a:r>
              <a:rPr lang="en-US" dirty="0" smtClean="0"/>
              <a:t>ATM</a:t>
            </a:r>
          </a:p>
          <a:p>
            <a:pPr marL="621792" lvl="1" indent="-246888" eaLnBrk="1" fontAlgn="auto" hangingPunct="1">
              <a:spcBef>
                <a:spcPts val="324"/>
              </a:spcBef>
              <a:spcAft>
                <a:spcPts val="0"/>
              </a:spcAft>
              <a:buFont typeface="Verdana"/>
              <a:buChar char="◦"/>
              <a:defRPr/>
            </a:pPr>
            <a:r>
              <a:rPr lang="en-US" dirty="0" smtClean="0"/>
              <a:t>EFTPOS</a:t>
            </a:r>
          </a:p>
          <a:p>
            <a:pPr marL="621792" lvl="1" indent="-246888" eaLnBrk="1" fontAlgn="auto" hangingPunct="1">
              <a:spcBef>
                <a:spcPts val="324"/>
              </a:spcBef>
              <a:spcAft>
                <a:spcPts val="0"/>
              </a:spcAft>
              <a:buFont typeface="Verdana"/>
              <a:buChar char="◦"/>
              <a:defRPr/>
            </a:pPr>
            <a:r>
              <a:rPr lang="en-US" dirty="0" smtClean="0"/>
              <a:t>In security</a:t>
            </a:r>
          </a:p>
          <a:p>
            <a:pPr marL="621792" lvl="1" indent="-246888" eaLnBrk="1" fontAlgn="auto" hangingPunct="1">
              <a:spcBef>
                <a:spcPts val="324"/>
              </a:spcBef>
              <a:spcAft>
                <a:spcPts val="0"/>
              </a:spcAft>
              <a:buFont typeface="Verdana"/>
              <a:buChar char="◦"/>
              <a:defRPr/>
            </a:pPr>
            <a:r>
              <a:rPr lang="en-US" dirty="0" smtClean="0"/>
              <a:t>Advantage</a:t>
            </a:r>
          </a:p>
          <a:p>
            <a:pPr marL="859536" lvl="2" indent="-246888" eaLnBrk="1" fontAlgn="auto" hangingPunct="1">
              <a:spcAft>
                <a:spcPts val="0"/>
              </a:spcAft>
              <a:buFont typeface="Wingdings 2"/>
              <a:buChar char=""/>
              <a:defRPr/>
            </a:pPr>
            <a:r>
              <a:rPr lang="en-US" dirty="0" smtClean="0"/>
              <a:t>Faster entry of date</a:t>
            </a:r>
          </a:p>
          <a:p>
            <a:pPr marL="859536" lvl="2" indent="-246888" eaLnBrk="1" fontAlgn="auto" hangingPunct="1">
              <a:spcAft>
                <a:spcPts val="0"/>
              </a:spcAft>
              <a:buFont typeface="Wingdings 2"/>
              <a:buChar char=""/>
              <a:defRPr/>
            </a:pPr>
            <a:r>
              <a:rPr lang="en-US" dirty="0" smtClean="0"/>
              <a:t>More accurate</a:t>
            </a:r>
          </a:p>
          <a:p>
            <a:pPr marL="859536" lvl="2" indent="-246888" eaLnBrk="1" fontAlgn="auto" hangingPunct="1">
              <a:spcAft>
                <a:spcPts val="0"/>
              </a:spcAft>
              <a:buFont typeface="Wingdings 2"/>
              <a:buChar char=""/>
              <a:defRPr/>
            </a:pPr>
            <a:r>
              <a:rPr lang="en-US" dirty="0" smtClean="0"/>
              <a:t>More secure</a:t>
            </a:r>
          </a:p>
          <a:p>
            <a:pPr marL="859536" lvl="2" indent="-246888" eaLnBrk="1" fontAlgn="auto" hangingPunct="1">
              <a:spcAft>
                <a:spcPts val="0"/>
              </a:spcAft>
              <a:buFont typeface="Wingdings 2"/>
              <a:buChar char=""/>
              <a:defRPr/>
            </a:pPr>
            <a:r>
              <a:rPr lang="en-US" dirty="0" smtClean="0"/>
              <a:t>Prevents entry of restricted areas</a:t>
            </a:r>
          </a:p>
          <a:p>
            <a:pPr marL="621792" lvl="1" indent="-246888" eaLnBrk="1" fontAlgn="auto" hangingPunct="1">
              <a:spcBef>
                <a:spcPts val="324"/>
              </a:spcBef>
              <a:spcAft>
                <a:spcPts val="0"/>
              </a:spcAft>
              <a:buFont typeface="Verdana"/>
              <a:buChar char="◦"/>
              <a:defRPr/>
            </a:pPr>
            <a:r>
              <a:rPr lang="en-US" dirty="0" smtClean="0"/>
              <a:t>Disadvantage</a:t>
            </a:r>
          </a:p>
          <a:p>
            <a:pPr marL="859536" lvl="2" indent="-246888" eaLnBrk="1" fontAlgn="auto" hangingPunct="1">
              <a:spcAft>
                <a:spcPts val="0"/>
              </a:spcAft>
              <a:buFont typeface="Wingdings 2"/>
              <a:buChar char=""/>
              <a:defRPr/>
            </a:pPr>
            <a:r>
              <a:rPr lang="en-US" dirty="0" smtClean="0"/>
              <a:t>If damaged, lost speed</a:t>
            </a:r>
          </a:p>
          <a:p>
            <a:pPr marL="859536" lvl="2" indent="-246888" eaLnBrk="1" fontAlgn="auto" hangingPunct="1">
              <a:spcAft>
                <a:spcPts val="0"/>
              </a:spcAft>
              <a:buFont typeface="Wingdings 2"/>
              <a:buChar char=""/>
              <a:defRPr/>
            </a:pPr>
            <a:endParaRPr lang="en-US" dirty="0" smtClean="0"/>
          </a:p>
          <a:p>
            <a:pPr marL="859536" lvl="2" indent="-246888" eaLnBrk="1" fontAlgn="auto" hangingPunct="1">
              <a:spcAft>
                <a:spcPts val="0"/>
              </a:spcAft>
              <a:buFont typeface="Wingdings 2"/>
              <a:buChar char=""/>
              <a:defRPr/>
            </a:pPr>
            <a:endParaRPr lang="el-GR" dirty="0"/>
          </a:p>
        </p:txBody>
      </p:sp>
      <p:sp>
        <p:nvSpPr>
          <p:cNvPr id="21507" name="Date Placeholder 2"/>
          <p:cNvSpPr>
            <a:spLocks noGrp="1"/>
          </p:cNvSpPr>
          <p:nvPr>
            <p:ph type="dt" sz="quarter" idx="10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42929FC6-EBA2-4F83-B04A-9A8BD98541C9}" type="datetime1">
              <a:rPr lang="el-GR"/>
              <a:pPr>
                <a:defRPr/>
              </a:pPr>
              <a:t>18/1/2019</a:t>
            </a:fld>
            <a:endParaRPr lang="el-GR"/>
          </a:p>
        </p:txBody>
      </p:sp>
      <p:sp>
        <p:nvSpPr>
          <p:cNvPr id="21508" name="Footer Placeholder 3"/>
          <p:cNvSpPr>
            <a:spLocks noGrp="1"/>
          </p:cNvSpPr>
          <p:nvPr>
            <p:ph type="ftr" sz="quarter" idx="11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r>
              <a:rPr lang="en-US"/>
              <a:t>Chapter 2</a:t>
            </a:r>
            <a:endParaRPr lang="el-GR"/>
          </a:p>
        </p:txBody>
      </p:sp>
      <p:sp>
        <p:nvSpPr>
          <p:cNvPr id="21509" name="Slide Number Placeholder 4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68C17A2B-2357-4ADF-AAF8-89970142B564}" type="slidenum">
              <a:rPr lang="el-GR"/>
              <a:pPr>
                <a:defRPr/>
              </a:pPr>
              <a:t>12</a:t>
            </a:fld>
            <a:endParaRPr lang="el-GR"/>
          </a:p>
        </p:txBody>
      </p:sp>
      <p:pic>
        <p:nvPicPr>
          <p:cNvPr id="16391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59563" y="1628775"/>
            <a:ext cx="2114550" cy="2162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2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063" y="4868863"/>
            <a:ext cx="2057400" cy="1400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fade thruBlk="1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Input Devices (Cont.)</a:t>
            </a:r>
            <a:endParaRPr lang="el-GR" smtClean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365760" indent="-256032" eaLnBrk="1" fontAlgn="auto" hangingPunct="1">
              <a:spcAft>
                <a:spcPts val="0"/>
              </a:spcAft>
              <a:buClr>
                <a:schemeClr val="accent3"/>
              </a:buClr>
              <a:buFont typeface="Wingdings 3"/>
              <a:buChar char=""/>
              <a:defRPr/>
            </a:pPr>
            <a:r>
              <a:rPr lang="en-US" dirty="0" smtClean="0">
                <a:solidFill>
                  <a:srgbClr val="FF0000"/>
                </a:solidFill>
              </a:rPr>
              <a:t>Smart card readers or chip card</a:t>
            </a:r>
          </a:p>
          <a:p>
            <a:pPr marL="621792" lvl="1" indent="-246888" eaLnBrk="1" fontAlgn="auto" hangingPunct="1">
              <a:spcBef>
                <a:spcPts val="324"/>
              </a:spcBef>
              <a:spcAft>
                <a:spcPts val="0"/>
              </a:spcAft>
              <a:buFont typeface="Verdana"/>
              <a:buChar char="◦"/>
              <a:defRPr/>
            </a:pPr>
            <a:r>
              <a:rPr lang="en-US" dirty="0" smtClean="0"/>
              <a:t>Information is stored on a chip</a:t>
            </a:r>
          </a:p>
          <a:p>
            <a:pPr marL="621792" lvl="1" indent="-246888" eaLnBrk="1" fontAlgn="auto" hangingPunct="1">
              <a:spcBef>
                <a:spcPts val="324"/>
              </a:spcBef>
              <a:spcAft>
                <a:spcPts val="0"/>
              </a:spcAft>
              <a:buFont typeface="Verdana"/>
              <a:buChar char="◦"/>
              <a:defRPr/>
            </a:pPr>
            <a:r>
              <a:rPr lang="en-US" dirty="0" smtClean="0"/>
              <a:t>Used to store a PIN number</a:t>
            </a:r>
          </a:p>
          <a:p>
            <a:pPr marL="621792" lvl="1" indent="-246888" eaLnBrk="1" fontAlgn="auto" hangingPunct="1">
              <a:spcBef>
                <a:spcPts val="324"/>
              </a:spcBef>
              <a:spcAft>
                <a:spcPts val="0"/>
              </a:spcAft>
              <a:buFont typeface="Verdana"/>
              <a:buChar char="◦"/>
              <a:defRPr/>
            </a:pPr>
            <a:r>
              <a:rPr lang="en-US" dirty="0" smtClean="0"/>
              <a:t>Payment method </a:t>
            </a:r>
          </a:p>
          <a:p>
            <a:pPr marL="621792" lvl="1" indent="-246888" eaLnBrk="1" fontAlgn="auto" hangingPunct="1">
              <a:spcBef>
                <a:spcPts val="324"/>
              </a:spcBef>
              <a:spcAft>
                <a:spcPts val="0"/>
              </a:spcAft>
              <a:buFont typeface="Verdana"/>
              <a:buChar char="◦"/>
              <a:defRPr/>
            </a:pPr>
            <a:r>
              <a:rPr lang="en-US" dirty="0" smtClean="0"/>
              <a:t>Satellite broadcasters</a:t>
            </a:r>
          </a:p>
          <a:p>
            <a:pPr marL="621792" lvl="1" indent="-246888" eaLnBrk="1" fontAlgn="auto" hangingPunct="1">
              <a:spcBef>
                <a:spcPts val="324"/>
              </a:spcBef>
              <a:spcAft>
                <a:spcPts val="0"/>
              </a:spcAft>
              <a:buFont typeface="Verdana"/>
              <a:buChar char="◦"/>
              <a:defRPr/>
            </a:pPr>
            <a:r>
              <a:rPr lang="en-US" dirty="0" smtClean="0"/>
              <a:t>SIM cards</a:t>
            </a:r>
          </a:p>
          <a:p>
            <a:pPr marL="621792" lvl="1" indent="-246888" eaLnBrk="1" fontAlgn="auto" hangingPunct="1">
              <a:spcBef>
                <a:spcPts val="324"/>
              </a:spcBef>
              <a:spcAft>
                <a:spcPts val="0"/>
              </a:spcAft>
              <a:buFont typeface="Verdana"/>
              <a:buChar char="◦"/>
              <a:defRPr/>
            </a:pPr>
            <a:r>
              <a:rPr lang="en-US" dirty="0" smtClean="0"/>
              <a:t>Passport</a:t>
            </a:r>
          </a:p>
          <a:p>
            <a:pPr marL="621792" lvl="1" indent="-246888" eaLnBrk="1" fontAlgn="auto" hangingPunct="1">
              <a:spcBef>
                <a:spcPts val="324"/>
              </a:spcBef>
              <a:spcAft>
                <a:spcPts val="0"/>
              </a:spcAft>
              <a:buFont typeface="Verdana"/>
              <a:buChar char="◦"/>
              <a:defRPr/>
            </a:pPr>
            <a:r>
              <a:rPr lang="en-US" dirty="0" smtClean="0"/>
              <a:t>Advantage</a:t>
            </a:r>
          </a:p>
          <a:p>
            <a:pPr marL="859536" lvl="2" indent="-246888" eaLnBrk="1" fontAlgn="auto" hangingPunct="1">
              <a:spcAft>
                <a:spcPts val="0"/>
              </a:spcAft>
              <a:buFont typeface="Wingdings 2"/>
              <a:buChar char=""/>
              <a:defRPr/>
            </a:pPr>
            <a:r>
              <a:rPr lang="en-US" dirty="0" smtClean="0"/>
              <a:t>Immediate update, no fraud</a:t>
            </a:r>
          </a:p>
          <a:p>
            <a:pPr marL="859536" lvl="2" indent="-246888" eaLnBrk="1" fontAlgn="auto" hangingPunct="1">
              <a:spcAft>
                <a:spcPts val="0"/>
              </a:spcAft>
              <a:buFont typeface="Wingdings 2"/>
              <a:buChar char=""/>
              <a:defRPr/>
            </a:pPr>
            <a:r>
              <a:rPr lang="en-US" dirty="0" smtClean="0"/>
              <a:t>Less damage thought regular use</a:t>
            </a:r>
          </a:p>
          <a:p>
            <a:pPr marL="859536" lvl="2" indent="-246888" eaLnBrk="1" fontAlgn="auto" hangingPunct="1">
              <a:spcAft>
                <a:spcPts val="0"/>
              </a:spcAft>
              <a:buFont typeface="Wingdings 2"/>
              <a:buChar char=""/>
              <a:defRPr/>
            </a:pPr>
            <a:r>
              <a:rPr lang="en-US" dirty="0" smtClean="0"/>
              <a:t>More secure</a:t>
            </a:r>
          </a:p>
          <a:p>
            <a:pPr marL="859536" lvl="2" indent="-246888" eaLnBrk="1" fontAlgn="auto" hangingPunct="1">
              <a:spcAft>
                <a:spcPts val="0"/>
              </a:spcAft>
              <a:buFont typeface="Wingdings 2"/>
              <a:buChar char=""/>
              <a:defRPr/>
            </a:pPr>
            <a:r>
              <a:rPr lang="en-US" dirty="0" smtClean="0"/>
              <a:t>Enter in restricted areas without card</a:t>
            </a:r>
          </a:p>
          <a:p>
            <a:pPr marL="621792" lvl="1" indent="-246888" eaLnBrk="1" fontAlgn="auto" hangingPunct="1">
              <a:spcBef>
                <a:spcPts val="324"/>
              </a:spcBef>
              <a:spcAft>
                <a:spcPts val="0"/>
              </a:spcAft>
              <a:buFont typeface="Verdana"/>
              <a:buChar char="◦"/>
              <a:defRPr/>
            </a:pPr>
            <a:r>
              <a:rPr lang="en-US" dirty="0" smtClean="0"/>
              <a:t>Disadvantage</a:t>
            </a:r>
          </a:p>
          <a:p>
            <a:pPr marL="859536" lvl="2" indent="-246888" eaLnBrk="1" fontAlgn="auto" hangingPunct="1">
              <a:spcAft>
                <a:spcPts val="0"/>
              </a:spcAft>
              <a:buFont typeface="Wingdings 2"/>
              <a:buChar char=""/>
              <a:defRPr/>
            </a:pPr>
            <a:r>
              <a:rPr lang="en-US" dirty="0" smtClean="0"/>
              <a:t>Hackers can stole information</a:t>
            </a:r>
          </a:p>
          <a:p>
            <a:pPr marL="859536" lvl="2" indent="-246888" eaLnBrk="1" fontAlgn="auto" hangingPunct="1">
              <a:spcAft>
                <a:spcPts val="0"/>
              </a:spcAft>
              <a:buFont typeface="Wingdings 2"/>
              <a:buChar char=""/>
              <a:defRPr/>
            </a:pPr>
            <a:r>
              <a:rPr lang="en-US" dirty="0" smtClean="0"/>
              <a:t>if the card lost the owner loses a proportion, if not all the money value of the card </a:t>
            </a:r>
          </a:p>
          <a:p>
            <a:pPr marL="621792" lvl="1" indent="-246888" eaLnBrk="1" fontAlgn="auto" hangingPunct="1">
              <a:spcBef>
                <a:spcPts val="324"/>
              </a:spcBef>
              <a:spcAft>
                <a:spcPts val="0"/>
              </a:spcAft>
              <a:buFont typeface="Verdana"/>
              <a:buChar char="◦"/>
              <a:defRPr/>
            </a:pPr>
            <a:endParaRPr lang="en-US" dirty="0" smtClean="0"/>
          </a:p>
          <a:p>
            <a:pPr marL="621792" lvl="1" indent="-246888" eaLnBrk="1" fontAlgn="auto" hangingPunct="1">
              <a:spcBef>
                <a:spcPts val="324"/>
              </a:spcBef>
              <a:spcAft>
                <a:spcPts val="0"/>
              </a:spcAft>
              <a:buFont typeface="Verdana"/>
              <a:buChar char="◦"/>
              <a:defRPr/>
            </a:pPr>
            <a:endParaRPr lang="en-US" dirty="0" smtClean="0"/>
          </a:p>
          <a:p>
            <a:pPr marL="621792" lvl="1" indent="-246888" eaLnBrk="1" fontAlgn="auto" hangingPunct="1">
              <a:spcBef>
                <a:spcPts val="324"/>
              </a:spcBef>
              <a:spcAft>
                <a:spcPts val="0"/>
              </a:spcAft>
              <a:buFont typeface="Verdana"/>
              <a:buChar char="◦"/>
              <a:defRPr/>
            </a:pPr>
            <a:endParaRPr lang="en-US" dirty="0" smtClean="0"/>
          </a:p>
          <a:p>
            <a:pPr marL="621792" lvl="1" indent="-246888" eaLnBrk="1" fontAlgn="auto" hangingPunct="1">
              <a:spcBef>
                <a:spcPts val="324"/>
              </a:spcBef>
              <a:spcAft>
                <a:spcPts val="0"/>
              </a:spcAft>
              <a:buFont typeface="Verdana"/>
              <a:buChar char="◦"/>
              <a:defRPr/>
            </a:pPr>
            <a:endParaRPr lang="el-GR" dirty="0"/>
          </a:p>
        </p:txBody>
      </p:sp>
      <p:sp>
        <p:nvSpPr>
          <p:cNvPr id="22531" name="Date Placeholder 2"/>
          <p:cNvSpPr>
            <a:spLocks noGrp="1"/>
          </p:cNvSpPr>
          <p:nvPr>
            <p:ph type="dt" sz="quarter" idx="10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0E9ACF69-E1E1-44A4-9744-51F420773084}" type="datetime1">
              <a:rPr lang="el-GR"/>
              <a:pPr>
                <a:defRPr/>
              </a:pPr>
              <a:t>18/1/2019</a:t>
            </a:fld>
            <a:endParaRPr lang="el-GR"/>
          </a:p>
        </p:txBody>
      </p:sp>
      <p:sp>
        <p:nvSpPr>
          <p:cNvPr id="22532" name="Footer Placeholder 3"/>
          <p:cNvSpPr>
            <a:spLocks noGrp="1"/>
          </p:cNvSpPr>
          <p:nvPr>
            <p:ph type="ftr" sz="quarter" idx="11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r>
              <a:rPr lang="en-US"/>
              <a:t>Chapter 2</a:t>
            </a:r>
            <a:endParaRPr lang="el-GR"/>
          </a:p>
        </p:txBody>
      </p:sp>
      <p:sp>
        <p:nvSpPr>
          <p:cNvPr id="22533" name="Slide Number Placeholder 4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689F2D60-3858-4409-93D1-7967C4EDF784}" type="slidenum">
              <a:rPr lang="el-GR"/>
              <a:pPr>
                <a:defRPr/>
              </a:pPr>
              <a:t>13</a:t>
            </a:fld>
            <a:endParaRPr lang="el-GR"/>
          </a:p>
        </p:txBody>
      </p:sp>
      <p:pic>
        <p:nvPicPr>
          <p:cNvPr id="1741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327278">
            <a:off x="6345238" y="2014538"/>
            <a:ext cx="2095500" cy="2181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fade thruBlk="1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Input Devices (Cont.)</a:t>
            </a:r>
            <a:endParaRPr lang="el-GR" smtClean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365760" indent="-256032" eaLnBrk="1" fontAlgn="auto" hangingPunct="1">
              <a:spcAft>
                <a:spcPts val="0"/>
              </a:spcAft>
              <a:buClr>
                <a:schemeClr val="accent3"/>
              </a:buClr>
              <a:buFont typeface="Wingdings 3"/>
              <a:buChar char=""/>
              <a:defRPr/>
            </a:pPr>
            <a:r>
              <a:rPr lang="en-US" dirty="0" smtClean="0">
                <a:solidFill>
                  <a:srgbClr val="FF0000"/>
                </a:solidFill>
              </a:rPr>
              <a:t>Chip and PIN readers</a:t>
            </a:r>
          </a:p>
          <a:p>
            <a:pPr marL="621792" lvl="1" indent="-246888" eaLnBrk="1" fontAlgn="auto" hangingPunct="1">
              <a:spcBef>
                <a:spcPts val="324"/>
              </a:spcBef>
              <a:spcAft>
                <a:spcPts val="0"/>
              </a:spcAft>
              <a:buFont typeface="Verdana"/>
              <a:buChar char="◦"/>
              <a:defRPr/>
            </a:pPr>
            <a:r>
              <a:rPr lang="en-US" dirty="0" smtClean="0"/>
              <a:t>Type of smart cards</a:t>
            </a:r>
          </a:p>
          <a:p>
            <a:pPr marL="621792" lvl="1" indent="-246888" eaLnBrk="1" fontAlgn="auto" hangingPunct="1">
              <a:spcBef>
                <a:spcPts val="324"/>
              </a:spcBef>
              <a:spcAft>
                <a:spcPts val="0"/>
              </a:spcAft>
              <a:buFont typeface="Verdana"/>
              <a:buChar char="◦"/>
              <a:defRPr/>
            </a:pPr>
            <a:r>
              <a:rPr lang="en-US" dirty="0" smtClean="0"/>
              <a:t>EFTPOS terminals</a:t>
            </a:r>
          </a:p>
          <a:p>
            <a:pPr marL="621792" lvl="1" indent="-246888" eaLnBrk="1" fontAlgn="auto" hangingPunct="1">
              <a:spcBef>
                <a:spcPts val="324"/>
              </a:spcBef>
              <a:spcAft>
                <a:spcPts val="0"/>
              </a:spcAft>
              <a:buFont typeface="Verdana"/>
              <a:buChar char="◦"/>
              <a:defRPr/>
            </a:pPr>
            <a:r>
              <a:rPr lang="en-US" dirty="0" smtClean="0"/>
              <a:t>Has slot for inserting the chip card and keypad for entering the PIN (personal identification number)</a:t>
            </a:r>
          </a:p>
          <a:p>
            <a:pPr marL="621792" lvl="1" indent="-246888" eaLnBrk="1" fontAlgn="auto" hangingPunct="1">
              <a:spcBef>
                <a:spcPts val="324"/>
              </a:spcBef>
              <a:spcAft>
                <a:spcPts val="0"/>
              </a:spcAft>
              <a:buFont typeface="Verdana"/>
              <a:buChar char="◦"/>
              <a:defRPr/>
            </a:pPr>
            <a:r>
              <a:rPr lang="en-US" dirty="0" smtClean="0"/>
              <a:t>Some of them has slot for magnetic strip cards</a:t>
            </a:r>
          </a:p>
          <a:p>
            <a:pPr marL="621792" lvl="1" indent="-246888" eaLnBrk="1" fontAlgn="auto" hangingPunct="1">
              <a:spcBef>
                <a:spcPts val="324"/>
              </a:spcBef>
              <a:spcAft>
                <a:spcPts val="0"/>
              </a:spcAft>
              <a:buFont typeface="Verdana"/>
              <a:buChar char="◦"/>
              <a:defRPr/>
            </a:pPr>
            <a:r>
              <a:rPr lang="en-US" dirty="0" smtClean="0"/>
              <a:t>Chip has information but also the PIN</a:t>
            </a:r>
          </a:p>
          <a:p>
            <a:pPr marL="621792" lvl="1" indent="-246888" eaLnBrk="1" fontAlgn="auto" hangingPunct="1">
              <a:spcBef>
                <a:spcPts val="324"/>
              </a:spcBef>
              <a:spcAft>
                <a:spcPts val="0"/>
              </a:spcAft>
              <a:buFont typeface="Verdana"/>
              <a:buChar char="◦"/>
              <a:defRPr/>
            </a:pPr>
            <a:r>
              <a:rPr lang="en-US" dirty="0" smtClean="0"/>
              <a:t>The card can not be used unless the people know the PIN</a:t>
            </a:r>
          </a:p>
          <a:p>
            <a:pPr marL="621792" lvl="1" indent="-246888" eaLnBrk="1" fontAlgn="auto" hangingPunct="1">
              <a:spcBef>
                <a:spcPts val="324"/>
              </a:spcBef>
              <a:spcAft>
                <a:spcPts val="0"/>
              </a:spcAft>
              <a:buFont typeface="Verdana"/>
              <a:buChar char="◦"/>
              <a:defRPr/>
            </a:pPr>
            <a:r>
              <a:rPr lang="en-US" dirty="0" smtClean="0"/>
              <a:t>Use for payment methods</a:t>
            </a:r>
          </a:p>
          <a:p>
            <a:pPr marL="621792" lvl="1" indent="-246888" eaLnBrk="1" fontAlgn="auto" hangingPunct="1">
              <a:spcBef>
                <a:spcPts val="324"/>
              </a:spcBef>
              <a:spcAft>
                <a:spcPts val="0"/>
              </a:spcAft>
              <a:buFont typeface="Verdana"/>
              <a:buChar char="◦"/>
              <a:defRPr/>
            </a:pPr>
            <a:r>
              <a:rPr lang="en-US" dirty="0" smtClean="0"/>
              <a:t>Advantages</a:t>
            </a:r>
          </a:p>
          <a:p>
            <a:pPr marL="859536" lvl="2" indent="-246888" eaLnBrk="1" fontAlgn="auto" hangingPunct="1">
              <a:spcAft>
                <a:spcPts val="0"/>
              </a:spcAft>
              <a:buFont typeface="Wingdings 2"/>
              <a:buChar char=""/>
              <a:defRPr/>
            </a:pPr>
            <a:r>
              <a:rPr lang="en-US" dirty="0" smtClean="0"/>
              <a:t>Secure transactions</a:t>
            </a:r>
          </a:p>
          <a:p>
            <a:pPr marL="859536" lvl="2" indent="-246888" eaLnBrk="1" fontAlgn="auto" hangingPunct="1">
              <a:spcAft>
                <a:spcPts val="0"/>
              </a:spcAft>
              <a:buFont typeface="Wingdings 2"/>
              <a:buChar char=""/>
              <a:defRPr/>
            </a:pPr>
            <a:r>
              <a:rPr lang="en-US" dirty="0" smtClean="0"/>
              <a:t>Save time compare using cash and cheques</a:t>
            </a:r>
          </a:p>
          <a:p>
            <a:pPr marL="859536" lvl="2" indent="-246888" eaLnBrk="1" fontAlgn="auto" hangingPunct="1">
              <a:spcAft>
                <a:spcPts val="0"/>
              </a:spcAft>
              <a:buFont typeface="Wingdings 2"/>
              <a:buChar char=""/>
              <a:defRPr/>
            </a:pPr>
            <a:r>
              <a:rPr lang="en-US" dirty="0" smtClean="0"/>
              <a:t>More robust </a:t>
            </a:r>
          </a:p>
          <a:p>
            <a:pPr marL="621792" lvl="1" indent="-246888" eaLnBrk="1" fontAlgn="auto" hangingPunct="1">
              <a:spcBef>
                <a:spcPts val="324"/>
              </a:spcBef>
              <a:spcAft>
                <a:spcPts val="0"/>
              </a:spcAft>
              <a:buFont typeface="Verdana"/>
              <a:buChar char="◦"/>
              <a:defRPr/>
            </a:pPr>
            <a:r>
              <a:rPr lang="en-US" dirty="0" smtClean="0"/>
              <a:t>Disadvantages</a:t>
            </a:r>
          </a:p>
          <a:p>
            <a:pPr marL="621792" lvl="1" indent="-246888" eaLnBrk="1" fontAlgn="auto" hangingPunct="1">
              <a:spcBef>
                <a:spcPts val="324"/>
              </a:spcBef>
              <a:spcAft>
                <a:spcPts val="0"/>
              </a:spcAft>
              <a:buFont typeface="Verdana"/>
              <a:buChar char="◦"/>
              <a:defRPr/>
            </a:pPr>
            <a:r>
              <a:rPr lang="en-US" dirty="0" smtClean="0"/>
              <a:t>No PIN no transactions</a:t>
            </a:r>
          </a:p>
          <a:p>
            <a:pPr marL="621792" lvl="1" indent="-246888" eaLnBrk="1" fontAlgn="auto" hangingPunct="1">
              <a:spcBef>
                <a:spcPts val="324"/>
              </a:spcBef>
              <a:spcAft>
                <a:spcPts val="0"/>
              </a:spcAft>
              <a:buFont typeface="Verdana"/>
              <a:buChar char="◦"/>
              <a:defRPr/>
            </a:pPr>
            <a:r>
              <a:rPr lang="en-US" dirty="0" smtClean="0"/>
              <a:t>Very careful to protect their PIN</a:t>
            </a:r>
          </a:p>
          <a:p>
            <a:pPr marL="859536" lvl="2" indent="-246888" eaLnBrk="1" fontAlgn="auto" hangingPunct="1">
              <a:spcAft>
                <a:spcPts val="0"/>
              </a:spcAft>
              <a:buFont typeface="Wingdings 2"/>
              <a:buChar char=""/>
              <a:defRPr/>
            </a:pPr>
            <a:endParaRPr lang="en-US" dirty="0" smtClean="0"/>
          </a:p>
        </p:txBody>
      </p:sp>
      <p:sp>
        <p:nvSpPr>
          <p:cNvPr id="23555" name="Date Placeholder 2"/>
          <p:cNvSpPr>
            <a:spLocks noGrp="1"/>
          </p:cNvSpPr>
          <p:nvPr>
            <p:ph type="dt" sz="quarter" idx="10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9807638B-490E-4DF8-B2FC-3A5834149C2F}" type="datetime1">
              <a:rPr lang="el-GR"/>
              <a:pPr>
                <a:defRPr/>
              </a:pPr>
              <a:t>18/1/2019</a:t>
            </a:fld>
            <a:endParaRPr lang="el-GR"/>
          </a:p>
        </p:txBody>
      </p:sp>
      <p:sp>
        <p:nvSpPr>
          <p:cNvPr id="23556" name="Footer Placeholder 3"/>
          <p:cNvSpPr>
            <a:spLocks noGrp="1"/>
          </p:cNvSpPr>
          <p:nvPr>
            <p:ph type="ftr" sz="quarter" idx="11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r>
              <a:rPr lang="en-US"/>
              <a:t>Chapter 2</a:t>
            </a:r>
            <a:endParaRPr lang="el-GR"/>
          </a:p>
        </p:txBody>
      </p:sp>
      <p:sp>
        <p:nvSpPr>
          <p:cNvPr id="23557" name="Slide Number Placeholder 4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5C95B97E-EE32-45DF-8636-5271811B2FF8}" type="slidenum">
              <a:rPr lang="el-GR"/>
              <a:pPr>
                <a:defRPr/>
              </a:pPr>
              <a:t>14</a:t>
            </a:fld>
            <a:endParaRPr lang="el-GR"/>
          </a:p>
        </p:txBody>
      </p:sp>
      <p:pic>
        <p:nvPicPr>
          <p:cNvPr id="18439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388" y="3573463"/>
            <a:ext cx="1733550" cy="2628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Input Devices (Cont.)</a:t>
            </a:r>
            <a:endParaRPr lang="el-GR" smtClean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365760" indent="-256032" eaLnBrk="1" fontAlgn="auto" hangingPunct="1">
              <a:spcAft>
                <a:spcPts val="0"/>
              </a:spcAft>
              <a:buClr>
                <a:schemeClr val="accent3"/>
              </a:buClr>
              <a:buFont typeface="Wingdings 3"/>
              <a:buChar char=""/>
              <a:defRPr/>
            </a:pPr>
            <a:r>
              <a:rPr lang="en-US" dirty="0" smtClean="0">
                <a:solidFill>
                  <a:srgbClr val="FF0000"/>
                </a:solidFill>
              </a:rPr>
              <a:t>Scanners</a:t>
            </a:r>
          </a:p>
          <a:p>
            <a:pPr marL="621792" lvl="1" indent="-246888" eaLnBrk="1" fontAlgn="auto" hangingPunct="1">
              <a:spcBef>
                <a:spcPts val="324"/>
              </a:spcBef>
              <a:spcAft>
                <a:spcPts val="0"/>
              </a:spcAft>
              <a:buFont typeface="Verdana"/>
              <a:buChar char="◦"/>
              <a:defRPr/>
            </a:pPr>
            <a:r>
              <a:rPr lang="en-US" dirty="0" smtClean="0"/>
              <a:t>Enter hard copy images</a:t>
            </a:r>
          </a:p>
          <a:p>
            <a:pPr marL="621792" lvl="1" indent="-246888" eaLnBrk="1" fontAlgn="auto" hangingPunct="1">
              <a:spcBef>
                <a:spcPts val="324"/>
              </a:spcBef>
              <a:spcAft>
                <a:spcPts val="0"/>
              </a:spcAft>
              <a:buFont typeface="Verdana"/>
              <a:buChar char="◦"/>
              <a:defRPr/>
            </a:pPr>
            <a:r>
              <a:rPr lang="en-US" dirty="0" err="1" smtClean="0"/>
              <a:t>Flatpad</a:t>
            </a:r>
            <a:r>
              <a:rPr lang="en-US" dirty="0" smtClean="0"/>
              <a:t>, place the document in front of the glass</a:t>
            </a:r>
          </a:p>
          <a:p>
            <a:pPr marL="621792" lvl="1" indent="-246888" eaLnBrk="1" fontAlgn="auto" hangingPunct="1">
              <a:spcBef>
                <a:spcPts val="324"/>
              </a:spcBef>
              <a:spcAft>
                <a:spcPts val="0"/>
              </a:spcAft>
              <a:buFont typeface="Verdana"/>
              <a:buChar char="◦"/>
              <a:defRPr/>
            </a:pPr>
            <a:r>
              <a:rPr lang="en-US" dirty="0" smtClean="0"/>
              <a:t>Light source move underneath</a:t>
            </a:r>
          </a:p>
          <a:p>
            <a:pPr marL="621792" lvl="1" indent="-246888" eaLnBrk="1" fontAlgn="auto" hangingPunct="1">
              <a:spcBef>
                <a:spcPts val="324"/>
              </a:spcBef>
              <a:spcAft>
                <a:spcPts val="0"/>
              </a:spcAft>
              <a:buFont typeface="Verdana"/>
              <a:buChar char="◦"/>
              <a:defRPr/>
            </a:pPr>
            <a:r>
              <a:rPr lang="en-US" dirty="0" smtClean="0"/>
              <a:t>Scanner can also used as OCR</a:t>
            </a:r>
          </a:p>
          <a:p>
            <a:pPr marL="621792" lvl="1" indent="-246888" eaLnBrk="1" fontAlgn="auto" hangingPunct="1">
              <a:spcBef>
                <a:spcPts val="324"/>
              </a:spcBef>
              <a:spcAft>
                <a:spcPts val="0"/>
              </a:spcAft>
              <a:buFont typeface="Verdana"/>
              <a:buChar char="◦"/>
              <a:defRPr/>
            </a:pPr>
            <a:r>
              <a:rPr lang="en-US" dirty="0" smtClean="0"/>
              <a:t>Barcode readers are used to reader codes</a:t>
            </a:r>
          </a:p>
          <a:p>
            <a:pPr marL="621792" lvl="1" indent="-246888" eaLnBrk="1" fontAlgn="auto" hangingPunct="1">
              <a:spcBef>
                <a:spcPts val="324"/>
              </a:spcBef>
              <a:spcAft>
                <a:spcPts val="0"/>
              </a:spcAft>
              <a:buFont typeface="Verdana"/>
              <a:buChar char="◦"/>
              <a:defRPr/>
            </a:pPr>
            <a:r>
              <a:rPr lang="en-US" dirty="0" smtClean="0"/>
              <a:t>Use to scan old records</a:t>
            </a:r>
          </a:p>
          <a:p>
            <a:pPr marL="621792" lvl="1" indent="-246888" eaLnBrk="1" fontAlgn="auto" hangingPunct="1">
              <a:spcBef>
                <a:spcPts val="324"/>
              </a:spcBef>
              <a:spcAft>
                <a:spcPts val="0"/>
              </a:spcAft>
              <a:buFont typeface="Verdana"/>
              <a:buChar char="◦"/>
              <a:defRPr/>
            </a:pPr>
            <a:r>
              <a:rPr lang="en-US" dirty="0" smtClean="0"/>
              <a:t>Scan images for editing</a:t>
            </a:r>
          </a:p>
          <a:p>
            <a:pPr marL="621792" lvl="1" indent="-246888" eaLnBrk="1" fontAlgn="auto" hangingPunct="1">
              <a:spcBef>
                <a:spcPts val="324"/>
              </a:spcBef>
              <a:spcAft>
                <a:spcPts val="0"/>
              </a:spcAft>
              <a:buFont typeface="Verdana"/>
              <a:buChar char="◦"/>
              <a:defRPr/>
            </a:pPr>
            <a:r>
              <a:rPr lang="en-US" dirty="0" smtClean="0"/>
              <a:t>Used in faxes</a:t>
            </a:r>
          </a:p>
          <a:p>
            <a:pPr marL="621792" lvl="1" indent="-246888" eaLnBrk="1" fontAlgn="auto" hangingPunct="1">
              <a:spcBef>
                <a:spcPts val="324"/>
              </a:spcBef>
              <a:spcAft>
                <a:spcPts val="0"/>
              </a:spcAft>
              <a:buFont typeface="Verdana"/>
              <a:buChar char="◦"/>
              <a:defRPr/>
            </a:pPr>
            <a:r>
              <a:rPr lang="en-US" dirty="0" smtClean="0"/>
              <a:t>Advantages</a:t>
            </a:r>
          </a:p>
          <a:p>
            <a:pPr marL="859536" lvl="2" indent="-246888" eaLnBrk="1" fontAlgn="auto" hangingPunct="1">
              <a:spcAft>
                <a:spcPts val="0"/>
              </a:spcAft>
              <a:buFont typeface="Wingdings 2"/>
              <a:buChar char=""/>
              <a:defRPr/>
            </a:pPr>
            <a:r>
              <a:rPr lang="en-US" dirty="0" smtClean="0"/>
              <a:t>Allow images to be stored</a:t>
            </a:r>
          </a:p>
          <a:p>
            <a:pPr marL="859536" lvl="2" indent="-246888" eaLnBrk="1" fontAlgn="auto" hangingPunct="1">
              <a:spcAft>
                <a:spcPts val="0"/>
              </a:spcAft>
              <a:buFont typeface="Wingdings 2"/>
              <a:buChar char=""/>
              <a:defRPr/>
            </a:pPr>
            <a:r>
              <a:rPr lang="en-US" dirty="0" smtClean="0"/>
              <a:t>Save time using as OCR</a:t>
            </a:r>
          </a:p>
          <a:p>
            <a:pPr marL="859536" lvl="2" indent="-246888" eaLnBrk="1" fontAlgn="auto" hangingPunct="1">
              <a:spcAft>
                <a:spcPts val="0"/>
              </a:spcAft>
              <a:buFont typeface="Wingdings 2"/>
              <a:buChar char=""/>
              <a:defRPr/>
            </a:pPr>
            <a:r>
              <a:rPr lang="en-US" dirty="0" smtClean="0"/>
              <a:t>Using as barcode, save time and more accurate</a:t>
            </a:r>
          </a:p>
          <a:p>
            <a:pPr marL="621792" lvl="1" indent="-246888" eaLnBrk="1" fontAlgn="auto" hangingPunct="1">
              <a:spcBef>
                <a:spcPts val="324"/>
              </a:spcBef>
              <a:spcAft>
                <a:spcPts val="0"/>
              </a:spcAft>
              <a:buFont typeface="Verdana"/>
              <a:buChar char="◦"/>
              <a:defRPr/>
            </a:pPr>
            <a:r>
              <a:rPr lang="en-US" dirty="0" smtClean="0"/>
              <a:t>Disadvantage</a:t>
            </a:r>
          </a:p>
          <a:p>
            <a:pPr marL="859536" lvl="2" indent="-246888" eaLnBrk="1" fontAlgn="auto" hangingPunct="1">
              <a:spcAft>
                <a:spcPts val="0"/>
              </a:spcAft>
              <a:buFont typeface="Wingdings 2"/>
              <a:buChar char=""/>
              <a:defRPr/>
            </a:pPr>
            <a:r>
              <a:rPr lang="en-US" dirty="0" smtClean="0"/>
              <a:t>Reproduction is limited</a:t>
            </a:r>
          </a:p>
          <a:p>
            <a:pPr marL="859536" lvl="2" indent="-246888" eaLnBrk="1" fontAlgn="auto" hangingPunct="1">
              <a:spcAft>
                <a:spcPts val="0"/>
              </a:spcAft>
              <a:buFont typeface="Wingdings 2"/>
              <a:buChar char=""/>
              <a:defRPr/>
            </a:pPr>
            <a:endParaRPr lang="en-US" dirty="0" smtClean="0"/>
          </a:p>
        </p:txBody>
      </p:sp>
      <p:sp>
        <p:nvSpPr>
          <p:cNvPr id="24579" name="Date Placeholder 2"/>
          <p:cNvSpPr>
            <a:spLocks noGrp="1"/>
          </p:cNvSpPr>
          <p:nvPr>
            <p:ph type="dt" sz="quarter" idx="10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427C27B5-FFCE-4E25-A5FE-EDE7D8B1A8CD}" type="datetime1">
              <a:rPr lang="el-GR"/>
              <a:pPr>
                <a:defRPr/>
              </a:pPr>
              <a:t>18/1/2019</a:t>
            </a:fld>
            <a:endParaRPr lang="el-GR"/>
          </a:p>
        </p:txBody>
      </p:sp>
      <p:sp>
        <p:nvSpPr>
          <p:cNvPr id="24580" name="Footer Placeholder 3"/>
          <p:cNvSpPr>
            <a:spLocks noGrp="1"/>
          </p:cNvSpPr>
          <p:nvPr>
            <p:ph type="ftr" sz="quarter" idx="11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r>
              <a:rPr lang="en-US"/>
              <a:t>Chapter 2</a:t>
            </a:r>
            <a:endParaRPr lang="el-GR"/>
          </a:p>
        </p:txBody>
      </p:sp>
      <p:sp>
        <p:nvSpPr>
          <p:cNvPr id="24581" name="Slide Number Placeholder 4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B676427C-E4DD-4717-AEE6-869AE19E2FF0}" type="slidenum">
              <a:rPr lang="el-GR"/>
              <a:pPr>
                <a:defRPr/>
              </a:pPr>
              <a:t>15</a:t>
            </a:fld>
            <a:endParaRPr lang="el-GR"/>
          </a:p>
        </p:txBody>
      </p:sp>
      <p:pic>
        <p:nvPicPr>
          <p:cNvPr id="1946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025" y="1844675"/>
            <a:ext cx="1800225" cy="1250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4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5463" y="4149725"/>
            <a:ext cx="2124075" cy="2152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Input Devices (Cont.)</a:t>
            </a:r>
            <a:endParaRPr lang="el-GR" smtClean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365760" indent="-256032" eaLnBrk="1" fontAlgn="auto" hangingPunct="1">
              <a:spcAft>
                <a:spcPts val="0"/>
              </a:spcAft>
              <a:buClr>
                <a:schemeClr val="accent3"/>
              </a:buClr>
              <a:buFont typeface="Wingdings 3"/>
              <a:buChar char=""/>
              <a:defRPr/>
            </a:pPr>
            <a:r>
              <a:rPr lang="en-US" dirty="0" smtClean="0">
                <a:solidFill>
                  <a:srgbClr val="FF0000"/>
                </a:solidFill>
              </a:rPr>
              <a:t>Barcode readers</a:t>
            </a:r>
          </a:p>
          <a:p>
            <a:pPr marL="621792" lvl="1" indent="-246888" eaLnBrk="1" fontAlgn="auto" hangingPunct="1">
              <a:spcBef>
                <a:spcPts val="324"/>
              </a:spcBef>
              <a:spcAft>
                <a:spcPts val="0"/>
              </a:spcAft>
              <a:buFont typeface="Verdana"/>
              <a:buChar char="◦"/>
              <a:defRPr/>
            </a:pPr>
            <a:r>
              <a:rPr lang="en-US" dirty="0" smtClean="0"/>
              <a:t>Read information in the form of bar code</a:t>
            </a:r>
          </a:p>
          <a:p>
            <a:pPr marL="621792" lvl="1" indent="-246888" eaLnBrk="1" fontAlgn="auto" hangingPunct="1">
              <a:spcBef>
                <a:spcPts val="324"/>
              </a:spcBef>
              <a:spcAft>
                <a:spcPts val="0"/>
              </a:spcAft>
              <a:buFont typeface="Verdana"/>
              <a:buChar char="◦"/>
              <a:defRPr/>
            </a:pPr>
            <a:r>
              <a:rPr lang="en-US" dirty="0" smtClean="0"/>
              <a:t>Goods are marked with codes</a:t>
            </a:r>
          </a:p>
          <a:p>
            <a:pPr marL="621792" lvl="1" indent="-246888" eaLnBrk="1" fontAlgn="auto" hangingPunct="1">
              <a:spcBef>
                <a:spcPts val="324"/>
              </a:spcBef>
              <a:spcAft>
                <a:spcPts val="0"/>
              </a:spcAft>
              <a:buFont typeface="Verdana"/>
              <a:buChar char="◦"/>
              <a:defRPr/>
            </a:pPr>
            <a:r>
              <a:rPr lang="en-US" dirty="0" smtClean="0"/>
              <a:t>Uses</a:t>
            </a:r>
          </a:p>
          <a:p>
            <a:pPr marL="859536" lvl="2" indent="-246888" eaLnBrk="1" fontAlgn="auto" hangingPunct="1">
              <a:spcAft>
                <a:spcPts val="0"/>
              </a:spcAft>
              <a:buFont typeface="Wingdings 2"/>
              <a:buChar char=""/>
              <a:defRPr/>
            </a:pPr>
            <a:r>
              <a:rPr lang="en-US" dirty="0" smtClean="0"/>
              <a:t>Supermarkets and shops</a:t>
            </a:r>
          </a:p>
          <a:p>
            <a:pPr marL="859536" lvl="2" indent="-246888" eaLnBrk="1" fontAlgn="auto" hangingPunct="1">
              <a:spcAft>
                <a:spcPts val="0"/>
              </a:spcAft>
              <a:buFont typeface="Wingdings 2"/>
              <a:buChar char=""/>
              <a:defRPr/>
            </a:pPr>
            <a:r>
              <a:rPr lang="en-US" dirty="0" smtClean="0"/>
              <a:t>Automatic stock control</a:t>
            </a:r>
          </a:p>
          <a:p>
            <a:pPr marL="859536" lvl="2" indent="-246888" eaLnBrk="1" fontAlgn="auto" hangingPunct="1">
              <a:spcAft>
                <a:spcPts val="0"/>
              </a:spcAft>
              <a:buFont typeface="Wingdings 2"/>
              <a:buChar char=""/>
              <a:defRPr/>
            </a:pPr>
            <a:r>
              <a:rPr lang="en-US" dirty="0" smtClean="0"/>
              <a:t>Libraries</a:t>
            </a:r>
          </a:p>
          <a:p>
            <a:pPr marL="859536" lvl="2" indent="-246888" eaLnBrk="1" fontAlgn="auto" hangingPunct="1">
              <a:spcAft>
                <a:spcPts val="0"/>
              </a:spcAft>
              <a:buFont typeface="Wingdings 2"/>
              <a:buChar char=""/>
              <a:defRPr/>
            </a:pPr>
            <a:r>
              <a:rPr lang="en-US" dirty="0" smtClean="0"/>
              <a:t>Identify items from the database</a:t>
            </a:r>
          </a:p>
          <a:p>
            <a:pPr marL="621792" lvl="1" indent="-246888" eaLnBrk="1" fontAlgn="auto" hangingPunct="1">
              <a:spcBef>
                <a:spcPts val="324"/>
              </a:spcBef>
              <a:spcAft>
                <a:spcPts val="0"/>
              </a:spcAft>
              <a:buFont typeface="Verdana"/>
              <a:buChar char="◦"/>
              <a:defRPr/>
            </a:pPr>
            <a:r>
              <a:rPr lang="en-US" dirty="0" smtClean="0"/>
              <a:t>Advantages</a:t>
            </a:r>
          </a:p>
          <a:p>
            <a:pPr marL="859536" lvl="2" indent="-246888" eaLnBrk="1" fontAlgn="auto" hangingPunct="1">
              <a:spcAft>
                <a:spcPts val="0"/>
              </a:spcAft>
              <a:buFont typeface="Wingdings 2"/>
              <a:buChar char=""/>
              <a:defRPr/>
            </a:pPr>
            <a:r>
              <a:rPr lang="en-US" dirty="0" smtClean="0"/>
              <a:t>Faster</a:t>
            </a:r>
          </a:p>
          <a:p>
            <a:pPr marL="859536" lvl="2" indent="-246888" eaLnBrk="1" fontAlgn="auto" hangingPunct="1">
              <a:spcAft>
                <a:spcPts val="0"/>
              </a:spcAft>
              <a:buFont typeface="Wingdings 2"/>
              <a:buChar char=""/>
              <a:defRPr/>
            </a:pPr>
            <a:r>
              <a:rPr lang="en-US" dirty="0" smtClean="0"/>
              <a:t>Accurate</a:t>
            </a:r>
          </a:p>
          <a:p>
            <a:pPr marL="859536" lvl="2" indent="-246888" eaLnBrk="1" fontAlgn="auto" hangingPunct="1">
              <a:spcAft>
                <a:spcPts val="0"/>
              </a:spcAft>
              <a:buFont typeface="Wingdings 2"/>
              <a:buChar char=""/>
              <a:defRPr/>
            </a:pPr>
            <a:r>
              <a:rPr lang="en-US" dirty="0" smtClean="0"/>
              <a:t>Improve safety</a:t>
            </a:r>
          </a:p>
          <a:p>
            <a:pPr marL="859536" lvl="2" indent="-246888" eaLnBrk="1" fontAlgn="auto" hangingPunct="1">
              <a:spcAft>
                <a:spcPts val="0"/>
              </a:spcAft>
              <a:buFont typeface="Wingdings 2"/>
              <a:buChar char=""/>
              <a:defRPr/>
            </a:pPr>
            <a:r>
              <a:rPr lang="en-US" dirty="0" smtClean="0"/>
              <a:t>Trusted</a:t>
            </a:r>
          </a:p>
          <a:p>
            <a:pPr marL="859536" lvl="2" indent="-246888" eaLnBrk="1" fontAlgn="auto" hangingPunct="1">
              <a:spcAft>
                <a:spcPts val="0"/>
              </a:spcAft>
              <a:buFont typeface="Wingdings 2"/>
              <a:buChar char=""/>
              <a:defRPr/>
            </a:pPr>
            <a:r>
              <a:rPr lang="en-US" dirty="0" smtClean="0"/>
              <a:t>Easy update (only central database)</a:t>
            </a:r>
          </a:p>
          <a:p>
            <a:pPr marL="859536" lvl="2" indent="-246888" eaLnBrk="1" fontAlgn="auto" hangingPunct="1">
              <a:spcAft>
                <a:spcPts val="0"/>
              </a:spcAft>
              <a:buFont typeface="Wingdings 2"/>
              <a:buChar char=""/>
              <a:defRPr/>
            </a:pPr>
            <a:r>
              <a:rPr lang="en-US" dirty="0" smtClean="0"/>
              <a:t>No individually changes</a:t>
            </a:r>
          </a:p>
          <a:p>
            <a:pPr marL="621792" lvl="1" indent="-246888" eaLnBrk="1" fontAlgn="auto" hangingPunct="1">
              <a:spcBef>
                <a:spcPts val="324"/>
              </a:spcBef>
              <a:spcAft>
                <a:spcPts val="0"/>
              </a:spcAft>
              <a:buFont typeface="Verdana"/>
              <a:buChar char="◦"/>
              <a:defRPr/>
            </a:pPr>
            <a:r>
              <a:rPr lang="en-US" dirty="0" smtClean="0"/>
              <a:t>Disadvantages</a:t>
            </a:r>
          </a:p>
          <a:p>
            <a:pPr marL="859536" lvl="2" indent="-246888" eaLnBrk="1" fontAlgn="auto" hangingPunct="1">
              <a:spcAft>
                <a:spcPts val="0"/>
              </a:spcAft>
              <a:buFont typeface="Wingdings 2"/>
              <a:buChar char=""/>
              <a:defRPr/>
            </a:pPr>
            <a:r>
              <a:rPr lang="en-US" dirty="0" smtClean="0"/>
              <a:t>Expensive</a:t>
            </a:r>
          </a:p>
          <a:p>
            <a:pPr marL="859536" lvl="2" indent="-246888" eaLnBrk="1" fontAlgn="auto" hangingPunct="1">
              <a:spcAft>
                <a:spcPts val="0"/>
              </a:spcAft>
              <a:buFont typeface="Wingdings 2"/>
              <a:buChar char=""/>
              <a:defRPr/>
            </a:pPr>
            <a:r>
              <a:rPr lang="en-US" dirty="0" smtClean="0"/>
              <a:t>Barcodes can be swapped</a:t>
            </a:r>
          </a:p>
          <a:p>
            <a:pPr marL="859536" lvl="2" indent="-246888" eaLnBrk="1" fontAlgn="auto" hangingPunct="1">
              <a:spcAft>
                <a:spcPts val="0"/>
              </a:spcAft>
              <a:buFont typeface="Wingdings 2"/>
              <a:buChar char=""/>
              <a:defRPr/>
            </a:pPr>
            <a:endParaRPr lang="en-US" dirty="0" smtClean="0"/>
          </a:p>
          <a:p>
            <a:pPr marL="859536" lvl="2" indent="-246888" eaLnBrk="1" fontAlgn="auto" hangingPunct="1">
              <a:spcAft>
                <a:spcPts val="0"/>
              </a:spcAft>
              <a:buFont typeface="Wingdings 2"/>
              <a:buChar char=""/>
              <a:defRPr/>
            </a:pPr>
            <a:endParaRPr lang="en-US" dirty="0" smtClean="0"/>
          </a:p>
          <a:p>
            <a:pPr marL="859536" lvl="2" indent="-246888" eaLnBrk="1" fontAlgn="auto" hangingPunct="1">
              <a:spcAft>
                <a:spcPts val="0"/>
              </a:spcAft>
              <a:buFont typeface="Wingdings 2"/>
              <a:buChar char=""/>
              <a:defRPr/>
            </a:pPr>
            <a:endParaRPr lang="el-GR" dirty="0"/>
          </a:p>
        </p:txBody>
      </p:sp>
      <p:sp>
        <p:nvSpPr>
          <p:cNvPr id="25603" name="Date Placeholder 2"/>
          <p:cNvSpPr>
            <a:spLocks noGrp="1"/>
          </p:cNvSpPr>
          <p:nvPr>
            <p:ph type="dt" sz="quarter" idx="10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BE18C52D-E372-41AB-850B-AC22AC6E9398}" type="datetime1">
              <a:rPr lang="el-GR"/>
              <a:pPr>
                <a:defRPr/>
              </a:pPr>
              <a:t>18/1/2019</a:t>
            </a:fld>
            <a:endParaRPr lang="el-GR"/>
          </a:p>
        </p:txBody>
      </p:sp>
      <p:sp>
        <p:nvSpPr>
          <p:cNvPr id="25604" name="Footer Placeholder 3"/>
          <p:cNvSpPr>
            <a:spLocks noGrp="1"/>
          </p:cNvSpPr>
          <p:nvPr>
            <p:ph type="ftr" sz="quarter" idx="11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r>
              <a:rPr lang="en-US"/>
              <a:t>Chapter 2</a:t>
            </a:r>
            <a:endParaRPr lang="el-GR"/>
          </a:p>
        </p:txBody>
      </p:sp>
      <p:sp>
        <p:nvSpPr>
          <p:cNvPr id="25605" name="Slide Number Placeholder 4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04892AB1-F9BD-4357-B50D-145273311212}" type="slidenum">
              <a:rPr lang="el-GR"/>
              <a:pPr>
                <a:defRPr/>
              </a:pPr>
              <a:t>16</a:t>
            </a:fld>
            <a:endParaRPr lang="el-GR"/>
          </a:p>
        </p:txBody>
      </p:sp>
      <p:pic>
        <p:nvPicPr>
          <p:cNvPr id="2048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768068">
            <a:off x="6191250" y="1801813"/>
            <a:ext cx="2428875" cy="1885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469668">
            <a:off x="5057775" y="4437063"/>
            <a:ext cx="2486025" cy="1838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Input Devices (Cont.)</a:t>
            </a:r>
            <a:endParaRPr lang="el-GR" smtClean="0"/>
          </a:p>
        </p:txBody>
      </p:sp>
      <p:sp>
        <p:nvSpPr>
          <p:cNvPr id="26626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en-US" smtClean="0">
                <a:solidFill>
                  <a:srgbClr val="FF0000"/>
                </a:solidFill>
              </a:rPr>
              <a:t>OMR – Optical mark recognition</a:t>
            </a:r>
          </a:p>
          <a:p>
            <a:pPr marL="640080" lvl="1" indent="-246888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en-US" smtClean="0"/>
              <a:t>Read marks made by pen or pencil</a:t>
            </a:r>
          </a:p>
          <a:p>
            <a:pPr marL="640080" lvl="1" indent="-246888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en-US" smtClean="0"/>
              <a:t>Uses</a:t>
            </a:r>
          </a:p>
          <a:p>
            <a:pPr lvl="2" indent="-246888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en-US" smtClean="0"/>
              <a:t>Read multiple choice questions</a:t>
            </a:r>
          </a:p>
          <a:p>
            <a:pPr marL="640080" lvl="1" indent="-246888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en-US" smtClean="0"/>
              <a:t>Advantages</a:t>
            </a:r>
          </a:p>
          <a:p>
            <a:pPr lvl="2" indent="-246888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en-US" smtClean="0"/>
              <a:t>Fast</a:t>
            </a:r>
          </a:p>
          <a:p>
            <a:pPr lvl="2" indent="-246888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en-US" smtClean="0"/>
              <a:t>More accurate</a:t>
            </a:r>
          </a:p>
          <a:p>
            <a:pPr lvl="2" indent="-246888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en-US" smtClean="0"/>
              <a:t>OMR more accurate than OCR</a:t>
            </a:r>
          </a:p>
          <a:p>
            <a:pPr marL="640080" lvl="1" indent="-246888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en-US" smtClean="0"/>
              <a:t>Disadvantages</a:t>
            </a:r>
          </a:p>
          <a:p>
            <a:pPr lvl="2" indent="-246888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en-US" smtClean="0"/>
              <a:t>Forms need to be carefully designed</a:t>
            </a:r>
          </a:p>
          <a:p>
            <a:pPr lvl="2" indent="-246888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en-US" smtClean="0"/>
              <a:t>Problems, if the forms haven’t been fill corectly</a:t>
            </a:r>
          </a:p>
        </p:txBody>
      </p:sp>
      <p:sp>
        <p:nvSpPr>
          <p:cNvPr id="26627" name="Date Placeholder 2"/>
          <p:cNvSpPr>
            <a:spLocks noGrp="1"/>
          </p:cNvSpPr>
          <p:nvPr>
            <p:ph type="dt" sz="quarter" idx="10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1FD57B19-3DD5-4C26-A70E-827735703822}" type="datetime1">
              <a:rPr lang="el-GR"/>
              <a:pPr>
                <a:defRPr/>
              </a:pPr>
              <a:t>18/1/2019</a:t>
            </a:fld>
            <a:endParaRPr lang="el-GR"/>
          </a:p>
        </p:txBody>
      </p:sp>
      <p:sp>
        <p:nvSpPr>
          <p:cNvPr id="26628" name="Footer Placeholder 3"/>
          <p:cNvSpPr>
            <a:spLocks noGrp="1"/>
          </p:cNvSpPr>
          <p:nvPr>
            <p:ph type="ftr" sz="quarter" idx="11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r>
              <a:rPr lang="en-US"/>
              <a:t>Chapter 2</a:t>
            </a:r>
            <a:endParaRPr lang="el-GR"/>
          </a:p>
        </p:txBody>
      </p:sp>
      <p:sp>
        <p:nvSpPr>
          <p:cNvPr id="26629" name="Slide Number Placeholder 4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0DEE2DFF-EC7C-4F3E-B20A-F280318CA02C}" type="slidenum">
              <a:rPr lang="el-GR"/>
              <a:pPr>
                <a:defRPr/>
              </a:pPr>
              <a:t>17</a:t>
            </a:fld>
            <a:endParaRPr lang="el-GR"/>
          </a:p>
        </p:txBody>
      </p:sp>
      <p:pic>
        <p:nvPicPr>
          <p:cNvPr id="21511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688" y="2276475"/>
            <a:ext cx="2447925" cy="1866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Input Devices (Cont.)</a:t>
            </a:r>
            <a:endParaRPr lang="el-GR" smtClean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365760" indent="-256032" eaLnBrk="1" fontAlgn="auto" hangingPunct="1">
              <a:spcAft>
                <a:spcPts val="0"/>
              </a:spcAft>
              <a:buClr>
                <a:schemeClr val="accent3"/>
              </a:buClr>
              <a:buFont typeface="Wingdings 3"/>
              <a:buChar char=""/>
              <a:defRPr/>
            </a:pPr>
            <a:r>
              <a:rPr lang="en-US" dirty="0" smtClean="0">
                <a:solidFill>
                  <a:srgbClr val="FF0000"/>
                </a:solidFill>
              </a:rPr>
              <a:t>OCR – optical character recognition</a:t>
            </a:r>
          </a:p>
          <a:p>
            <a:pPr marL="621792" lvl="1" indent="-246888" eaLnBrk="1" fontAlgn="auto" hangingPunct="1">
              <a:spcBef>
                <a:spcPts val="324"/>
              </a:spcBef>
              <a:spcAft>
                <a:spcPts val="0"/>
              </a:spcAft>
              <a:buFont typeface="Verdana"/>
              <a:buChar char="◦"/>
              <a:defRPr/>
            </a:pPr>
            <a:r>
              <a:rPr lang="en-US" dirty="0" smtClean="0"/>
              <a:t>Scan text and convert it into computer readable form</a:t>
            </a:r>
          </a:p>
          <a:p>
            <a:pPr marL="621792" lvl="1" indent="-246888" eaLnBrk="1" fontAlgn="auto" hangingPunct="1">
              <a:spcBef>
                <a:spcPts val="324"/>
              </a:spcBef>
              <a:spcAft>
                <a:spcPts val="0"/>
              </a:spcAft>
              <a:buFont typeface="Verdana"/>
              <a:buChar char="◦"/>
              <a:defRPr/>
            </a:pPr>
            <a:r>
              <a:rPr lang="en-US" dirty="0" smtClean="0"/>
              <a:t>Uses</a:t>
            </a:r>
          </a:p>
          <a:p>
            <a:pPr marL="859536" lvl="2" indent="-246888" eaLnBrk="1" fontAlgn="auto" hangingPunct="1">
              <a:spcAft>
                <a:spcPts val="0"/>
              </a:spcAft>
              <a:buFont typeface="Wingdings 2"/>
              <a:buChar char=""/>
              <a:defRPr/>
            </a:pPr>
            <a:r>
              <a:rPr lang="en-US" dirty="0" smtClean="0"/>
              <a:t>Processing of passport and identity cards</a:t>
            </a:r>
          </a:p>
          <a:p>
            <a:pPr marL="859536" lvl="2" indent="-246888" eaLnBrk="1" fontAlgn="auto" hangingPunct="1">
              <a:spcAft>
                <a:spcPts val="0"/>
              </a:spcAft>
              <a:buFont typeface="Wingdings 2"/>
              <a:buChar char=""/>
              <a:defRPr/>
            </a:pPr>
            <a:r>
              <a:rPr lang="en-US" dirty="0" smtClean="0"/>
              <a:t>Used when scanning documents for further manipulation</a:t>
            </a:r>
          </a:p>
          <a:p>
            <a:pPr marL="621792" lvl="1" indent="-246888" eaLnBrk="1" fontAlgn="auto" hangingPunct="1">
              <a:spcBef>
                <a:spcPts val="324"/>
              </a:spcBef>
              <a:spcAft>
                <a:spcPts val="0"/>
              </a:spcAft>
              <a:buFont typeface="Verdana"/>
              <a:buChar char="◦"/>
              <a:defRPr/>
            </a:pPr>
            <a:r>
              <a:rPr lang="en-US" dirty="0" smtClean="0"/>
              <a:t>Advantages</a:t>
            </a:r>
          </a:p>
          <a:p>
            <a:pPr marL="859536" lvl="2" indent="-246888" eaLnBrk="1" fontAlgn="auto" hangingPunct="1">
              <a:spcAft>
                <a:spcPts val="0"/>
              </a:spcAft>
              <a:buFont typeface="Wingdings 2"/>
              <a:buChar char=""/>
              <a:defRPr/>
            </a:pPr>
            <a:r>
              <a:rPr lang="en-US" dirty="0" smtClean="0"/>
              <a:t>Faster data entry</a:t>
            </a:r>
          </a:p>
          <a:p>
            <a:pPr marL="859536" lvl="2" indent="-246888" eaLnBrk="1" fontAlgn="auto" hangingPunct="1">
              <a:spcAft>
                <a:spcPts val="0"/>
              </a:spcAft>
              <a:buFont typeface="Wingdings 2"/>
              <a:buChar char=""/>
              <a:defRPr/>
            </a:pPr>
            <a:r>
              <a:rPr lang="en-US" dirty="0" smtClean="0"/>
              <a:t>Reduce number of errors</a:t>
            </a:r>
          </a:p>
          <a:p>
            <a:pPr marL="621792" lvl="1" indent="-246888" eaLnBrk="1" fontAlgn="auto" hangingPunct="1">
              <a:spcBef>
                <a:spcPts val="324"/>
              </a:spcBef>
              <a:spcAft>
                <a:spcPts val="0"/>
              </a:spcAft>
              <a:buFont typeface="Verdana"/>
              <a:buChar char="◦"/>
              <a:defRPr/>
            </a:pPr>
            <a:r>
              <a:rPr lang="en-US" dirty="0" smtClean="0"/>
              <a:t>Disadvantages</a:t>
            </a:r>
          </a:p>
          <a:p>
            <a:pPr marL="859536" lvl="2" indent="-246888" eaLnBrk="1" fontAlgn="auto" hangingPunct="1">
              <a:spcAft>
                <a:spcPts val="0"/>
              </a:spcAft>
              <a:buFont typeface="Wingdings 2"/>
              <a:buChar char=""/>
              <a:defRPr/>
            </a:pPr>
            <a:r>
              <a:rPr lang="en-US" dirty="0" smtClean="0"/>
              <a:t>Difficult to read hand writing</a:t>
            </a:r>
          </a:p>
          <a:p>
            <a:pPr marL="859536" lvl="2" indent="-246888" eaLnBrk="1" fontAlgn="auto" hangingPunct="1">
              <a:spcAft>
                <a:spcPts val="0"/>
              </a:spcAft>
              <a:buFont typeface="Wingdings 2"/>
              <a:buChar char=""/>
              <a:defRPr/>
            </a:pPr>
            <a:r>
              <a:rPr lang="en-US" dirty="0" smtClean="0"/>
              <a:t>Not very accurate technique</a:t>
            </a:r>
          </a:p>
          <a:p>
            <a:pPr marL="859536" lvl="2" indent="-246888" eaLnBrk="1" fontAlgn="auto" hangingPunct="1">
              <a:spcAft>
                <a:spcPts val="0"/>
              </a:spcAft>
              <a:buFont typeface="Wingdings 2"/>
              <a:buChar char=""/>
              <a:defRPr/>
            </a:pPr>
            <a:endParaRPr lang="en-US" dirty="0" smtClean="0"/>
          </a:p>
        </p:txBody>
      </p:sp>
      <p:sp>
        <p:nvSpPr>
          <p:cNvPr id="27651" name="Date Placeholder 2"/>
          <p:cNvSpPr>
            <a:spLocks noGrp="1"/>
          </p:cNvSpPr>
          <p:nvPr>
            <p:ph type="dt" sz="quarter" idx="10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515A7190-97C9-4B1A-B0A1-0F35586F8C58}" type="datetime1">
              <a:rPr lang="el-GR"/>
              <a:pPr>
                <a:defRPr/>
              </a:pPr>
              <a:t>18/1/2019</a:t>
            </a:fld>
            <a:endParaRPr lang="el-GR"/>
          </a:p>
        </p:txBody>
      </p:sp>
      <p:sp>
        <p:nvSpPr>
          <p:cNvPr id="27652" name="Footer Placeholder 3"/>
          <p:cNvSpPr>
            <a:spLocks noGrp="1"/>
          </p:cNvSpPr>
          <p:nvPr>
            <p:ph type="ftr" sz="quarter" idx="11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r>
              <a:rPr lang="en-US"/>
              <a:t>Chapter 2</a:t>
            </a:r>
            <a:endParaRPr lang="el-GR"/>
          </a:p>
        </p:txBody>
      </p:sp>
      <p:sp>
        <p:nvSpPr>
          <p:cNvPr id="27653" name="Slide Number Placeholder 4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9177916E-86D9-4467-AC58-9FE5A4B50CA0}" type="slidenum">
              <a:rPr lang="el-GR"/>
              <a:pPr>
                <a:defRPr/>
              </a:pPr>
              <a:t>18</a:t>
            </a:fld>
            <a:endParaRPr lang="el-GR"/>
          </a:p>
        </p:txBody>
      </p:sp>
      <p:pic>
        <p:nvPicPr>
          <p:cNvPr id="2253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263" y="4365625"/>
            <a:ext cx="2371725" cy="1924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6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388" y="836613"/>
            <a:ext cx="1501775" cy="1157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Input Devices (Cont.)</a:t>
            </a:r>
            <a:endParaRPr lang="el-GR" smtClean="0"/>
          </a:p>
        </p:txBody>
      </p:sp>
      <p:sp>
        <p:nvSpPr>
          <p:cNvPr id="23555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smtClean="0">
                <a:solidFill>
                  <a:srgbClr val="FF0000"/>
                </a:solidFill>
              </a:rPr>
              <a:t>Digital Cameras</a:t>
            </a:r>
          </a:p>
          <a:p>
            <a:pPr lvl="1" eaLnBrk="1" hangingPunct="1"/>
            <a:r>
              <a:rPr lang="en-US" smtClean="0"/>
              <a:t>Used like traditional camera</a:t>
            </a:r>
          </a:p>
          <a:p>
            <a:pPr lvl="1" eaLnBrk="1" hangingPunct="1"/>
            <a:r>
              <a:rPr lang="en-US" smtClean="0"/>
              <a:t>Photographs can be deleted if they are not good</a:t>
            </a:r>
          </a:p>
          <a:p>
            <a:pPr lvl="1" eaLnBrk="1" hangingPunct="1"/>
            <a:r>
              <a:rPr lang="en-US" smtClean="0"/>
              <a:t>Also can be retaken</a:t>
            </a:r>
          </a:p>
          <a:p>
            <a:pPr lvl="1" eaLnBrk="1" hangingPunct="1"/>
            <a:r>
              <a:rPr lang="en-US" smtClean="0"/>
              <a:t>Camera can be connected directly to the computer</a:t>
            </a:r>
          </a:p>
          <a:p>
            <a:pPr lvl="1" eaLnBrk="1" hangingPunct="1"/>
            <a:r>
              <a:rPr lang="en-US" smtClean="0"/>
              <a:t>Also can use photo editing packages to manipulate photos</a:t>
            </a:r>
          </a:p>
          <a:p>
            <a:pPr lvl="1" eaLnBrk="1" hangingPunct="1"/>
            <a:r>
              <a:rPr lang="en-US" smtClean="0"/>
              <a:t>Most cameras has capacity to store many photographs</a:t>
            </a:r>
          </a:p>
          <a:p>
            <a:pPr lvl="1" eaLnBrk="1" hangingPunct="1"/>
            <a:r>
              <a:rPr lang="en-US" smtClean="0"/>
              <a:t>Digital cameras can also take short videos</a:t>
            </a:r>
          </a:p>
          <a:p>
            <a:pPr lvl="1" eaLnBrk="1" hangingPunct="1"/>
            <a:r>
              <a:rPr lang="en-US" smtClean="0"/>
              <a:t>Used by personal photographers</a:t>
            </a:r>
          </a:p>
          <a:p>
            <a:pPr lvl="1" eaLnBrk="1" hangingPunct="1"/>
            <a:endParaRPr lang="el-GR" smtClean="0"/>
          </a:p>
        </p:txBody>
      </p:sp>
      <p:sp>
        <p:nvSpPr>
          <p:cNvPr id="28675" name="Date Placeholder 2"/>
          <p:cNvSpPr>
            <a:spLocks noGrp="1"/>
          </p:cNvSpPr>
          <p:nvPr>
            <p:ph type="dt" sz="quarter" idx="10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4B6CE4D7-5205-4FCB-8DC5-82628A6538E3}" type="datetime1">
              <a:rPr lang="el-GR"/>
              <a:pPr>
                <a:defRPr/>
              </a:pPr>
              <a:t>18/1/2019</a:t>
            </a:fld>
            <a:endParaRPr lang="el-GR"/>
          </a:p>
        </p:txBody>
      </p:sp>
      <p:sp>
        <p:nvSpPr>
          <p:cNvPr id="28676" name="Footer Placeholder 3"/>
          <p:cNvSpPr>
            <a:spLocks noGrp="1"/>
          </p:cNvSpPr>
          <p:nvPr>
            <p:ph type="ftr" sz="quarter" idx="11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r>
              <a:rPr lang="en-US"/>
              <a:t>Chapter 2</a:t>
            </a:r>
            <a:endParaRPr lang="el-GR"/>
          </a:p>
        </p:txBody>
      </p:sp>
      <p:sp>
        <p:nvSpPr>
          <p:cNvPr id="28677" name="Slide Number Placeholder 4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255E3E67-79D8-499A-9C1B-2532571F068E}" type="slidenum">
              <a:rPr lang="el-GR"/>
              <a:pPr>
                <a:defRPr/>
              </a:pPr>
              <a:t>19</a:t>
            </a:fld>
            <a:endParaRPr lang="el-GR"/>
          </a:p>
        </p:txBody>
      </p:sp>
      <p:pic>
        <p:nvPicPr>
          <p:cNvPr id="23559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388" y="836613"/>
            <a:ext cx="1800225" cy="1857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Input Devices</a:t>
            </a:r>
            <a:endParaRPr lang="el-GR" smtClean="0"/>
          </a:p>
        </p:txBody>
      </p:sp>
      <p:sp>
        <p:nvSpPr>
          <p:cNvPr id="6147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Input devices are used to give date into the computer system</a:t>
            </a:r>
          </a:p>
          <a:p>
            <a:pPr eaLnBrk="1" hangingPunct="1"/>
            <a:r>
              <a:rPr lang="en-US" smtClean="0"/>
              <a:t>Input devices probably are ranged (wired or not)</a:t>
            </a:r>
          </a:p>
          <a:p>
            <a:pPr eaLnBrk="1" hangingPunct="1"/>
            <a:r>
              <a:rPr lang="en-US" smtClean="0"/>
              <a:t>Input devices help people to control and use the computer system, most of the times</a:t>
            </a:r>
          </a:p>
        </p:txBody>
      </p:sp>
      <p:sp>
        <p:nvSpPr>
          <p:cNvPr id="11268" name="Date Placeholder 3"/>
          <p:cNvSpPr>
            <a:spLocks noGrp="1"/>
          </p:cNvSpPr>
          <p:nvPr>
            <p:ph type="dt" sz="quarter" idx="10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F34CF0C9-5776-438A-B234-3FB6815D6C66}" type="datetime1">
              <a:rPr lang="el-GR"/>
              <a:pPr>
                <a:defRPr/>
              </a:pPr>
              <a:t>18/1/2019</a:t>
            </a:fld>
            <a:endParaRPr lang="el-GR"/>
          </a:p>
        </p:txBody>
      </p:sp>
      <p:sp>
        <p:nvSpPr>
          <p:cNvPr id="11270" name="Footer Placeholder 6"/>
          <p:cNvSpPr>
            <a:spLocks noGrp="1"/>
          </p:cNvSpPr>
          <p:nvPr>
            <p:ph type="ftr" sz="quarter" idx="11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r>
              <a:rPr lang="en-US"/>
              <a:t>Chapter 2</a:t>
            </a:r>
            <a:endParaRPr lang="el-GR"/>
          </a:p>
        </p:txBody>
      </p:sp>
      <p:sp>
        <p:nvSpPr>
          <p:cNvPr id="11269" name="Slide Number Placeholder 5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070645D9-5BE7-46D0-A76D-CFB881A994EB}" type="slidenum">
              <a:rPr lang="el-GR"/>
              <a:pPr>
                <a:defRPr/>
              </a:pPr>
              <a:t>2</a:t>
            </a:fld>
            <a:endParaRPr lang="el-GR"/>
          </a:p>
        </p:txBody>
      </p:sp>
    </p:spTree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Input Devices (Cont.)</a:t>
            </a:r>
            <a:endParaRPr lang="el-GR" smtClean="0"/>
          </a:p>
        </p:txBody>
      </p:sp>
      <p:sp>
        <p:nvSpPr>
          <p:cNvPr id="24579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smtClean="0">
                <a:solidFill>
                  <a:srgbClr val="FF0000"/>
                </a:solidFill>
              </a:rPr>
              <a:t>Digital Cameras (cont.)</a:t>
            </a:r>
          </a:p>
          <a:p>
            <a:pPr lvl="1" eaLnBrk="1" hangingPunct="1"/>
            <a:r>
              <a:rPr lang="en-US" smtClean="0"/>
              <a:t>Advantages</a:t>
            </a:r>
          </a:p>
          <a:p>
            <a:pPr lvl="2" eaLnBrk="1" hangingPunct="1"/>
            <a:r>
              <a:rPr lang="en-US" smtClean="0"/>
              <a:t>Better quality photos than traditional camera</a:t>
            </a:r>
          </a:p>
          <a:p>
            <a:pPr lvl="2" eaLnBrk="1" hangingPunct="1"/>
            <a:r>
              <a:rPr lang="en-US" smtClean="0"/>
              <a:t>Quicker to upload images than scan them in</a:t>
            </a:r>
          </a:p>
          <a:p>
            <a:pPr lvl="2" eaLnBrk="1" hangingPunct="1"/>
            <a:r>
              <a:rPr lang="en-US" smtClean="0"/>
              <a:t>Quicker and safer than to have a film</a:t>
            </a:r>
          </a:p>
          <a:p>
            <a:pPr lvl="2" eaLnBrk="1" hangingPunct="1"/>
            <a:r>
              <a:rPr lang="en-US" smtClean="0"/>
              <a:t>Memory card can hold more images</a:t>
            </a:r>
          </a:p>
          <a:p>
            <a:pPr lvl="1" eaLnBrk="1" hangingPunct="1"/>
            <a:r>
              <a:rPr lang="en-US" smtClean="0"/>
              <a:t>Disadvantages</a:t>
            </a:r>
          </a:p>
          <a:p>
            <a:pPr lvl="2" eaLnBrk="1" hangingPunct="1"/>
            <a:r>
              <a:rPr lang="en-US" smtClean="0"/>
              <a:t>More expensive</a:t>
            </a:r>
          </a:p>
          <a:p>
            <a:pPr lvl="2" eaLnBrk="1" hangingPunct="1"/>
            <a:r>
              <a:rPr lang="en-US" smtClean="0"/>
              <a:t>Batteries need changing more often than with traditional cameras</a:t>
            </a:r>
            <a:endParaRPr lang="el-GR" smtClean="0"/>
          </a:p>
        </p:txBody>
      </p:sp>
      <p:sp>
        <p:nvSpPr>
          <p:cNvPr id="29699" name="Date Placeholder 2"/>
          <p:cNvSpPr>
            <a:spLocks noGrp="1"/>
          </p:cNvSpPr>
          <p:nvPr>
            <p:ph type="dt" sz="quarter" idx="10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99B86986-9F15-4651-BE11-5ABB4E6692F5}" type="datetime1">
              <a:rPr lang="el-GR"/>
              <a:pPr>
                <a:defRPr/>
              </a:pPr>
              <a:t>18/1/2019</a:t>
            </a:fld>
            <a:endParaRPr lang="el-GR"/>
          </a:p>
        </p:txBody>
      </p:sp>
      <p:sp>
        <p:nvSpPr>
          <p:cNvPr id="29700" name="Footer Placeholder 3"/>
          <p:cNvSpPr>
            <a:spLocks noGrp="1"/>
          </p:cNvSpPr>
          <p:nvPr>
            <p:ph type="ftr" sz="quarter" idx="11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r>
              <a:rPr lang="en-US"/>
              <a:t>Chapter 2</a:t>
            </a:r>
            <a:endParaRPr lang="el-GR"/>
          </a:p>
        </p:txBody>
      </p:sp>
      <p:sp>
        <p:nvSpPr>
          <p:cNvPr id="29701" name="Slide Number Placeholder 4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6DE52DD6-F72A-4C2B-B563-B6A88B122075}" type="slidenum">
              <a:rPr lang="el-GR"/>
              <a:pPr>
                <a:defRPr/>
              </a:pPr>
              <a:t>20</a:t>
            </a:fld>
            <a:endParaRPr lang="el-GR"/>
          </a:p>
        </p:txBody>
      </p:sp>
      <p:pic>
        <p:nvPicPr>
          <p:cNvPr id="2458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570189">
            <a:off x="6494463" y="2466975"/>
            <a:ext cx="2543175" cy="180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Input Devices (Cont.)</a:t>
            </a:r>
            <a:endParaRPr lang="el-GR" smtClean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365760" indent="-256032" eaLnBrk="1" fontAlgn="auto" hangingPunct="1">
              <a:spcAft>
                <a:spcPts val="0"/>
              </a:spcAft>
              <a:buClr>
                <a:schemeClr val="accent3"/>
              </a:buClr>
              <a:buFont typeface="Wingdings 3"/>
              <a:buChar char=""/>
              <a:defRPr/>
            </a:pPr>
            <a:r>
              <a:rPr lang="en-US" dirty="0" smtClean="0">
                <a:solidFill>
                  <a:srgbClr val="FF0000"/>
                </a:solidFill>
              </a:rPr>
              <a:t>Microphones</a:t>
            </a:r>
          </a:p>
          <a:p>
            <a:pPr marL="621792" lvl="1" indent="-246888" eaLnBrk="1" fontAlgn="auto" hangingPunct="1">
              <a:spcBef>
                <a:spcPts val="324"/>
              </a:spcBef>
              <a:spcAft>
                <a:spcPts val="0"/>
              </a:spcAft>
              <a:buFont typeface="Verdana"/>
              <a:buChar char="◦"/>
              <a:defRPr/>
            </a:pPr>
            <a:r>
              <a:rPr lang="en-US" dirty="0" smtClean="0"/>
              <a:t>Connected directly to the computer</a:t>
            </a:r>
          </a:p>
          <a:p>
            <a:pPr marL="621792" lvl="1" indent="-246888" eaLnBrk="1" fontAlgn="auto" hangingPunct="1">
              <a:spcBef>
                <a:spcPts val="324"/>
              </a:spcBef>
              <a:spcAft>
                <a:spcPts val="0"/>
              </a:spcAft>
              <a:buFont typeface="Verdana"/>
              <a:buChar char="◦"/>
              <a:defRPr/>
            </a:pPr>
            <a:r>
              <a:rPr lang="en-US" dirty="0" smtClean="0"/>
              <a:t>Input sounds</a:t>
            </a:r>
          </a:p>
          <a:p>
            <a:pPr marL="621792" lvl="1" indent="-246888" eaLnBrk="1" fontAlgn="auto" hangingPunct="1">
              <a:spcBef>
                <a:spcPts val="324"/>
              </a:spcBef>
              <a:spcAft>
                <a:spcPts val="0"/>
              </a:spcAft>
              <a:buFont typeface="Verdana"/>
              <a:buChar char="◦"/>
              <a:defRPr/>
            </a:pPr>
            <a:r>
              <a:rPr lang="en-US" dirty="0" smtClean="0"/>
              <a:t>Sounds converted from electrical analogue signal into digital signal in order to be stored and manipulated</a:t>
            </a:r>
          </a:p>
          <a:p>
            <a:pPr marL="621792" lvl="1" indent="-246888" eaLnBrk="1" fontAlgn="auto" hangingPunct="1">
              <a:spcBef>
                <a:spcPts val="324"/>
              </a:spcBef>
              <a:spcAft>
                <a:spcPts val="0"/>
              </a:spcAft>
              <a:buFont typeface="Verdana"/>
              <a:buChar char="◦"/>
              <a:defRPr/>
            </a:pPr>
            <a:r>
              <a:rPr lang="en-US" dirty="0" smtClean="0"/>
              <a:t>This is done by computer sound cards</a:t>
            </a:r>
          </a:p>
          <a:p>
            <a:pPr marL="621792" lvl="1" indent="-246888" eaLnBrk="1" fontAlgn="auto" hangingPunct="1">
              <a:spcBef>
                <a:spcPts val="324"/>
              </a:spcBef>
              <a:spcAft>
                <a:spcPts val="0"/>
              </a:spcAft>
              <a:buFont typeface="Verdana"/>
              <a:buChar char="◦"/>
              <a:defRPr/>
            </a:pPr>
            <a:r>
              <a:rPr lang="en-US" dirty="0" smtClean="0"/>
              <a:t>Used to detect text for use with voice recognition software</a:t>
            </a:r>
          </a:p>
          <a:p>
            <a:pPr marL="621792" lvl="1" indent="-246888" eaLnBrk="1" fontAlgn="auto" hangingPunct="1">
              <a:spcBef>
                <a:spcPts val="324"/>
              </a:spcBef>
              <a:spcAft>
                <a:spcPts val="0"/>
              </a:spcAft>
              <a:buFont typeface="Verdana"/>
              <a:buChar char="◦"/>
              <a:defRPr/>
            </a:pPr>
            <a:r>
              <a:rPr lang="en-US" dirty="0" smtClean="0"/>
              <a:t>Voice cover in slide shows or web pages</a:t>
            </a:r>
          </a:p>
          <a:p>
            <a:pPr marL="621792" lvl="1" indent="-246888" eaLnBrk="1" fontAlgn="auto" hangingPunct="1">
              <a:spcBef>
                <a:spcPts val="324"/>
              </a:spcBef>
              <a:spcAft>
                <a:spcPts val="0"/>
              </a:spcAft>
              <a:buFont typeface="Verdana"/>
              <a:buChar char="◦"/>
              <a:defRPr/>
            </a:pPr>
            <a:r>
              <a:rPr lang="en-US" dirty="0" smtClean="0"/>
              <a:t>Advantages</a:t>
            </a:r>
          </a:p>
          <a:p>
            <a:pPr marL="859536" lvl="2" indent="-246888" eaLnBrk="1" fontAlgn="auto" hangingPunct="1">
              <a:spcAft>
                <a:spcPts val="0"/>
              </a:spcAft>
              <a:buFont typeface="Wingdings 2"/>
              <a:buChar char=""/>
              <a:defRPr/>
            </a:pPr>
            <a:r>
              <a:rPr lang="en-US" dirty="0" smtClean="0"/>
              <a:t>Changes to the sound can be done in real time</a:t>
            </a:r>
          </a:p>
          <a:p>
            <a:pPr marL="859536" lvl="2" indent="-246888" eaLnBrk="1" fontAlgn="auto" hangingPunct="1">
              <a:spcAft>
                <a:spcPts val="0"/>
              </a:spcAft>
              <a:buFont typeface="Wingdings 2"/>
              <a:buChar char=""/>
              <a:defRPr/>
            </a:pPr>
            <a:r>
              <a:rPr lang="en-US" dirty="0" smtClean="0"/>
              <a:t>Quicker to input text by speaking rather than typing</a:t>
            </a:r>
          </a:p>
          <a:p>
            <a:pPr marL="621792" lvl="1" indent="-246888" eaLnBrk="1" fontAlgn="auto" hangingPunct="1">
              <a:spcBef>
                <a:spcPts val="324"/>
              </a:spcBef>
              <a:spcAft>
                <a:spcPts val="0"/>
              </a:spcAft>
              <a:buFont typeface="Verdana"/>
              <a:buChar char="◦"/>
              <a:defRPr/>
            </a:pPr>
            <a:r>
              <a:rPr lang="en-US" dirty="0" smtClean="0"/>
              <a:t>Disadvantages</a:t>
            </a:r>
          </a:p>
          <a:p>
            <a:pPr marL="859536" lvl="2" indent="-246888" eaLnBrk="1" fontAlgn="auto" hangingPunct="1">
              <a:spcAft>
                <a:spcPts val="0"/>
              </a:spcAft>
              <a:buFont typeface="Wingdings 2"/>
              <a:buChar char=""/>
              <a:defRPr/>
            </a:pPr>
            <a:r>
              <a:rPr lang="en-US" dirty="0" smtClean="0"/>
              <a:t>Computer can use the input speech for one purpose only at that time</a:t>
            </a:r>
          </a:p>
          <a:p>
            <a:pPr marL="859536" lvl="2" indent="-246888" eaLnBrk="1" fontAlgn="auto" hangingPunct="1">
              <a:spcAft>
                <a:spcPts val="0"/>
              </a:spcAft>
              <a:buFont typeface="Wingdings 2"/>
              <a:buChar char=""/>
              <a:defRPr/>
            </a:pPr>
            <a:r>
              <a:rPr lang="en-US" dirty="0" smtClean="0"/>
              <a:t>Not accurate as using keyboard</a:t>
            </a:r>
          </a:p>
          <a:p>
            <a:pPr marL="859536" lvl="2" indent="-246888" eaLnBrk="1" fontAlgn="auto" hangingPunct="1">
              <a:spcAft>
                <a:spcPts val="0"/>
              </a:spcAft>
              <a:buFont typeface="Wingdings 2"/>
              <a:buChar char=""/>
              <a:defRPr/>
            </a:pPr>
            <a:endParaRPr lang="el-GR" dirty="0"/>
          </a:p>
        </p:txBody>
      </p:sp>
      <p:sp>
        <p:nvSpPr>
          <p:cNvPr id="30723" name="Date Placeholder 2"/>
          <p:cNvSpPr>
            <a:spLocks noGrp="1"/>
          </p:cNvSpPr>
          <p:nvPr>
            <p:ph type="dt" sz="quarter" idx="10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2B11D316-5C73-43DF-867C-CD1B0522F1AE}" type="datetime1">
              <a:rPr lang="el-GR"/>
              <a:pPr>
                <a:defRPr/>
              </a:pPr>
              <a:t>18/1/2019</a:t>
            </a:fld>
            <a:endParaRPr lang="el-GR"/>
          </a:p>
        </p:txBody>
      </p:sp>
      <p:sp>
        <p:nvSpPr>
          <p:cNvPr id="30724" name="Footer Placeholder 3"/>
          <p:cNvSpPr>
            <a:spLocks noGrp="1"/>
          </p:cNvSpPr>
          <p:nvPr>
            <p:ph type="ftr" sz="quarter" idx="11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r>
              <a:rPr lang="en-US"/>
              <a:t>Chapter 2</a:t>
            </a:r>
            <a:endParaRPr lang="el-GR"/>
          </a:p>
        </p:txBody>
      </p:sp>
      <p:sp>
        <p:nvSpPr>
          <p:cNvPr id="30725" name="Slide Number Placeholder 4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5A22E41E-44B3-4B94-9F15-BACC6141EDAB}" type="slidenum">
              <a:rPr lang="el-GR"/>
              <a:pPr>
                <a:defRPr/>
              </a:pPr>
              <a:t>21</a:t>
            </a:fld>
            <a:endParaRPr lang="el-GR"/>
          </a:p>
        </p:txBody>
      </p:sp>
      <p:pic>
        <p:nvPicPr>
          <p:cNvPr id="2560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025" y="1196975"/>
            <a:ext cx="2143125" cy="1655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Input Devices (Cont.)</a:t>
            </a:r>
            <a:endParaRPr lang="el-GR" smtClean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365760" indent="-256032" eaLnBrk="1" fontAlgn="auto" hangingPunct="1">
              <a:spcAft>
                <a:spcPts val="0"/>
              </a:spcAft>
              <a:buClr>
                <a:schemeClr val="accent3"/>
              </a:buClr>
              <a:buFont typeface="Wingdings 3"/>
              <a:buChar char=""/>
              <a:defRPr/>
            </a:pPr>
            <a:r>
              <a:rPr lang="en-US" dirty="0" smtClean="0">
                <a:solidFill>
                  <a:srgbClr val="FF0000"/>
                </a:solidFill>
              </a:rPr>
              <a:t>Sensors</a:t>
            </a:r>
          </a:p>
          <a:p>
            <a:pPr marL="621792" lvl="1" indent="-246888" eaLnBrk="1" fontAlgn="auto" hangingPunct="1">
              <a:spcBef>
                <a:spcPts val="324"/>
              </a:spcBef>
              <a:spcAft>
                <a:spcPts val="0"/>
              </a:spcAft>
              <a:buFont typeface="Verdana"/>
              <a:buChar char="◦"/>
              <a:defRPr/>
            </a:pPr>
            <a:r>
              <a:rPr lang="en-US" dirty="0" smtClean="0"/>
              <a:t>Sensor is used to input date about physical changes in an environment </a:t>
            </a:r>
          </a:p>
          <a:p>
            <a:pPr marL="621792" lvl="1" indent="-246888" eaLnBrk="1" fontAlgn="auto" hangingPunct="1">
              <a:spcBef>
                <a:spcPts val="324"/>
              </a:spcBef>
              <a:spcAft>
                <a:spcPts val="0"/>
              </a:spcAft>
              <a:buFont typeface="Verdana"/>
              <a:buChar char="◦"/>
              <a:defRPr/>
            </a:pPr>
            <a:r>
              <a:rPr lang="en-US" dirty="0" smtClean="0"/>
              <a:t>Convert analogue date into digital data</a:t>
            </a:r>
          </a:p>
          <a:p>
            <a:pPr marL="621792" lvl="1" indent="-246888" eaLnBrk="1" fontAlgn="auto" hangingPunct="1">
              <a:spcBef>
                <a:spcPts val="324"/>
              </a:spcBef>
              <a:spcAft>
                <a:spcPts val="0"/>
              </a:spcAft>
              <a:buFont typeface="Verdana"/>
              <a:buChar char="◦"/>
              <a:defRPr/>
            </a:pPr>
            <a:r>
              <a:rPr lang="en-US" dirty="0" smtClean="0"/>
              <a:t>Sensors are used to control and monitoring applications</a:t>
            </a:r>
          </a:p>
          <a:p>
            <a:pPr marL="621792" lvl="1" indent="-246888" eaLnBrk="1" fontAlgn="auto" hangingPunct="1">
              <a:spcBef>
                <a:spcPts val="324"/>
              </a:spcBef>
              <a:spcAft>
                <a:spcPts val="0"/>
              </a:spcAft>
              <a:buFont typeface="Verdana"/>
              <a:buChar char="◦"/>
              <a:defRPr/>
            </a:pPr>
            <a:r>
              <a:rPr lang="en-US" dirty="0" smtClean="0"/>
              <a:t>Uses</a:t>
            </a:r>
          </a:p>
          <a:p>
            <a:pPr marL="859536" lvl="2" indent="-246888" eaLnBrk="1" fontAlgn="auto" hangingPunct="1">
              <a:spcAft>
                <a:spcPts val="0"/>
              </a:spcAft>
              <a:buFont typeface="Wingdings 2"/>
              <a:buChar char=""/>
              <a:defRPr/>
            </a:pPr>
            <a:r>
              <a:rPr lang="en-US" dirty="0" smtClean="0"/>
              <a:t>Temperature sensor</a:t>
            </a:r>
          </a:p>
          <a:p>
            <a:pPr marL="859536" lvl="2" indent="-246888" eaLnBrk="1" fontAlgn="auto" hangingPunct="1">
              <a:spcAft>
                <a:spcPts val="0"/>
              </a:spcAft>
              <a:buFont typeface="Wingdings 2"/>
              <a:buChar char=""/>
              <a:defRPr/>
            </a:pPr>
            <a:r>
              <a:rPr lang="en-US" dirty="0" smtClean="0"/>
              <a:t>Pressure sensor</a:t>
            </a:r>
          </a:p>
          <a:p>
            <a:pPr marL="859536" lvl="2" indent="-246888" eaLnBrk="1" fontAlgn="auto" hangingPunct="1">
              <a:spcAft>
                <a:spcPts val="0"/>
              </a:spcAft>
              <a:buFont typeface="Wingdings 2"/>
              <a:buChar char=""/>
              <a:defRPr/>
            </a:pPr>
            <a:r>
              <a:rPr lang="en-US" dirty="0" smtClean="0"/>
              <a:t>Light sensor</a:t>
            </a:r>
          </a:p>
          <a:p>
            <a:pPr marL="859536" lvl="2" indent="-246888" eaLnBrk="1" fontAlgn="auto" hangingPunct="1">
              <a:spcAft>
                <a:spcPts val="0"/>
              </a:spcAft>
              <a:buFont typeface="Wingdings 2"/>
              <a:buChar char=""/>
              <a:defRPr/>
            </a:pPr>
            <a:r>
              <a:rPr lang="en-US" dirty="0" smtClean="0"/>
              <a:t>Sound sensor</a:t>
            </a:r>
          </a:p>
          <a:p>
            <a:pPr marL="859536" lvl="2" indent="-246888" eaLnBrk="1" fontAlgn="auto" hangingPunct="1">
              <a:spcAft>
                <a:spcPts val="0"/>
              </a:spcAft>
              <a:buFont typeface="Wingdings 2"/>
              <a:buChar char=""/>
              <a:defRPr/>
            </a:pPr>
            <a:r>
              <a:rPr lang="en-US" dirty="0" smtClean="0"/>
              <a:t>Humidity sensor</a:t>
            </a:r>
          </a:p>
          <a:p>
            <a:pPr marL="621792" lvl="1" indent="-246888" eaLnBrk="1" fontAlgn="auto" hangingPunct="1">
              <a:spcBef>
                <a:spcPts val="324"/>
              </a:spcBef>
              <a:spcAft>
                <a:spcPts val="0"/>
              </a:spcAft>
              <a:buFont typeface="Verdana"/>
              <a:buChar char="◦"/>
              <a:defRPr/>
            </a:pPr>
            <a:r>
              <a:rPr lang="en-US" dirty="0" smtClean="0"/>
              <a:t>Advantages</a:t>
            </a:r>
          </a:p>
          <a:p>
            <a:pPr marL="859536" lvl="2" indent="-246888" eaLnBrk="1" fontAlgn="auto" hangingPunct="1">
              <a:spcAft>
                <a:spcPts val="0"/>
              </a:spcAft>
              <a:buFont typeface="Wingdings 2"/>
              <a:buChar char=""/>
              <a:defRPr/>
            </a:pPr>
            <a:r>
              <a:rPr lang="en-US" dirty="0" smtClean="0"/>
              <a:t>More accurate</a:t>
            </a:r>
          </a:p>
          <a:p>
            <a:pPr marL="859536" lvl="2" indent="-246888" eaLnBrk="1" fontAlgn="auto" hangingPunct="1">
              <a:spcAft>
                <a:spcPts val="0"/>
              </a:spcAft>
              <a:buFont typeface="Wingdings 2"/>
              <a:buChar char=""/>
              <a:defRPr/>
            </a:pPr>
            <a:r>
              <a:rPr lang="en-US" dirty="0" smtClean="0"/>
              <a:t>Readings are continues</a:t>
            </a:r>
          </a:p>
          <a:p>
            <a:pPr marL="859536" lvl="2" indent="-246888" eaLnBrk="1" fontAlgn="auto" hangingPunct="1">
              <a:spcAft>
                <a:spcPts val="0"/>
              </a:spcAft>
              <a:buFont typeface="Wingdings 2"/>
              <a:buChar char=""/>
              <a:defRPr/>
            </a:pPr>
            <a:r>
              <a:rPr lang="en-US" dirty="0" smtClean="0"/>
              <a:t>Necessary action will be initiated immediately</a:t>
            </a:r>
          </a:p>
          <a:p>
            <a:pPr marL="859536" lvl="2" indent="-246888" eaLnBrk="1" fontAlgn="auto" hangingPunct="1">
              <a:spcAft>
                <a:spcPts val="0"/>
              </a:spcAft>
              <a:buFont typeface="Wingdings 2"/>
              <a:buChar char=""/>
              <a:defRPr/>
            </a:pPr>
            <a:r>
              <a:rPr lang="en-US" dirty="0" smtClean="0"/>
              <a:t>Automatic systems</a:t>
            </a:r>
          </a:p>
          <a:p>
            <a:pPr marL="621792" lvl="1" indent="-246888" eaLnBrk="1" fontAlgn="auto" hangingPunct="1">
              <a:spcBef>
                <a:spcPts val="324"/>
              </a:spcBef>
              <a:spcAft>
                <a:spcPts val="0"/>
              </a:spcAft>
              <a:buFont typeface="Verdana"/>
              <a:buChar char="◦"/>
              <a:defRPr/>
            </a:pPr>
            <a:r>
              <a:rPr lang="en-US" dirty="0" smtClean="0"/>
              <a:t>Disadvantages</a:t>
            </a:r>
          </a:p>
          <a:p>
            <a:pPr marL="859536" lvl="2" indent="-246888" eaLnBrk="1" fontAlgn="auto" hangingPunct="1">
              <a:spcAft>
                <a:spcPts val="0"/>
              </a:spcAft>
              <a:buFont typeface="Wingdings 2"/>
              <a:buChar char=""/>
              <a:defRPr/>
            </a:pPr>
            <a:r>
              <a:rPr lang="en-US" dirty="0" smtClean="0"/>
              <a:t>Faulty sensors can give wrong results</a:t>
            </a:r>
          </a:p>
          <a:p>
            <a:pPr marL="859536" lvl="2" indent="-246888" eaLnBrk="1" fontAlgn="auto" hangingPunct="1">
              <a:spcAft>
                <a:spcPts val="0"/>
              </a:spcAft>
              <a:buFont typeface="Wingdings 2"/>
              <a:buChar char=""/>
              <a:defRPr/>
            </a:pPr>
            <a:r>
              <a:rPr lang="en-US" dirty="0" smtClean="0"/>
              <a:t>Power cut, reading can not be taken</a:t>
            </a:r>
          </a:p>
          <a:p>
            <a:pPr marL="859536" lvl="2" indent="-246888" eaLnBrk="1" fontAlgn="auto" hangingPunct="1">
              <a:spcAft>
                <a:spcPts val="0"/>
              </a:spcAft>
              <a:buFont typeface="Wingdings 2"/>
              <a:buChar char=""/>
              <a:defRPr/>
            </a:pPr>
            <a:endParaRPr lang="en-US" dirty="0" smtClean="0"/>
          </a:p>
          <a:p>
            <a:pPr marL="859536" lvl="2" indent="-246888" eaLnBrk="1" fontAlgn="auto" hangingPunct="1">
              <a:spcAft>
                <a:spcPts val="0"/>
              </a:spcAft>
              <a:buFont typeface="Wingdings 2"/>
              <a:buChar char=""/>
              <a:defRPr/>
            </a:pPr>
            <a:endParaRPr lang="en-US" dirty="0" smtClean="0"/>
          </a:p>
          <a:p>
            <a:pPr marL="859536" lvl="2" indent="-246888" eaLnBrk="1" fontAlgn="auto" hangingPunct="1">
              <a:spcAft>
                <a:spcPts val="0"/>
              </a:spcAft>
              <a:buFont typeface="Wingdings 2"/>
              <a:buChar char=""/>
              <a:defRPr/>
            </a:pPr>
            <a:endParaRPr lang="el-GR" dirty="0"/>
          </a:p>
        </p:txBody>
      </p:sp>
      <p:sp>
        <p:nvSpPr>
          <p:cNvPr id="31747" name="Date Placeholder 2"/>
          <p:cNvSpPr>
            <a:spLocks noGrp="1"/>
          </p:cNvSpPr>
          <p:nvPr>
            <p:ph type="dt" sz="quarter" idx="10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D2A1219E-B38C-4D69-A053-93B290E9654A}" type="datetime1">
              <a:rPr lang="el-GR"/>
              <a:pPr>
                <a:defRPr/>
              </a:pPr>
              <a:t>18/1/2019</a:t>
            </a:fld>
            <a:endParaRPr lang="el-GR"/>
          </a:p>
        </p:txBody>
      </p:sp>
      <p:sp>
        <p:nvSpPr>
          <p:cNvPr id="31748" name="Footer Placeholder 3"/>
          <p:cNvSpPr>
            <a:spLocks noGrp="1"/>
          </p:cNvSpPr>
          <p:nvPr>
            <p:ph type="ftr" sz="quarter" idx="11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r>
              <a:rPr lang="en-US"/>
              <a:t>Chapter 2</a:t>
            </a:r>
            <a:endParaRPr lang="el-GR"/>
          </a:p>
        </p:txBody>
      </p:sp>
      <p:sp>
        <p:nvSpPr>
          <p:cNvPr id="31749" name="Slide Number Placeholder 4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047CD163-632B-4421-BC42-A6E819C0EB12}" type="slidenum">
              <a:rPr lang="el-GR"/>
              <a:pPr>
                <a:defRPr/>
              </a:pPr>
              <a:t>22</a:t>
            </a:fld>
            <a:endParaRPr lang="el-GR"/>
          </a:p>
        </p:txBody>
      </p:sp>
      <p:pic>
        <p:nvPicPr>
          <p:cNvPr id="26631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5825" y="836613"/>
            <a:ext cx="1751013" cy="1185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32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5463" y="3573463"/>
            <a:ext cx="1924050" cy="1685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33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525" y="4941888"/>
            <a:ext cx="1247775" cy="1689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1825" y="4005263"/>
            <a:ext cx="2162175" cy="2114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651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Input Devices (Cont.)</a:t>
            </a:r>
            <a:endParaRPr lang="el-GR" smtClean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365760" indent="-256032" eaLnBrk="1" fontAlgn="auto" hangingPunct="1">
              <a:spcAft>
                <a:spcPts val="0"/>
              </a:spcAft>
              <a:buClr>
                <a:schemeClr val="accent3"/>
              </a:buClr>
              <a:buFont typeface="Wingdings 3"/>
              <a:buChar char=""/>
              <a:defRPr/>
            </a:pPr>
            <a:r>
              <a:rPr lang="en-US" dirty="0" smtClean="0">
                <a:solidFill>
                  <a:srgbClr val="FF0000"/>
                </a:solidFill>
              </a:rPr>
              <a:t>Web cameras</a:t>
            </a:r>
          </a:p>
          <a:p>
            <a:pPr marL="621792" lvl="1" indent="-246888" eaLnBrk="1" fontAlgn="auto" hangingPunct="1">
              <a:spcBef>
                <a:spcPts val="324"/>
              </a:spcBef>
              <a:spcAft>
                <a:spcPts val="0"/>
              </a:spcAft>
              <a:buFont typeface="Verdana"/>
              <a:buChar char="◦"/>
              <a:defRPr/>
            </a:pPr>
            <a:r>
              <a:rPr lang="en-US" dirty="0" smtClean="0"/>
              <a:t>Smaller than video camera</a:t>
            </a:r>
          </a:p>
          <a:p>
            <a:pPr marL="621792" lvl="1" indent="-246888" eaLnBrk="1" fontAlgn="auto" hangingPunct="1">
              <a:spcBef>
                <a:spcPts val="324"/>
              </a:spcBef>
              <a:spcAft>
                <a:spcPts val="0"/>
              </a:spcAft>
              <a:buFont typeface="Verdana"/>
              <a:buChar char="◦"/>
              <a:defRPr/>
            </a:pPr>
            <a:r>
              <a:rPr lang="en-US" dirty="0" smtClean="0"/>
              <a:t>Connected directly to the computer though usb</a:t>
            </a:r>
          </a:p>
          <a:p>
            <a:pPr marL="621792" lvl="1" indent="-246888" eaLnBrk="1" fontAlgn="auto" hangingPunct="1">
              <a:spcBef>
                <a:spcPts val="324"/>
              </a:spcBef>
              <a:spcAft>
                <a:spcPts val="0"/>
              </a:spcAft>
              <a:buFont typeface="Verdana"/>
              <a:buChar char="◦"/>
              <a:defRPr/>
            </a:pPr>
            <a:r>
              <a:rPr lang="en-US" dirty="0" smtClean="0"/>
              <a:t>Laptops have webcams built into the top of the monitor</a:t>
            </a:r>
          </a:p>
          <a:p>
            <a:pPr marL="621792" lvl="1" indent="-246888" eaLnBrk="1" fontAlgn="auto" hangingPunct="1">
              <a:spcBef>
                <a:spcPts val="324"/>
              </a:spcBef>
              <a:spcAft>
                <a:spcPts val="0"/>
              </a:spcAft>
              <a:buFont typeface="Verdana"/>
              <a:buChar char="◦"/>
              <a:defRPr/>
            </a:pPr>
            <a:r>
              <a:rPr lang="en-US" dirty="0" smtClean="0"/>
              <a:t>Uses</a:t>
            </a:r>
          </a:p>
          <a:p>
            <a:pPr marL="859536" lvl="2" indent="-246888" eaLnBrk="1" fontAlgn="auto" hangingPunct="1">
              <a:spcAft>
                <a:spcPts val="0"/>
              </a:spcAft>
              <a:buFont typeface="Wingdings 2"/>
              <a:buChar char=""/>
              <a:defRPr/>
            </a:pPr>
            <a:r>
              <a:rPr lang="en-US" dirty="0" smtClean="0"/>
              <a:t>Chatting online (MSN)</a:t>
            </a:r>
          </a:p>
          <a:p>
            <a:pPr marL="859536" lvl="2" indent="-246888" eaLnBrk="1" fontAlgn="auto" hangingPunct="1">
              <a:spcAft>
                <a:spcPts val="0"/>
              </a:spcAft>
              <a:buFont typeface="Wingdings 2"/>
              <a:buChar char=""/>
              <a:defRPr/>
            </a:pPr>
            <a:r>
              <a:rPr lang="en-US" dirty="0" smtClean="0"/>
              <a:t>Enable video conferencing </a:t>
            </a:r>
          </a:p>
          <a:p>
            <a:pPr marL="621792" lvl="1" indent="-246888" eaLnBrk="1" fontAlgn="auto" hangingPunct="1">
              <a:spcBef>
                <a:spcPts val="324"/>
              </a:spcBef>
              <a:spcAft>
                <a:spcPts val="0"/>
              </a:spcAft>
              <a:buFont typeface="Verdana"/>
              <a:buChar char="◦"/>
              <a:defRPr/>
            </a:pPr>
            <a:r>
              <a:rPr lang="en-US" dirty="0" smtClean="0"/>
              <a:t>Advantages</a:t>
            </a:r>
          </a:p>
          <a:p>
            <a:pPr marL="859536" lvl="2" indent="-246888" eaLnBrk="1" fontAlgn="auto" hangingPunct="1">
              <a:spcAft>
                <a:spcPts val="0"/>
              </a:spcAft>
              <a:buFont typeface="Wingdings 2"/>
              <a:buChar char=""/>
              <a:defRPr/>
            </a:pPr>
            <a:r>
              <a:rPr lang="en-US" dirty="0" smtClean="0"/>
              <a:t>Allow people to keep in contact without need to travel</a:t>
            </a:r>
          </a:p>
          <a:p>
            <a:pPr marL="859536" lvl="2" indent="-246888" eaLnBrk="1" fontAlgn="auto" hangingPunct="1">
              <a:spcAft>
                <a:spcPts val="0"/>
              </a:spcAft>
              <a:buFont typeface="Wingdings 2"/>
              <a:buChar char=""/>
              <a:defRPr/>
            </a:pPr>
            <a:r>
              <a:rPr lang="en-US" dirty="0" smtClean="0"/>
              <a:t>Activated as required</a:t>
            </a:r>
          </a:p>
          <a:p>
            <a:pPr marL="621792" lvl="1" indent="-246888" eaLnBrk="1" fontAlgn="auto" hangingPunct="1">
              <a:spcBef>
                <a:spcPts val="324"/>
              </a:spcBef>
              <a:spcAft>
                <a:spcPts val="0"/>
              </a:spcAft>
              <a:buFont typeface="Verdana"/>
              <a:buChar char="◦"/>
              <a:defRPr/>
            </a:pPr>
            <a:r>
              <a:rPr lang="en-US" dirty="0" smtClean="0"/>
              <a:t>Disadvantages</a:t>
            </a:r>
          </a:p>
          <a:p>
            <a:pPr marL="859536" lvl="2" indent="-246888" eaLnBrk="1" fontAlgn="auto" hangingPunct="1">
              <a:spcAft>
                <a:spcPts val="0"/>
              </a:spcAft>
              <a:buFont typeface="Wingdings 2"/>
              <a:buChar char=""/>
              <a:defRPr/>
            </a:pPr>
            <a:r>
              <a:rPr lang="en-US" dirty="0" smtClean="0"/>
              <a:t>They need to be connected to the computer</a:t>
            </a:r>
          </a:p>
          <a:p>
            <a:pPr marL="859536" lvl="2" indent="-246888" eaLnBrk="1" fontAlgn="auto" hangingPunct="1">
              <a:spcAft>
                <a:spcPts val="0"/>
              </a:spcAft>
              <a:buFont typeface="Wingdings 2"/>
              <a:buChar char=""/>
              <a:defRPr/>
            </a:pPr>
            <a:r>
              <a:rPr lang="en-US" dirty="0" smtClean="0"/>
              <a:t>Limited features and poor quality  </a:t>
            </a:r>
          </a:p>
        </p:txBody>
      </p:sp>
      <p:sp>
        <p:nvSpPr>
          <p:cNvPr id="32772" name="Date Placeholder 2"/>
          <p:cNvSpPr>
            <a:spLocks noGrp="1"/>
          </p:cNvSpPr>
          <p:nvPr>
            <p:ph type="dt" sz="quarter" idx="10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E952DF6B-301C-4B49-80A6-033B18EC35EE}" type="datetime1">
              <a:rPr lang="el-GR"/>
              <a:pPr>
                <a:defRPr/>
              </a:pPr>
              <a:t>18/1/2019</a:t>
            </a:fld>
            <a:endParaRPr lang="el-GR"/>
          </a:p>
        </p:txBody>
      </p:sp>
      <p:sp>
        <p:nvSpPr>
          <p:cNvPr id="32773" name="Footer Placeholder 3"/>
          <p:cNvSpPr>
            <a:spLocks noGrp="1"/>
          </p:cNvSpPr>
          <p:nvPr>
            <p:ph type="ftr" sz="quarter" idx="11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r>
              <a:rPr lang="en-US"/>
              <a:t>Chapter 2</a:t>
            </a:r>
            <a:endParaRPr lang="el-GR"/>
          </a:p>
        </p:txBody>
      </p:sp>
      <p:sp>
        <p:nvSpPr>
          <p:cNvPr id="32774" name="Slide Number Placeholder 4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621AF571-AA9A-46B6-BF7D-81F48ED22523}" type="slidenum">
              <a:rPr lang="el-GR"/>
              <a:pPr>
                <a:defRPr/>
              </a:pPr>
              <a:t>23</a:t>
            </a:fld>
            <a:endParaRPr lang="el-GR"/>
          </a:p>
        </p:txBody>
      </p:sp>
      <p:pic>
        <p:nvPicPr>
          <p:cNvPr id="2765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0288" y="981075"/>
            <a:ext cx="1565275" cy="1557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Input Devices (Cont.)</a:t>
            </a:r>
            <a:endParaRPr lang="el-GR" smtClean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365760" indent="-256032" eaLnBrk="1" fontAlgn="auto" hangingPunct="1">
              <a:spcAft>
                <a:spcPts val="0"/>
              </a:spcAft>
              <a:buClr>
                <a:schemeClr val="accent3"/>
              </a:buClr>
              <a:buFont typeface="Wingdings 3"/>
              <a:buChar char=""/>
              <a:defRPr/>
            </a:pPr>
            <a:r>
              <a:rPr lang="en-US" dirty="0" smtClean="0">
                <a:solidFill>
                  <a:srgbClr val="FF0000"/>
                </a:solidFill>
              </a:rPr>
              <a:t>MIDI</a:t>
            </a:r>
          </a:p>
          <a:p>
            <a:pPr marL="621792" lvl="1" indent="-246888" eaLnBrk="1" fontAlgn="auto" hangingPunct="1">
              <a:spcBef>
                <a:spcPts val="324"/>
              </a:spcBef>
              <a:spcAft>
                <a:spcPts val="0"/>
              </a:spcAft>
              <a:buFont typeface="Verdana"/>
              <a:buChar char="◦"/>
              <a:defRPr/>
            </a:pPr>
            <a:r>
              <a:rPr lang="en-US" dirty="0" smtClean="0"/>
              <a:t>Musical instrument digital interface</a:t>
            </a:r>
          </a:p>
          <a:p>
            <a:pPr marL="621792" lvl="1" indent="-246888" eaLnBrk="1" fontAlgn="auto" hangingPunct="1">
              <a:spcBef>
                <a:spcPts val="324"/>
              </a:spcBef>
              <a:spcAft>
                <a:spcPts val="0"/>
              </a:spcAft>
              <a:buFont typeface="Verdana"/>
              <a:buChar char="◦"/>
              <a:defRPr/>
            </a:pPr>
            <a:r>
              <a:rPr lang="en-US" dirty="0" smtClean="0"/>
              <a:t>The interface converts the signals into digital</a:t>
            </a:r>
          </a:p>
          <a:p>
            <a:pPr marL="621792" lvl="1" indent="-246888" eaLnBrk="1" fontAlgn="auto" hangingPunct="1">
              <a:spcBef>
                <a:spcPts val="324"/>
              </a:spcBef>
              <a:spcAft>
                <a:spcPts val="0"/>
              </a:spcAft>
              <a:buFont typeface="Verdana"/>
              <a:buChar char="◦"/>
              <a:defRPr/>
            </a:pPr>
            <a:r>
              <a:rPr lang="en-US" dirty="0" smtClean="0"/>
              <a:t>Uses</a:t>
            </a:r>
          </a:p>
          <a:p>
            <a:pPr marL="859536" lvl="2" indent="-246888" eaLnBrk="1" fontAlgn="auto" hangingPunct="1">
              <a:spcAft>
                <a:spcPts val="0"/>
              </a:spcAft>
              <a:buFont typeface="Wingdings 2"/>
              <a:buChar char=""/>
              <a:defRPr/>
            </a:pPr>
            <a:r>
              <a:rPr lang="en-US" dirty="0" smtClean="0"/>
              <a:t>Performance directly recorded to the computer and stored as MIDI file</a:t>
            </a:r>
          </a:p>
          <a:p>
            <a:pPr marL="859536" lvl="2" indent="-246888" eaLnBrk="1" fontAlgn="auto" hangingPunct="1">
              <a:spcAft>
                <a:spcPts val="0"/>
              </a:spcAft>
              <a:buFont typeface="Wingdings 2"/>
              <a:buChar char=""/>
              <a:defRPr/>
            </a:pPr>
            <a:r>
              <a:rPr lang="en-US" dirty="0" smtClean="0"/>
              <a:t>MIDI files can supplement other MIDI files</a:t>
            </a:r>
          </a:p>
          <a:p>
            <a:pPr marL="621792" lvl="1" indent="-246888" eaLnBrk="1" fontAlgn="auto" hangingPunct="1">
              <a:spcBef>
                <a:spcPts val="324"/>
              </a:spcBef>
              <a:spcAft>
                <a:spcPts val="0"/>
              </a:spcAft>
              <a:buFont typeface="Verdana"/>
              <a:buChar char="◦"/>
              <a:defRPr/>
            </a:pPr>
            <a:r>
              <a:rPr lang="en-US" dirty="0" smtClean="0"/>
              <a:t>Advantages</a:t>
            </a:r>
          </a:p>
          <a:p>
            <a:pPr marL="859536" lvl="2" indent="-246888" eaLnBrk="1" fontAlgn="auto" hangingPunct="1">
              <a:spcAft>
                <a:spcPts val="0"/>
              </a:spcAft>
              <a:buFont typeface="Wingdings 2"/>
              <a:buChar char=""/>
              <a:defRPr/>
            </a:pPr>
            <a:r>
              <a:rPr lang="en-US" dirty="0" smtClean="0"/>
              <a:t>Errors can be removed</a:t>
            </a:r>
          </a:p>
          <a:p>
            <a:pPr marL="859536" lvl="2" indent="-246888" eaLnBrk="1" fontAlgn="auto" hangingPunct="1">
              <a:spcAft>
                <a:spcPts val="0"/>
              </a:spcAft>
              <a:buFont typeface="Wingdings 2"/>
              <a:buChar char=""/>
              <a:defRPr/>
            </a:pPr>
            <a:r>
              <a:rPr lang="en-US" dirty="0" smtClean="0"/>
              <a:t>Files can be manipulated</a:t>
            </a:r>
          </a:p>
          <a:p>
            <a:pPr marL="621792" lvl="1" indent="-246888" eaLnBrk="1" fontAlgn="auto" hangingPunct="1">
              <a:spcBef>
                <a:spcPts val="324"/>
              </a:spcBef>
              <a:spcAft>
                <a:spcPts val="0"/>
              </a:spcAft>
              <a:buFont typeface="Verdana"/>
              <a:buChar char="◦"/>
              <a:defRPr/>
            </a:pPr>
            <a:r>
              <a:rPr lang="en-US" dirty="0" smtClean="0"/>
              <a:t>Disadvantages</a:t>
            </a:r>
          </a:p>
          <a:p>
            <a:pPr marL="859536" lvl="2" indent="-246888" eaLnBrk="1" fontAlgn="auto" hangingPunct="1">
              <a:spcAft>
                <a:spcPts val="0"/>
              </a:spcAft>
              <a:buFont typeface="Wingdings 2"/>
              <a:buChar char=""/>
              <a:defRPr/>
            </a:pPr>
            <a:r>
              <a:rPr lang="en-US" dirty="0" smtClean="0"/>
              <a:t>Music is not spontaneous</a:t>
            </a:r>
          </a:p>
        </p:txBody>
      </p:sp>
      <p:sp>
        <p:nvSpPr>
          <p:cNvPr id="33795" name="Date Placeholder 2"/>
          <p:cNvSpPr>
            <a:spLocks noGrp="1"/>
          </p:cNvSpPr>
          <p:nvPr>
            <p:ph type="dt" sz="quarter" idx="10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4913E74D-29B2-478D-9506-DBA811735D0E}" type="datetime1">
              <a:rPr lang="el-GR"/>
              <a:pPr>
                <a:defRPr/>
              </a:pPr>
              <a:t>18/1/2019</a:t>
            </a:fld>
            <a:endParaRPr lang="el-GR"/>
          </a:p>
        </p:txBody>
      </p:sp>
      <p:sp>
        <p:nvSpPr>
          <p:cNvPr id="33796" name="Footer Placeholder 3"/>
          <p:cNvSpPr>
            <a:spLocks noGrp="1"/>
          </p:cNvSpPr>
          <p:nvPr>
            <p:ph type="ftr" sz="quarter" idx="11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r>
              <a:rPr lang="en-US"/>
              <a:t>Chapter 2</a:t>
            </a:r>
            <a:endParaRPr lang="el-GR"/>
          </a:p>
        </p:txBody>
      </p:sp>
      <p:sp>
        <p:nvSpPr>
          <p:cNvPr id="33797" name="Slide Number Placeholder 4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F5656C4A-CC3F-48A8-A124-198D4B03FEFB}" type="slidenum">
              <a:rPr lang="el-GR"/>
              <a:pPr>
                <a:defRPr/>
              </a:pPr>
              <a:t>24</a:t>
            </a:fld>
            <a:endParaRPr lang="el-GR"/>
          </a:p>
        </p:txBody>
      </p:sp>
      <p:pic>
        <p:nvPicPr>
          <p:cNvPr id="28679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7400" y="4076700"/>
            <a:ext cx="2476500" cy="1847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Input Devices (Cont.)</a:t>
            </a:r>
            <a:endParaRPr lang="el-GR" smtClean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365760" indent="-256032" eaLnBrk="1" fontAlgn="auto" hangingPunct="1">
              <a:spcAft>
                <a:spcPts val="0"/>
              </a:spcAft>
              <a:buClr>
                <a:schemeClr val="accent3"/>
              </a:buClr>
              <a:buFont typeface="Wingdings 3"/>
              <a:buChar char=""/>
              <a:defRPr/>
            </a:pPr>
            <a:r>
              <a:rPr lang="en-US" dirty="0" smtClean="0">
                <a:solidFill>
                  <a:srgbClr val="FF0000"/>
                </a:solidFill>
              </a:rPr>
              <a:t>Graphics tablets</a:t>
            </a:r>
          </a:p>
          <a:p>
            <a:pPr marL="621792" lvl="1" indent="-246888" eaLnBrk="1" fontAlgn="auto" hangingPunct="1">
              <a:spcBef>
                <a:spcPts val="324"/>
              </a:spcBef>
              <a:spcAft>
                <a:spcPts val="0"/>
              </a:spcAft>
              <a:buFont typeface="Verdana"/>
              <a:buChar char="◦"/>
              <a:defRPr/>
            </a:pPr>
            <a:r>
              <a:rPr lang="en-US" dirty="0" smtClean="0"/>
              <a:t>Hand drawn images</a:t>
            </a:r>
            <a:endParaRPr lang="el-GR" dirty="0" smtClean="0"/>
          </a:p>
          <a:p>
            <a:pPr marL="621792" lvl="1" indent="-246888" eaLnBrk="1" fontAlgn="auto" hangingPunct="1">
              <a:spcBef>
                <a:spcPts val="324"/>
              </a:spcBef>
              <a:spcAft>
                <a:spcPts val="0"/>
              </a:spcAft>
              <a:buFont typeface="Verdana"/>
              <a:buChar char="◦"/>
              <a:defRPr/>
            </a:pPr>
            <a:r>
              <a:rPr lang="en-US" dirty="0" smtClean="0"/>
              <a:t>Resulting image appear on the computer monitors for further use</a:t>
            </a:r>
          </a:p>
          <a:p>
            <a:pPr marL="621792" lvl="1" indent="-246888" eaLnBrk="1" fontAlgn="auto" hangingPunct="1">
              <a:spcBef>
                <a:spcPts val="324"/>
              </a:spcBef>
              <a:spcAft>
                <a:spcPts val="0"/>
              </a:spcAft>
              <a:buFont typeface="Verdana"/>
              <a:buChar char="◦"/>
              <a:defRPr/>
            </a:pPr>
            <a:r>
              <a:rPr lang="en-US" dirty="0" smtClean="0"/>
              <a:t>Uses</a:t>
            </a:r>
          </a:p>
          <a:p>
            <a:pPr marL="859536" lvl="2" indent="-246888" eaLnBrk="1" fontAlgn="auto" hangingPunct="1">
              <a:spcAft>
                <a:spcPts val="0"/>
              </a:spcAft>
              <a:buFont typeface="Wingdings 2"/>
              <a:buChar char=""/>
              <a:defRPr/>
            </a:pPr>
            <a:r>
              <a:rPr lang="en-US" dirty="0" smtClean="0"/>
              <a:t>Computer graphics</a:t>
            </a:r>
          </a:p>
          <a:p>
            <a:pPr marL="859536" lvl="2" indent="-246888" eaLnBrk="1" fontAlgn="auto" hangingPunct="1">
              <a:spcAft>
                <a:spcPts val="0"/>
              </a:spcAft>
              <a:buFont typeface="Wingdings 2"/>
              <a:buChar char=""/>
              <a:defRPr/>
            </a:pPr>
            <a:r>
              <a:rPr lang="en-US" dirty="0" smtClean="0"/>
              <a:t>Computer aided design</a:t>
            </a:r>
          </a:p>
          <a:p>
            <a:pPr marL="859536" lvl="2" indent="-246888" eaLnBrk="1" fontAlgn="auto" hangingPunct="1">
              <a:spcAft>
                <a:spcPts val="0"/>
              </a:spcAft>
              <a:buFont typeface="Wingdings 2"/>
              <a:buChar char=""/>
              <a:defRPr/>
            </a:pPr>
            <a:r>
              <a:rPr lang="en-US" dirty="0" smtClean="0"/>
              <a:t>Chinese and Japanese characters</a:t>
            </a:r>
          </a:p>
          <a:p>
            <a:pPr marL="621792" lvl="1" indent="-246888" eaLnBrk="1" fontAlgn="auto" hangingPunct="1">
              <a:spcBef>
                <a:spcPts val="324"/>
              </a:spcBef>
              <a:spcAft>
                <a:spcPts val="0"/>
              </a:spcAft>
              <a:buFont typeface="Verdana"/>
              <a:buChar char="◦"/>
              <a:defRPr/>
            </a:pPr>
            <a:r>
              <a:rPr lang="en-US" dirty="0" smtClean="0"/>
              <a:t>Advantages</a:t>
            </a:r>
          </a:p>
          <a:p>
            <a:pPr marL="859536" lvl="2" indent="-246888" eaLnBrk="1" fontAlgn="auto" hangingPunct="1">
              <a:spcAft>
                <a:spcPts val="0"/>
              </a:spcAft>
              <a:buFont typeface="Wingdings 2"/>
              <a:buChar char=""/>
              <a:defRPr/>
            </a:pPr>
            <a:r>
              <a:rPr lang="en-US" dirty="0" smtClean="0"/>
              <a:t>Accurate drawing</a:t>
            </a:r>
          </a:p>
          <a:p>
            <a:pPr marL="859536" lvl="2" indent="-246888" eaLnBrk="1" fontAlgn="auto" hangingPunct="1">
              <a:spcAft>
                <a:spcPts val="0"/>
              </a:spcAft>
              <a:buFont typeface="Wingdings 2"/>
              <a:buChar char=""/>
              <a:defRPr/>
            </a:pPr>
            <a:r>
              <a:rPr lang="en-US" dirty="0" smtClean="0"/>
              <a:t>Drawings are input rather than letters as happens with scanners</a:t>
            </a:r>
          </a:p>
          <a:p>
            <a:pPr marL="621792" lvl="1" indent="-246888" eaLnBrk="1" fontAlgn="auto" hangingPunct="1">
              <a:spcBef>
                <a:spcPts val="324"/>
              </a:spcBef>
              <a:spcAft>
                <a:spcPts val="0"/>
              </a:spcAft>
              <a:buFont typeface="Verdana"/>
              <a:buChar char="◦"/>
              <a:defRPr/>
            </a:pPr>
            <a:r>
              <a:rPr lang="en-US" dirty="0" smtClean="0"/>
              <a:t>Disadvantages</a:t>
            </a:r>
          </a:p>
          <a:p>
            <a:pPr marL="859536" lvl="2" indent="-246888" eaLnBrk="1" fontAlgn="auto" hangingPunct="1">
              <a:spcAft>
                <a:spcPts val="0"/>
              </a:spcAft>
              <a:buFont typeface="Wingdings 2"/>
              <a:buChar char=""/>
              <a:defRPr/>
            </a:pPr>
            <a:r>
              <a:rPr lang="en-US" dirty="0" smtClean="0"/>
              <a:t>More expensive</a:t>
            </a:r>
          </a:p>
          <a:p>
            <a:pPr marL="859536" lvl="2" indent="-246888" eaLnBrk="1" fontAlgn="auto" hangingPunct="1">
              <a:spcAft>
                <a:spcPts val="0"/>
              </a:spcAft>
              <a:buFont typeface="Wingdings 2"/>
              <a:buChar char=""/>
              <a:defRPr/>
            </a:pPr>
            <a:r>
              <a:rPr lang="en-US" dirty="0" smtClean="0"/>
              <a:t>Difficult to use for choosing menu selections </a:t>
            </a:r>
          </a:p>
        </p:txBody>
      </p:sp>
      <p:sp>
        <p:nvSpPr>
          <p:cNvPr id="34819" name="Date Placeholder 2"/>
          <p:cNvSpPr>
            <a:spLocks noGrp="1"/>
          </p:cNvSpPr>
          <p:nvPr>
            <p:ph type="dt" sz="quarter" idx="10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E87DF56A-0D44-4979-BE6D-319000266C08}" type="datetime1">
              <a:rPr lang="el-GR"/>
              <a:pPr>
                <a:defRPr/>
              </a:pPr>
              <a:t>18/1/2019</a:t>
            </a:fld>
            <a:endParaRPr lang="el-GR"/>
          </a:p>
        </p:txBody>
      </p:sp>
      <p:sp>
        <p:nvSpPr>
          <p:cNvPr id="34820" name="Footer Placeholder 3"/>
          <p:cNvSpPr>
            <a:spLocks noGrp="1"/>
          </p:cNvSpPr>
          <p:nvPr>
            <p:ph type="ftr" sz="quarter" idx="11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r>
              <a:rPr lang="en-US"/>
              <a:t>Chapter 2</a:t>
            </a:r>
            <a:endParaRPr lang="el-GR"/>
          </a:p>
        </p:txBody>
      </p:sp>
      <p:sp>
        <p:nvSpPr>
          <p:cNvPr id="34821" name="Slide Number Placeholder 4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F4583F1E-03EF-481E-BB06-41B3AAEEB87C}" type="slidenum">
              <a:rPr lang="el-GR"/>
              <a:pPr>
                <a:defRPr/>
              </a:pPr>
              <a:t>25</a:t>
            </a:fld>
            <a:endParaRPr lang="el-GR"/>
          </a:p>
        </p:txBody>
      </p:sp>
      <p:pic>
        <p:nvPicPr>
          <p:cNvPr id="2970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425" y="2997200"/>
            <a:ext cx="2466975" cy="1847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Input Devices (Cont.)</a:t>
            </a:r>
            <a:endParaRPr lang="el-GR" smtClean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365760" indent="-256032" eaLnBrk="1" fontAlgn="auto" hangingPunct="1">
              <a:spcAft>
                <a:spcPts val="0"/>
              </a:spcAft>
              <a:buClr>
                <a:schemeClr val="accent3"/>
              </a:buClr>
              <a:buFont typeface="Wingdings 3"/>
              <a:buChar char=""/>
              <a:defRPr/>
            </a:pPr>
            <a:r>
              <a:rPr lang="en-US" dirty="0" smtClean="0">
                <a:solidFill>
                  <a:srgbClr val="FF0000"/>
                </a:solidFill>
              </a:rPr>
              <a:t>Light pens</a:t>
            </a:r>
          </a:p>
          <a:p>
            <a:pPr marL="621792" lvl="1" indent="-246888" eaLnBrk="1" fontAlgn="auto" hangingPunct="1">
              <a:spcBef>
                <a:spcPts val="324"/>
              </a:spcBef>
              <a:spcAft>
                <a:spcPts val="0"/>
              </a:spcAft>
              <a:buFont typeface="Verdana"/>
              <a:buChar char="◦"/>
              <a:defRPr/>
            </a:pPr>
            <a:r>
              <a:rPr lang="en-US" dirty="0" smtClean="0"/>
              <a:t>Contain sensors that send signal to computer whenever light change are detected.</a:t>
            </a:r>
          </a:p>
          <a:p>
            <a:pPr marL="621792" lvl="1" indent="-246888" eaLnBrk="1" fontAlgn="auto" hangingPunct="1">
              <a:spcBef>
                <a:spcPts val="324"/>
              </a:spcBef>
              <a:spcAft>
                <a:spcPts val="0"/>
              </a:spcAft>
              <a:buFont typeface="Verdana"/>
              <a:buChar char="◦"/>
              <a:defRPr/>
            </a:pPr>
            <a:r>
              <a:rPr lang="en-US" dirty="0" smtClean="0"/>
              <a:t>Only work in CRT monitors</a:t>
            </a:r>
          </a:p>
          <a:p>
            <a:pPr marL="621792" lvl="1" indent="-246888" eaLnBrk="1" fontAlgn="auto" hangingPunct="1">
              <a:spcBef>
                <a:spcPts val="324"/>
              </a:spcBef>
              <a:spcAft>
                <a:spcPts val="0"/>
              </a:spcAft>
              <a:buFont typeface="Verdana"/>
              <a:buChar char="◦"/>
              <a:defRPr/>
            </a:pPr>
            <a:r>
              <a:rPr lang="en-US" dirty="0" smtClean="0"/>
              <a:t>Images built up row by row and refreshed 50 time every second</a:t>
            </a:r>
          </a:p>
          <a:p>
            <a:pPr marL="621792" lvl="1" indent="-246888" eaLnBrk="1" fontAlgn="auto" hangingPunct="1">
              <a:spcBef>
                <a:spcPts val="324"/>
              </a:spcBef>
              <a:spcAft>
                <a:spcPts val="0"/>
              </a:spcAft>
              <a:buFont typeface="Verdana"/>
              <a:buChar char="◦"/>
              <a:defRPr/>
            </a:pPr>
            <a:r>
              <a:rPr lang="en-US" dirty="0" smtClean="0"/>
              <a:t>Uses</a:t>
            </a:r>
          </a:p>
          <a:p>
            <a:pPr marL="859536" lvl="2" indent="-246888" eaLnBrk="1" fontAlgn="auto" hangingPunct="1">
              <a:spcAft>
                <a:spcPts val="0"/>
              </a:spcAft>
              <a:buFont typeface="Wingdings 2"/>
              <a:buChar char=""/>
              <a:defRPr/>
            </a:pPr>
            <a:r>
              <a:rPr lang="en-US" dirty="0" smtClean="0"/>
              <a:t>Selecting objects on CRT screens</a:t>
            </a:r>
          </a:p>
          <a:p>
            <a:pPr marL="859536" lvl="2" indent="-246888" eaLnBrk="1" fontAlgn="auto" hangingPunct="1">
              <a:spcAft>
                <a:spcPts val="0"/>
              </a:spcAft>
              <a:buFont typeface="Wingdings 2"/>
              <a:buChar char=""/>
              <a:defRPr/>
            </a:pPr>
            <a:r>
              <a:rPr lang="en-US" dirty="0" smtClean="0"/>
              <a:t>Drawing on screen (CRT)</a:t>
            </a:r>
          </a:p>
          <a:p>
            <a:pPr marL="621792" lvl="1" indent="-246888" eaLnBrk="1" fontAlgn="auto" hangingPunct="1">
              <a:spcBef>
                <a:spcPts val="324"/>
              </a:spcBef>
              <a:spcAft>
                <a:spcPts val="0"/>
              </a:spcAft>
              <a:buFont typeface="Verdana"/>
              <a:buChar char="◦"/>
              <a:defRPr/>
            </a:pPr>
            <a:r>
              <a:rPr lang="en-US" dirty="0" smtClean="0"/>
              <a:t>Advantages</a:t>
            </a:r>
          </a:p>
          <a:p>
            <a:pPr marL="859536" lvl="2" indent="-246888" eaLnBrk="1" fontAlgn="auto" hangingPunct="1">
              <a:spcAft>
                <a:spcPts val="0"/>
              </a:spcAft>
              <a:buFont typeface="Wingdings 2"/>
              <a:buChar char=""/>
              <a:defRPr/>
            </a:pPr>
            <a:r>
              <a:rPr lang="en-US" dirty="0" smtClean="0"/>
              <a:t>More accurate than touch screens</a:t>
            </a:r>
          </a:p>
          <a:p>
            <a:pPr marL="859536" lvl="2" indent="-246888" eaLnBrk="1" fontAlgn="auto" hangingPunct="1">
              <a:spcAft>
                <a:spcPts val="0"/>
              </a:spcAft>
              <a:buFont typeface="Wingdings 2"/>
              <a:buChar char=""/>
              <a:defRPr/>
            </a:pPr>
            <a:r>
              <a:rPr lang="en-US" dirty="0" smtClean="0"/>
              <a:t>Small</a:t>
            </a:r>
          </a:p>
          <a:p>
            <a:pPr marL="859536" lvl="2" indent="-246888" eaLnBrk="1" fontAlgn="auto" hangingPunct="1">
              <a:spcAft>
                <a:spcPts val="0"/>
              </a:spcAft>
              <a:buFont typeface="Wingdings 2"/>
              <a:buChar char=""/>
              <a:defRPr/>
            </a:pPr>
            <a:r>
              <a:rPr lang="en-US" dirty="0" smtClean="0"/>
              <a:t>Easy to use</a:t>
            </a:r>
          </a:p>
          <a:p>
            <a:pPr marL="621792" lvl="1" indent="-246888" eaLnBrk="1" fontAlgn="auto" hangingPunct="1">
              <a:spcBef>
                <a:spcPts val="324"/>
              </a:spcBef>
              <a:spcAft>
                <a:spcPts val="0"/>
              </a:spcAft>
              <a:buFont typeface="Verdana"/>
              <a:buChar char="◦"/>
              <a:defRPr/>
            </a:pPr>
            <a:r>
              <a:rPr lang="en-US" dirty="0" smtClean="0"/>
              <a:t>Disadvantages</a:t>
            </a:r>
          </a:p>
          <a:p>
            <a:pPr marL="859536" lvl="2" indent="-246888" eaLnBrk="1" fontAlgn="auto" hangingPunct="1">
              <a:spcAft>
                <a:spcPts val="0"/>
              </a:spcAft>
              <a:buFont typeface="Wingdings 2"/>
              <a:buChar char=""/>
              <a:defRPr/>
            </a:pPr>
            <a:r>
              <a:rPr lang="en-US" dirty="0" smtClean="0"/>
              <a:t>Lag</a:t>
            </a:r>
          </a:p>
          <a:p>
            <a:pPr marL="859536" lvl="2" indent="-246888" eaLnBrk="1" fontAlgn="auto" hangingPunct="1">
              <a:spcAft>
                <a:spcPts val="0"/>
              </a:spcAft>
              <a:buFont typeface="Wingdings 2"/>
              <a:buChar char=""/>
              <a:defRPr/>
            </a:pPr>
            <a:r>
              <a:rPr lang="en-US" dirty="0" smtClean="0"/>
              <a:t>Only work on CRT</a:t>
            </a:r>
          </a:p>
          <a:p>
            <a:pPr marL="859536" lvl="2" indent="-246888" eaLnBrk="1" fontAlgn="auto" hangingPunct="1">
              <a:spcAft>
                <a:spcPts val="0"/>
              </a:spcAft>
              <a:buFont typeface="Wingdings 2"/>
              <a:buChar char=""/>
              <a:defRPr/>
            </a:pPr>
            <a:r>
              <a:rPr lang="en-US" dirty="0" smtClean="0"/>
              <a:t>Not accurate when drawing</a:t>
            </a:r>
          </a:p>
          <a:p>
            <a:pPr marL="621792" lvl="1" indent="-246888" eaLnBrk="1" fontAlgn="auto" hangingPunct="1">
              <a:spcBef>
                <a:spcPts val="324"/>
              </a:spcBef>
              <a:spcAft>
                <a:spcPts val="0"/>
              </a:spcAft>
              <a:buFont typeface="Verdana"/>
              <a:buChar char="◦"/>
              <a:defRPr/>
            </a:pPr>
            <a:endParaRPr lang="en-US" dirty="0" smtClean="0"/>
          </a:p>
          <a:p>
            <a:pPr marL="621792" lvl="1" indent="-246888" eaLnBrk="1" fontAlgn="auto" hangingPunct="1">
              <a:spcBef>
                <a:spcPts val="324"/>
              </a:spcBef>
              <a:spcAft>
                <a:spcPts val="0"/>
              </a:spcAft>
              <a:buFont typeface="Verdana"/>
              <a:buChar char="◦"/>
              <a:defRPr/>
            </a:pPr>
            <a:endParaRPr lang="el-GR" dirty="0"/>
          </a:p>
        </p:txBody>
      </p:sp>
      <p:sp>
        <p:nvSpPr>
          <p:cNvPr id="35843" name="Date Placeholder 2"/>
          <p:cNvSpPr>
            <a:spLocks noGrp="1"/>
          </p:cNvSpPr>
          <p:nvPr>
            <p:ph type="dt" sz="quarter" idx="10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3B8C91EB-9628-42D3-BCB1-16173774B578}" type="datetime1">
              <a:rPr lang="el-GR"/>
              <a:pPr>
                <a:defRPr/>
              </a:pPr>
              <a:t>18/1/2019</a:t>
            </a:fld>
            <a:endParaRPr lang="el-GR"/>
          </a:p>
        </p:txBody>
      </p:sp>
      <p:sp>
        <p:nvSpPr>
          <p:cNvPr id="35844" name="Footer Placeholder 3"/>
          <p:cNvSpPr>
            <a:spLocks noGrp="1"/>
          </p:cNvSpPr>
          <p:nvPr>
            <p:ph type="ftr" sz="quarter" idx="11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r>
              <a:rPr lang="en-US"/>
              <a:t>Chapter 2</a:t>
            </a:r>
            <a:endParaRPr lang="el-GR"/>
          </a:p>
        </p:txBody>
      </p:sp>
      <p:sp>
        <p:nvSpPr>
          <p:cNvPr id="35845" name="Slide Number Placeholder 4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FE2A4F02-06E8-48BF-9299-245B83C09DF7}" type="slidenum">
              <a:rPr lang="el-GR"/>
              <a:pPr>
                <a:defRPr/>
              </a:pPr>
              <a:t>26</a:t>
            </a:fld>
            <a:endParaRPr lang="el-GR"/>
          </a:p>
        </p:txBody>
      </p:sp>
      <p:pic>
        <p:nvPicPr>
          <p:cNvPr id="3072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27478">
            <a:off x="5932488" y="3767138"/>
            <a:ext cx="1933575" cy="2371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Output Devices (Cont.)</a:t>
            </a:r>
            <a:endParaRPr lang="el-GR" smtClean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365760" indent="-256032" eaLnBrk="1" fontAlgn="auto" hangingPunct="1">
              <a:spcAft>
                <a:spcPts val="0"/>
              </a:spcAft>
              <a:buClr>
                <a:schemeClr val="accent3"/>
              </a:buClr>
              <a:buFont typeface="Wingdings 3"/>
              <a:buChar char=""/>
              <a:defRPr/>
            </a:pPr>
            <a:r>
              <a:rPr lang="en-US" dirty="0" smtClean="0">
                <a:solidFill>
                  <a:srgbClr val="FF0000"/>
                </a:solidFill>
              </a:rPr>
              <a:t>CRT Monitors</a:t>
            </a:r>
          </a:p>
          <a:p>
            <a:pPr marL="621792" lvl="1" indent="-246888" eaLnBrk="1" fontAlgn="auto" hangingPunct="1">
              <a:spcBef>
                <a:spcPts val="324"/>
              </a:spcBef>
              <a:spcAft>
                <a:spcPts val="0"/>
              </a:spcAft>
              <a:buFont typeface="Verdana"/>
              <a:buChar char="◦"/>
              <a:defRPr/>
            </a:pPr>
            <a:r>
              <a:rPr lang="en-US" dirty="0" smtClean="0"/>
              <a:t>Use an electron gun to fire against phosphor screen</a:t>
            </a:r>
          </a:p>
          <a:p>
            <a:pPr marL="621792" lvl="1" indent="-246888" eaLnBrk="1" fontAlgn="auto" hangingPunct="1">
              <a:spcBef>
                <a:spcPts val="324"/>
              </a:spcBef>
              <a:spcAft>
                <a:spcPts val="0"/>
              </a:spcAft>
              <a:buFont typeface="Verdana"/>
              <a:buChar char="◦"/>
              <a:defRPr/>
            </a:pPr>
            <a:r>
              <a:rPr lang="en-US" dirty="0" smtClean="0"/>
              <a:t>Dots is colored red, blue, green</a:t>
            </a:r>
          </a:p>
          <a:p>
            <a:pPr marL="621792" lvl="1" indent="-246888" eaLnBrk="1" fontAlgn="auto" hangingPunct="1">
              <a:spcBef>
                <a:spcPts val="324"/>
              </a:spcBef>
              <a:spcAft>
                <a:spcPts val="0"/>
              </a:spcAft>
              <a:buFont typeface="Verdana"/>
              <a:buChar char="◦"/>
              <a:defRPr/>
            </a:pPr>
            <a:r>
              <a:rPr lang="en-US" dirty="0" smtClean="0"/>
              <a:t>Not expensive</a:t>
            </a:r>
          </a:p>
          <a:p>
            <a:pPr marL="621792" lvl="1" indent="-246888" eaLnBrk="1" fontAlgn="auto" hangingPunct="1">
              <a:spcBef>
                <a:spcPts val="324"/>
              </a:spcBef>
              <a:spcAft>
                <a:spcPts val="0"/>
              </a:spcAft>
              <a:buFont typeface="Verdana"/>
              <a:buChar char="◦"/>
              <a:defRPr/>
            </a:pPr>
            <a:r>
              <a:rPr lang="en-US" dirty="0" smtClean="0"/>
              <a:t>Uses</a:t>
            </a:r>
          </a:p>
          <a:p>
            <a:pPr marL="859536" lvl="2" indent="-246888" eaLnBrk="1" fontAlgn="auto" hangingPunct="1">
              <a:spcAft>
                <a:spcPts val="0"/>
              </a:spcAft>
              <a:buFont typeface="Wingdings 2"/>
              <a:buChar char=""/>
              <a:defRPr/>
            </a:pPr>
            <a:r>
              <a:rPr lang="en-US" dirty="0" smtClean="0"/>
              <a:t>Primary output device of a computer</a:t>
            </a:r>
          </a:p>
          <a:p>
            <a:pPr marL="859536" lvl="2" indent="-246888" eaLnBrk="1" fontAlgn="auto" hangingPunct="1">
              <a:spcAft>
                <a:spcPts val="0"/>
              </a:spcAft>
              <a:buFont typeface="Wingdings 2"/>
              <a:buChar char=""/>
              <a:defRPr/>
            </a:pPr>
            <a:r>
              <a:rPr lang="en-US" dirty="0" smtClean="0"/>
              <a:t>Light pens</a:t>
            </a:r>
          </a:p>
          <a:p>
            <a:pPr marL="621792" lvl="1" indent="-246888" eaLnBrk="1" fontAlgn="auto" hangingPunct="1">
              <a:spcBef>
                <a:spcPts val="324"/>
              </a:spcBef>
              <a:spcAft>
                <a:spcPts val="0"/>
              </a:spcAft>
              <a:buFont typeface="Verdana"/>
              <a:buChar char="◦"/>
              <a:defRPr/>
            </a:pPr>
            <a:r>
              <a:rPr lang="en-US" dirty="0" smtClean="0"/>
              <a:t>Advantages</a:t>
            </a:r>
          </a:p>
          <a:p>
            <a:pPr marL="859536" lvl="2" indent="-246888" eaLnBrk="1" fontAlgn="auto" hangingPunct="1">
              <a:spcAft>
                <a:spcPts val="0"/>
              </a:spcAft>
              <a:buFont typeface="Wingdings 2"/>
              <a:buChar char=""/>
              <a:defRPr/>
            </a:pPr>
            <a:r>
              <a:rPr lang="en-US" dirty="0" smtClean="0"/>
              <a:t>Higher quality images than TFT</a:t>
            </a:r>
          </a:p>
          <a:p>
            <a:pPr marL="859536" lvl="2" indent="-246888" eaLnBrk="1" fontAlgn="auto" hangingPunct="1">
              <a:spcAft>
                <a:spcPts val="0"/>
              </a:spcAft>
              <a:buFont typeface="Wingdings 2"/>
              <a:buChar char=""/>
              <a:defRPr/>
            </a:pPr>
            <a:r>
              <a:rPr lang="en-US" dirty="0" smtClean="0"/>
              <a:t>Better angle of viewing</a:t>
            </a:r>
          </a:p>
          <a:p>
            <a:pPr marL="859536" lvl="2" indent="-246888" eaLnBrk="1" fontAlgn="auto" hangingPunct="1">
              <a:spcAft>
                <a:spcPts val="0"/>
              </a:spcAft>
              <a:buFont typeface="Wingdings 2"/>
              <a:buChar char=""/>
              <a:defRPr/>
            </a:pPr>
            <a:r>
              <a:rPr lang="en-US" dirty="0" smtClean="0"/>
              <a:t>Light pens in CAD</a:t>
            </a:r>
          </a:p>
          <a:p>
            <a:pPr marL="621792" lvl="1" indent="-246888" eaLnBrk="1" fontAlgn="auto" hangingPunct="1">
              <a:spcBef>
                <a:spcPts val="324"/>
              </a:spcBef>
              <a:spcAft>
                <a:spcPts val="0"/>
              </a:spcAft>
              <a:buFont typeface="Verdana"/>
              <a:buChar char="◦"/>
              <a:defRPr/>
            </a:pPr>
            <a:r>
              <a:rPr lang="en-US" dirty="0" smtClean="0"/>
              <a:t>Disadvantages</a:t>
            </a:r>
          </a:p>
          <a:p>
            <a:pPr marL="859536" lvl="2" indent="-246888" eaLnBrk="1" fontAlgn="auto" hangingPunct="1">
              <a:spcAft>
                <a:spcPts val="0"/>
              </a:spcAft>
              <a:buFont typeface="Wingdings 2"/>
              <a:buChar char=""/>
              <a:defRPr/>
            </a:pPr>
            <a:r>
              <a:rPr lang="en-US" dirty="0" smtClean="0"/>
              <a:t>Very hot</a:t>
            </a:r>
          </a:p>
          <a:p>
            <a:pPr marL="859536" lvl="2" indent="-246888" eaLnBrk="1" fontAlgn="auto" hangingPunct="1">
              <a:spcAft>
                <a:spcPts val="0"/>
              </a:spcAft>
              <a:buFont typeface="Wingdings 2"/>
              <a:buChar char=""/>
              <a:defRPr/>
            </a:pPr>
            <a:r>
              <a:rPr lang="en-US" dirty="0" smtClean="0"/>
              <a:t>Too heavy</a:t>
            </a:r>
          </a:p>
          <a:p>
            <a:pPr marL="859536" lvl="2" indent="-246888" eaLnBrk="1" fontAlgn="auto" hangingPunct="1">
              <a:spcAft>
                <a:spcPts val="0"/>
              </a:spcAft>
              <a:buFont typeface="Wingdings 2"/>
              <a:buChar char=""/>
              <a:defRPr/>
            </a:pPr>
            <a:r>
              <a:rPr lang="en-US" dirty="0" smtClean="0"/>
              <a:t>Need more power</a:t>
            </a:r>
          </a:p>
          <a:p>
            <a:pPr marL="859536" lvl="2" indent="-246888" eaLnBrk="1" fontAlgn="auto" hangingPunct="1">
              <a:spcAft>
                <a:spcPts val="0"/>
              </a:spcAft>
              <a:buFont typeface="Wingdings 2"/>
              <a:buChar char=""/>
              <a:defRPr/>
            </a:pPr>
            <a:r>
              <a:rPr lang="en-US" dirty="0" smtClean="0"/>
              <a:t>Eye side problems</a:t>
            </a:r>
          </a:p>
        </p:txBody>
      </p:sp>
      <p:sp>
        <p:nvSpPr>
          <p:cNvPr id="36867" name="Date Placeholder 2"/>
          <p:cNvSpPr>
            <a:spLocks noGrp="1"/>
          </p:cNvSpPr>
          <p:nvPr>
            <p:ph type="dt" sz="quarter" idx="10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BEC1725C-E2D8-478B-B33C-A9F8D51CA85F}" type="datetime1">
              <a:rPr lang="el-GR"/>
              <a:pPr>
                <a:defRPr/>
              </a:pPr>
              <a:t>18/1/2019</a:t>
            </a:fld>
            <a:endParaRPr lang="el-GR"/>
          </a:p>
        </p:txBody>
      </p:sp>
      <p:sp>
        <p:nvSpPr>
          <p:cNvPr id="36868" name="Footer Placeholder 3"/>
          <p:cNvSpPr>
            <a:spLocks noGrp="1"/>
          </p:cNvSpPr>
          <p:nvPr>
            <p:ph type="ftr" sz="quarter" idx="11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r>
              <a:rPr lang="en-US"/>
              <a:t>Chapter 2</a:t>
            </a:r>
            <a:endParaRPr lang="el-GR"/>
          </a:p>
        </p:txBody>
      </p:sp>
      <p:sp>
        <p:nvSpPr>
          <p:cNvPr id="36869" name="Slide Number Placeholder 4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E4C2948C-68E0-4F89-A6B8-FCEFDED9D1E7}" type="slidenum">
              <a:rPr lang="el-GR"/>
              <a:pPr>
                <a:defRPr/>
              </a:pPr>
              <a:t>27</a:t>
            </a:fld>
            <a:endParaRPr lang="el-GR"/>
          </a:p>
        </p:txBody>
      </p:sp>
      <p:pic>
        <p:nvPicPr>
          <p:cNvPr id="31751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9925" y="2349500"/>
            <a:ext cx="1962150" cy="2333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Output Devices (Cont.)</a:t>
            </a:r>
            <a:endParaRPr lang="el-GR" smtClean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365760" indent="-256032" eaLnBrk="1" fontAlgn="auto" hangingPunct="1">
              <a:spcAft>
                <a:spcPts val="0"/>
              </a:spcAft>
              <a:buClr>
                <a:schemeClr val="accent3"/>
              </a:buClr>
              <a:buFont typeface="Wingdings 3"/>
              <a:buChar char=""/>
              <a:defRPr/>
            </a:pPr>
            <a:r>
              <a:rPr lang="en-US" dirty="0" smtClean="0">
                <a:solidFill>
                  <a:srgbClr val="FF0000"/>
                </a:solidFill>
              </a:rPr>
              <a:t>TFT Monitors</a:t>
            </a:r>
          </a:p>
          <a:p>
            <a:pPr marL="621792" lvl="1" indent="-246888" eaLnBrk="1" fontAlgn="auto" hangingPunct="1">
              <a:spcBef>
                <a:spcPts val="324"/>
              </a:spcBef>
              <a:spcAft>
                <a:spcPts val="0"/>
              </a:spcAft>
              <a:buFont typeface="Verdana"/>
              <a:buChar char="◦"/>
              <a:defRPr/>
            </a:pPr>
            <a:r>
              <a:rPr lang="en-US" dirty="0" smtClean="0"/>
              <a:t>Nowadays are the main output device</a:t>
            </a:r>
          </a:p>
          <a:p>
            <a:pPr marL="621792" lvl="1" indent="-246888" eaLnBrk="1" fontAlgn="auto" hangingPunct="1">
              <a:spcBef>
                <a:spcPts val="324"/>
              </a:spcBef>
              <a:spcAft>
                <a:spcPts val="0"/>
              </a:spcAft>
              <a:buFont typeface="Verdana"/>
              <a:buChar char="◦"/>
              <a:defRPr/>
            </a:pPr>
            <a:r>
              <a:rPr lang="en-US" dirty="0" smtClean="0"/>
              <a:t>Thousand of pixels</a:t>
            </a:r>
          </a:p>
          <a:p>
            <a:pPr marL="621792" lvl="1" indent="-246888" eaLnBrk="1" fontAlgn="auto" hangingPunct="1">
              <a:spcBef>
                <a:spcPts val="324"/>
              </a:spcBef>
              <a:spcAft>
                <a:spcPts val="0"/>
              </a:spcAft>
              <a:buFont typeface="Verdana"/>
              <a:buChar char="◦"/>
              <a:defRPr/>
            </a:pPr>
            <a:r>
              <a:rPr lang="en-US" dirty="0" smtClean="0"/>
              <a:t>Each pixel has three transistors, colored red, blue, green</a:t>
            </a:r>
          </a:p>
          <a:p>
            <a:pPr marL="621792" lvl="1" indent="-246888" eaLnBrk="1" fontAlgn="auto" hangingPunct="1">
              <a:spcBef>
                <a:spcPts val="324"/>
              </a:spcBef>
              <a:spcAft>
                <a:spcPts val="0"/>
              </a:spcAft>
              <a:buFont typeface="Verdana"/>
              <a:buChar char="◦"/>
              <a:defRPr/>
            </a:pPr>
            <a:r>
              <a:rPr lang="en-US" dirty="0" smtClean="0"/>
              <a:t>Uses</a:t>
            </a:r>
          </a:p>
          <a:p>
            <a:pPr marL="859536" lvl="2" indent="-246888" eaLnBrk="1" fontAlgn="auto" hangingPunct="1">
              <a:spcAft>
                <a:spcPts val="0"/>
              </a:spcAft>
              <a:buFont typeface="Wingdings 2"/>
              <a:buChar char=""/>
              <a:defRPr/>
            </a:pPr>
            <a:r>
              <a:rPr lang="en-US" dirty="0" smtClean="0"/>
              <a:t>Used on laptops</a:t>
            </a:r>
          </a:p>
          <a:p>
            <a:pPr marL="621792" lvl="1" indent="-246888" eaLnBrk="1" fontAlgn="auto" hangingPunct="1">
              <a:spcBef>
                <a:spcPts val="324"/>
              </a:spcBef>
              <a:spcAft>
                <a:spcPts val="0"/>
              </a:spcAft>
              <a:buFont typeface="Verdana"/>
              <a:buChar char="◦"/>
              <a:defRPr/>
            </a:pPr>
            <a:r>
              <a:rPr lang="en-US" dirty="0" smtClean="0"/>
              <a:t>Advantages</a:t>
            </a:r>
          </a:p>
          <a:p>
            <a:pPr marL="859536" lvl="2" indent="-246888" eaLnBrk="1" fontAlgn="auto" hangingPunct="1">
              <a:spcAft>
                <a:spcPts val="0"/>
              </a:spcAft>
              <a:buFont typeface="Wingdings 2"/>
              <a:buChar char=""/>
              <a:defRPr/>
            </a:pPr>
            <a:r>
              <a:rPr lang="en-US" dirty="0" smtClean="0"/>
              <a:t>Lightweight</a:t>
            </a:r>
          </a:p>
          <a:p>
            <a:pPr marL="859536" lvl="2" indent="-246888" eaLnBrk="1" fontAlgn="auto" hangingPunct="1">
              <a:spcAft>
                <a:spcPts val="0"/>
              </a:spcAft>
              <a:buFont typeface="Wingdings 2"/>
              <a:buChar char=""/>
              <a:defRPr/>
            </a:pPr>
            <a:r>
              <a:rPr lang="en-US" dirty="0" smtClean="0"/>
              <a:t>Less glare and radiation</a:t>
            </a:r>
          </a:p>
          <a:p>
            <a:pPr marL="859536" lvl="2" indent="-246888" eaLnBrk="1" fontAlgn="auto" hangingPunct="1">
              <a:spcAft>
                <a:spcPts val="0"/>
              </a:spcAft>
              <a:buFont typeface="Wingdings 2"/>
              <a:buChar char=""/>
              <a:defRPr/>
            </a:pPr>
            <a:r>
              <a:rPr lang="en-US" dirty="0" smtClean="0"/>
              <a:t>Less power</a:t>
            </a:r>
          </a:p>
          <a:p>
            <a:pPr marL="621792" lvl="1" indent="-246888" eaLnBrk="1" fontAlgn="auto" hangingPunct="1">
              <a:spcBef>
                <a:spcPts val="324"/>
              </a:spcBef>
              <a:spcAft>
                <a:spcPts val="0"/>
              </a:spcAft>
              <a:buFont typeface="Verdana"/>
              <a:buChar char="◦"/>
              <a:defRPr/>
            </a:pPr>
            <a:r>
              <a:rPr lang="en-US" dirty="0" smtClean="0"/>
              <a:t>Disadvantages</a:t>
            </a:r>
          </a:p>
          <a:p>
            <a:pPr marL="859536" lvl="2" indent="-246888" eaLnBrk="1" fontAlgn="auto" hangingPunct="1">
              <a:spcAft>
                <a:spcPts val="0"/>
              </a:spcAft>
              <a:buFont typeface="Wingdings 2"/>
              <a:buChar char=""/>
              <a:defRPr/>
            </a:pPr>
            <a:r>
              <a:rPr lang="en-US" dirty="0" smtClean="0"/>
              <a:t>Problems when viewed slightly from the side</a:t>
            </a:r>
          </a:p>
          <a:p>
            <a:pPr marL="859536" lvl="2" indent="-246888" eaLnBrk="1" fontAlgn="auto" hangingPunct="1">
              <a:spcAft>
                <a:spcPts val="0"/>
              </a:spcAft>
              <a:buFont typeface="Wingdings 2"/>
              <a:buChar char=""/>
              <a:defRPr/>
            </a:pPr>
            <a:r>
              <a:rPr lang="en-US" dirty="0" smtClean="0"/>
              <a:t>Less definition than CRT</a:t>
            </a:r>
          </a:p>
          <a:p>
            <a:pPr marL="859536" lvl="2" indent="-246888" eaLnBrk="1" fontAlgn="auto" hangingPunct="1">
              <a:spcAft>
                <a:spcPts val="0"/>
              </a:spcAft>
              <a:buFont typeface="Wingdings 2"/>
              <a:buChar char=""/>
              <a:defRPr/>
            </a:pPr>
            <a:r>
              <a:rPr lang="en-US" dirty="0" smtClean="0"/>
              <a:t>Not used with light pens</a:t>
            </a:r>
          </a:p>
          <a:p>
            <a:pPr marL="859536" lvl="2" indent="-246888" eaLnBrk="1" fontAlgn="auto" hangingPunct="1">
              <a:spcAft>
                <a:spcPts val="0"/>
              </a:spcAft>
              <a:buFont typeface="Wingdings 2"/>
              <a:buChar char=""/>
              <a:defRPr/>
            </a:pPr>
            <a:endParaRPr lang="en-US" dirty="0" smtClean="0"/>
          </a:p>
        </p:txBody>
      </p:sp>
      <p:sp>
        <p:nvSpPr>
          <p:cNvPr id="37891" name="Date Placeholder 2"/>
          <p:cNvSpPr>
            <a:spLocks noGrp="1"/>
          </p:cNvSpPr>
          <p:nvPr>
            <p:ph type="dt" sz="quarter" idx="10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20284B07-167A-4B3F-92D8-A2ECD09167E9}" type="datetime1">
              <a:rPr lang="el-GR"/>
              <a:pPr>
                <a:defRPr/>
              </a:pPr>
              <a:t>18/1/2019</a:t>
            </a:fld>
            <a:endParaRPr lang="el-GR"/>
          </a:p>
        </p:txBody>
      </p:sp>
      <p:sp>
        <p:nvSpPr>
          <p:cNvPr id="37892" name="Footer Placeholder 3"/>
          <p:cNvSpPr>
            <a:spLocks noGrp="1"/>
          </p:cNvSpPr>
          <p:nvPr>
            <p:ph type="ftr" sz="quarter" idx="11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r>
              <a:rPr lang="en-US"/>
              <a:t>Chapter 2</a:t>
            </a:r>
            <a:endParaRPr lang="el-GR"/>
          </a:p>
        </p:txBody>
      </p:sp>
      <p:sp>
        <p:nvSpPr>
          <p:cNvPr id="37893" name="Slide Number Placeholder 4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E2D7F764-0EA0-4F86-9311-8946A9F512CB}" type="slidenum">
              <a:rPr lang="el-GR"/>
              <a:pPr>
                <a:defRPr/>
              </a:pPr>
              <a:t>28</a:t>
            </a:fld>
            <a:endParaRPr lang="el-GR"/>
          </a:p>
        </p:txBody>
      </p:sp>
      <p:pic>
        <p:nvPicPr>
          <p:cNvPr id="3277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588" y="3429000"/>
            <a:ext cx="2143125" cy="2143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Output Devices (Cont.)</a:t>
            </a:r>
            <a:endParaRPr lang="el-GR" smtClean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365760" indent="-256032" eaLnBrk="1" fontAlgn="auto" hangingPunct="1">
              <a:spcAft>
                <a:spcPts val="0"/>
              </a:spcAft>
              <a:buClr>
                <a:schemeClr val="accent3"/>
              </a:buClr>
              <a:buFont typeface="Wingdings 3"/>
              <a:buChar char=""/>
              <a:defRPr/>
            </a:pPr>
            <a:r>
              <a:rPr lang="en-US" dirty="0" smtClean="0">
                <a:solidFill>
                  <a:srgbClr val="FF0000"/>
                </a:solidFill>
              </a:rPr>
              <a:t>Laser printer</a:t>
            </a:r>
          </a:p>
          <a:p>
            <a:pPr marL="621792" lvl="1" indent="-246888" eaLnBrk="1" fontAlgn="auto" hangingPunct="1">
              <a:spcBef>
                <a:spcPts val="324"/>
              </a:spcBef>
              <a:spcAft>
                <a:spcPts val="0"/>
              </a:spcAft>
              <a:buFont typeface="Verdana"/>
              <a:buChar char="◦"/>
              <a:defRPr/>
            </a:pPr>
            <a:r>
              <a:rPr lang="en-US" dirty="0" smtClean="0"/>
              <a:t>Very high quality hard copy</a:t>
            </a:r>
          </a:p>
          <a:p>
            <a:pPr marL="621792" lvl="1" indent="-246888" eaLnBrk="1" fontAlgn="auto" hangingPunct="1">
              <a:spcBef>
                <a:spcPts val="324"/>
              </a:spcBef>
              <a:spcAft>
                <a:spcPts val="0"/>
              </a:spcAft>
              <a:buFont typeface="Verdana"/>
              <a:buChar char="◦"/>
              <a:defRPr/>
            </a:pPr>
            <a:r>
              <a:rPr lang="en-US" dirty="0" smtClean="0"/>
              <a:t>Large buffer memories</a:t>
            </a:r>
          </a:p>
          <a:p>
            <a:pPr marL="621792" lvl="1" indent="-246888" eaLnBrk="1" fontAlgn="auto" hangingPunct="1">
              <a:spcBef>
                <a:spcPts val="324"/>
              </a:spcBef>
              <a:spcAft>
                <a:spcPts val="0"/>
              </a:spcAft>
              <a:buFont typeface="Verdana"/>
              <a:buChar char="◦"/>
              <a:defRPr/>
            </a:pPr>
            <a:r>
              <a:rPr lang="en-US" dirty="0" smtClean="0"/>
              <a:t>All pages are stored and then printed out</a:t>
            </a:r>
          </a:p>
          <a:p>
            <a:pPr marL="621792" lvl="1" indent="-246888" eaLnBrk="1" fontAlgn="auto" hangingPunct="1">
              <a:spcBef>
                <a:spcPts val="324"/>
              </a:spcBef>
              <a:spcAft>
                <a:spcPts val="0"/>
              </a:spcAft>
              <a:buFont typeface="Verdana"/>
              <a:buChar char="◦"/>
              <a:defRPr/>
            </a:pPr>
            <a:r>
              <a:rPr lang="en-US" dirty="0" smtClean="0"/>
              <a:t>Uses </a:t>
            </a:r>
          </a:p>
          <a:p>
            <a:pPr marL="859536" lvl="2" indent="-246888" eaLnBrk="1" fontAlgn="auto" hangingPunct="1">
              <a:spcAft>
                <a:spcPts val="0"/>
              </a:spcAft>
              <a:buFont typeface="Wingdings 2"/>
              <a:buChar char=""/>
              <a:defRPr/>
            </a:pPr>
            <a:r>
              <a:rPr lang="en-US" dirty="0" smtClean="0"/>
              <a:t>Noise level need to keep low, like in office</a:t>
            </a:r>
          </a:p>
          <a:p>
            <a:pPr marL="859536" lvl="2" indent="-246888" eaLnBrk="1" fontAlgn="auto" hangingPunct="1">
              <a:spcAft>
                <a:spcPts val="0"/>
              </a:spcAft>
              <a:buFont typeface="Wingdings 2"/>
              <a:buChar char=""/>
              <a:defRPr/>
            </a:pPr>
            <a:r>
              <a:rPr lang="en-US" dirty="0" smtClean="0"/>
              <a:t>Very high quality hard copy</a:t>
            </a:r>
          </a:p>
          <a:p>
            <a:pPr marL="621792" lvl="1" indent="-246888" eaLnBrk="1" fontAlgn="auto" hangingPunct="1">
              <a:spcBef>
                <a:spcPts val="324"/>
              </a:spcBef>
              <a:spcAft>
                <a:spcPts val="0"/>
              </a:spcAft>
              <a:buFont typeface="Verdana"/>
              <a:buChar char="◦"/>
              <a:defRPr/>
            </a:pPr>
            <a:r>
              <a:rPr lang="en-US" dirty="0" smtClean="0"/>
              <a:t>Advantages</a:t>
            </a:r>
          </a:p>
          <a:p>
            <a:pPr marL="859536" lvl="2" indent="-246888" eaLnBrk="1" fontAlgn="auto" hangingPunct="1">
              <a:spcAft>
                <a:spcPts val="0"/>
              </a:spcAft>
              <a:buFont typeface="Wingdings 2"/>
              <a:buChar char=""/>
              <a:defRPr/>
            </a:pPr>
            <a:r>
              <a:rPr lang="en-US" dirty="0" smtClean="0"/>
              <a:t>Fast in large amount of printing pages</a:t>
            </a:r>
          </a:p>
          <a:p>
            <a:pPr marL="859536" lvl="2" indent="-246888" eaLnBrk="1" fontAlgn="auto" hangingPunct="1">
              <a:spcAft>
                <a:spcPts val="0"/>
              </a:spcAft>
              <a:buFont typeface="Wingdings 2"/>
              <a:buChar char=""/>
              <a:defRPr/>
            </a:pPr>
            <a:r>
              <a:rPr lang="en-US" dirty="0" smtClean="0"/>
              <a:t>Handle very large printing jobs</a:t>
            </a:r>
          </a:p>
          <a:p>
            <a:pPr marL="859536" lvl="2" indent="-246888" eaLnBrk="1" fontAlgn="auto" hangingPunct="1">
              <a:spcAft>
                <a:spcPts val="0"/>
              </a:spcAft>
              <a:buFont typeface="Wingdings 2"/>
              <a:buChar char=""/>
              <a:defRPr/>
            </a:pPr>
            <a:r>
              <a:rPr lang="en-US" dirty="0" smtClean="0"/>
              <a:t>Lower cost in toner cartridge</a:t>
            </a:r>
          </a:p>
          <a:p>
            <a:pPr marL="621792" lvl="1" indent="-246888" eaLnBrk="1" fontAlgn="auto" hangingPunct="1">
              <a:spcBef>
                <a:spcPts val="324"/>
              </a:spcBef>
              <a:spcAft>
                <a:spcPts val="0"/>
              </a:spcAft>
              <a:buFont typeface="Verdana"/>
              <a:buChar char="◦"/>
              <a:defRPr/>
            </a:pPr>
            <a:r>
              <a:rPr lang="en-US" dirty="0" smtClean="0"/>
              <a:t>Disadvantages</a:t>
            </a:r>
          </a:p>
          <a:p>
            <a:pPr marL="859536" lvl="2" indent="-246888" eaLnBrk="1" fontAlgn="auto" hangingPunct="1">
              <a:spcAft>
                <a:spcPts val="0"/>
              </a:spcAft>
              <a:buFont typeface="Wingdings 2"/>
              <a:buChar char=""/>
              <a:defRPr/>
            </a:pPr>
            <a:r>
              <a:rPr lang="en-US" dirty="0" smtClean="0"/>
              <a:t>Expensive</a:t>
            </a:r>
          </a:p>
          <a:p>
            <a:pPr marL="859536" lvl="2" indent="-246888" eaLnBrk="1" fontAlgn="auto" hangingPunct="1">
              <a:spcAft>
                <a:spcPts val="0"/>
              </a:spcAft>
              <a:buFont typeface="Wingdings 2"/>
              <a:buChar char=""/>
              <a:defRPr/>
            </a:pPr>
            <a:r>
              <a:rPr lang="en-US" dirty="0" smtClean="0"/>
              <a:t>Only fast in several copies</a:t>
            </a:r>
          </a:p>
          <a:p>
            <a:pPr marL="859536" lvl="2" indent="-246888" eaLnBrk="1" fontAlgn="auto" hangingPunct="1">
              <a:spcAft>
                <a:spcPts val="0"/>
              </a:spcAft>
              <a:buFont typeface="Wingdings 2"/>
              <a:buChar char=""/>
              <a:defRPr/>
            </a:pPr>
            <a:r>
              <a:rPr lang="en-US" dirty="0" smtClean="0"/>
              <a:t>Four cartridges</a:t>
            </a:r>
          </a:p>
          <a:p>
            <a:pPr marL="859536" lvl="2" indent="-246888" eaLnBrk="1" fontAlgn="auto" hangingPunct="1">
              <a:spcAft>
                <a:spcPts val="0"/>
              </a:spcAft>
              <a:buFont typeface="Wingdings 2"/>
              <a:buChar char=""/>
              <a:defRPr/>
            </a:pPr>
            <a:r>
              <a:rPr lang="en-US" dirty="0" smtClean="0"/>
              <a:t>Health issue</a:t>
            </a:r>
          </a:p>
          <a:p>
            <a:pPr marL="859536" lvl="2" indent="-246888" eaLnBrk="1" fontAlgn="auto" hangingPunct="1">
              <a:spcAft>
                <a:spcPts val="0"/>
              </a:spcAft>
              <a:buFont typeface="Wingdings 2"/>
              <a:buChar char=""/>
              <a:defRPr/>
            </a:pPr>
            <a:endParaRPr lang="en-US" dirty="0" smtClean="0"/>
          </a:p>
          <a:p>
            <a:pPr marL="859536" lvl="2" indent="-246888" eaLnBrk="1" fontAlgn="auto" hangingPunct="1">
              <a:spcAft>
                <a:spcPts val="0"/>
              </a:spcAft>
              <a:buFont typeface="Wingdings 2"/>
              <a:buChar char=""/>
              <a:defRPr/>
            </a:pPr>
            <a:endParaRPr lang="en-US" dirty="0" smtClean="0"/>
          </a:p>
          <a:p>
            <a:pPr marL="859536" lvl="2" indent="-246888" eaLnBrk="1" fontAlgn="auto" hangingPunct="1">
              <a:spcAft>
                <a:spcPts val="0"/>
              </a:spcAft>
              <a:buFont typeface="Wingdings 2"/>
              <a:buChar char=""/>
              <a:defRPr/>
            </a:pPr>
            <a:endParaRPr lang="el-GR" dirty="0"/>
          </a:p>
        </p:txBody>
      </p:sp>
      <p:sp>
        <p:nvSpPr>
          <p:cNvPr id="38915" name="Date Placeholder 2"/>
          <p:cNvSpPr>
            <a:spLocks noGrp="1"/>
          </p:cNvSpPr>
          <p:nvPr>
            <p:ph type="dt" sz="quarter" idx="10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232025E5-C564-43E6-A90A-919DE02D241C}" type="datetime1">
              <a:rPr lang="el-GR"/>
              <a:pPr>
                <a:defRPr/>
              </a:pPr>
              <a:t>18/1/2019</a:t>
            </a:fld>
            <a:endParaRPr lang="el-GR"/>
          </a:p>
        </p:txBody>
      </p:sp>
      <p:sp>
        <p:nvSpPr>
          <p:cNvPr id="38916" name="Footer Placeholder 3"/>
          <p:cNvSpPr>
            <a:spLocks noGrp="1"/>
          </p:cNvSpPr>
          <p:nvPr>
            <p:ph type="ftr" sz="quarter" idx="11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r>
              <a:rPr lang="en-US"/>
              <a:t>Chapter 2</a:t>
            </a:r>
            <a:endParaRPr lang="el-GR"/>
          </a:p>
        </p:txBody>
      </p:sp>
      <p:sp>
        <p:nvSpPr>
          <p:cNvPr id="38917" name="Slide Number Placeholder 4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AA916194-0708-45DC-B906-A7819806E527}" type="slidenum">
              <a:rPr lang="el-GR"/>
              <a:pPr>
                <a:defRPr/>
              </a:pPr>
              <a:t>29</a:t>
            </a:fld>
            <a:endParaRPr lang="el-GR"/>
          </a:p>
        </p:txBody>
      </p:sp>
      <p:pic>
        <p:nvPicPr>
          <p:cNvPr id="33799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125" y="2492375"/>
            <a:ext cx="2314575" cy="197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800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063" y="4437063"/>
            <a:ext cx="2324100" cy="197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Input Devices (Cont.)</a:t>
            </a:r>
            <a:endParaRPr lang="el-GR" smtClean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365760" indent="-256032" eaLnBrk="1" fontAlgn="auto" hangingPunct="1">
              <a:spcAft>
                <a:spcPts val="0"/>
              </a:spcAft>
              <a:buClr>
                <a:schemeClr val="accent3"/>
              </a:buClr>
              <a:buFont typeface="Wingdings 3"/>
              <a:buChar char=""/>
              <a:defRPr/>
            </a:pPr>
            <a:r>
              <a:rPr lang="en-US" dirty="0" smtClean="0">
                <a:solidFill>
                  <a:srgbClr val="FF0000"/>
                </a:solidFill>
              </a:rPr>
              <a:t>Keyboard</a:t>
            </a:r>
          </a:p>
          <a:p>
            <a:pPr marL="621792" lvl="1" indent="-246888" eaLnBrk="1" fontAlgn="auto" hangingPunct="1">
              <a:spcBef>
                <a:spcPts val="324"/>
              </a:spcBef>
              <a:spcAft>
                <a:spcPts val="0"/>
              </a:spcAft>
              <a:buFont typeface="Verdana"/>
              <a:buChar char="◦"/>
              <a:defRPr/>
            </a:pPr>
            <a:r>
              <a:rPr lang="en-US" dirty="0" smtClean="0"/>
              <a:t>Most common input device</a:t>
            </a:r>
          </a:p>
          <a:p>
            <a:pPr marL="621792" lvl="1" indent="-246888" eaLnBrk="1" fontAlgn="auto" hangingPunct="1">
              <a:spcBef>
                <a:spcPts val="324"/>
              </a:spcBef>
              <a:spcAft>
                <a:spcPts val="0"/>
              </a:spcAft>
              <a:buFont typeface="Verdana"/>
              <a:buChar char="◦"/>
              <a:defRPr/>
            </a:pPr>
            <a:r>
              <a:rPr lang="en-US" dirty="0" smtClean="0"/>
              <a:t>input text, numbers, commands, password</a:t>
            </a:r>
          </a:p>
          <a:p>
            <a:pPr marL="621792" lvl="1" indent="-246888" eaLnBrk="1" fontAlgn="auto" hangingPunct="1">
              <a:spcBef>
                <a:spcPts val="324"/>
              </a:spcBef>
              <a:spcAft>
                <a:spcPts val="0"/>
              </a:spcAft>
              <a:buFont typeface="Verdana"/>
              <a:buChar char="◦"/>
              <a:defRPr/>
            </a:pPr>
            <a:r>
              <a:rPr lang="en-US" dirty="0" smtClean="0"/>
              <a:t>Concept keyboards (Shaped)</a:t>
            </a:r>
          </a:p>
          <a:p>
            <a:pPr marL="621792" lvl="1" indent="-246888" eaLnBrk="1" fontAlgn="auto" hangingPunct="1">
              <a:spcBef>
                <a:spcPts val="324"/>
              </a:spcBef>
              <a:spcAft>
                <a:spcPts val="0"/>
              </a:spcAft>
              <a:buFont typeface="Verdana"/>
              <a:buChar char="◦"/>
              <a:defRPr/>
            </a:pPr>
            <a:r>
              <a:rPr lang="en-US" dirty="0" smtClean="0"/>
              <a:t>Overlay Keyboards</a:t>
            </a:r>
          </a:p>
          <a:p>
            <a:pPr marL="621792" lvl="1" indent="-246888" eaLnBrk="1" fontAlgn="auto" hangingPunct="1">
              <a:spcBef>
                <a:spcPts val="324"/>
              </a:spcBef>
              <a:spcAft>
                <a:spcPts val="0"/>
              </a:spcAft>
              <a:buFont typeface="Verdana"/>
              <a:buChar char="◦"/>
              <a:defRPr/>
            </a:pPr>
            <a:r>
              <a:rPr lang="en-US" dirty="0" smtClean="0"/>
              <a:t>Advantages </a:t>
            </a:r>
          </a:p>
          <a:p>
            <a:pPr marL="859536" lvl="2" indent="-246888" eaLnBrk="1" fontAlgn="auto" hangingPunct="1">
              <a:spcAft>
                <a:spcPts val="0"/>
              </a:spcAft>
              <a:buFont typeface="Wingdings 2"/>
              <a:buChar char=""/>
              <a:defRPr/>
            </a:pPr>
            <a:r>
              <a:rPr lang="en-US" dirty="0" smtClean="0"/>
              <a:t>Accurate enter date</a:t>
            </a:r>
          </a:p>
          <a:p>
            <a:pPr marL="859536" lvl="2" indent="-246888" eaLnBrk="1" fontAlgn="auto" hangingPunct="1">
              <a:spcAft>
                <a:spcPts val="0"/>
              </a:spcAft>
              <a:buFont typeface="Wingdings 2"/>
              <a:buChar char=""/>
              <a:defRPr/>
            </a:pPr>
            <a:r>
              <a:rPr lang="en-US" dirty="0" smtClean="0"/>
              <a:t>Quick entry of text</a:t>
            </a:r>
          </a:p>
          <a:p>
            <a:pPr marL="859536" lvl="2" indent="-246888" eaLnBrk="1" fontAlgn="auto" hangingPunct="1">
              <a:spcAft>
                <a:spcPts val="0"/>
              </a:spcAft>
              <a:buFont typeface="Wingdings 2"/>
              <a:buChar char=""/>
              <a:defRPr/>
            </a:pPr>
            <a:r>
              <a:rPr lang="en-US" dirty="0" smtClean="0"/>
              <a:t>Robust</a:t>
            </a:r>
          </a:p>
          <a:p>
            <a:pPr marL="859536" lvl="2" indent="-246888" eaLnBrk="1" fontAlgn="auto" hangingPunct="1">
              <a:spcAft>
                <a:spcPts val="0"/>
              </a:spcAft>
              <a:buFont typeface="Wingdings 2"/>
              <a:buChar char=""/>
              <a:defRPr/>
            </a:pPr>
            <a:r>
              <a:rPr lang="en-US" dirty="0" smtClean="0"/>
              <a:t>Help people with </a:t>
            </a:r>
            <a:r>
              <a:rPr lang="en-US" dirty="0" err="1" smtClean="0"/>
              <a:t>dis</a:t>
            </a:r>
            <a:endParaRPr lang="en-US" dirty="0" smtClean="0"/>
          </a:p>
          <a:p>
            <a:pPr marL="621792" lvl="1" indent="-246888" eaLnBrk="1" fontAlgn="auto" hangingPunct="1">
              <a:spcBef>
                <a:spcPts val="324"/>
              </a:spcBef>
              <a:spcAft>
                <a:spcPts val="0"/>
              </a:spcAft>
              <a:buFont typeface="Verdana"/>
              <a:buChar char="◦"/>
              <a:defRPr/>
            </a:pPr>
            <a:r>
              <a:rPr lang="en-US" dirty="0" smtClean="0"/>
              <a:t>Disadvantages</a:t>
            </a:r>
          </a:p>
          <a:p>
            <a:pPr marL="859536" lvl="2" indent="-246888" eaLnBrk="1" fontAlgn="auto" hangingPunct="1">
              <a:spcAft>
                <a:spcPts val="0"/>
              </a:spcAft>
              <a:buFont typeface="Wingdings 2"/>
              <a:buChar char=""/>
              <a:defRPr/>
            </a:pPr>
            <a:r>
              <a:rPr lang="en-US" dirty="0" smtClean="0"/>
              <a:t>Difficult for people with </a:t>
            </a:r>
            <a:r>
              <a:rPr lang="en-US" dirty="0" err="1" smtClean="0"/>
              <a:t>dis</a:t>
            </a:r>
            <a:endParaRPr lang="en-US" dirty="0" smtClean="0"/>
          </a:p>
          <a:p>
            <a:pPr marL="859536" lvl="2" indent="-246888" eaLnBrk="1" fontAlgn="auto" hangingPunct="1">
              <a:spcAft>
                <a:spcPts val="0"/>
              </a:spcAft>
              <a:buFont typeface="Wingdings 2"/>
              <a:buChar char=""/>
              <a:defRPr/>
            </a:pPr>
            <a:r>
              <a:rPr lang="en-US" dirty="0" smtClean="0"/>
              <a:t>Not quick compare with barcode, etc</a:t>
            </a:r>
          </a:p>
          <a:p>
            <a:pPr marL="859536" lvl="2" indent="-246888" eaLnBrk="1" fontAlgn="auto" hangingPunct="1">
              <a:spcAft>
                <a:spcPts val="0"/>
              </a:spcAft>
              <a:buFont typeface="Wingdings 2"/>
              <a:buChar char=""/>
              <a:defRPr/>
            </a:pPr>
            <a:r>
              <a:rPr lang="en-US" dirty="0" smtClean="0"/>
              <a:t>Take more space</a:t>
            </a:r>
          </a:p>
        </p:txBody>
      </p:sp>
      <p:sp>
        <p:nvSpPr>
          <p:cNvPr id="12294" name="Date Placeholder 6"/>
          <p:cNvSpPr>
            <a:spLocks noGrp="1"/>
          </p:cNvSpPr>
          <p:nvPr>
            <p:ph type="dt" sz="quarter" idx="10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EF92204A-2719-4490-8890-49BFF345B3B5}" type="datetime1">
              <a:rPr lang="el-GR"/>
              <a:pPr>
                <a:defRPr/>
              </a:pPr>
              <a:t>18/1/2019</a:t>
            </a:fld>
            <a:endParaRPr lang="el-GR"/>
          </a:p>
        </p:txBody>
      </p:sp>
      <p:sp>
        <p:nvSpPr>
          <p:cNvPr id="12296" name="Footer Placeholder 8"/>
          <p:cNvSpPr>
            <a:spLocks noGrp="1"/>
          </p:cNvSpPr>
          <p:nvPr>
            <p:ph type="ftr" sz="quarter" idx="11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r>
              <a:rPr lang="en-US"/>
              <a:t>Chapter 2</a:t>
            </a:r>
            <a:endParaRPr lang="el-GR"/>
          </a:p>
        </p:txBody>
      </p:sp>
      <p:sp>
        <p:nvSpPr>
          <p:cNvPr id="12295" name="Slide Number Placeholder 7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A3BEF3B5-A085-400A-94AC-A8B633F99B89}" type="slidenum">
              <a:rPr lang="el-GR"/>
              <a:pPr>
                <a:defRPr/>
              </a:pPr>
              <a:t>3</a:t>
            </a:fld>
            <a:endParaRPr lang="el-GR"/>
          </a:p>
        </p:txBody>
      </p:sp>
      <p:pic>
        <p:nvPicPr>
          <p:cNvPr id="717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02237">
            <a:off x="6700838" y="1320800"/>
            <a:ext cx="2135187" cy="1031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6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888" y="3500438"/>
            <a:ext cx="2466975" cy="1857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Ouput Devices (Cont.)</a:t>
            </a:r>
            <a:endParaRPr lang="el-GR" smtClean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365760" indent="-256032" eaLnBrk="1" fontAlgn="auto" hangingPunct="1">
              <a:spcAft>
                <a:spcPts val="0"/>
              </a:spcAft>
              <a:buClr>
                <a:schemeClr val="accent3"/>
              </a:buClr>
              <a:buFont typeface="Wingdings 3"/>
              <a:buChar char=""/>
              <a:defRPr/>
            </a:pPr>
            <a:r>
              <a:rPr lang="en-US" dirty="0" smtClean="0">
                <a:solidFill>
                  <a:srgbClr val="FF0000"/>
                </a:solidFill>
              </a:rPr>
              <a:t>Inkjet printer</a:t>
            </a:r>
          </a:p>
          <a:p>
            <a:pPr marL="621792" lvl="1" indent="-246888" eaLnBrk="1" fontAlgn="auto" hangingPunct="1">
              <a:spcBef>
                <a:spcPts val="324"/>
              </a:spcBef>
              <a:spcAft>
                <a:spcPts val="0"/>
              </a:spcAft>
              <a:buFont typeface="Verdana"/>
              <a:buChar char="◦"/>
              <a:defRPr/>
            </a:pPr>
            <a:r>
              <a:rPr lang="en-US" dirty="0" smtClean="0"/>
              <a:t>Good quality hard copies</a:t>
            </a:r>
          </a:p>
          <a:p>
            <a:pPr marL="621792" lvl="1" indent="-246888" eaLnBrk="1" fontAlgn="auto" hangingPunct="1">
              <a:spcBef>
                <a:spcPts val="324"/>
              </a:spcBef>
              <a:spcAft>
                <a:spcPts val="0"/>
              </a:spcAft>
              <a:buFont typeface="Verdana"/>
              <a:buChar char="◦"/>
              <a:defRPr/>
            </a:pPr>
            <a:r>
              <a:rPr lang="en-US" dirty="0" smtClean="0"/>
              <a:t>Better than dot matrix</a:t>
            </a:r>
          </a:p>
          <a:p>
            <a:pPr marL="621792" lvl="1" indent="-246888" eaLnBrk="1" fontAlgn="auto" hangingPunct="1">
              <a:spcBef>
                <a:spcPts val="324"/>
              </a:spcBef>
              <a:spcAft>
                <a:spcPts val="0"/>
              </a:spcAft>
              <a:buFont typeface="Verdana"/>
              <a:buChar char="◦"/>
              <a:defRPr/>
            </a:pPr>
            <a:r>
              <a:rPr lang="en-US" dirty="0" smtClean="0"/>
              <a:t>Printing is done a bit at time</a:t>
            </a:r>
          </a:p>
          <a:p>
            <a:pPr marL="621792" lvl="1" indent="-246888" eaLnBrk="1" fontAlgn="auto" hangingPunct="1">
              <a:spcBef>
                <a:spcPts val="324"/>
              </a:spcBef>
              <a:spcAft>
                <a:spcPts val="0"/>
              </a:spcAft>
              <a:buFont typeface="Verdana"/>
              <a:buChar char="◦"/>
              <a:defRPr/>
            </a:pPr>
            <a:r>
              <a:rPr lang="en-US" dirty="0" smtClean="0"/>
              <a:t>Uses</a:t>
            </a:r>
          </a:p>
          <a:p>
            <a:pPr marL="859536" lvl="2" indent="-246888" eaLnBrk="1" fontAlgn="auto" hangingPunct="1">
              <a:spcAft>
                <a:spcPts val="0"/>
              </a:spcAft>
              <a:buFont typeface="Wingdings 2"/>
              <a:buChar char=""/>
              <a:defRPr/>
            </a:pPr>
            <a:r>
              <a:rPr lang="en-US" dirty="0" smtClean="0"/>
              <a:t>High quality for small job</a:t>
            </a:r>
          </a:p>
          <a:p>
            <a:pPr marL="859536" lvl="2" indent="-246888" eaLnBrk="1" fontAlgn="auto" hangingPunct="1">
              <a:spcAft>
                <a:spcPts val="0"/>
              </a:spcAft>
              <a:buFont typeface="Wingdings 2"/>
              <a:buChar char=""/>
              <a:defRPr/>
            </a:pPr>
            <a:r>
              <a:rPr lang="en-US" dirty="0" smtClean="0"/>
              <a:t>Low output volumes</a:t>
            </a:r>
          </a:p>
          <a:p>
            <a:pPr marL="859536" lvl="2" indent="-246888" eaLnBrk="1" fontAlgn="auto" hangingPunct="1">
              <a:spcAft>
                <a:spcPts val="0"/>
              </a:spcAft>
              <a:buFont typeface="Wingdings 2"/>
              <a:buChar char=""/>
              <a:defRPr/>
            </a:pPr>
            <a:r>
              <a:rPr lang="en-US" dirty="0" smtClean="0"/>
              <a:t>Very good to produce photo quality printouts</a:t>
            </a:r>
          </a:p>
          <a:p>
            <a:pPr marL="621792" lvl="1" indent="-246888" eaLnBrk="1" fontAlgn="auto" hangingPunct="1">
              <a:spcBef>
                <a:spcPts val="324"/>
              </a:spcBef>
              <a:spcAft>
                <a:spcPts val="0"/>
              </a:spcAft>
              <a:buFont typeface="Verdana"/>
              <a:buChar char="◦"/>
              <a:defRPr/>
            </a:pPr>
            <a:r>
              <a:rPr lang="en-US" dirty="0" smtClean="0"/>
              <a:t>Advantages</a:t>
            </a:r>
          </a:p>
          <a:p>
            <a:pPr marL="859536" lvl="2" indent="-246888" eaLnBrk="1" fontAlgn="auto" hangingPunct="1">
              <a:spcAft>
                <a:spcPts val="0"/>
              </a:spcAft>
              <a:buFont typeface="Wingdings 2"/>
              <a:buChar char=""/>
              <a:defRPr/>
            </a:pPr>
            <a:r>
              <a:rPr lang="en-US" dirty="0" smtClean="0"/>
              <a:t>Cheaper to buy</a:t>
            </a:r>
          </a:p>
          <a:p>
            <a:pPr marL="859536" lvl="2" indent="-246888" eaLnBrk="1" fontAlgn="auto" hangingPunct="1">
              <a:spcAft>
                <a:spcPts val="0"/>
              </a:spcAft>
              <a:buFont typeface="Wingdings 2"/>
              <a:buChar char=""/>
              <a:defRPr/>
            </a:pPr>
            <a:r>
              <a:rPr lang="en-US" dirty="0" smtClean="0"/>
              <a:t>High quality</a:t>
            </a:r>
          </a:p>
          <a:p>
            <a:pPr marL="859536" lvl="2" indent="-246888" eaLnBrk="1" fontAlgn="auto" hangingPunct="1">
              <a:spcAft>
                <a:spcPts val="0"/>
              </a:spcAft>
              <a:buFont typeface="Wingdings 2"/>
              <a:buChar char=""/>
              <a:defRPr/>
            </a:pPr>
            <a:r>
              <a:rPr lang="en-US" dirty="0" smtClean="0"/>
              <a:t>Lightweight and need small space</a:t>
            </a:r>
          </a:p>
          <a:p>
            <a:pPr marL="859536" lvl="2" indent="-246888" eaLnBrk="1" fontAlgn="auto" hangingPunct="1">
              <a:spcAft>
                <a:spcPts val="0"/>
              </a:spcAft>
              <a:buFont typeface="Wingdings 2"/>
              <a:buChar char=""/>
              <a:defRPr/>
            </a:pPr>
            <a:r>
              <a:rPr lang="en-US" dirty="0" smtClean="0"/>
              <a:t>No healthy issues</a:t>
            </a:r>
          </a:p>
          <a:p>
            <a:pPr marL="621792" lvl="1" indent="-246888" eaLnBrk="1" fontAlgn="auto" hangingPunct="1">
              <a:spcBef>
                <a:spcPts val="324"/>
              </a:spcBef>
              <a:spcAft>
                <a:spcPts val="0"/>
              </a:spcAft>
              <a:buFont typeface="Verdana"/>
              <a:buChar char="◦"/>
              <a:defRPr/>
            </a:pPr>
            <a:r>
              <a:rPr lang="en-US" dirty="0" smtClean="0"/>
              <a:t>Disadvantages</a:t>
            </a:r>
          </a:p>
          <a:p>
            <a:pPr marL="859536" lvl="2" indent="-246888" eaLnBrk="1" fontAlgn="auto" hangingPunct="1">
              <a:spcAft>
                <a:spcPts val="0"/>
              </a:spcAft>
              <a:buFont typeface="Wingdings 2"/>
              <a:buChar char=""/>
              <a:defRPr/>
            </a:pPr>
            <a:r>
              <a:rPr lang="en-US" dirty="0" smtClean="0"/>
              <a:t>Slow output for large amount of pages</a:t>
            </a:r>
          </a:p>
          <a:p>
            <a:pPr marL="859536" lvl="2" indent="-246888" eaLnBrk="1" fontAlgn="auto" hangingPunct="1">
              <a:spcAft>
                <a:spcPts val="0"/>
              </a:spcAft>
              <a:buFont typeface="Wingdings 2"/>
              <a:buChar char=""/>
              <a:defRPr/>
            </a:pPr>
            <a:r>
              <a:rPr lang="en-US" dirty="0" smtClean="0"/>
              <a:t>Cartridge run out quickly</a:t>
            </a:r>
          </a:p>
          <a:p>
            <a:pPr marL="859536" lvl="2" indent="-246888" eaLnBrk="1" fontAlgn="auto" hangingPunct="1">
              <a:spcAft>
                <a:spcPts val="0"/>
              </a:spcAft>
              <a:buFont typeface="Wingdings 2"/>
              <a:buChar char=""/>
              <a:defRPr/>
            </a:pPr>
            <a:r>
              <a:rPr lang="en-US" dirty="0" smtClean="0"/>
              <a:t>Printing can smudge</a:t>
            </a:r>
          </a:p>
          <a:p>
            <a:pPr marL="859536" lvl="2" indent="-246888" eaLnBrk="1" fontAlgn="auto" hangingPunct="1">
              <a:spcAft>
                <a:spcPts val="0"/>
              </a:spcAft>
              <a:buFont typeface="Wingdings 2"/>
              <a:buChar char=""/>
              <a:defRPr/>
            </a:pPr>
            <a:r>
              <a:rPr lang="en-US" dirty="0" smtClean="0"/>
              <a:t>Expensive to run if they are used a lot</a:t>
            </a:r>
          </a:p>
        </p:txBody>
      </p:sp>
      <p:sp>
        <p:nvSpPr>
          <p:cNvPr id="39939" name="Date Placeholder 2"/>
          <p:cNvSpPr>
            <a:spLocks noGrp="1"/>
          </p:cNvSpPr>
          <p:nvPr>
            <p:ph type="dt" sz="quarter" idx="10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1BB8428E-7D5F-43FA-AA5A-CEA641DE5218}" type="datetime1">
              <a:rPr lang="el-GR"/>
              <a:pPr>
                <a:defRPr/>
              </a:pPr>
              <a:t>18/1/2019</a:t>
            </a:fld>
            <a:endParaRPr lang="el-GR"/>
          </a:p>
        </p:txBody>
      </p:sp>
      <p:sp>
        <p:nvSpPr>
          <p:cNvPr id="39940" name="Footer Placeholder 3"/>
          <p:cNvSpPr>
            <a:spLocks noGrp="1"/>
          </p:cNvSpPr>
          <p:nvPr>
            <p:ph type="ftr" sz="quarter" idx="11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r>
              <a:rPr lang="en-US"/>
              <a:t>Chapter 2</a:t>
            </a:r>
            <a:endParaRPr lang="el-GR"/>
          </a:p>
        </p:txBody>
      </p:sp>
      <p:sp>
        <p:nvSpPr>
          <p:cNvPr id="39941" name="Slide Number Placeholder 4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FD04C647-FC13-4E0F-916C-E068BB39D4A0}" type="slidenum">
              <a:rPr lang="el-GR"/>
              <a:pPr>
                <a:defRPr/>
              </a:pPr>
              <a:t>30</a:t>
            </a:fld>
            <a:endParaRPr lang="el-GR"/>
          </a:p>
        </p:txBody>
      </p:sp>
      <p:pic>
        <p:nvPicPr>
          <p:cNvPr id="3482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97524">
            <a:off x="6300788" y="2276475"/>
            <a:ext cx="2343150" cy="1952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Output Devices (Cont.)</a:t>
            </a:r>
            <a:endParaRPr lang="el-GR" smtClean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365760" indent="-256032" eaLnBrk="1" fontAlgn="auto" hangingPunct="1">
              <a:spcAft>
                <a:spcPts val="0"/>
              </a:spcAft>
              <a:buClr>
                <a:schemeClr val="accent3"/>
              </a:buClr>
              <a:buFont typeface="Wingdings 3"/>
              <a:buChar char=""/>
              <a:defRPr/>
            </a:pPr>
            <a:r>
              <a:rPr lang="en-US" dirty="0" smtClean="0">
                <a:solidFill>
                  <a:srgbClr val="FF0000"/>
                </a:solidFill>
              </a:rPr>
              <a:t>3D inkjet printers</a:t>
            </a:r>
          </a:p>
          <a:p>
            <a:pPr marL="621792" lvl="1" indent="-246888" eaLnBrk="1" fontAlgn="auto" hangingPunct="1">
              <a:spcBef>
                <a:spcPts val="324"/>
              </a:spcBef>
              <a:spcAft>
                <a:spcPts val="0"/>
              </a:spcAft>
              <a:buFont typeface="Verdana"/>
              <a:buChar char="◦"/>
              <a:defRPr/>
            </a:pPr>
            <a:r>
              <a:rPr lang="en-US" dirty="0" smtClean="0"/>
              <a:t>Produce solid 3D models</a:t>
            </a:r>
          </a:p>
          <a:p>
            <a:pPr marL="621792" lvl="1" indent="-246888" eaLnBrk="1" fontAlgn="auto" hangingPunct="1">
              <a:spcBef>
                <a:spcPts val="324"/>
              </a:spcBef>
              <a:spcAft>
                <a:spcPts val="0"/>
              </a:spcAft>
              <a:buFont typeface="Verdana"/>
              <a:buChar char="◦"/>
              <a:defRPr/>
            </a:pPr>
            <a:r>
              <a:rPr lang="en-US" dirty="0" smtClean="0"/>
              <a:t>Used technology knows as tomography</a:t>
            </a:r>
          </a:p>
          <a:p>
            <a:pPr marL="621792" lvl="1" indent="-246888" eaLnBrk="1" fontAlgn="auto" hangingPunct="1">
              <a:spcBef>
                <a:spcPts val="324"/>
              </a:spcBef>
              <a:spcAft>
                <a:spcPts val="0"/>
              </a:spcAft>
              <a:buFont typeface="Verdana"/>
              <a:buChar char="◦"/>
              <a:defRPr/>
            </a:pPr>
            <a:r>
              <a:rPr lang="en-US" dirty="0" smtClean="0"/>
              <a:t>Uses</a:t>
            </a:r>
          </a:p>
          <a:p>
            <a:pPr marL="859536" lvl="2" indent="-246888" eaLnBrk="1" fontAlgn="auto" hangingPunct="1">
              <a:spcAft>
                <a:spcPts val="0"/>
              </a:spcAft>
              <a:buFont typeface="Wingdings 2"/>
              <a:buChar char=""/>
              <a:defRPr/>
            </a:pPr>
            <a:r>
              <a:rPr lang="en-US" dirty="0" smtClean="0"/>
              <a:t>Produce prototypes from CAD</a:t>
            </a:r>
          </a:p>
          <a:p>
            <a:pPr marL="859536" lvl="2" indent="-246888" eaLnBrk="1" fontAlgn="auto" hangingPunct="1">
              <a:spcAft>
                <a:spcPts val="0"/>
              </a:spcAft>
              <a:buFont typeface="Wingdings 2"/>
              <a:buChar char=""/>
              <a:defRPr/>
            </a:pPr>
            <a:r>
              <a:rPr lang="en-US" dirty="0" smtClean="0"/>
              <a:t>Models are produce in color</a:t>
            </a:r>
          </a:p>
          <a:p>
            <a:pPr marL="859536" lvl="2" indent="-246888" eaLnBrk="1" fontAlgn="auto" hangingPunct="1">
              <a:spcAft>
                <a:spcPts val="0"/>
              </a:spcAft>
              <a:buFont typeface="Wingdings 2"/>
              <a:buChar char=""/>
              <a:defRPr/>
            </a:pPr>
            <a:r>
              <a:rPr lang="en-US" dirty="0" smtClean="0"/>
              <a:t>Organic objects (human organs)</a:t>
            </a:r>
          </a:p>
          <a:p>
            <a:pPr marL="621792" lvl="1" indent="-246888" eaLnBrk="1" fontAlgn="auto" hangingPunct="1">
              <a:spcBef>
                <a:spcPts val="324"/>
              </a:spcBef>
              <a:spcAft>
                <a:spcPts val="0"/>
              </a:spcAft>
              <a:buFont typeface="Verdana"/>
              <a:buChar char="◦"/>
              <a:defRPr/>
            </a:pPr>
            <a:r>
              <a:rPr lang="en-US" dirty="0" smtClean="0"/>
              <a:t>Advantages</a:t>
            </a:r>
          </a:p>
          <a:p>
            <a:pPr marL="859536" lvl="2" indent="-246888" eaLnBrk="1" fontAlgn="auto" hangingPunct="1">
              <a:spcAft>
                <a:spcPts val="0"/>
              </a:spcAft>
              <a:buFont typeface="Wingdings 2"/>
              <a:buChar char=""/>
              <a:defRPr/>
            </a:pPr>
            <a:r>
              <a:rPr lang="en-US" dirty="0" smtClean="0"/>
              <a:t>Save a lot of money</a:t>
            </a:r>
          </a:p>
          <a:p>
            <a:pPr marL="859536" lvl="2" indent="-246888" eaLnBrk="1" fontAlgn="auto" hangingPunct="1">
              <a:spcAft>
                <a:spcPts val="0"/>
              </a:spcAft>
              <a:buFont typeface="Wingdings 2"/>
              <a:buChar char=""/>
              <a:defRPr/>
            </a:pPr>
            <a:r>
              <a:rPr lang="en-US" dirty="0" smtClean="0"/>
              <a:t>Better idea about end product</a:t>
            </a:r>
          </a:p>
          <a:p>
            <a:pPr marL="859536" lvl="2" indent="-246888" eaLnBrk="1" fontAlgn="auto" hangingPunct="1">
              <a:spcAft>
                <a:spcPts val="0"/>
              </a:spcAft>
              <a:buFont typeface="Wingdings 2"/>
              <a:buChar char=""/>
              <a:defRPr/>
            </a:pPr>
            <a:r>
              <a:rPr lang="en-US" dirty="0" smtClean="0"/>
              <a:t>Powders can be reused</a:t>
            </a:r>
          </a:p>
          <a:p>
            <a:pPr marL="621792" lvl="1" indent="-246888" eaLnBrk="1" fontAlgn="auto" hangingPunct="1">
              <a:spcBef>
                <a:spcPts val="324"/>
              </a:spcBef>
              <a:spcAft>
                <a:spcPts val="0"/>
              </a:spcAft>
              <a:buFont typeface="Verdana"/>
              <a:buChar char="◦"/>
              <a:defRPr/>
            </a:pPr>
            <a:r>
              <a:rPr lang="en-US" dirty="0" smtClean="0"/>
              <a:t>Disadvantages</a:t>
            </a:r>
          </a:p>
          <a:p>
            <a:pPr marL="859536" lvl="2" indent="-246888" eaLnBrk="1" fontAlgn="auto" hangingPunct="1">
              <a:spcAft>
                <a:spcPts val="0"/>
              </a:spcAft>
              <a:buFont typeface="Wingdings 2"/>
              <a:buChar char=""/>
              <a:defRPr/>
            </a:pPr>
            <a:r>
              <a:rPr lang="en-US" dirty="0" smtClean="0"/>
              <a:t>Expensive to buy</a:t>
            </a:r>
          </a:p>
          <a:p>
            <a:pPr marL="859536" lvl="2" indent="-246888" eaLnBrk="1" fontAlgn="auto" hangingPunct="1">
              <a:spcAft>
                <a:spcPts val="0"/>
              </a:spcAft>
              <a:buFont typeface="Wingdings 2"/>
              <a:buChar char=""/>
              <a:defRPr/>
            </a:pPr>
            <a:r>
              <a:rPr lang="en-US" dirty="0" smtClean="0"/>
              <a:t>Slow producing the output</a:t>
            </a:r>
          </a:p>
          <a:p>
            <a:pPr marL="859536" lvl="2" indent="-246888" eaLnBrk="1" fontAlgn="auto" hangingPunct="1">
              <a:spcAft>
                <a:spcPts val="0"/>
              </a:spcAft>
              <a:buFont typeface="Wingdings 2"/>
              <a:buChar char=""/>
              <a:defRPr/>
            </a:pPr>
            <a:r>
              <a:rPr lang="en-US" dirty="0" smtClean="0"/>
              <a:t>The end product can need more work at the end</a:t>
            </a:r>
          </a:p>
          <a:p>
            <a:pPr marL="621792" lvl="1" indent="-246888" eaLnBrk="1" fontAlgn="auto" hangingPunct="1">
              <a:spcBef>
                <a:spcPts val="324"/>
              </a:spcBef>
              <a:spcAft>
                <a:spcPts val="0"/>
              </a:spcAft>
              <a:buFont typeface="Verdana"/>
              <a:buChar char="◦"/>
              <a:defRPr/>
            </a:pPr>
            <a:endParaRPr lang="el-GR" dirty="0"/>
          </a:p>
        </p:txBody>
      </p:sp>
      <p:sp>
        <p:nvSpPr>
          <p:cNvPr id="40963" name="Date Placeholder 2"/>
          <p:cNvSpPr>
            <a:spLocks noGrp="1"/>
          </p:cNvSpPr>
          <p:nvPr>
            <p:ph type="dt" sz="quarter" idx="10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D1DD4F64-ABFF-4AD8-9800-B0D99FE537FA}" type="datetime1">
              <a:rPr lang="el-GR"/>
              <a:pPr>
                <a:defRPr/>
              </a:pPr>
              <a:t>18/1/2019</a:t>
            </a:fld>
            <a:endParaRPr lang="el-GR"/>
          </a:p>
        </p:txBody>
      </p:sp>
      <p:sp>
        <p:nvSpPr>
          <p:cNvPr id="40964" name="Footer Placeholder 3"/>
          <p:cNvSpPr>
            <a:spLocks noGrp="1"/>
          </p:cNvSpPr>
          <p:nvPr>
            <p:ph type="ftr" sz="quarter" idx="11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r>
              <a:rPr lang="en-US"/>
              <a:t>Chapter 2</a:t>
            </a:r>
            <a:endParaRPr lang="el-GR"/>
          </a:p>
        </p:txBody>
      </p:sp>
      <p:sp>
        <p:nvSpPr>
          <p:cNvPr id="40965" name="Slide Number Placeholder 4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C13FABD2-2361-42ED-9F48-B3097A635174}" type="slidenum">
              <a:rPr lang="el-GR"/>
              <a:pPr>
                <a:defRPr/>
              </a:pPr>
              <a:t>31</a:t>
            </a:fld>
            <a:endParaRPr lang="el-GR"/>
          </a:p>
        </p:txBody>
      </p:sp>
      <p:pic>
        <p:nvPicPr>
          <p:cNvPr id="3584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7400" y="2708275"/>
            <a:ext cx="3028950" cy="151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Output Devices (Cont.)</a:t>
            </a:r>
            <a:endParaRPr lang="el-GR" smtClean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365760" indent="-256032" eaLnBrk="1" fontAlgn="auto" hangingPunct="1">
              <a:spcAft>
                <a:spcPts val="0"/>
              </a:spcAft>
              <a:buClr>
                <a:schemeClr val="accent3"/>
              </a:buClr>
              <a:buFont typeface="Wingdings 3"/>
              <a:buChar char=""/>
              <a:defRPr/>
            </a:pPr>
            <a:r>
              <a:rPr lang="en-US" dirty="0" smtClean="0">
                <a:solidFill>
                  <a:srgbClr val="FF0000"/>
                </a:solidFill>
              </a:rPr>
              <a:t>Dot matrix printers</a:t>
            </a:r>
          </a:p>
          <a:p>
            <a:pPr marL="365760" indent="-256032" eaLnBrk="1" fontAlgn="auto" hangingPunct="1">
              <a:spcAft>
                <a:spcPts val="0"/>
              </a:spcAft>
              <a:buClr>
                <a:schemeClr val="accent3"/>
              </a:buClr>
              <a:buFont typeface="Wingdings 3"/>
              <a:buChar char=""/>
              <a:defRPr/>
            </a:pPr>
            <a:r>
              <a:rPr lang="en-US" dirty="0" smtClean="0"/>
              <a:t>Output is made up of matrix of pins</a:t>
            </a:r>
          </a:p>
          <a:p>
            <a:pPr marL="365760" indent="-256032" eaLnBrk="1" fontAlgn="auto" hangingPunct="1">
              <a:spcAft>
                <a:spcPts val="0"/>
              </a:spcAft>
              <a:buClr>
                <a:schemeClr val="accent3"/>
              </a:buClr>
              <a:buFont typeface="Wingdings 3"/>
              <a:buChar char=""/>
              <a:defRPr/>
            </a:pPr>
            <a:r>
              <a:rPr lang="en-US" dirty="0" smtClean="0"/>
              <a:t>Uses</a:t>
            </a:r>
          </a:p>
          <a:p>
            <a:pPr marL="621792" lvl="1" indent="-246888" eaLnBrk="1" fontAlgn="auto" hangingPunct="1">
              <a:spcBef>
                <a:spcPts val="324"/>
              </a:spcBef>
              <a:spcAft>
                <a:spcPts val="0"/>
              </a:spcAft>
              <a:buFont typeface="Verdana"/>
              <a:buChar char="◦"/>
              <a:defRPr/>
            </a:pPr>
            <a:r>
              <a:rPr lang="en-US" dirty="0" smtClean="0"/>
              <a:t>In noisy environment</a:t>
            </a:r>
          </a:p>
          <a:p>
            <a:pPr marL="621792" lvl="1" indent="-246888" eaLnBrk="1" fontAlgn="auto" hangingPunct="1">
              <a:spcBef>
                <a:spcPts val="324"/>
              </a:spcBef>
              <a:spcAft>
                <a:spcPts val="0"/>
              </a:spcAft>
              <a:buFont typeface="Verdana"/>
              <a:buChar char="◦"/>
              <a:defRPr/>
            </a:pPr>
            <a:r>
              <a:rPr lang="en-US" dirty="0" smtClean="0"/>
              <a:t>Print quality is not very important</a:t>
            </a:r>
          </a:p>
          <a:p>
            <a:pPr marL="365760" indent="-256032" eaLnBrk="1" fontAlgn="auto" hangingPunct="1">
              <a:spcAft>
                <a:spcPts val="0"/>
              </a:spcAft>
              <a:buClr>
                <a:schemeClr val="accent3"/>
              </a:buClr>
              <a:buFont typeface="Wingdings 3"/>
              <a:buChar char=""/>
              <a:defRPr/>
            </a:pPr>
            <a:r>
              <a:rPr lang="en-US" dirty="0" smtClean="0"/>
              <a:t>Advantages</a:t>
            </a:r>
          </a:p>
          <a:p>
            <a:pPr marL="621792" lvl="1" indent="-246888" eaLnBrk="1" fontAlgn="auto" hangingPunct="1">
              <a:spcBef>
                <a:spcPts val="324"/>
              </a:spcBef>
              <a:spcAft>
                <a:spcPts val="0"/>
              </a:spcAft>
              <a:buFont typeface="Verdana"/>
              <a:buChar char="◦"/>
              <a:defRPr/>
            </a:pPr>
            <a:r>
              <a:rPr lang="en-US" dirty="0" smtClean="0"/>
              <a:t>can be used in dusty environments</a:t>
            </a:r>
          </a:p>
          <a:p>
            <a:pPr marL="621792" lvl="1" indent="-246888" eaLnBrk="1" fontAlgn="auto" hangingPunct="1">
              <a:spcBef>
                <a:spcPts val="324"/>
              </a:spcBef>
              <a:spcAft>
                <a:spcPts val="0"/>
              </a:spcAft>
              <a:buFont typeface="Verdana"/>
              <a:buChar char="◦"/>
              <a:defRPr/>
            </a:pPr>
            <a:r>
              <a:rPr lang="en-US" dirty="0" smtClean="0"/>
              <a:t>Multipart outputs can be produced</a:t>
            </a:r>
          </a:p>
          <a:p>
            <a:pPr marL="621792" lvl="1" indent="-246888" eaLnBrk="1" fontAlgn="auto" hangingPunct="1">
              <a:spcBef>
                <a:spcPts val="324"/>
              </a:spcBef>
              <a:spcAft>
                <a:spcPts val="0"/>
              </a:spcAft>
              <a:buFont typeface="Verdana"/>
              <a:buChar char="◦"/>
              <a:defRPr/>
            </a:pPr>
            <a:r>
              <a:rPr lang="en-US" dirty="0" smtClean="0"/>
              <a:t>Very cheap to run and maintain</a:t>
            </a:r>
          </a:p>
          <a:p>
            <a:pPr marL="621792" lvl="1" indent="-246888" eaLnBrk="1" fontAlgn="auto" hangingPunct="1">
              <a:spcBef>
                <a:spcPts val="324"/>
              </a:spcBef>
              <a:spcAft>
                <a:spcPts val="0"/>
              </a:spcAft>
              <a:buFont typeface="Verdana"/>
              <a:buChar char="◦"/>
              <a:defRPr/>
            </a:pPr>
            <a:r>
              <a:rPr lang="en-US" dirty="0" smtClean="0"/>
              <a:t>Long printing jobs</a:t>
            </a:r>
          </a:p>
          <a:p>
            <a:pPr marL="365760" indent="-256032" eaLnBrk="1" fontAlgn="auto" hangingPunct="1">
              <a:spcAft>
                <a:spcPts val="0"/>
              </a:spcAft>
              <a:buClr>
                <a:schemeClr val="accent3"/>
              </a:buClr>
              <a:buFont typeface="Wingdings 3"/>
              <a:buChar char=""/>
              <a:defRPr/>
            </a:pPr>
            <a:r>
              <a:rPr lang="en-US" dirty="0" smtClean="0"/>
              <a:t>Disadvantage</a:t>
            </a:r>
          </a:p>
          <a:p>
            <a:pPr marL="621792" lvl="1" indent="-246888" eaLnBrk="1" fontAlgn="auto" hangingPunct="1">
              <a:spcBef>
                <a:spcPts val="324"/>
              </a:spcBef>
              <a:spcAft>
                <a:spcPts val="0"/>
              </a:spcAft>
              <a:buFont typeface="Verdana"/>
              <a:buChar char="◦"/>
              <a:defRPr/>
            </a:pPr>
            <a:r>
              <a:rPr lang="en-US" dirty="0" smtClean="0"/>
              <a:t>Very noisy</a:t>
            </a:r>
          </a:p>
          <a:p>
            <a:pPr marL="621792" lvl="1" indent="-246888" eaLnBrk="1" fontAlgn="auto" hangingPunct="1">
              <a:spcBef>
                <a:spcPts val="324"/>
              </a:spcBef>
              <a:spcAft>
                <a:spcPts val="0"/>
              </a:spcAft>
              <a:buFont typeface="Verdana"/>
              <a:buChar char="◦"/>
              <a:defRPr/>
            </a:pPr>
            <a:r>
              <a:rPr lang="en-US" dirty="0" smtClean="0"/>
              <a:t>More expensive to buy than an inkjet</a:t>
            </a:r>
          </a:p>
          <a:p>
            <a:pPr marL="621792" lvl="1" indent="-246888" eaLnBrk="1" fontAlgn="auto" hangingPunct="1">
              <a:spcBef>
                <a:spcPts val="324"/>
              </a:spcBef>
              <a:spcAft>
                <a:spcPts val="0"/>
              </a:spcAft>
              <a:buFont typeface="Verdana"/>
              <a:buChar char="◦"/>
              <a:defRPr/>
            </a:pPr>
            <a:r>
              <a:rPr lang="en-US" dirty="0" smtClean="0"/>
              <a:t>Very slow and not good quality</a:t>
            </a:r>
          </a:p>
          <a:p>
            <a:pPr marL="621792" lvl="1" indent="-246888" eaLnBrk="1" fontAlgn="auto" hangingPunct="1">
              <a:spcBef>
                <a:spcPts val="324"/>
              </a:spcBef>
              <a:spcAft>
                <a:spcPts val="0"/>
              </a:spcAft>
              <a:buFont typeface="Verdana"/>
              <a:buChar char="◦"/>
              <a:defRPr/>
            </a:pPr>
            <a:endParaRPr lang="el-GR" dirty="0"/>
          </a:p>
        </p:txBody>
      </p:sp>
      <p:sp>
        <p:nvSpPr>
          <p:cNvPr id="41987" name="Date Placeholder 2"/>
          <p:cNvSpPr>
            <a:spLocks noGrp="1"/>
          </p:cNvSpPr>
          <p:nvPr>
            <p:ph type="dt" sz="quarter" idx="10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3F9D431F-3AB8-40DD-8F3B-E0589070B9C4}" type="datetime1">
              <a:rPr lang="el-GR"/>
              <a:pPr>
                <a:defRPr/>
              </a:pPr>
              <a:t>18/1/2019</a:t>
            </a:fld>
            <a:endParaRPr lang="el-GR"/>
          </a:p>
        </p:txBody>
      </p:sp>
      <p:sp>
        <p:nvSpPr>
          <p:cNvPr id="41988" name="Footer Placeholder 3"/>
          <p:cNvSpPr>
            <a:spLocks noGrp="1"/>
          </p:cNvSpPr>
          <p:nvPr>
            <p:ph type="ftr" sz="quarter" idx="11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r>
              <a:rPr lang="en-US"/>
              <a:t>Chapter 2</a:t>
            </a:r>
            <a:endParaRPr lang="el-GR"/>
          </a:p>
        </p:txBody>
      </p:sp>
      <p:sp>
        <p:nvSpPr>
          <p:cNvPr id="41989" name="Slide Number Placeholder 4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54776431-6E27-4930-BE29-D6349ADFA1A1}" type="slidenum">
              <a:rPr lang="el-GR"/>
              <a:pPr>
                <a:defRPr/>
              </a:pPr>
              <a:t>32</a:t>
            </a:fld>
            <a:endParaRPr lang="el-GR"/>
          </a:p>
        </p:txBody>
      </p:sp>
      <p:pic>
        <p:nvPicPr>
          <p:cNvPr id="36871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588" y="1412875"/>
            <a:ext cx="2200275" cy="2085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872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1863" y="3789363"/>
            <a:ext cx="2390775" cy="1914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Output Devices (Cont.)</a:t>
            </a:r>
            <a:endParaRPr lang="el-GR" smtClean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365760" indent="-256032" eaLnBrk="1" fontAlgn="auto" hangingPunct="1">
              <a:spcAft>
                <a:spcPts val="0"/>
              </a:spcAft>
              <a:buClr>
                <a:schemeClr val="accent3"/>
              </a:buClr>
              <a:buFont typeface="Wingdings 3"/>
              <a:buChar char=""/>
              <a:defRPr/>
            </a:pPr>
            <a:r>
              <a:rPr lang="en-US" dirty="0" smtClean="0">
                <a:solidFill>
                  <a:srgbClr val="FF0000"/>
                </a:solidFill>
              </a:rPr>
              <a:t>Plotters or graph plotters</a:t>
            </a:r>
          </a:p>
          <a:p>
            <a:pPr marL="621792" lvl="1" indent="-246888" eaLnBrk="1" fontAlgn="auto" hangingPunct="1">
              <a:spcBef>
                <a:spcPts val="324"/>
              </a:spcBef>
              <a:spcAft>
                <a:spcPts val="0"/>
              </a:spcAft>
              <a:buFont typeface="Verdana"/>
              <a:buChar char="◦"/>
              <a:defRPr/>
            </a:pPr>
            <a:r>
              <a:rPr lang="en-US" dirty="0" smtClean="0"/>
              <a:t>Very large drawings and posters</a:t>
            </a:r>
          </a:p>
          <a:p>
            <a:pPr marL="621792" lvl="1" indent="-246888" eaLnBrk="1" fontAlgn="auto" hangingPunct="1">
              <a:spcBef>
                <a:spcPts val="324"/>
              </a:spcBef>
              <a:spcAft>
                <a:spcPts val="0"/>
              </a:spcAft>
              <a:buFont typeface="Verdana"/>
              <a:buChar char="◦"/>
              <a:defRPr/>
            </a:pPr>
            <a:r>
              <a:rPr lang="en-US" dirty="0" smtClean="0"/>
              <a:t>No limitations about paper size</a:t>
            </a:r>
          </a:p>
          <a:p>
            <a:pPr marL="621792" lvl="1" indent="-246888" eaLnBrk="1" fontAlgn="auto" hangingPunct="1">
              <a:spcBef>
                <a:spcPts val="324"/>
              </a:spcBef>
              <a:spcAft>
                <a:spcPts val="0"/>
              </a:spcAft>
              <a:buFont typeface="Verdana"/>
              <a:buChar char="◦"/>
              <a:defRPr/>
            </a:pPr>
            <a:r>
              <a:rPr lang="en-US" dirty="0" smtClean="0"/>
              <a:t>Pen plotters, electronic plotters</a:t>
            </a:r>
          </a:p>
          <a:p>
            <a:pPr marL="621792" lvl="1" indent="-246888" eaLnBrk="1" fontAlgn="auto" hangingPunct="1">
              <a:spcBef>
                <a:spcPts val="324"/>
              </a:spcBef>
              <a:spcAft>
                <a:spcPts val="0"/>
              </a:spcAft>
              <a:buFont typeface="Verdana"/>
              <a:buChar char="◦"/>
              <a:defRPr/>
            </a:pPr>
            <a:r>
              <a:rPr lang="en-US" dirty="0" smtClean="0"/>
              <a:t>Uses</a:t>
            </a:r>
          </a:p>
          <a:p>
            <a:pPr marL="859536" lvl="2" indent="-246888" eaLnBrk="1" fontAlgn="auto" hangingPunct="1">
              <a:spcAft>
                <a:spcPts val="0"/>
              </a:spcAft>
              <a:buFont typeface="Wingdings 2"/>
              <a:buChar char=""/>
              <a:defRPr/>
            </a:pPr>
            <a:r>
              <a:rPr lang="en-US" dirty="0" smtClean="0"/>
              <a:t>Large dewing such as buildings or factories</a:t>
            </a:r>
          </a:p>
          <a:p>
            <a:pPr marL="859536" lvl="2" indent="-246888" eaLnBrk="1" fontAlgn="auto" hangingPunct="1">
              <a:spcAft>
                <a:spcPts val="0"/>
              </a:spcAft>
              <a:buFont typeface="Wingdings 2"/>
              <a:buChar char=""/>
              <a:defRPr/>
            </a:pPr>
            <a:r>
              <a:rPr lang="en-US" dirty="0" smtClean="0"/>
              <a:t>Large pictures</a:t>
            </a:r>
          </a:p>
          <a:p>
            <a:pPr marL="859536" lvl="2" indent="-246888" eaLnBrk="1" fontAlgn="auto" hangingPunct="1">
              <a:spcAft>
                <a:spcPts val="0"/>
              </a:spcAft>
              <a:buFont typeface="Wingdings 2"/>
              <a:buChar char=""/>
              <a:defRPr/>
            </a:pPr>
            <a:r>
              <a:rPr lang="en-US" dirty="0" smtClean="0"/>
              <a:t>Print on plastic coated paper</a:t>
            </a:r>
          </a:p>
          <a:p>
            <a:pPr marL="859536" lvl="2" indent="-246888" eaLnBrk="1" fontAlgn="auto" hangingPunct="1">
              <a:spcAft>
                <a:spcPts val="0"/>
              </a:spcAft>
              <a:buFont typeface="Wingdings 2"/>
              <a:buChar char=""/>
              <a:defRPr/>
            </a:pPr>
            <a:r>
              <a:rPr lang="en-US" dirty="0" smtClean="0"/>
              <a:t>Large signs</a:t>
            </a:r>
          </a:p>
          <a:p>
            <a:pPr marL="621792" lvl="1" indent="-246888" eaLnBrk="1" fontAlgn="auto" hangingPunct="1">
              <a:spcBef>
                <a:spcPts val="324"/>
              </a:spcBef>
              <a:spcAft>
                <a:spcPts val="0"/>
              </a:spcAft>
              <a:buFont typeface="Verdana"/>
              <a:buChar char="◦"/>
              <a:defRPr/>
            </a:pPr>
            <a:r>
              <a:rPr lang="en-US" dirty="0" smtClean="0"/>
              <a:t>Advantages</a:t>
            </a:r>
          </a:p>
          <a:p>
            <a:pPr marL="859536" lvl="2" indent="-246888" eaLnBrk="1" fontAlgn="auto" hangingPunct="1">
              <a:spcAft>
                <a:spcPts val="0"/>
              </a:spcAft>
              <a:buFont typeface="Wingdings 2"/>
              <a:buChar char=""/>
              <a:defRPr/>
            </a:pPr>
            <a:r>
              <a:rPr lang="en-US" dirty="0" smtClean="0"/>
              <a:t>Huge printouts</a:t>
            </a:r>
          </a:p>
          <a:p>
            <a:pPr marL="859536" lvl="2" indent="-246888" eaLnBrk="1" fontAlgn="auto" hangingPunct="1">
              <a:spcAft>
                <a:spcPts val="0"/>
              </a:spcAft>
              <a:buFont typeface="Wingdings 2"/>
              <a:buChar char=""/>
              <a:defRPr/>
            </a:pPr>
            <a:r>
              <a:rPr lang="en-US" dirty="0" smtClean="0"/>
              <a:t>Extremely high quality</a:t>
            </a:r>
          </a:p>
          <a:p>
            <a:pPr marL="621792" lvl="1" indent="-246888" eaLnBrk="1" fontAlgn="auto" hangingPunct="1">
              <a:spcBef>
                <a:spcPts val="324"/>
              </a:spcBef>
              <a:spcAft>
                <a:spcPts val="0"/>
              </a:spcAft>
              <a:buFont typeface="Verdana"/>
              <a:buChar char="◦"/>
              <a:defRPr/>
            </a:pPr>
            <a:r>
              <a:rPr lang="en-US" dirty="0" smtClean="0"/>
              <a:t>Disadvantages</a:t>
            </a:r>
          </a:p>
          <a:p>
            <a:pPr marL="859536" lvl="2" indent="-246888" eaLnBrk="1" fontAlgn="auto" hangingPunct="1">
              <a:spcAft>
                <a:spcPts val="0"/>
              </a:spcAft>
              <a:buFont typeface="Wingdings 2"/>
              <a:buChar char=""/>
              <a:defRPr/>
            </a:pPr>
            <a:r>
              <a:rPr lang="en-US" dirty="0" smtClean="0"/>
              <a:t>Slow</a:t>
            </a:r>
          </a:p>
          <a:p>
            <a:pPr marL="859536" lvl="2" indent="-246888" eaLnBrk="1" fontAlgn="auto" hangingPunct="1">
              <a:spcAft>
                <a:spcPts val="0"/>
              </a:spcAft>
              <a:buFont typeface="Wingdings 2"/>
              <a:buChar char=""/>
              <a:defRPr/>
            </a:pPr>
            <a:r>
              <a:rPr lang="en-US" dirty="0" smtClean="0"/>
              <a:t>Expensive</a:t>
            </a:r>
          </a:p>
          <a:p>
            <a:pPr marL="859536" lvl="2" indent="-246888" eaLnBrk="1" fontAlgn="auto" hangingPunct="1">
              <a:spcAft>
                <a:spcPts val="0"/>
              </a:spcAft>
              <a:buFont typeface="Wingdings 2"/>
              <a:buChar char=""/>
              <a:defRPr/>
            </a:pPr>
            <a:endParaRPr lang="en-US" dirty="0" smtClean="0"/>
          </a:p>
          <a:p>
            <a:pPr marL="621792" lvl="1" indent="-246888" eaLnBrk="1" fontAlgn="auto" hangingPunct="1">
              <a:spcBef>
                <a:spcPts val="324"/>
              </a:spcBef>
              <a:spcAft>
                <a:spcPts val="0"/>
              </a:spcAft>
              <a:buFont typeface="Verdana"/>
              <a:buChar char="◦"/>
              <a:defRPr/>
            </a:pPr>
            <a:endParaRPr lang="el-GR" dirty="0"/>
          </a:p>
        </p:txBody>
      </p:sp>
      <p:sp>
        <p:nvSpPr>
          <p:cNvPr id="43011" name="Date Placeholder 2"/>
          <p:cNvSpPr>
            <a:spLocks noGrp="1"/>
          </p:cNvSpPr>
          <p:nvPr>
            <p:ph type="dt" sz="quarter" idx="10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C47BF595-BA7C-4CD5-ACD2-FA3E25914414}" type="datetime1">
              <a:rPr lang="el-GR"/>
              <a:pPr>
                <a:defRPr/>
              </a:pPr>
              <a:t>18/1/2019</a:t>
            </a:fld>
            <a:endParaRPr lang="el-GR"/>
          </a:p>
        </p:txBody>
      </p:sp>
      <p:sp>
        <p:nvSpPr>
          <p:cNvPr id="43012" name="Footer Placeholder 3"/>
          <p:cNvSpPr>
            <a:spLocks noGrp="1"/>
          </p:cNvSpPr>
          <p:nvPr>
            <p:ph type="ftr" sz="quarter" idx="11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r>
              <a:rPr lang="en-US"/>
              <a:t>Chapter 2</a:t>
            </a:r>
            <a:endParaRPr lang="el-GR"/>
          </a:p>
        </p:txBody>
      </p:sp>
      <p:sp>
        <p:nvSpPr>
          <p:cNvPr id="43013" name="Slide Number Placeholder 4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B55C7EF6-9976-4020-BC21-D45E380BC632}" type="slidenum">
              <a:rPr lang="el-GR"/>
              <a:pPr>
                <a:defRPr/>
              </a:pPr>
              <a:t>33</a:t>
            </a:fld>
            <a:endParaRPr lang="el-GR"/>
          </a:p>
        </p:txBody>
      </p:sp>
      <p:pic>
        <p:nvPicPr>
          <p:cNvPr id="3789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325" y="3933825"/>
            <a:ext cx="2286000" cy="1952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Output Devices (Cont.)</a:t>
            </a:r>
            <a:endParaRPr lang="el-GR" smtClean="0"/>
          </a:p>
        </p:txBody>
      </p:sp>
      <p:sp>
        <p:nvSpPr>
          <p:cNvPr id="38915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smtClean="0">
                <a:solidFill>
                  <a:srgbClr val="FF0000"/>
                </a:solidFill>
              </a:rPr>
              <a:t>Speakers</a:t>
            </a:r>
          </a:p>
          <a:p>
            <a:pPr lvl="1" eaLnBrk="1" hangingPunct="1"/>
            <a:r>
              <a:rPr lang="en-US" smtClean="0"/>
              <a:t>Connected directly to the computer</a:t>
            </a:r>
          </a:p>
          <a:p>
            <a:pPr lvl="1" eaLnBrk="1" hangingPunct="1"/>
            <a:r>
              <a:rPr lang="en-US" smtClean="0"/>
              <a:t>Digital signals converted into analogue using digital analogue converter</a:t>
            </a:r>
          </a:p>
          <a:p>
            <a:pPr lvl="1" eaLnBrk="1" hangingPunct="1"/>
            <a:r>
              <a:rPr lang="en-US" smtClean="0"/>
              <a:t>Uses</a:t>
            </a:r>
          </a:p>
          <a:p>
            <a:pPr lvl="2" eaLnBrk="1" hangingPunct="1"/>
            <a:r>
              <a:rPr lang="en-US" smtClean="0"/>
              <a:t>Output sound</a:t>
            </a:r>
          </a:p>
          <a:p>
            <a:pPr lvl="2" eaLnBrk="1" hangingPunct="1"/>
            <a:r>
              <a:rPr lang="en-US" smtClean="0"/>
              <a:t>Home entertainment</a:t>
            </a:r>
          </a:p>
          <a:p>
            <a:pPr lvl="2" eaLnBrk="1" hangingPunct="1"/>
            <a:r>
              <a:rPr lang="en-US" smtClean="0"/>
              <a:t>Help blind people</a:t>
            </a:r>
          </a:p>
          <a:p>
            <a:pPr lvl="2" eaLnBrk="1" hangingPunct="1"/>
            <a:r>
              <a:rPr lang="en-US" smtClean="0"/>
              <a:t>Play downloaded sounds</a:t>
            </a:r>
          </a:p>
          <a:p>
            <a:pPr lvl="1" eaLnBrk="1" hangingPunct="1">
              <a:buFont typeface="Verdana" pitchFamily="34" charset="0"/>
              <a:buNone/>
            </a:pPr>
            <a:endParaRPr lang="en-US" smtClean="0"/>
          </a:p>
        </p:txBody>
      </p:sp>
      <p:sp>
        <p:nvSpPr>
          <p:cNvPr id="44035" name="Date Placeholder 2"/>
          <p:cNvSpPr>
            <a:spLocks noGrp="1"/>
          </p:cNvSpPr>
          <p:nvPr>
            <p:ph type="dt" sz="quarter" idx="10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8D516B25-F805-45EB-8900-D1F06498AD39}" type="datetime1">
              <a:rPr lang="el-GR"/>
              <a:pPr>
                <a:defRPr/>
              </a:pPr>
              <a:t>18/1/2019</a:t>
            </a:fld>
            <a:endParaRPr lang="el-GR"/>
          </a:p>
        </p:txBody>
      </p:sp>
      <p:sp>
        <p:nvSpPr>
          <p:cNvPr id="44036" name="Footer Placeholder 3"/>
          <p:cNvSpPr>
            <a:spLocks noGrp="1"/>
          </p:cNvSpPr>
          <p:nvPr>
            <p:ph type="ftr" sz="quarter" idx="11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r>
              <a:rPr lang="en-US"/>
              <a:t>Chapter 2</a:t>
            </a:r>
            <a:endParaRPr lang="el-GR"/>
          </a:p>
        </p:txBody>
      </p:sp>
      <p:sp>
        <p:nvSpPr>
          <p:cNvPr id="44037" name="Slide Number Placeholder 4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4D286186-1539-42B5-978A-460877812474}" type="slidenum">
              <a:rPr lang="el-GR"/>
              <a:pPr>
                <a:defRPr/>
              </a:pPr>
              <a:t>34</a:t>
            </a:fld>
            <a:endParaRPr lang="el-GR"/>
          </a:p>
        </p:txBody>
      </p:sp>
      <p:pic>
        <p:nvPicPr>
          <p:cNvPr id="38919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5963" y="3860800"/>
            <a:ext cx="2333625" cy="1962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Output Devices (Cont.)</a:t>
            </a:r>
            <a:endParaRPr lang="el-GR" smtClean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365760" indent="-256032" eaLnBrk="1" fontAlgn="auto" hangingPunct="1">
              <a:spcAft>
                <a:spcPts val="0"/>
              </a:spcAft>
              <a:buClr>
                <a:schemeClr val="accent3"/>
              </a:buClr>
              <a:buFont typeface="Wingdings 3"/>
              <a:buChar char=""/>
              <a:defRPr/>
            </a:pPr>
            <a:r>
              <a:rPr lang="en-US" dirty="0" smtClean="0">
                <a:solidFill>
                  <a:srgbClr val="FF0000"/>
                </a:solidFill>
              </a:rPr>
              <a:t>Multimedia projector</a:t>
            </a:r>
          </a:p>
          <a:p>
            <a:pPr marL="621792" lvl="1" indent="-246888" eaLnBrk="1" fontAlgn="auto" hangingPunct="1">
              <a:spcBef>
                <a:spcPts val="324"/>
              </a:spcBef>
              <a:spcAft>
                <a:spcPts val="0"/>
              </a:spcAft>
              <a:buFont typeface="Verdana"/>
              <a:buChar char="◦"/>
              <a:defRPr/>
            </a:pPr>
            <a:r>
              <a:rPr lang="en-US" dirty="0" smtClean="0"/>
              <a:t>Receive signals that can be digital or analogue</a:t>
            </a:r>
          </a:p>
          <a:p>
            <a:pPr marL="621792" lvl="1" indent="-246888" eaLnBrk="1" fontAlgn="auto" hangingPunct="1">
              <a:spcBef>
                <a:spcPts val="324"/>
              </a:spcBef>
              <a:spcAft>
                <a:spcPts val="0"/>
              </a:spcAft>
              <a:buFont typeface="Verdana"/>
              <a:buChar char="◦"/>
              <a:defRPr/>
            </a:pPr>
            <a:r>
              <a:rPr lang="en-US" dirty="0" smtClean="0"/>
              <a:t>Images is magnified and projected into large screen</a:t>
            </a:r>
          </a:p>
          <a:p>
            <a:pPr marL="621792" lvl="1" indent="-246888" eaLnBrk="1" fontAlgn="auto" hangingPunct="1">
              <a:spcBef>
                <a:spcPts val="324"/>
              </a:spcBef>
              <a:spcAft>
                <a:spcPts val="0"/>
              </a:spcAft>
              <a:buFont typeface="Verdana"/>
              <a:buChar char="◦"/>
              <a:defRPr/>
            </a:pPr>
            <a:r>
              <a:rPr lang="en-US" dirty="0" smtClean="0"/>
              <a:t>Uses</a:t>
            </a:r>
          </a:p>
          <a:p>
            <a:pPr marL="859536" lvl="2" indent="-246888" eaLnBrk="1" fontAlgn="auto" hangingPunct="1">
              <a:spcAft>
                <a:spcPts val="0"/>
              </a:spcAft>
              <a:buFont typeface="Wingdings 2"/>
              <a:buChar char=""/>
              <a:defRPr/>
            </a:pPr>
            <a:r>
              <a:rPr lang="en-US" dirty="0" smtClean="0"/>
              <a:t>Training presentations</a:t>
            </a:r>
          </a:p>
          <a:p>
            <a:pPr marL="859536" lvl="2" indent="-246888" eaLnBrk="1" fontAlgn="auto" hangingPunct="1">
              <a:spcAft>
                <a:spcPts val="0"/>
              </a:spcAft>
              <a:buFont typeface="Wingdings 2"/>
              <a:buChar char=""/>
              <a:defRPr/>
            </a:pPr>
            <a:r>
              <a:rPr lang="en-US" dirty="0" smtClean="0"/>
              <a:t>Advertising presentations</a:t>
            </a:r>
          </a:p>
          <a:p>
            <a:pPr marL="859536" lvl="2" indent="-246888" eaLnBrk="1" fontAlgn="auto" hangingPunct="1">
              <a:spcAft>
                <a:spcPts val="0"/>
              </a:spcAft>
              <a:buFont typeface="Wingdings 2"/>
              <a:buChar char=""/>
              <a:defRPr/>
            </a:pPr>
            <a:r>
              <a:rPr lang="en-US" dirty="0" smtClean="0"/>
              <a:t>Home cinema</a:t>
            </a:r>
          </a:p>
          <a:p>
            <a:pPr marL="621792" lvl="1" indent="-246888" eaLnBrk="1" fontAlgn="auto" hangingPunct="1">
              <a:spcBef>
                <a:spcPts val="324"/>
              </a:spcBef>
              <a:spcAft>
                <a:spcPts val="0"/>
              </a:spcAft>
              <a:buFont typeface="Verdana"/>
              <a:buChar char="◦"/>
              <a:defRPr/>
            </a:pPr>
            <a:r>
              <a:rPr lang="en-US" dirty="0" smtClean="0"/>
              <a:t>Advantages</a:t>
            </a:r>
          </a:p>
          <a:p>
            <a:pPr marL="859536" lvl="2" indent="-246888" eaLnBrk="1" fontAlgn="auto" hangingPunct="1">
              <a:spcAft>
                <a:spcPts val="0"/>
              </a:spcAft>
              <a:buFont typeface="Wingdings 2"/>
              <a:buChar char=""/>
              <a:defRPr/>
            </a:pPr>
            <a:r>
              <a:rPr lang="en-US" dirty="0" smtClean="0"/>
              <a:t>More people can see the presentation</a:t>
            </a:r>
          </a:p>
          <a:p>
            <a:pPr marL="621792" lvl="1" indent="-246888" eaLnBrk="1" fontAlgn="auto" hangingPunct="1">
              <a:spcBef>
                <a:spcPts val="324"/>
              </a:spcBef>
              <a:spcAft>
                <a:spcPts val="0"/>
              </a:spcAft>
              <a:buFont typeface="Verdana"/>
              <a:buChar char="◦"/>
              <a:defRPr/>
            </a:pPr>
            <a:r>
              <a:rPr lang="en-US" dirty="0" smtClean="0"/>
              <a:t>Disadvantages</a:t>
            </a:r>
          </a:p>
          <a:p>
            <a:pPr marL="859536" lvl="2" indent="-246888" eaLnBrk="1" fontAlgn="auto" hangingPunct="1">
              <a:spcAft>
                <a:spcPts val="0"/>
              </a:spcAft>
              <a:buFont typeface="Wingdings 2"/>
              <a:buChar char=""/>
              <a:defRPr/>
            </a:pPr>
            <a:r>
              <a:rPr lang="en-US" dirty="0" smtClean="0"/>
              <a:t>Images sometimes be fuzzy</a:t>
            </a:r>
          </a:p>
          <a:p>
            <a:pPr marL="859536" lvl="2" indent="-246888" eaLnBrk="1" fontAlgn="auto" hangingPunct="1">
              <a:spcAft>
                <a:spcPts val="0"/>
              </a:spcAft>
              <a:buFont typeface="Wingdings 2"/>
              <a:buChar char=""/>
              <a:defRPr/>
            </a:pPr>
            <a:r>
              <a:rPr lang="en-US" dirty="0" smtClean="0"/>
              <a:t>Expensive</a:t>
            </a:r>
          </a:p>
          <a:p>
            <a:pPr marL="859536" lvl="2" indent="-246888" eaLnBrk="1" fontAlgn="auto" hangingPunct="1">
              <a:spcAft>
                <a:spcPts val="0"/>
              </a:spcAft>
              <a:buFont typeface="Wingdings 2"/>
              <a:buChar char=""/>
              <a:defRPr/>
            </a:pPr>
            <a:r>
              <a:rPr lang="en-US" dirty="0" smtClean="0"/>
              <a:t>Setting up projectors can be little different</a:t>
            </a:r>
          </a:p>
          <a:p>
            <a:pPr marL="859536" lvl="2" indent="-246888" eaLnBrk="1" fontAlgn="auto" hangingPunct="1">
              <a:spcAft>
                <a:spcPts val="0"/>
              </a:spcAft>
              <a:buFont typeface="Wingdings 2"/>
              <a:buChar char=""/>
              <a:defRPr/>
            </a:pPr>
            <a:endParaRPr lang="en-US" dirty="0" smtClean="0"/>
          </a:p>
        </p:txBody>
      </p:sp>
      <p:sp>
        <p:nvSpPr>
          <p:cNvPr id="45059" name="Date Placeholder 2"/>
          <p:cNvSpPr>
            <a:spLocks noGrp="1"/>
          </p:cNvSpPr>
          <p:nvPr>
            <p:ph type="dt" sz="quarter" idx="10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78C866DB-3DD1-4EC3-88AB-421A459B407D}" type="datetime1">
              <a:rPr lang="el-GR"/>
              <a:pPr>
                <a:defRPr/>
              </a:pPr>
              <a:t>18/1/2019</a:t>
            </a:fld>
            <a:endParaRPr lang="el-GR"/>
          </a:p>
        </p:txBody>
      </p:sp>
      <p:sp>
        <p:nvSpPr>
          <p:cNvPr id="45060" name="Footer Placeholder 3"/>
          <p:cNvSpPr>
            <a:spLocks noGrp="1"/>
          </p:cNvSpPr>
          <p:nvPr>
            <p:ph type="ftr" sz="quarter" idx="11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r>
              <a:rPr lang="en-US"/>
              <a:t>Chapter 2</a:t>
            </a:r>
            <a:endParaRPr lang="el-GR"/>
          </a:p>
        </p:txBody>
      </p:sp>
      <p:sp>
        <p:nvSpPr>
          <p:cNvPr id="45061" name="Slide Number Placeholder 4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D0D59795-C681-4311-AF08-27FDEC829917}" type="slidenum">
              <a:rPr lang="el-GR"/>
              <a:pPr>
                <a:defRPr/>
              </a:pPr>
              <a:t>35</a:t>
            </a:fld>
            <a:endParaRPr lang="el-GR"/>
          </a:p>
        </p:txBody>
      </p:sp>
      <p:pic>
        <p:nvPicPr>
          <p:cNvPr id="3994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6574">
            <a:off x="6245225" y="3470275"/>
            <a:ext cx="2419350" cy="1885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Title 1"/>
          <p:cNvSpPr>
            <a:spLocks noGrp="1"/>
          </p:cNvSpPr>
          <p:nvPr>
            <p:ph type="title"/>
          </p:nvPr>
        </p:nvSpPr>
        <p:spPr>
          <a:xfrm>
            <a:off x="457200" y="704850"/>
            <a:ext cx="8229600" cy="1143000"/>
          </a:xfrm>
        </p:spPr>
        <p:txBody>
          <a:bodyPr/>
          <a:lstStyle/>
          <a:p>
            <a:pPr eaLnBrk="1" hangingPunct="1"/>
            <a:r>
              <a:rPr lang="en-US" smtClean="0"/>
              <a:t>Control Devices</a:t>
            </a:r>
            <a:endParaRPr lang="el-GR" smtClean="0"/>
          </a:p>
        </p:txBody>
      </p:sp>
      <p:sp>
        <p:nvSpPr>
          <p:cNvPr id="40963" name="Content Placeholder 2"/>
          <p:cNvSpPr>
            <a:spLocks noGrp="1"/>
          </p:cNvSpPr>
          <p:nvPr>
            <p:ph sz="quarter" idx="2"/>
          </p:nvPr>
        </p:nvSpPr>
        <p:spPr>
          <a:xfrm>
            <a:off x="457200" y="1916113"/>
            <a:ext cx="4040188" cy="4445000"/>
          </a:xfrm>
        </p:spPr>
        <p:txBody>
          <a:bodyPr/>
          <a:lstStyle/>
          <a:p>
            <a:pPr eaLnBrk="1" hangingPunct="1"/>
            <a:r>
              <a:rPr lang="en-US" smtClean="0"/>
              <a:t>Type of output devices</a:t>
            </a:r>
          </a:p>
          <a:p>
            <a:pPr eaLnBrk="1" hangingPunct="1"/>
            <a:r>
              <a:rPr lang="en-US" smtClean="0"/>
              <a:t>Control devices are used control processes in conjunction with sensor input devices</a:t>
            </a:r>
            <a:endParaRPr lang="el-GR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7B159EEE-257D-4E5A-9E09-E83439F77035}" type="datetime1">
              <a:rPr lang="el-GR" smtClean="0"/>
              <a:pPr>
                <a:defRPr/>
              </a:pPr>
              <a:t>18/1/2019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Chapter 2</a:t>
            </a:r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2FC7DE1-778C-42A2-B9DF-72BCA3BC887F}" type="slidenum">
              <a:rPr lang="el-GR" smtClean="0"/>
              <a:pPr>
                <a:defRPr/>
              </a:pPr>
              <a:t>36</a:t>
            </a:fld>
            <a:endParaRPr lang="el-GR"/>
          </a:p>
        </p:txBody>
      </p:sp>
      <p:pic>
        <p:nvPicPr>
          <p:cNvPr id="4096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3800" y="2205038"/>
            <a:ext cx="3557588" cy="2663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fade thruBlk="1"/>
  </p:transition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Control Devices</a:t>
            </a:r>
            <a:endParaRPr lang="el-GR" smtClean="0"/>
          </a:p>
        </p:txBody>
      </p:sp>
      <p:sp>
        <p:nvSpPr>
          <p:cNvPr id="41987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smtClean="0">
                <a:solidFill>
                  <a:srgbClr val="FF0000"/>
                </a:solidFill>
              </a:rPr>
              <a:t>Actuators</a:t>
            </a:r>
          </a:p>
          <a:p>
            <a:pPr lvl="1" eaLnBrk="1" hangingPunct="1"/>
            <a:r>
              <a:rPr lang="en-US" smtClean="0"/>
              <a:t>Transducers that convert Signals</a:t>
            </a:r>
          </a:p>
          <a:p>
            <a:pPr lvl="1" eaLnBrk="1" hangingPunct="1"/>
            <a:r>
              <a:rPr lang="en-US" smtClean="0"/>
              <a:t>Sent signals form computer  to the actuators such as motors, pumps, switches  etc….</a:t>
            </a:r>
          </a:p>
        </p:txBody>
      </p:sp>
      <p:sp>
        <p:nvSpPr>
          <p:cNvPr id="46084" name="Date Placeholder 3"/>
          <p:cNvSpPr>
            <a:spLocks noGrp="1"/>
          </p:cNvSpPr>
          <p:nvPr>
            <p:ph type="dt" sz="quarter" idx="10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D65FA0F8-4574-432A-8A8D-BED46C87AF66}" type="datetime1">
              <a:rPr lang="el-GR"/>
              <a:pPr>
                <a:defRPr/>
              </a:pPr>
              <a:t>18/1/2019</a:t>
            </a:fld>
            <a:endParaRPr lang="el-GR"/>
          </a:p>
        </p:txBody>
      </p:sp>
      <p:sp>
        <p:nvSpPr>
          <p:cNvPr id="46086" name="Footer Placeholder 6"/>
          <p:cNvSpPr>
            <a:spLocks noGrp="1"/>
          </p:cNvSpPr>
          <p:nvPr>
            <p:ph type="ftr" sz="quarter" idx="11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r>
              <a:rPr lang="en-US"/>
              <a:t>Chapter 2</a:t>
            </a:r>
            <a:endParaRPr lang="el-GR"/>
          </a:p>
        </p:txBody>
      </p:sp>
      <p:sp>
        <p:nvSpPr>
          <p:cNvPr id="46085" name="Slide Number Placeholder 5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9A53A11E-F550-4EC9-B689-B3E0B8F35C03}" type="slidenum">
              <a:rPr lang="el-GR"/>
              <a:pPr>
                <a:defRPr/>
              </a:pPr>
              <a:t>37</a:t>
            </a:fld>
            <a:endParaRPr lang="el-GR"/>
          </a:p>
        </p:txBody>
      </p:sp>
    </p:spTree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Control Devices</a:t>
            </a:r>
            <a:endParaRPr lang="el-GR" smtClean="0"/>
          </a:p>
        </p:txBody>
      </p:sp>
      <p:sp>
        <p:nvSpPr>
          <p:cNvPr id="43011" name="Content Placeholder 10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smtClean="0">
                <a:solidFill>
                  <a:srgbClr val="FF0000"/>
                </a:solidFill>
              </a:rPr>
              <a:t>Motors</a:t>
            </a:r>
          </a:p>
          <a:p>
            <a:pPr lvl="1" eaLnBrk="1" hangingPunct="1"/>
            <a:r>
              <a:rPr lang="en-US" smtClean="0"/>
              <a:t>Turn on or off by the actuator</a:t>
            </a:r>
          </a:p>
          <a:p>
            <a:pPr lvl="1" eaLnBrk="1" hangingPunct="1"/>
            <a:r>
              <a:rPr lang="en-US" smtClean="0"/>
              <a:t>Uses</a:t>
            </a:r>
          </a:p>
          <a:p>
            <a:pPr lvl="2" eaLnBrk="1" hangingPunct="1"/>
            <a:r>
              <a:rPr lang="en-US" smtClean="0"/>
              <a:t>Domestic appliances such automatic washing machine, central heading, greenhouses, etc</a:t>
            </a:r>
          </a:p>
          <a:p>
            <a:pPr lvl="2" eaLnBrk="1" hangingPunct="1"/>
            <a:r>
              <a:rPr lang="en-US" smtClean="0"/>
              <a:t>Control robot arms</a:t>
            </a:r>
          </a:p>
          <a:p>
            <a:pPr lvl="2" eaLnBrk="1" hangingPunct="1"/>
            <a:r>
              <a:rPr lang="en-US" smtClean="0"/>
              <a:t>Fans, disk drivers, DVD drivers</a:t>
            </a:r>
          </a:p>
          <a:p>
            <a:pPr eaLnBrk="1" hangingPunct="1"/>
            <a:endParaRPr lang="el-GR" smtClean="0"/>
          </a:p>
        </p:txBody>
      </p:sp>
      <p:sp>
        <p:nvSpPr>
          <p:cNvPr id="7" name="Date Placeholder 6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2B72B03C-C1EF-48E3-BADB-39FDB998ABB2}" type="datetime1">
              <a:rPr lang="el-GR" smtClean="0"/>
              <a:pPr>
                <a:defRPr/>
              </a:pPr>
              <a:t>18/1/2019</a:t>
            </a:fld>
            <a:endParaRPr lang="el-G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Chapter 2</a:t>
            </a:r>
            <a:endParaRPr lang="el-G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07F44AC-3897-408E-9389-4C8F9CADAB55}" type="slidenum">
              <a:rPr lang="el-GR" smtClean="0"/>
              <a:pPr>
                <a:defRPr/>
              </a:pPr>
              <a:t>38</a:t>
            </a:fld>
            <a:endParaRPr lang="el-GR"/>
          </a:p>
        </p:txBody>
      </p:sp>
      <p:pic>
        <p:nvPicPr>
          <p:cNvPr id="4301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425" y="3789363"/>
            <a:ext cx="2143125" cy="2143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fade thruBlk="1"/>
  </p:transition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Control Devices</a:t>
            </a:r>
            <a:endParaRPr lang="el-GR" smtClean="0"/>
          </a:p>
        </p:txBody>
      </p:sp>
      <p:sp>
        <p:nvSpPr>
          <p:cNvPr id="44035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smtClean="0">
                <a:solidFill>
                  <a:srgbClr val="FF0000"/>
                </a:solidFill>
              </a:rPr>
              <a:t>Buzzers</a:t>
            </a:r>
          </a:p>
          <a:p>
            <a:pPr lvl="1" eaLnBrk="1" hangingPunct="1"/>
            <a:r>
              <a:rPr lang="en-US" smtClean="0"/>
              <a:t>Turn on or off</a:t>
            </a:r>
          </a:p>
          <a:p>
            <a:pPr lvl="1" eaLnBrk="1" hangingPunct="1"/>
            <a:r>
              <a:rPr lang="en-US" smtClean="0"/>
              <a:t>Uses</a:t>
            </a:r>
          </a:p>
          <a:p>
            <a:pPr lvl="2" eaLnBrk="1" hangingPunct="1"/>
            <a:r>
              <a:rPr lang="en-US" smtClean="0"/>
              <a:t>Cookers and microwave ovens to tell the operator when the process is complete</a:t>
            </a:r>
          </a:p>
          <a:p>
            <a:pPr lvl="2" eaLnBrk="1" hangingPunct="1"/>
            <a:r>
              <a:rPr lang="en-US" smtClean="0"/>
              <a:t>Alarm systems</a:t>
            </a:r>
          </a:p>
          <a:p>
            <a:pPr lvl="2" eaLnBrk="1" hangingPunct="1"/>
            <a:endParaRPr lang="en-US" smtClean="0"/>
          </a:p>
          <a:p>
            <a:pPr eaLnBrk="1" hangingPunct="1"/>
            <a:endParaRPr lang="el-GR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7B159EEE-257D-4E5A-9E09-E83439F77035}" type="datetime1">
              <a:rPr lang="el-GR" smtClean="0"/>
              <a:pPr>
                <a:defRPr/>
              </a:pPr>
              <a:t>18/1/2019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Chapter 2</a:t>
            </a:r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DC078C0-F743-4564-9CA2-ED21E3A4FB65}" type="slidenum">
              <a:rPr lang="el-GR" smtClean="0"/>
              <a:pPr>
                <a:defRPr/>
              </a:pPr>
              <a:t>39</a:t>
            </a:fld>
            <a:endParaRPr lang="el-GR"/>
          </a:p>
        </p:txBody>
      </p:sp>
      <p:pic>
        <p:nvPicPr>
          <p:cNvPr id="44039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063" y="4221163"/>
            <a:ext cx="2143125" cy="2143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4040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588" y="908050"/>
            <a:ext cx="2171700" cy="2105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fade thruBlk="1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Input Devices (Cont.)</a:t>
            </a:r>
            <a:endParaRPr lang="el-GR" smtClean="0"/>
          </a:p>
        </p:txBody>
      </p:sp>
      <p:sp>
        <p:nvSpPr>
          <p:cNvPr id="13314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en-US" smtClean="0">
                <a:solidFill>
                  <a:srgbClr val="FF0000"/>
                </a:solidFill>
              </a:rPr>
              <a:t>Numeric Keypads</a:t>
            </a:r>
          </a:p>
          <a:p>
            <a:pPr marL="640080" lvl="1" indent="-246888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en-US" smtClean="0"/>
              <a:t>Enter numbers</a:t>
            </a:r>
          </a:p>
          <a:p>
            <a:pPr marL="640080" lvl="1" indent="-246888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en-US" smtClean="0"/>
              <a:t>Specific Scenarios such as ATM, PIN, Telephones, EPOS terminals etc</a:t>
            </a:r>
          </a:p>
          <a:p>
            <a:pPr marL="640080" lvl="1" indent="-246888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en-US" smtClean="0"/>
              <a:t>Advantages</a:t>
            </a:r>
          </a:p>
          <a:p>
            <a:pPr lvl="2" indent="-246888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en-US" smtClean="0"/>
              <a:t>Small</a:t>
            </a:r>
          </a:p>
          <a:p>
            <a:pPr lvl="2" indent="-246888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en-US" smtClean="0"/>
              <a:t>Many devices in one machine</a:t>
            </a:r>
          </a:p>
          <a:p>
            <a:pPr lvl="2" indent="-246888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en-US" smtClean="0"/>
              <a:t>Easy to enter numbers </a:t>
            </a:r>
          </a:p>
          <a:p>
            <a:pPr marL="640080" lvl="1" indent="-246888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en-US" smtClean="0"/>
              <a:t>Disadvantages</a:t>
            </a:r>
          </a:p>
          <a:p>
            <a:pPr lvl="2" indent="-246888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en-US" smtClean="0"/>
              <a:t>Difficult to enter text</a:t>
            </a:r>
          </a:p>
          <a:p>
            <a:pPr lvl="2" indent="-246888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en-US" smtClean="0"/>
              <a:t>Can be too small sometimes</a:t>
            </a:r>
          </a:p>
        </p:txBody>
      </p:sp>
      <p:sp>
        <p:nvSpPr>
          <p:cNvPr id="13317" name="Date Placeholder 6"/>
          <p:cNvSpPr>
            <a:spLocks noGrp="1"/>
          </p:cNvSpPr>
          <p:nvPr>
            <p:ph type="dt" sz="quarter" idx="10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08D1F8EA-726F-4065-A0BD-772D15917340}" type="datetime1">
              <a:rPr lang="el-GR"/>
              <a:pPr>
                <a:defRPr/>
              </a:pPr>
              <a:t>18/1/2019</a:t>
            </a:fld>
            <a:endParaRPr lang="el-GR"/>
          </a:p>
        </p:txBody>
      </p:sp>
      <p:sp>
        <p:nvSpPr>
          <p:cNvPr id="13318" name="Slide Number Placeholder 7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69CF19EA-4915-4035-BF04-F351D740340A}" type="slidenum">
              <a:rPr lang="el-GR"/>
              <a:pPr>
                <a:defRPr/>
              </a:pPr>
              <a:t>4</a:t>
            </a:fld>
            <a:endParaRPr lang="el-GR"/>
          </a:p>
        </p:txBody>
      </p:sp>
      <p:pic>
        <p:nvPicPr>
          <p:cNvPr id="819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318701">
            <a:off x="6437313" y="3878263"/>
            <a:ext cx="1519237" cy="1409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Control Devices	</a:t>
            </a:r>
            <a:endParaRPr lang="el-GR" smtClean="0"/>
          </a:p>
        </p:txBody>
      </p:sp>
      <p:sp>
        <p:nvSpPr>
          <p:cNvPr id="45059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smtClean="0">
                <a:solidFill>
                  <a:srgbClr val="FF0000"/>
                </a:solidFill>
              </a:rPr>
              <a:t>Lights</a:t>
            </a:r>
          </a:p>
          <a:p>
            <a:pPr lvl="1" eaLnBrk="1" hangingPunct="1"/>
            <a:r>
              <a:rPr lang="en-US" smtClean="0"/>
              <a:t>Light is turned on or off</a:t>
            </a:r>
          </a:p>
          <a:p>
            <a:pPr lvl="1" eaLnBrk="1" hangingPunct="1"/>
            <a:r>
              <a:rPr lang="en-US" smtClean="0"/>
              <a:t>Uses</a:t>
            </a:r>
          </a:p>
          <a:p>
            <a:pPr lvl="2" eaLnBrk="1" hangingPunct="1"/>
            <a:r>
              <a:rPr lang="en-US" smtClean="0"/>
              <a:t>Security lights</a:t>
            </a:r>
          </a:p>
          <a:p>
            <a:pPr lvl="2" eaLnBrk="1" hangingPunct="1"/>
            <a:r>
              <a:rPr lang="en-US" smtClean="0"/>
              <a:t>Control lighting conditions</a:t>
            </a:r>
          </a:p>
          <a:p>
            <a:pPr lvl="1" eaLnBrk="1" hangingPunct="1"/>
            <a:endParaRPr lang="en-US" smtClean="0"/>
          </a:p>
          <a:p>
            <a:pPr lvl="1" eaLnBrk="1" hangingPunct="1"/>
            <a:endParaRPr lang="el-GR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7B159EEE-257D-4E5A-9E09-E83439F77035}" type="datetime1">
              <a:rPr lang="el-GR" smtClean="0"/>
              <a:pPr>
                <a:defRPr/>
              </a:pPr>
              <a:t>18/1/2019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Chapter 2</a:t>
            </a:r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B71C11D-0DB8-4567-B222-9DB13E784853}" type="slidenum">
              <a:rPr lang="el-GR" smtClean="0"/>
              <a:pPr>
                <a:defRPr/>
              </a:pPr>
              <a:t>40</a:t>
            </a:fld>
            <a:endParaRPr lang="el-GR"/>
          </a:p>
        </p:txBody>
      </p:sp>
      <p:pic>
        <p:nvPicPr>
          <p:cNvPr id="4506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3663" y="2133600"/>
            <a:ext cx="1543050" cy="163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fade thruBlk="1"/>
  </p:transition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Control Devices	</a:t>
            </a:r>
            <a:endParaRPr lang="el-GR" smtClean="0"/>
          </a:p>
        </p:txBody>
      </p:sp>
      <p:sp>
        <p:nvSpPr>
          <p:cNvPr id="4608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Heaters</a:t>
            </a:r>
          </a:p>
          <a:p>
            <a:pPr lvl="1" eaLnBrk="1" hangingPunct="1"/>
            <a:r>
              <a:rPr lang="en-US" smtClean="0"/>
              <a:t>Turn heater  on or off</a:t>
            </a:r>
          </a:p>
          <a:p>
            <a:pPr lvl="1" eaLnBrk="1" hangingPunct="1"/>
            <a:r>
              <a:rPr lang="en-US" smtClean="0"/>
              <a:t>Uses</a:t>
            </a:r>
          </a:p>
          <a:p>
            <a:pPr lvl="2" eaLnBrk="1" hangingPunct="1"/>
            <a:r>
              <a:rPr lang="en-US" smtClean="0"/>
              <a:t>Automatic washing machines</a:t>
            </a:r>
          </a:p>
          <a:p>
            <a:pPr lvl="2" eaLnBrk="1" hangingPunct="1"/>
            <a:r>
              <a:rPr lang="en-US" smtClean="0"/>
              <a:t>Control of temperature</a:t>
            </a:r>
            <a:endParaRPr lang="el-GR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7B159EEE-257D-4E5A-9E09-E83439F77035}" type="datetime1">
              <a:rPr lang="el-GR" smtClean="0"/>
              <a:pPr>
                <a:defRPr/>
              </a:pPr>
              <a:t>18/1/2019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Chapter 2</a:t>
            </a:r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1F16125-7484-45A6-9CBB-74196393A3A8}" type="slidenum">
              <a:rPr lang="el-GR" smtClean="0"/>
              <a:pPr>
                <a:defRPr/>
              </a:pPr>
              <a:t>41</a:t>
            </a:fld>
            <a:endParaRPr lang="el-GR"/>
          </a:p>
        </p:txBody>
      </p:sp>
      <p:pic>
        <p:nvPicPr>
          <p:cNvPr id="4608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1863" y="1700213"/>
            <a:ext cx="2019300" cy="2266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6088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0338" y="4365625"/>
            <a:ext cx="2809875" cy="1628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fade thruBlk="1"/>
  </p:transition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Review Questions</a:t>
            </a:r>
            <a:endParaRPr lang="el-GR" smtClean="0"/>
          </a:p>
        </p:txBody>
      </p:sp>
      <p:sp>
        <p:nvSpPr>
          <p:cNvPr id="47107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 eaLnBrk="1" hangingPunct="1">
              <a:buFont typeface="Calibri" pitchFamily="34" charset="0"/>
              <a:buAutoNum type="arabicPeriod"/>
            </a:pPr>
            <a:r>
              <a:rPr lang="en-US" sz="1900" smtClean="0"/>
              <a:t>A company wants to buy a printer for its office. What factors would be important when deciding what type of printer to buy?</a:t>
            </a:r>
          </a:p>
          <a:p>
            <a:pPr marL="514350" indent="-514350" eaLnBrk="1" hangingPunct="1">
              <a:buFont typeface="Calibri" pitchFamily="34" charset="0"/>
              <a:buAutoNum type="arabicPeriod"/>
            </a:pPr>
            <a:r>
              <a:rPr lang="en-US" sz="1900" smtClean="0"/>
              <a:t>What type of output device would be most suitable for each of the following activities? Give at least one reason for each of your choices.</a:t>
            </a:r>
          </a:p>
          <a:p>
            <a:pPr marL="881063" lvl="1" indent="-514350" eaLnBrk="1" hangingPunct="1">
              <a:buFont typeface="Calibri" pitchFamily="34" charset="0"/>
              <a:buAutoNum type="alphaLcParenR"/>
            </a:pPr>
            <a:r>
              <a:rPr lang="en-US" sz="1900" smtClean="0"/>
              <a:t>General printing on a home computer, including printing letters and other documents.</a:t>
            </a:r>
          </a:p>
          <a:p>
            <a:pPr marL="881063" lvl="1" indent="-514350" eaLnBrk="1" hangingPunct="1">
              <a:buFont typeface="Calibri" pitchFamily="34" charset="0"/>
              <a:buAutoNum type="alphaLcParenR"/>
            </a:pPr>
            <a:r>
              <a:rPr lang="en-US" sz="1900" smtClean="0"/>
              <a:t>Printing in a busy office.</a:t>
            </a:r>
          </a:p>
          <a:p>
            <a:pPr marL="881063" lvl="1" indent="-514350" eaLnBrk="1" hangingPunct="1">
              <a:buFont typeface="Calibri" pitchFamily="34" charset="0"/>
              <a:buAutoNum type="alphaLcParenR"/>
            </a:pPr>
            <a:r>
              <a:rPr lang="en-US" sz="1900" smtClean="0"/>
              <a:t>Printing customer receipts in a supermarket. The printer must produce a second copy for the supermarket to keep on self-replicating paper (paper that copies through where pressure has been applied to the top copy).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7B159EEE-257D-4E5A-9E09-E83439F77035}" type="datetime1">
              <a:rPr lang="el-GR" smtClean="0"/>
              <a:pPr>
                <a:defRPr/>
              </a:pPr>
              <a:t>18/1/2019</a:t>
            </a:fld>
            <a:endParaRPr lang="el-G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Chapter 2</a:t>
            </a:r>
            <a:endParaRPr lang="el-G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1B6000C-A5E1-4168-87C3-A872F964B3E7}" type="slidenum">
              <a:rPr lang="el-GR" smtClean="0"/>
              <a:pPr>
                <a:defRPr/>
              </a:pPr>
              <a:t>42</a:t>
            </a:fld>
            <a:endParaRPr lang="el-GR"/>
          </a:p>
        </p:txBody>
      </p:sp>
    </p:spTree>
  </p:cSld>
  <p:clrMapOvr>
    <a:masterClrMapping/>
  </p:clrMapOvr>
  <p:transition spd="med">
    <p:fade thruBlk="1"/>
  </p:transition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Review Questions (Cont)</a:t>
            </a:r>
            <a:endParaRPr lang="el-GR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 eaLnBrk="1" hangingPunct="1">
              <a:buFont typeface="+mj-lt"/>
              <a:buAutoNum type="arabicPeriod" startAt="3"/>
              <a:defRPr/>
            </a:pPr>
            <a:r>
              <a:rPr lang="en-US" sz="1900" dirty="0" smtClean="0"/>
              <a:t>What type of output device would be most suitable for each of the following activities? Give at least one reason for each of your choices.</a:t>
            </a:r>
          </a:p>
          <a:p>
            <a:pPr marL="881063" lvl="1" indent="-514350" eaLnBrk="1" hangingPunct="1">
              <a:buFont typeface="+mj-lt"/>
              <a:buAutoNum type="arabicPeriod" startAt="3"/>
              <a:defRPr/>
            </a:pPr>
            <a:r>
              <a:rPr lang="en-US" sz="1900" dirty="0" smtClean="0"/>
              <a:t>Producing a warning that a library book that has just been returned is overdue and a fine should be paid.</a:t>
            </a:r>
          </a:p>
          <a:p>
            <a:pPr marL="881063" lvl="1" indent="-514350" eaLnBrk="1" hangingPunct="1">
              <a:buFont typeface="+mj-lt"/>
              <a:buAutoNum type="arabicPeriod" startAt="3"/>
              <a:defRPr/>
            </a:pPr>
            <a:r>
              <a:rPr lang="en-US" sz="1900" dirty="0" smtClean="0"/>
              <a:t>Showing that a disk drive is in use.</a:t>
            </a:r>
          </a:p>
          <a:p>
            <a:pPr marL="881063" lvl="1" indent="-514350" eaLnBrk="1" hangingPunct="1">
              <a:buFont typeface="+mj-lt"/>
              <a:buAutoNum type="arabicPeriod" startAt="3"/>
              <a:defRPr/>
            </a:pPr>
            <a:r>
              <a:rPr lang="en-US" sz="1900" dirty="0" smtClean="0"/>
              <a:t>Producing lists of theatre seats that are available when a customer telephones to book a ticket.</a:t>
            </a:r>
          </a:p>
          <a:p>
            <a:pPr marL="881063" lvl="1" indent="-514350" eaLnBrk="1" hangingPunct="1">
              <a:buFont typeface="+mj-lt"/>
              <a:buAutoNum type="arabicPeriod" startAt="3"/>
              <a:defRPr/>
            </a:pPr>
            <a:r>
              <a:rPr lang="en-US" sz="1900" dirty="0" smtClean="0"/>
              <a:t>Producing high quality output for a design studio.</a:t>
            </a:r>
          </a:p>
          <a:p>
            <a:pPr marL="514350" indent="-514350" eaLnBrk="1" hangingPunct="1">
              <a:buFont typeface="+mj-lt"/>
              <a:buAutoNum type="arabicPeriod" startAt="3"/>
              <a:defRPr/>
            </a:pPr>
            <a:r>
              <a:rPr lang="en-US" sz="1900" dirty="0" smtClean="0"/>
              <a:t>What type of input device would be most suitable for each of the following activities? Give at least one reason for each of your choices.</a:t>
            </a:r>
          </a:p>
          <a:p>
            <a:pPr marL="881063" lvl="1" indent="-514350" eaLnBrk="1" hangingPunct="1">
              <a:buFont typeface="+mj-lt"/>
              <a:buAutoNum type="alphaLcParenR"/>
              <a:defRPr/>
            </a:pPr>
            <a:r>
              <a:rPr lang="en-US" sz="1900" dirty="0" smtClean="0"/>
              <a:t>ATM</a:t>
            </a:r>
          </a:p>
          <a:p>
            <a:pPr marL="881063" lvl="1" indent="-514350" eaLnBrk="1" hangingPunct="1">
              <a:buFont typeface="+mj-lt"/>
              <a:buAutoNum type="alphaLcParenR"/>
              <a:defRPr/>
            </a:pPr>
            <a:r>
              <a:rPr lang="en-US" sz="1900" dirty="0" smtClean="0"/>
              <a:t>Supermarket cashier</a:t>
            </a:r>
          </a:p>
          <a:p>
            <a:pPr marL="881063" lvl="1" indent="-514350" eaLnBrk="1" hangingPunct="1">
              <a:buFont typeface="+mj-lt"/>
              <a:buAutoNum type="alphaLcParenR"/>
              <a:defRPr/>
            </a:pPr>
            <a:r>
              <a:rPr lang="en-US" sz="1900" dirty="0" smtClean="0"/>
              <a:t>Shopping maul map</a:t>
            </a:r>
          </a:p>
          <a:p>
            <a:pPr marL="881063" lvl="1" indent="-514350" eaLnBrk="1" hangingPunct="1">
              <a:buFont typeface="+mj-lt"/>
              <a:buAutoNum type="alphaLcParenR"/>
              <a:defRPr/>
            </a:pPr>
            <a:endParaRPr lang="en-US" sz="1900" dirty="0" smtClean="0"/>
          </a:p>
          <a:p>
            <a:pPr marL="881063" lvl="1" indent="-514350" eaLnBrk="1" hangingPunct="1">
              <a:buFont typeface="+mj-lt"/>
              <a:buAutoNum type="alphaLcParenR"/>
              <a:defRPr/>
            </a:pPr>
            <a:endParaRPr lang="en-US" sz="1900" dirty="0" smtClean="0"/>
          </a:p>
          <a:p>
            <a:pPr indent="-514350" eaLnBrk="1" hangingPunct="1">
              <a:buFont typeface="+mj-lt"/>
              <a:buChar char=""/>
              <a:defRPr/>
            </a:pPr>
            <a:endParaRPr lang="el-GR" sz="1900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7B159EEE-257D-4E5A-9E09-E83439F77035}" type="datetime1">
              <a:rPr lang="el-GR" smtClean="0"/>
              <a:pPr>
                <a:defRPr/>
              </a:pPr>
              <a:t>18/1/2019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Chapter 2</a:t>
            </a:r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18EE1D5-26B2-4F6B-98B5-D6AA95B85E18}" type="slidenum">
              <a:rPr lang="el-GR" smtClean="0"/>
              <a:pPr>
                <a:defRPr/>
              </a:pPr>
              <a:t>43</a:t>
            </a:fld>
            <a:endParaRPr lang="el-GR"/>
          </a:p>
        </p:txBody>
      </p:sp>
    </p:spTree>
  </p:cSld>
  <p:clrMapOvr>
    <a:masterClrMapping/>
  </p:clrMapOvr>
  <p:transition spd="med">
    <p:fade thruBlk="1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Input Devices (Cont.)</a:t>
            </a:r>
            <a:endParaRPr lang="el-GR" smtClean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365760" indent="-256032" eaLnBrk="1" fontAlgn="auto" hangingPunct="1">
              <a:spcAft>
                <a:spcPts val="0"/>
              </a:spcAft>
              <a:buClr>
                <a:schemeClr val="accent3"/>
              </a:buClr>
              <a:buFont typeface="Wingdings 3"/>
              <a:buChar char=""/>
              <a:defRPr/>
            </a:pPr>
            <a:r>
              <a:rPr lang="en-US" dirty="0" smtClean="0">
                <a:solidFill>
                  <a:srgbClr val="FF0000"/>
                </a:solidFill>
              </a:rPr>
              <a:t>Mice (Mouse)</a:t>
            </a:r>
          </a:p>
          <a:p>
            <a:pPr marL="621792" lvl="1" indent="-246888" eaLnBrk="1" fontAlgn="auto" hangingPunct="1">
              <a:spcBef>
                <a:spcPts val="324"/>
              </a:spcBef>
              <a:spcAft>
                <a:spcPts val="0"/>
              </a:spcAft>
              <a:buFont typeface="Verdana"/>
              <a:buChar char="◦"/>
              <a:defRPr/>
            </a:pPr>
            <a:r>
              <a:rPr lang="en-US" dirty="0" smtClean="0"/>
              <a:t>Pointing device</a:t>
            </a:r>
          </a:p>
          <a:p>
            <a:pPr marL="621792" lvl="1" indent="-246888" eaLnBrk="1" fontAlgn="auto" hangingPunct="1">
              <a:spcBef>
                <a:spcPts val="324"/>
              </a:spcBef>
              <a:spcAft>
                <a:spcPts val="0"/>
              </a:spcAft>
              <a:buFont typeface="Verdana"/>
              <a:buChar char="◦"/>
              <a:defRPr/>
            </a:pPr>
            <a:r>
              <a:rPr lang="en-US" dirty="0" smtClean="0"/>
              <a:t>Move pointer </a:t>
            </a:r>
          </a:p>
          <a:p>
            <a:pPr marL="621792" lvl="1" indent="-246888" eaLnBrk="1" fontAlgn="auto" hangingPunct="1">
              <a:spcBef>
                <a:spcPts val="324"/>
              </a:spcBef>
              <a:spcAft>
                <a:spcPts val="0"/>
              </a:spcAft>
              <a:buFont typeface="Verdana"/>
              <a:buChar char="◦"/>
              <a:defRPr/>
            </a:pPr>
            <a:r>
              <a:rPr lang="en-US" dirty="0" smtClean="0"/>
              <a:t>Buttons with different functions</a:t>
            </a:r>
          </a:p>
          <a:p>
            <a:pPr marL="621792" lvl="1" indent="-246888" eaLnBrk="1" fontAlgn="auto" hangingPunct="1">
              <a:spcBef>
                <a:spcPts val="324"/>
              </a:spcBef>
              <a:spcAft>
                <a:spcPts val="0"/>
              </a:spcAft>
              <a:buFont typeface="Verdana"/>
              <a:buChar char="◦"/>
              <a:defRPr/>
            </a:pPr>
            <a:r>
              <a:rPr lang="en-US" dirty="0" smtClean="0"/>
              <a:t>Scroll button</a:t>
            </a:r>
          </a:p>
          <a:p>
            <a:pPr marL="621792" lvl="1" indent="-246888" eaLnBrk="1" fontAlgn="auto" hangingPunct="1">
              <a:spcBef>
                <a:spcPts val="324"/>
              </a:spcBef>
              <a:spcAft>
                <a:spcPts val="0"/>
              </a:spcAft>
              <a:buFont typeface="Verdana"/>
              <a:buChar char="◦"/>
              <a:defRPr/>
            </a:pPr>
            <a:r>
              <a:rPr lang="en-US" dirty="0" smtClean="0"/>
              <a:t>Can be optical </a:t>
            </a:r>
          </a:p>
          <a:p>
            <a:pPr marL="621792" lvl="1" indent="-246888" eaLnBrk="1" fontAlgn="auto" hangingPunct="1">
              <a:spcBef>
                <a:spcPts val="324"/>
              </a:spcBef>
              <a:spcAft>
                <a:spcPts val="0"/>
              </a:spcAft>
              <a:buFont typeface="Verdana"/>
              <a:buChar char="◦"/>
              <a:defRPr/>
            </a:pPr>
            <a:r>
              <a:rPr lang="en-US" dirty="0" smtClean="0"/>
              <a:t>Can have one ball under the plastic case</a:t>
            </a:r>
          </a:p>
          <a:p>
            <a:pPr marL="621792" lvl="1" indent="-246888" eaLnBrk="1" fontAlgn="auto" hangingPunct="1">
              <a:spcBef>
                <a:spcPts val="324"/>
              </a:spcBef>
              <a:spcAft>
                <a:spcPts val="0"/>
              </a:spcAft>
              <a:buFont typeface="Verdana"/>
              <a:buChar char="◦"/>
              <a:defRPr/>
            </a:pPr>
            <a:r>
              <a:rPr lang="en-US" dirty="0" smtClean="0"/>
              <a:t>Advantages</a:t>
            </a:r>
          </a:p>
          <a:p>
            <a:pPr marL="859536" lvl="2" indent="-246888" eaLnBrk="1" fontAlgn="auto" hangingPunct="1">
              <a:spcAft>
                <a:spcPts val="0"/>
              </a:spcAft>
              <a:buFont typeface="Wingdings 2"/>
              <a:buChar char=""/>
              <a:defRPr/>
            </a:pPr>
            <a:r>
              <a:rPr lang="en-US" dirty="0" smtClean="0"/>
              <a:t>Faster to choice options</a:t>
            </a:r>
          </a:p>
          <a:p>
            <a:pPr marL="859536" lvl="2" indent="-246888" eaLnBrk="1" fontAlgn="auto" hangingPunct="1">
              <a:spcAft>
                <a:spcPts val="0"/>
              </a:spcAft>
              <a:buFont typeface="Wingdings 2"/>
              <a:buChar char=""/>
              <a:defRPr/>
            </a:pPr>
            <a:r>
              <a:rPr lang="en-US" dirty="0" smtClean="0"/>
              <a:t>Fast navigation</a:t>
            </a:r>
          </a:p>
          <a:p>
            <a:pPr marL="859536" lvl="2" indent="-246888" eaLnBrk="1" fontAlgn="auto" hangingPunct="1">
              <a:spcAft>
                <a:spcPts val="0"/>
              </a:spcAft>
              <a:buFont typeface="Wingdings 2"/>
              <a:buChar char=""/>
              <a:defRPr/>
            </a:pPr>
            <a:r>
              <a:rPr lang="en-US" dirty="0" smtClean="0"/>
              <a:t>Smaller then keyboards</a:t>
            </a:r>
          </a:p>
          <a:p>
            <a:pPr marL="621792" lvl="1" indent="-246888" eaLnBrk="1" fontAlgn="auto" hangingPunct="1">
              <a:spcBef>
                <a:spcPts val="324"/>
              </a:spcBef>
              <a:spcAft>
                <a:spcPts val="0"/>
              </a:spcAft>
              <a:buFont typeface="Verdana"/>
              <a:buChar char="◦"/>
              <a:defRPr/>
            </a:pPr>
            <a:r>
              <a:rPr lang="en-US" dirty="0" smtClean="0"/>
              <a:t>Disadvantages</a:t>
            </a:r>
          </a:p>
          <a:p>
            <a:pPr marL="859536" lvl="2" indent="-246888" eaLnBrk="1" fontAlgn="auto" hangingPunct="1">
              <a:spcAft>
                <a:spcPts val="0"/>
              </a:spcAft>
              <a:buFont typeface="Wingdings 2"/>
              <a:buChar char=""/>
              <a:defRPr/>
            </a:pPr>
            <a:r>
              <a:rPr lang="en-US" dirty="0" smtClean="0"/>
              <a:t>Difficult to use for people with </a:t>
            </a:r>
            <a:r>
              <a:rPr lang="en-US" dirty="0" err="1" smtClean="0"/>
              <a:t>dis</a:t>
            </a:r>
            <a:endParaRPr lang="en-US" dirty="0" smtClean="0"/>
          </a:p>
          <a:p>
            <a:pPr marL="859536" lvl="2" indent="-246888" eaLnBrk="1" fontAlgn="auto" hangingPunct="1">
              <a:spcAft>
                <a:spcPts val="0"/>
              </a:spcAft>
              <a:buFont typeface="Wingdings 2"/>
              <a:buChar char=""/>
              <a:defRPr/>
            </a:pPr>
            <a:r>
              <a:rPr lang="en-US" dirty="0" smtClean="0"/>
              <a:t>Easy to damage</a:t>
            </a:r>
          </a:p>
          <a:p>
            <a:pPr marL="859536" lvl="2" indent="-246888" eaLnBrk="1" fontAlgn="auto" hangingPunct="1">
              <a:spcAft>
                <a:spcPts val="0"/>
              </a:spcAft>
              <a:buFont typeface="Wingdings 2"/>
              <a:buChar char=""/>
              <a:defRPr/>
            </a:pPr>
            <a:r>
              <a:rPr lang="en-US" dirty="0" smtClean="0"/>
              <a:t>Difficult to enter data like text numbers</a:t>
            </a:r>
          </a:p>
          <a:p>
            <a:pPr marL="365760" indent="-256032" eaLnBrk="1" fontAlgn="auto" hangingPunct="1">
              <a:spcAft>
                <a:spcPts val="0"/>
              </a:spcAft>
              <a:buClr>
                <a:schemeClr val="accent3"/>
              </a:buClr>
              <a:buFont typeface="Wingdings 3"/>
              <a:buChar char=""/>
              <a:defRPr/>
            </a:pPr>
            <a:endParaRPr lang="en-US" dirty="0" smtClean="0"/>
          </a:p>
          <a:p>
            <a:pPr marL="621792" lvl="1" indent="-246888" eaLnBrk="1" fontAlgn="auto" hangingPunct="1">
              <a:spcBef>
                <a:spcPts val="324"/>
              </a:spcBef>
              <a:spcAft>
                <a:spcPts val="0"/>
              </a:spcAft>
              <a:buFont typeface="Verdana"/>
              <a:buChar char="◦"/>
              <a:defRPr/>
            </a:pPr>
            <a:endParaRPr lang="el-GR" dirty="0"/>
          </a:p>
        </p:txBody>
      </p:sp>
      <p:sp>
        <p:nvSpPr>
          <p:cNvPr id="14341" name="Date Placeholder 6"/>
          <p:cNvSpPr>
            <a:spLocks noGrp="1"/>
          </p:cNvSpPr>
          <p:nvPr>
            <p:ph type="dt" sz="quarter" idx="10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AF369D40-7080-457B-BAED-EF6395D6D291}" type="datetime1">
              <a:rPr lang="el-GR"/>
              <a:pPr>
                <a:defRPr/>
              </a:pPr>
              <a:t>18/1/2019</a:t>
            </a:fld>
            <a:endParaRPr lang="el-GR"/>
          </a:p>
        </p:txBody>
      </p:sp>
      <p:sp>
        <p:nvSpPr>
          <p:cNvPr id="14343" name="Footer Placeholder 8"/>
          <p:cNvSpPr>
            <a:spLocks noGrp="1"/>
          </p:cNvSpPr>
          <p:nvPr>
            <p:ph type="ftr" sz="quarter" idx="11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r>
              <a:rPr lang="en-US"/>
              <a:t>Chapter 2</a:t>
            </a:r>
            <a:endParaRPr lang="el-GR"/>
          </a:p>
        </p:txBody>
      </p:sp>
      <p:sp>
        <p:nvSpPr>
          <p:cNvPr id="14342" name="Slide Number Placeholder 7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EE61C520-92AB-4D8F-847A-8825B26B46B0}" type="slidenum">
              <a:rPr lang="el-GR"/>
              <a:pPr>
                <a:defRPr/>
              </a:pPr>
              <a:t>5</a:t>
            </a:fld>
            <a:endParaRPr lang="el-GR"/>
          </a:p>
        </p:txBody>
      </p:sp>
      <p:pic>
        <p:nvPicPr>
          <p:cNvPr id="922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1160434">
            <a:off x="6183313" y="1762125"/>
            <a:ext cx="2428875" cy="1885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Input Devices (Cont.)</a:t>
            </a:r>
            <a:endParaRPr lang="el-GR" smtClean="0"/>
          </a:p>
        </p:txBody>
      </p:sp>
      <p:sp>
        <p:nvSpPr>
          <p:cNvPr id="10243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smtClean="0">
                <a:solidFill>
                  <a:srgbClr val="FF0000"/>
                </a:solidFill>
              </a:rPr>
              <a:t>Touchpads</a:t>
            </a:r>
          </a:p>
          <a:p>
            <a:pPr lvl="1" eaLnBrk="1" hangingPunct="1"/>
            <a:r>
              <a:rPr lang="en-US" smtClean="0"/>
              <a:t>Used in laptop computers with fingers</a:t>
            </a:r>
          </a:p>
          <a:p>
            <a:pPr lvl="1" eaLnBrk="1" hangingPunct="1"/>
            <a:r>
              <a:rPr lang="en-US" smtClean="0"/>
              <a:t>Same operation as mouse</a:t>
            </a:r>
          </a:p>
          <a:p>
            <a:pPr lvl="1" eaLnBrk="1" hangingPunct="1"/>
            <a:r>
              <a:rPr lang="en-US" smtClean="0"/>
              <a:t>Advantages</a:t>
            </a:r>
          </a:p>
          <a:p>
            <a:pPr lvl="2" eaLnBrk="1" hangingPunct="1"/>
            <a:r>
              <a:rPr lang="en-US" smtClean="0"/>
              <a:t>Same as mouse</a:t>
            </a:r>
          </a:p>
          <a:p>
            <a:pPr lvl="2" eaLnBrk="1" hangingPunct="1"/>
            <a:r>
              <a:rPr lang="en-US" smtClean="0"/>
              <a:t>Do not have to be plugged in</a:t>
            </a:r>
          </a:p>
          <a:p>
            <a:pPr lvl="1" eaLnBrk="1" hangingPunct="1"/>
            <a:r>
              <a:rPr lang="en-US" smtClean="0"/>
              <a:t>Disadvantages</a:t>
            </a:r>
          </a:p>
          <a:p>
            <a:pPr lvl="2" eaLnBrk="1" hangingPunct="1"/>
            <a:r>
              <a:rPr lang="en-US" smtClean="0"/>
              <a:t>Difficult control compare to mouse</a:t>
            </a:r>
          </a:p>
          <a:p>
            <a:pPr lvl="2" eaLnBrk="1" hangingPunct="1"/>
            <a:r>
              <a:rPr lang="en-US" smtClean="0"/>
              <a:t>Same as mouse</a:t>
            </a:r>
          </a:p>
          <a:p>
            <a:pPr lvl="2" eaLnBrk="1" hangingPunct="1"/>
            <a:endParaRPr lang="en-US" smtClean="0"/>
          </a:p>
          <a:p>
            <a:pPr eaLnBrk="1" hangingPunct="1"/>
            <a:endParaRPr lang="en-US" smtClean="0"/>
          </a:p>
          <a:p>
            <a:pPr lvl="1" eaLnBrk="1" hangingPunct="1"/>
            <a:endParaRPr lang="el-GR" smtClean="0"/>
          </a:p>
        </p:txBody>
      </p:sp>
      <p:sp>
        <p:nvSpPr>
          <p:cNvPr id="15366" name="Date Placeholder 6"/>
          <p:cNvSpPr>
            <a:spLocks noGrp="1"/>
          </p:cNvSpPr>
          <p:nvPr>
            <p:ph type="dt" sz="quarter" idx="10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C99EDD56-5AED-45C2-BF60-0CF66344E456}" type="datetime1">
              <a:rPr lang="el-GR"/>
              <a:pPr>
                <a:defRPr/>
              </a:pPr>
              <a:t>18/1/2019</a:t>
            </a:fld>
            <a:endParaRPr lang="el-GR"/>
          </a:p>
        </p:txBody>
      </p:sp>
      <p:sp>
        <p:nvSpPr>
          <p:cNvPr id="15368" name="Footer Placeholder 8"/>
          <p:cNvSpPr>
            <a:spLocks noGrp="1"/>
          </p:cNvSpPr>
          <p:nvPr>
            <p:ph type="ftr" sz="quarter" idx="11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r>
              <a:rPr lang="en-US"/>
              <a:t>Chapter 2</a:t>
            </a:r>
            <a:endParaRPr lang="el-GR"/>
          </a:p>
        </p:txBody>
      </p:sp>
      <p:sp>
        <p:nvSpPr>
          <p:cNvPr id="15367" name="Slide Number Placeholder 7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B7BF280D-A855-43C3-A017-5BDC1DBE1B09}" type="slidenum">
              <a:rPr lang="el-GR"/>
              <a:pPr>
                <a:defRPr/>
              </a:pPr>
              <a:t>6</a:t>
            </a:fld>
            <a:endParaRPr lang="el-GR"/>
          </a:p>
        </p:txBody>
      </p:sp>
      <p:pic>
        <p:nvPicPr>
          <p:cNvPr id="1024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121226">
            <a:off x="7172325" y="2792413"/>
            <a:ext cx="1617663" cy="1211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338314">
            <a:off x="6491288" y="4356100"/>
            <a:ext cx="1809750" cy="1738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Input Devices (Cont.)</a:t>
            </a:r>
            <a:endParaRPr lang="el-GR" smtClean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365760" indent="-256032" eaLnBrk="1" fontAlgn="auto" hangingPunct="1">
              <a:spcAft>
                <a:spcPts val="0"/>
              </a:spcAft>
              <a:buClr>
                <a:schemeClr val="accent3"/>
              </a:buClr>
              <a:buFont typeface="Wingdings 3"/>
              <a:buChar char=""/>
              <a:defRPr/>
            </a:pPr>
            <a:r>
              <a:rPr lang="en-US" dirty="0" err="1" smtClean="0">
                <a:solidFill>
                  <a:srgbClr val="FF0000"/>
                </a:solidFill>
              </a:rPr>
              <a:t>Trackerballs</a:t>
            </a:r>
            <a:endParaRPr lang="en-US" dirty="0" smtClean="0">
              <a:solidFill>
                <a:srgbClr val="FF0000"/>
              </a:solidFill>
            </a:endParaRPr>
          </a:p>
          <a:p>
            <a:pPr marL="621792" lvl="1" indent="-246888" eaLnBrk="1" fontAlgn="auto" hangingPunct="1">
              <a:spcBef>
                <a:spcPts val="324"/>
              </a:spcBef>
              <a:spcAft>
                <a:spcPts val="0"/>
              </a:spcAft>
              <a:buFont typeface="Verdana"/>
              <a:buChar char="◦"/>
              <a:defRPr/>
            </a:pPr>
            <a:r>
              <a:rPr lang="en-US" dirty="0" smtClean="0"/>
              <a:t>Ball on the top of it</a:t>
            </a:r>
          </a:p>
          <a:p>
            <a:pPr marL="621792" lvl="1" indent="-246888" eaLnBrk="1" fontAlgn="auto" hangingPunct="1">
              <a:spcBef>
                <a:spcPts val="324"/>
              </a:spcBef>
              <a:spcAft>
                <a:spcPts val="0"/>
              </a:spcAft>
              <a:buFont typeface="Verdana"/>
              <a:buChar char="◦"/>
              <a:defRPr/>
            </a:pPr>
            <a:r>
              <a:rPr lang="en-US" dirty="0" smtClean="0"/>
              <a:t>Same functionality with mouse and </a:t>
            </a:r>
            <a:r>
              <a:rPr lang="en-US" dirty="0" err="1" smtClean="0"/>
              <a:t>touchpads</a:t>
            </a:r>
            <a:endParaRPr lang="en-US" dirty="0" smtClean="0"/>
          </a:p>
          <a:p>
            <a:pPr marL="621792" lvl="1" indent="-246888" eaLnBrk="1" fontAlgn="auto" hangingPunct="1">
              <a:spcBef>
                <a:spcPts val="324"/>
              </a:spcBef>
              <a:spcAft>
                <a:spcPts val="0"/>
              </a:spcAft>
              <a:buFont typeface="Verdana"/>
              <a:buChar char="◦"/>
              <a:defRPr/>
            </a:pPr>
            <a:r>
              <a:rPr lang="en-US" dirty="0" smtClean="0"/>
              <a:t>Control Pointer</a:t>
            </a:r>
          </a:p>
          <a:p>
            <a:pPr marL="621792" lvl="1" indent="-246888" eaLnBrk="1" fontAlgn="auto" hangingPunct="1">
              <a:spcBef>
                <a:spcPts val="324"/>
              </a:spcBef>
              <a:spcAft>
                <a:spcPts val="0"/>
              </a:spcAft>
              <a:buFont typeface="Verdana"/>
              <a:buChar char="◦"/>
              <a:defRPr/>
            </a:pPr>
            <a:r>
              <a:rPr lang="en-US" dirty="0" smtClean="0"/>
              <a:t>Control Room Environment</a:t>
            </a:r>
          </a:p>
          <a:p>
            <a:pPr marL="621792" lvl="1" indent="-246888" eaLnBrk="1" fontAlgn="auto" hangingPunct="1">
              <a:spcBef>
                <a:spcPts val="324"/>
              </a:spcBef>
              <a:spcAft>
                <a:spcPts val="0"/>
              </a:spcAft>
              <a:buFont typeface="Verdana"/>
              <a:buChar char="◦"/>
              <a:defRPr/>
            </a:pPr>
            <a:r>
              <a:rPr lang="en-US" dirty="0" smtClean="0"/>
              <a:t>Use for RSI</a:t>
            </a:r>
          </a:p>
          <a:p>
            <a:pPr marL="621792" lvl="1" indent="-246888" eaLnBrk="1" fontAlgn="auto" hangingPunct="1">
              <a:spcBef>
                <a:spcPts val="324"/>
              </a:spcBef>
              <a:spcAft>
                <a:spcPts val="0"/>
              </a:spcAft>
              <a:buFont typeface="Verdana"/>
              <a:buChar char="◦"/>
              <a:defRPr/>
            </a:pPr>
            <a:r>
              <a:rPr lang="en-US" dirty="0" smtClean="0"/>
              <a:t>Advantages </a:t>
            </a:r>
          </a:p>
          <a:p>
            <a:pPr marL="859536" lvl="2" indent="-246888" eaLnBrk="1" fontAlgn="auto" hangingPunct="1">
              <a:spcAft>
                <a:spcPts val="0"/>
              </a:spcAft>
              <a:buFont typeface="Wingdings 2"/>
              <a:buChar char=""/>
              <a:defRPr/>
            </a:pPr>
            <a:r>
              <a:rPr lang="en-US" dirty="0" smtClean="0"/>
              <a:t>People with limitations</a:t>
            </a:r>
          </a:p>
          <a:p>
            <a:pPr marL="859536" lvl="2" indent="-246888" eaLnBrk="1" fontAlgn="auto" hangingPunct="1">
              <a:spcAft>
                <a:spcPts val="0"/>
              </a:spcAft>
              <a:buFont typeface="Wingdings 2"/>
              <a:buChar char=""/>
              <a:defRPr/>
            </a:pPr>
            <a:r>
              <a:rPr lang="en-US" dirty="0" smtClean="0"/>
              <a:t>Accurately</a:t>
            </a:r>
          </a:p>
          <a:p>
            <a:pPr marL="859536" lvl="2" indent="-246888" eaLnBrk="1" fontAlgn="auto" hangingPunct="1">
              <a:spcAft>
                <a:spcPts val="0"/>
              </a:spcAft>
              <a:buFont typeface="Wingdings 2"/>
              <a:buChar char=""/>
              <a:defRPr/>
            </a:pPr>
            <a:r>
              <a:rPr lang="en-US" dirty="0" smtClean="0"/>
              <a:t>Desk space</a:t>
            </a:r>
          </a:p>
          <a:p>
            <a:pPr marL="621792" lvl="1" indent="-246888" eaLnBrk="1" fontAlgn="auto" hangingPunct="1">
              <a:spcBef>
                <a:spcPts val="324"/>
              </a:spcBef>
              <a:spcAft>
                <a:spcPts val="0"/>
              </a:spcAft>
              <a:buFont typeface="Verdana"/>
              <a:buChar char="◦"/>
              <a:defRPr/>
            </a:pPr>
            <a:r>
              <a:rPr lang="en-US" dirty="0" smtClean="0"/>
              <a:t>Disadvantages</a:t>
            </a:r>
          </a:p>
          <a:p>
            <a:pPr marL="859536" lvl="2" indent="-246888" eaLnBrk="1" fontAlgn="auto" hangingPunct="1">
              <a:spcAft>
                <a:spcPts val="0"/>
              </a:spcAft>
              <a:buFont typeface="Wingdings 2"/>
              <a:buChar char=""/>
              <a:defRPr/>
            </a:pPr>
            <a:r>
              <a:rPr lang="en-US" dirty="0" smtClean="0"/>
              <a:t>Expensive</a:t>
            </a:r>
          </a:p>
          <a:p>
            <a:pPr marL="859536" lvl="2" indent="-246888" eaLnBrk="1" fontAlgn="auto" hangingPunct="1">
              <a:spcAft>
                <a:spcPts val="0"/>
              </a:spcAft>
              <a:buFont typeface="Wingdings 2"/>
              <a:buChar char=""/>
              <a:defRPr/>
            </a:pPr>
            <a:r>
              <a:rPr lang="en-US" dirty="0" smtClean="0"/>
              <a:t>Need Training</a:t>
            </a:r>
          </a:p>
          <a:p>
            <a:pPr marL="621792" lvl="1" indent="-246888" eaLnBrk="1" fontAlgn="auto" hangingPunct="1">
              <a:spcBef>
                <a:spcPts val="324"/>
              </a:spcBef>
              <a:spcAft>
                <a:spcPts val="0"/>
              </a:spcAft>
              <a:buFont typeface="Verdana"/>
              <a:buChar char="◦"/>
              <a:defRPr/>
            </a:pPr>
            <a:endParaRPr lang="el-GR" dirty="0"/>
          </a:p>
        </p:txBody>
      </p:sp>
      <p:sp>
        <p:nvSpPr>
          <p:cNvPr id="16389" name="Date Placeholder 4"/>
          <p:cNvSpPr>
            <a:spLocks noGrp="1"/>
          </p:cNvSpPr>
          <p:nvPr>
            <p:ph type="dt" sz="quarter" idx="10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CEF29238-155D-4562-BFAA-EA9685B84915}" type="datetime1">
              <a:rPr lang="el-GR"/>
              <a:pPr>
                <a:defRPr/>
              </a:pPr>
              <a:t>18/1/2019</a:t>
            </a:fld>
            <a:endParaRPr lang="el-GR"/>
          </a:p>
        </p:txBody>
      </p:sp>
      <p:sp>
        <p:nvSpPr>
          <p:cNvPr id="16391" name="Footer Placeholder 6"/>
          <p:cNvSpPr>
            <a:spLocks noGrp="1"/>
          </p:cNvSpPr>
          <p:nvPr>
            <p:ph type="ftr" sz="quarter" idx="11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r>
              <a:rPr lang="en-US"/>
              <a:t>Chapter 2</a:t>
            </a:r>
            <a:endParaRPr lang="el-GR"/>
          </a:p>
        </p:txBody>
      </p:sp>
      <p:sp>
        <p:nvSpPr>
          <p:cNvPr id="16390" name="Slide Number Placeholder 5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68BA2DEC-31D4-48C0-BA28-31F9DE984784}" type="slidenum">
              <a:rPr lang="el-GR"/>
              <a:pPr>
                <a:defRPr/>
              </a:pPr>
              <a:t>7</a:t>
            </a:fld>
            <a:endParaRPr lang="el-GR"/>
          </a:p>
        </p:txBody>
      </p:sp>
      <p:pic>
        <p:nvPicPr>
          <p:cNvPr id="11271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688" y="908050"/>
            <a:ext cx="2286000" cy="1228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Input Devices (Cont.)</a:t>
            </a:r>
            <a:endParaRPr lang="el-GR" smtClean="0"/>
          </a:p>
        </p:txBody>
      </p:sp>
      <p:sp>
        <p:nvSpPr>
          <p:cNvPr id="12291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smtClean="0">
                <a:solidFill>
                  <a:srgbClr val="FF0000"/>
                </a:solidFill>
              </a:rPr>
              <a:t>Video digitizers</a:t>
            </a:r>
          </a:p>
          <a:p>
            <a:pPr lvl="1" eaLnBrk="1" hangingPunct="1"/>
            <a:r>
              <a:rPr lang="en-US" smtClean="0"/>
              <a:t>Input video to computer</a:t>
            </a:r>
          </a:p>
          <a:p>
            <a:pPr lvl="1" eaLnBrk="1" hangingPunct="1"/>
            <a:r>
              <a:rPr lang="en-US" smtClean="0"/>
              <a:t>Convert analogue to digital signals</a:t>
            </a:r>
          </a:p>
          <a:p>
            <a:pPr lvl="1" eaLnBrk="1" hangingPunct="1"/>
            <a:r>
              <a:rPr lang="en-US" smtClean="0"/>
              <a:t>Fitted into your computer</a:t>
            </a:r>
          </a:p>
          <a:p>
            <a:pPr lvl="1" eaLnBrk="1" hangingPunct="1"/>
            <a:endParaRPr lang="en-US" smtClean="0"/>
          </a:p>
          <a:p>
            <a:pPr lvl="1" eaLnBrk="1" hangingPunct="1"/>
            <a:endParaRPr lang="en-US" smtClean="0"/>
          </a:p>
          <a:p>
            <a:pPr eaLnBrk="1" hangingPunct="1"/>
            <a:endParaRPr lang="el-GR" smtClean="0"/>
          </a:p>
        </p:txBody>
      </p:sp>
      <p:sp>
        <p:nvSpPr>
          <p:cNvPr id="17411" name="Date Placeholder 2"/>
          <p:cNvSpPr>
            <a:spLocks noGrp="1"/>
          </p:cNvSpPr>
          <p:nvPr>
            <p:ph type="dt" sz="quarter" idx="10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9F91EA46-F49E-4378-92A6-7E4A94D548E9}" type="datetime1">
              <a:rPr lang="el-GR"/>
              <a:pPr>
                <a:defRPr/>
              </a:pPr>
              <a:t>18/1/2019</a:t>
            </a:fld>
            <a:endParaRPr lang="el-GR"/>
          </a:p>
        </p:txBody>
      </p:sp>
      <p:sp>
        <p:nvSpPr>
          <p:cNvPr id="17412" name="Footer Placeholder 3"/>
          <p:cNvSpPr>
            <a:spLocks noGrp="1"/>
          </p:cNvSpPr>
          <p:nvPr>
            <p:ph type="ftr" sz="quarter" idx="11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r>
              <a:rPr lang="en-US"/>
              <a:t>Chapter 2</a:t>
            </a:r>
            <a:endParaRPr lang="el-GR"/>
          </a:p>
        </p:txBody>
      </p:sp>
      <p:sp>
        <p:nvSpPr>
          <p:cNvPr id="17413" name="Slide Number Placeholder 4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A2AA72D6-2E9F-4630-8174-492C9D3F845F}" type="slidenum">
              <a:rPr lang="el-GR"/>
              <a:pPr>
                <a:defRPr/>
              </a:pPr>
              <a:t>8</a:t>
            </a:fld>
            <a:endParaRPr lang="el-GR"/>
          </a:p>
        </p:txBody>
      </p:sp>
      <p:pic>
        <p:nvPicPr>
          <p:cNvPr id="1229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75735">
            <a:off x="4284663" y="3933825"/>
            <a:ext cx="3771900" cy="1209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6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2275" y="3789363"/>
            <a:ext cx="1504950" cy="1581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Input Devices (Cont.)</a:t>
            </a:r>
            <a:endParaRPr lang="el-GR" smtClean="0"/>
          </a:p>
        </p:txBody>
      </p:sp>
      <p:sp>
        <p:nvSpPr>
          <p:cNvPr id="18434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en-US" smtClean="0">
                <a:solidFill>
                  <a:srgbClr val="FF0000"/>
                </a:solidFill>
              </a:rPr>
              <a:t>Remote Controls</a:t>
            </a:r>
          </a:p>
          <a:p>
            <a:pPr marL="640080" lvl="1" indent="-246888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en-US" smtClean="0"/>
              <a:t>Control devices remotely</a:t>
            </a:r>
          </a:p>
          <a:p>
            <a:pPr marL="640080" lvl="1" indent="-246888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en-US" smtClean="0"/>
              <a:t>Buttons help to choose diff options</a:t>
            </a:r>
          </a:p>
          <a:p>
            <a:pPr marL="640080" lvl="1" indent="-246888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en-US" smtClean="0"/>
              <a:t>Wireless communication</a:t>
            </a:r>
          </a:p>
          <a:p>
            <a:pPr marL="640080" lvl="1" indent="-246888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en-US" smtClean="0"/>
              <a:t>Used for home entertainment devices</a:t>
            </a:r>
          </a:p>
          <a:p>
            <a:pPr marL="640080" lvl="1" indent="-246888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en-US" smtClean="0"/>
              <a:t>Advantages</a:t>
            </a:r>
          </a:p>
          <a:p>
            <a:pPr lvl="2" indent="-246888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en-US" smtClean="0"/>
              <a:t>Can be in distance from the devices</a:t>
            </a:r>
          </a:p>
          <a:p>
            <a:pPr lvl="2" indent="-246888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en-US" smtClean="0"/>
              <a:t>Help people with dis</a:t>
            </a:r>
          </a:p>
          <a:p>
            <a:pPr marL="640080" lvl="1" indent="-246888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en-US" smtClean="0"/>
              <a:t>Disadvantages</a:t>
            </a:r>
          </a:p>
          <a:p>
            <a:pPr lvl="2" indent="-246888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en-US" smtClean="0"/>
              <a:t>People with RSI diff to use it</a:t>
            </a:r>
          </a:p>
          <a:p>
            <a:pPr lvl="2" indent="-246888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en-US" smtClean="0"/>
              <a:t>Stop working with obstacle in front of it</a:t>
            </a:r>
            <a:endParaRPr lang="el-GR" smtClean="0"/>
          </a:p>
        </p:txBody>
      </p:sp>
      <p:sp>
        <p:nvSpPr>
          <p:cNvPr id="18435" name="Date Placeholder 2"/>
          <p:cNvSpPr>
            <a:spLocks noGrp="1"/>
          </p:cNvSpPr>
          <p:nvPr>
            <p:ph type="dt" sz="quarter" idx="10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B2E9C226-8850-4AB6-B64C-397AD09E399C}" type="datetime1">
              <a:rPr lang="el-GR"/>
              <a:pPr>
                <a:defRPr/>
              </a:pPr>
              <a:t>18/1/2019</a:t>
            </a:fld>
            <a:endParaRPr lang="el-GR"/>
          </a:p>
        </p:txBody>
      </p:sp>
      <p:sp>
        <p:nvSpPr>
          <p:cNvPr id="18436" name="Footer Placeholder 3"/>
          <p:cNvSpPr>
            <a:spLocks noGrp="1"/>
          </p:cNvSpPr>
          <p:nvPr>
            <p:ph type="ftr" sz="quarter" idx="11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r>
              <a:rPr lang="en-US"/>
              <a:t>Chapter 2</a:t>
            </a:r>
            <a:endParaRPr lang="el-GR"/>
          </a:p>
        </p:txBody>
      </p:sp>
      <p:sp>
        <p:nvSpPr>
          <p:cNvPr id="18437" name="Slide Number Placeholder 4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BC69C038-9C39-4C42-A908-6BF2F7148873}" type="slidenum">
              <a:rPr lang="el-GR"/>
              <a:pPr>
                <a:defRPr/>
              </a:pPr>
              <a:t>9</a:t>
            </a:fld>
            <a:endParaRPr lang="el-GR"/>
          </a:p>
        </p:txBody>
      </p:sp>
      <p:pic>
        <p:nvPicPr>
          <p:cNvPr id="13319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3663" y="981075"/>
            <a:ext cx="2466975" cy="1847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Flow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ppt/theme/themeOverride2.xml><?xml version="1.0" encoding="utf-8"?>
<a:themeOverride xmlns:a="http://schemas.openxmlformats.org/drawingml/2006/main">
  <a:clrScheme name="Flow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550</TotalTime>
  <Words>2513</Words>
  <Application>Microsoft Office PowerPoint</Application>
  <PresentationFormat>On-screen Show (4:3)</PresentationFormat>
  <Paragraphs>689</Paragraphs>
  <Slides>43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43</vt:i4>
      </vt:variant>
    </vt:vector>
  </HeadingPairs>
  <TitlesOfParts>
    <vt:vector size="51" baseType="lpstr">
      <vt:lpstr>Arial</vt:lpstr>
      <vt:lpstr>Calibri</vt:lpstr>
      <vt:lpstr>Constantia</vt:lpstr>
      <vt:lpstr>Wingdings 2</vt:lpstr>
      <vt:lpstr>Wingdings 3</vt:lpstr>
      <vt:lpstr>Verdana</vt:lpstr>
      <vt:lpstr>Lucida Sans Unicode</vt:lpstr>
      <vt:lpstr>Flow</vt:lpstr>
      <vt:lpstr>Input and Output Devices</vt:lpstr>
      <vt:lpstr>Input Devices</vt:lpstr>
      <vt:lpstr>Input Devices (Cont.)</vt:lpstr>
      <vt:lpstr>Input Devices (Cont.)</vt:lpstr>
      <vt:lpstr>Input Devices (Cont.)</vt:lpstr>
      <vt:lpstr>Input Devices (Cont.)</vt:lpstr>
      <vt:lpstr>Input Devices (Cont.)</vt:lpstr>
      <vt:lpstr>Input Devices (Cont.)</vt:lpstr>
      <vt:lpstr>Input Devices (Cont.)</vt:lpstr>
      <vt:lpstr>Input Devices (Cont.)</vt:lpstr>
      <vt:lpstr>Input Devices (Cont.)</vt:lpstr>
      <vt:lpstr>Input Devices (Cont.)</vt:lpstr>
      <vt:lpstr>Input Devices (Cont.)</vt:lpstr>
      <vt:lpstr>Input Devices (Cont.)</vt:lpstr>
      <vt:lpstr>Input Devices (Cont.)</vt:lpstr>
      <vt:lpstr>Input Devices (Cont.)</vt:lpstr>
      <vt:lpstr>Input Devices (Cont.)</vt:lpstr>
      <vt:lpstr>Input Devices (Cont.)</vt:lpstr>
      <vt:lpstr>Input Devices (Cont.)</vt:lpstr>
      <vt:lpstr>Input Devices (Cont.)</vt:lpstr>
      <vt:lpstr>Input Devices (Cont.)</vt:lpstr>
      <vt:lpstr>Input Devices (Cont.)</vt:lpstr>
      <vt:lpstr>Input Devices (Cont.)</vt:lpstr>
      <vt:lpstr>Input Devices (Cont.)</vt:lpstr>
      <vt:lpstr>Input Devices (Cont.)</vt:lpstr>
      <vt:lpstr>Input Devices (Cont.)</vt:lpstr>
      <vt:lpstr>Output Devices (Cont.)</vt:lpstr>
      <vt:lpstr>Output Devices (Cont.)</vt:lpstr>
      <vt:lpstr>Output Devices (Cont.)</vt:lpstr>
      <vt:lpstr>Ouput Devices (Cont.)</vt:lpstr>
      <vt:lpstr>Output Devices (Cont.)</vt:lpstr>
      <vt:lpstr>Output Devices (Cont.)</vt:lpstr>
      <vt:lpstr>Output Devices (Cont.)</vt:lpstr>
      <vt:lpstr>Output Devices (Cont.)</vt:lpstr>
      <vt:lpstr>Output Devices (Cont.)</vt:lpstr>
      <vt:lpstr>Control Devices</vt:lpstr>
      <vt:lpstr>Control Devices</vt:lpstr>
      <vt:lpstr>Control Devices</vt:lpstr>
      <vt:lpstr>Control Devices</vt:lpstr>
      <vt:lpstr>Control Devices </vt:lpstr>
      <vt:lpstr>Control Devices </vt:lpstr>
      <vt:lpstr>Review Questions</vt:lpstr>
      <vt:lpstr>Review Questions (Cont)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IGCSE Information and Communication Technology</dc:title>
  <dc:creator>Christos</dc:creator>
  <cp:lastModifiedBy>Teacher E-Solutions</cp:lastModifiedBy>
  <cp:revision>106</cp:revision>
  <dcterms:created xsi:type="dcterms:W3CDTF">2010-09-16T19:05:50Z</dcterms:created>
  <dcterms:modified xsi:type="dcterms:W3CDTF">2019-01-18T16:42:36Z</dcterms:modified>
</cp:coreProperties>
</file>