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sldIdLst>
    <p:sldId id="291" r:id="rId2"/>
    <p:sldId id="257" r:id="rId3"/>
    <p:sldId id="306" r:id="rId4"/>
    <p:sldId id="307" r:id="rId5"/>
    <p:sldId id="258" r:id="rId6"/>
    <p:sldId id="308" r:id="rId7"/>
    <p:sldId id="293" r:id="rId8"/>
    <p:sldId id="260" r:id="rId9"/>
    <p:sldId id="300" r:id="rId10"/>
    <p:sldId id="301" r:id="rId11"/>
    <p:sldId id="261" r:id="rId12"/>
    <p:sldId id="309" r:id="rId13"/>
    <p:sldId id="310" r:id="rId14"/>
    <p:sldId id="262" r:id="rId15"/>
    <p:sldId id="263" r:id="rId16"/>
    <p:sldId id="302" r:id="rId17"/>
    <p:sldId id="313" r:id="rId18"/>
    <p:sldId id="314" r:id="rId19"/>
    <p:sldId id="315" r:id="rId20"/>
    <p:sldId id="303" r:id="rId21"/>
    <p:sldId id="318" r:id="rId22"/>
    <p:sldId id="319" r:id="rId23"/>
    <p:sldId id="320" r:id="rId24"/>
    <p:sldId id="264" r:id="rId25"/>
    <p:sldId id="294" r:id="rId26"/>
    <p:sldId id="311" r:id="rId27"/>
    <p:sldId id="304" r:id="rId28"/>
    <p:sldId id="295" r:id="rId29"/>
    <p:sldId id="321" r:id="rId30"/>
    <p:sldId id="266" r:id="rId31"/>
    <p:sldId id="305" r:id="rId32"/>
    <p:sldId id="265" r:id="rId33"/>
    <p:sldId id="312" r:id="rId34"/>
    <p:sldId id="317" r:id="rId35"/>
    <p:sldId id="296" r:id="rId36"/>
    <p:sldId id="297" r:id="rId37"/>
    <p:sldId id="267" r:id="rId38"/>
    <p:sldId id="268" r:id="rId39"/>
    <p:sldId id="325" r:id="rId40"/>
    <p:sldId id="298" r:id="rId41"/>
    <p:sldId id="269" r:id="rId42"/>
    <p:sldId id="329" r:id="rId43"/>
    <p:sldId id="270" r:id="rId44"/>
    <p:sldId id="271" r:id="rId45"/>
    <p:sldId id="323" r:id="rId46"/>
    <p:sldId id="324" r:id="rId47"/>
    <p:sldId id="272" r:id="rId48"/>
    <p:sldId id="299" r:id="rId49"/>
    <p:sldId id="273" r:id="rId50"/>
    <p:sldId id="326" r:id="rId51"/>
    <p:sldId id="274" r:id="rId52"/>
    <p:sldId id="275" r:id="rId53"/>
    <p:sldId id="276" r:id="rId54"/>
    <p:sldId id="277" r:id="rId55"/>
    <p:sldId id="278" r:id="rId56"/>
    <p:sldId id="279" r:id="rId57"/>
    <p:sldId id="327" r:id="rId58"/>
    <p:sldId id="328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337" r:id="rId67"/>
    <p:sldId id="338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6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67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1ECE018-B5E8-4704-B8DB-E57729B98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03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D8D7040-1288-4691-A9B0-F7DBC09B020D}" type="slidenum">
              <a:rPr lang="en-US">
                <a:latin typeface="Times New Roman" pitchFamily="18" charset="0"/>
              </a:rPr>
              <a:pPr/>
              <a:t>55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638" y="550863"/>
            <a:ext cx="8237537" cy="1143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6375" y="2754313"/>
            <a:ext cx="5697538" cy="6080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92100" y="6196013"/>
            <a:ext cx="1905000" cy="4587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6375" y="6196013"/>
            <a:ext cx="3981450" cy="4587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46938" y="6196013"/>
            <a:ext cx="1676400" cy="458787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D3376219-C504-4BE2-BDBB-658FAD1F4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1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3A5EB-7A26-4DB9-B046-BEF46AE4C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0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7513" y="138113"/>
            <a:ext cx="2195512" cy="5921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138113"/>
            <a:ext cx="6437313" cy="5921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CC295-DD0F-4899-9AF1-D50A9E43B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2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" y="138113"/>
            <a:ext cx="7343775" cy="846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" y="1652588"/>
            <a:ext cx="4316413" cy="440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52588"/>
            <a:ext cx="4316412" cy="440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0E15E-99C7-420A-87DF-B72381407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53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" y="138113"/>
            <a:ext cx="7343775" cy="846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" y="1652588"/>
            <a:ext cx="4316413" cy="440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3" y="1652588"/>
            <a:ext cx="4316412" cy="44069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9B37B-DAB0-426A-98EC-7C3DF300B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6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E0095-F16B-4F66-A06F-619126258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3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DEE98-0279-470B-9B5D-D6F98B52B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8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800" y="1652588"/>
            <a:ext cx="4316413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52588"/>
            <a:ext cx="4316412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5894C-6407-468C-A002-6511BBD50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5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79B59-5427-4987-8BD3-DB4B37996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1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2210D-43FC-4E21-98CF-98ADED226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8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01C70-B190-4CA1-A05B-3188A9CCF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18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15297-A4BC-41EE-B0F4-A15D11FB1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2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E2579-95AB-4EBD-85E3-73F7E701E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7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" y="138113"/>
            <a:ext cx="73437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1652588"/>
            <a:ext cx="8785225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9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7538" y="6248400"/>
            <a:ext cx="289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0725" y="62214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fld id="{88FFB84C-78E9-4820-B677-86B991F74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subsistence%20agriculture.m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echanized%20commercial%20agriculture.m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plantation%20rice.mp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pounding%20rice.mpg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australian%20wheat.mpg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1219200" y="304800"/>
            <a:ext cx="6400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  <a:latin typeface="Times New Roman" pitchFamily="18" charset="0"/>
              </a:rPr>
              <a:t>AGRICULTURE</a:t>
            </a:r>
            <a:endParaRPr lang="en-US" sz="36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3075" name="Picture 4" descr="farmer001_1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648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8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9900"/>
            <a:ext cx="9144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Subsistence              Commercial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15710C0-41C8-4AEB-BA14-1A570933F271}" type="slidenum">
              <a:rPr lang="en-US"/>
              <a:pPr/>
              <a:t>11</a:t>
            </a:fld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Agriculture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15400" cy="5715000"/>
          </a:xfrm>
        </p:spPr>
        <p:txBody>
          <a:bodyPr/>
          <a:lstStyle/>
          <a:p>
            <a:r>
              <a:rPr lang="en-US" sz="3300" smtClean="0"/>
              <a:t>Defined by five variables</a:t>
            </a:r>
          </a:p>
          <a:p>
            <a:pPr lvl="1"/>
            <a:r>
              <a:rPr lang="en-US" sz="2900" smtClean="0"/>
              <a:t>Natural environment (sets initial parameters)</a:t>
            </a:r>
          </a:p>
          <a:p>
            <a:pPr lvl="1"/>
            <a:r>
              <a:rPr lang="en-US" sz="2900" smtClean="0"/>
              <a:t>Crops that are most productive in that environment</a:t>
            </a:r>
          </a:p>
          <a:p>
            <a:pPr lvl="1"/>
            <a:r>
              <a:rPr lang="en-US" sz="2900" smtClean="0"/>
              <a:t>Degree of technology used</a:t>
            </a:r>
          </a:p>
          <a:p>
            <a:pPr lvl="1"/>
            <a:r>
              <a:rPr lang="en-US" sz="2900" smtClean="0"/>
              <a:t>Market orientation</a:t>
            </a:r>
          </a:p>
          <a:p>
            <a:pPr lvl="1"/>
            <a:r>
              <a:rPr lang="en-US" sz="2900" smtClean="0"/>
              <a:t>Raised for human or animal consumption</a:t>
            </a:r>
          </a:p>
          <a:p>
            <a:pPr lvl="2"/>
            <a:r>
              <a:rPr lang="en-US" sz="2600" smtClean="0"/>
              <a:t>Human</a:t>
            </a:r>
          </a:p>
          <a:p>
            <a:pPr lvl="3"/>
            <a:r>
              <a:rPr lang="en-US" sz="2000" smtClean="0"/>
              <a:t>Raw material for industry</a:t>
            </a:r>
          </a:p>
          <a:p>
            <a:pPr lvl="3"/>
            <a:r>
              <a:rPr lang="en-US" sz="2000" smtClean="0"/>
              <a:t>Food</a:t>
            </a:r>
          </a:p>
          <a:p>
            <a:pPr lvl="2"/>
            <a:r>
              <a:rPr lang="en-US" sz="2600" smtClean="0"/>
              <a:t>Animal – feed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D96A0EB-FDA8-4EFC-BD19-D1EEADD07898}" type="slidenum">
              <a:rPr lang="en-US"/>
              <a:pPr/>
              <a:t>12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Subsistence Agriculture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800" y="1652588"/>
            <a:ext cx="8785225" cy="785812"/>
          </a:xfrm>
        </p:spPr>
        <p:txBody>
          <a:bodyPr/>
          <a:lstStyle/>
          <a:p>
            <a:r>
              <a:rPr lang="en-US" b="1" smtClean="0">
                <a:solidFill>
                  <a:srgbClr val="009900"/>
                </a:solidFill>
              </a:rPr>
              <a:t>Click the picture to see the video</a:t>
            </a:r>
          </a:p>
        </p:txBody>
      </p:sp>
      <p:pic>
        <p:nvPicPr>
          <p:cNvPr id="14341" name="Picture 4" descr="Honduras field ready for swidden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14600"/>
            <a:ext cx="44323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CAA847B-A841-4254-98C3-2286097216CC}" type="slidenum">
              <a:rPr lang="en-US"/>
              <a:pPr/>
              <a:t>13</a:t>
            </a:fld>
            <a:endParaRPr lang="en-US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smtClean="0"/>
              <a:t>Mechanized, Commercial Agriculture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785225" cy="685800"/>
          </a:xfrm>
        </p:spPr>
        <p:txBody>
          <a:bodyPr/>
          <a:lstStyle/>
          <a:p>
            <a:r>
              <a:rPr lang="en-US" b="1" smtClean="0">
                <a:solidFill>
                  <a:srgbClr val="009900"/>
                </a:solidFill>
              </a:rPr>
              <a:t>Click the collage to see the video</a:t>
            </a:r>
          </a:p>
        </p:txBody>
      </p:sp>
      <p:pic>
        <p:nvPicPr>
          <p:cNvPr id="15365" name="Picture 4" descr="agriculture collage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356235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34B6E50-FF94-423D-A319-D14BE780AD42}" type="slidenum">
              <a:rPr lang="en-US"/>
              <a:pPr/>
              <a:t>14</a:t>
            </a:fld>
            <a:endParaRPr 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10 Categories of Agriculture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7800" y="1652588"/>
            <a:ext cx="4306888" cy="4406900"/>
          </a:xfrm>
        </p:spPr>
        <p:txBody>
          <a:bodyPr/>
          <a:lstStyle/>
          <a:p>
            <a:r>
              <a:rPr lang="en-US" sz="2900" smtClean="0"/>
              <a:t>Irrigated</a:t>
            </a:r>
          </a:p>
          <a:p>
            <a:r>
              <a:rPr lang="en-US" sz="2900" smtClean="0"/>
              <a:t>Nomadic herding</a:t>
            </a:r>
          </a:p>
          <a:p>
            <a:r>
              <a:rPr lang="en-US" sz="2900" smtClean="0"/>
              <a:t>Low tech subsistence</a:t>
            </a:r>
          </a:p>
          <a:p>
            <a:r>
              <a:rPr lang="en-US" sz="2900" smtClean="0"/>
              <a:t>Intensive rice</a:t>
            </a:r>
          </a:p>
          <a:p>
            <a:r>
              <a:rPr lang="en-US" sz="2900" smtClean="0"/>
              <a:t>Asian mixed cereals/pulses</a:t>
            </a:r>
          </a:p>
        </p:txBody>
      </p:sp>
      <p:sp>
        <p:nvSpPr>
          <p:cNvPr id="1638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6138" y="1652588"/>
            <a:ext cx="4306887" cy="4406900"/>
          </a:xfrm>
        </p:spPr>
        <p:txBody>
          <a:bodyPr/>
          <a:lstStyle/>
          <a:p>
            <a:r>
              <a:rPr lang="en-US" sz="2900" smtClean="0"/>
              <a:t>Mixed farming with livestock</a:t>
            </a:r>
          </a:p>
          <a:p>
            <a:r>
              <a:rPr lang="en-US" sz="2900" smtClean="0"/>
              <a:t>Prairie cereals</a:t>
            </a:r>
          </a:p>
          <a:p>
            <a:r>
              <a:rPr lang="en-US" sz="2900" smtClean="0"/>
              <a:t>Ranching</a:t>
            </a:r>
          </a:p>
          <a:p>
            <a:r>
              <a:rPr lang="en-US" sz="2900" smtClean="0"/>
              <a:t>Mediterranean grains fruits and vegetables</a:t>
            </a:r>
          </a:p>
          <a:p>
            <a:r>
              <a:rPr lang="en-US" sz="2900" smtClean="0"/>
              <a:t>Plantation agriculture</a:t>
            </a:r>
          </a:p>
          <a:p>
            <a:pPr>
              <a:buFontTx/>
              <a:buNone/>
            </a:pPr>
            <a:endParaRPr lang="en-US" sz="250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768D74C-2BF1-4CF4-9E98-B89170F949DD}" type="slidenum">
              <a:rPr lang="en-US"/>
              <a:pPr/>
              <a:t>15</a:t>
            </a:fld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Agriculture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7800" y="1652588"/>
            <a:ext cx="4306888" cy="4406900"/>
          </a:xfrm>
        </p:spPr>
        <p:txBody>
          <a:bodyPr/>
          <a:lstStyle/>
          <a:p>
            <a:r>
              <a:rPr lang="en-US" sz="2900" smtClean="0"/>
              <a:t>Irrigated</a:t>
            </a:r>
          </a:p>
          <a:p>
            <a:pPr lvl="1"/>
            <a:r>
              <a:rPr lang="en-US" sz="2600" smtClean="0"/>
              <a:t>Includes many farming styles from subsistence to intensive production</a:t>
            </a:r>
          </a:p>
        </p:txBody>
      </p:sp>
      <p:sp>
        <p:nvSpPr>
          <p:cNvPr id="1741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6138" y="1652588"/>
            <a:ext cx="4306887" cy="4406900"/>
          </a:xfrm>
        </p:spPr>
        <p:txBody>
          <a:bodyPr/>
          <a:lstStyle/>
          <a:p>
            <a:r>
              <a:rPr lang="en-US" sz="2900" smtClean="0"/>
              <a:t>Nomadic herding</a:t>
            </a:r>
          </a:p>
          <a:p>
            <a:pPr lvl="1"/>
            <a:r>
              <a:rPr lang="en-US" sz="2600" smtClean="0"/>
              <a:t>Pastoral nomads</a:t>
            </a:r>
          </a:p>
          <a:p>
            <a:pPr lvl="1"/>
            <a:r>
              <a:rPr lang="en-US" sz="2600" smtClean="0"/>
              <a:t>Depend on animals</a:t>
            </a:r>
          </a:p>
          <a:p>
            <a:pPr lvl="1"/>
            <a:r>
              <a:rPr lang="en-US" sz="2600" smtClean="0"/>
              <a:t>Animals sold or consumed</a:t>
            </a:r>
          </a:p>
          <a:p>
            <a:pPr lvl="1"/>
            <a:r>
              <a:rPr lang="en-US" sz="2600" smtClean="0"/>
              <a:t>12-15 million nomads today</a:t>
            </a:r>
          </a:p>
          <a:p>
            <a:pPr lvl="1"/>
            <a:r>
              <a:rPr lang="en-US" sz="2600" smtClean="0"/>
              <a:t>Government settlement</a:t>
            </a:r>
          </a:p>
        </p:txBody>
      </p:sp>
      <p:pic>
        <p:nvPicPr>
          <p:cNvPr id="17414" name="Picture 5" descr="irrigation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14825"/>
            <a:ext cx="25431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21FA36E-ED20-4F5B-881D-84B4E0A9FA0D}" type="slidenum">
              <a:rPr lang="en-US"/>
              <a:pPr/>
              <a:t>16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Agriculture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7800" y="1652588"/>
            <a:ext cx="4306888" cy="4406900"/>
          </a:xfrm>
        </p:spPr>
        <p:txBody>
          <a:bodyPr/>
          <a:lstStyle/>
          <a:p>
            <a:r>
              <a:rPr lang="en-US" sz="2900" smtClean="0"/>
              <a:t>Low-tech subsistence</a:t>
            </a:r>
          </a:p>
          <a:p>
            <a:pPr lvl="1"/>
            <a:r>
              <a:rPr lang="en-US" sz="2600" smtClean="0"/>
              <a:t>Slash-and-burn</a:t>
            </a:r>
          </a:p>
          <a:p>
            <a:pPr lvl="1"/>
            <a:r>
              <a:rPr lang="en-US" sz="2600" smtClean="0"/>
              <a:t>Swidden = “to singe”</a:t>
            </a:r>
          </a:p>
          <a:p>
            <a:pPr lvl="1"/>
            <a:r>
              <a:rPr lang="en-US" sz="2600" smtClean="0"/>
              <a:t>Amazon, Central and West Africa</a:t>
            </a:r>
          </a:p>
          <a:p>
            <a:pPr lvl="1"/>
            <a:r>
              <a:rPr lang="en-US" sz="2600" smtClean="0"/>
              <a:t>Supports low levels of population</a:t>
            </a:r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6138" y="1652588"/>
            <a:ext cx="4306887" cy="4406900"/>
          </a:xfrm>
        </p:spPr>
        <p:txBody>
          <a:bodyPr/>
          <a:lstStyle/>
          <a:p>
            <a:r>
              <a:rPr lang="en-US" sz="2900" smtClean="0"/>
              <a:t>Intensive rice farming</a:t>
            </a:r>
          </a:p>
          <a:p>
            <a:pPr lvl="1"/>
            <a:r>
              <a:rPr lang="en-US" sz="2600" smtClean="0"/>
              <a:t>East, South and Southeast Asia</a:t>
            </a:r>
          </a:p>
          <a:p>
            <a:pPr lvl="1"/>
            <a:r>
              <a:rPr lang="en-US" sz="2600" smtClean="0"/>
              <a:t>Work done by hand</a:t>
            </a:r>
          </a:p>
          <a:p>
            <a:pPr lvl="1"/>
            <a:r>
              <a:rPr lang="en-US" sz="2600" smtClean="0"/>
              <a:t>Wet rice important source of food</a:t>
            </a:r>
          </a:p>
          <a:p>
            <a:pPr lvl="1"/>
            <a:r>
              <a:rPr lang="en-US" sz="2600" smtClean="0"/>
              <a:t>Sawah</a:t>
            </a:r>
          </a:p>
          <a:p>
            <a:pPr lvl="1"/>
            <a:r>
              <a:rPr lang="en-US" sz="2600" smtClean="0"/>
              <a:t>Double cropping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B137CD4-CD7D-40F4-9850-95BC95578FC8}" type="slidenum">
              <a:rPr lang="en-US"/>
              <a:pPr/>
              <a:t>17</a:t>
            </a:fld>
            <a:endParaRPr lang="en-US"/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6248400" y="5638800"/>
            <a:ext cx="289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900"/>
              <a:t>Wise use of land!</a:t>
            </a:r>
          </a:p>
        </p:txBody>
      </p:sp>
      <p:pic>
        <p:nvPicPr>
          <p:cNvPr id="19460" name="Picture 3" descr="slash &amp; burn 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slash and burn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2895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slash burn agriculture amnong Araw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9718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6" descr="slash and burn cycle dia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514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 rot="-5400000">
            <a:off x="-2019300" y="316230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3600">
                <a:solidFill>
                  <a:srgbClr val="009900"/>
                </a:solidFill>
                <a:latin typeface="Tahoma" pitchFamily="34" charset="0"/>
              </a:rPr>
              <a:t>Swidden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BA85D45-038A-4A1B-BF57-F828BD24AB6D}" type="slidenum">
              <a:rPr lang="en-US"/>
              <a:pPr/>
              <a:t>18</a:t>
            </a:fld>
            <a:endParaRPr lang="en-US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Labor-intensive Rice Harvesting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9900"/>
                </a:solidFill>
              </a:rPr>
              <a:t>Click the picture to see the video</a:t>
            </a:r>
          </a:p>
        </p:txBody>
      </p:sp>
      <p:pic>
        <p:nvPicPr>
          <p:cNvPr id="20485" name="Picture 4" descr="plowing rice field taiwan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90800"/>
            <a:ext cx="59436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15DCB83-D8BF-4D3F-A806-C5B280417CDC}" type="slidenum">
              <a:rPr lang="en-US"/>
              <a:pPr/>
              <a:t>19</a:t>
            </a:fld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smtClean="0"/>
              <a:t>Subsistence Farming: processing rice in an African village.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5562600"/>
            <a:ext cx="8458200" cy="1295400"/>
          </a:xfrm>
        </p:spPr>
        <p:txBody>
          <a:bodyPr/>
          <a:lstStyle/>
          <a:p>
            <a:r>
              <a:rPr lang="en-US" smtClean="0"/>
              <a:t>Very simple technology is an improvement over the simplest form of separating husks.</a:t>
            </a:r>
          </a:p>
        </p:txBody>
      </p:sp>
      <p:pic>
        <p:nvPicPr>
          <p:cNvPr id="21509" name="Picture 4" descr="plow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952750"/>
            <a:ext cx="15430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A1B8879-457D-43D0-9847-AB99F9116F15}" type="slidenum">
              <a:rPr lang="en-US"/>
              <a:pPr/>
              <a:t>2</a:t>
            </a:fld>
            <a:endParaRPr 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Food Supplies Over the Last 200 Years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6868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Malthus’ prediction</a:t>
            </a:r>
          </a:p>
          <a:p>
            <a:pPr>
              <a:lnSpc>
                <a:spcPct val="90000"/>
              </a:lnSpc>
            </a:pPr>
            <a:r>
              <a:rPr lang="en-US" smtClean="0"/>
              <a:t>New crops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Transplants and genetic engineering</a:t>
            </a:r>
          </a:p>
          <a:p>
            <a:pPr>
              <a:lnSpc>
                <a:spcPct val="90000"/>
              </a:lnSpc>
            </a:pPr>
            <a:r>
              <a:rPr lang="en-US" smtClean="0"/>
              <a:t>New cropland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New lands opened by irrigation</a:t>
            </a:r>
          </a:p>
          <a:p>
            <a:pPr>
              <a:lnSpc>
                <a:spcPct val="90000"/>
              </a:lnSpc>
            </a:pPr>
            <a:r>
              <a:rPr lang="en-US" smtClean="0"/>
              <a:t>Transportation and storage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Faster refrigerated modern methods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Improved storage protects against spoilage and pests</a:t>
            </a:r>
          </a:p>
          <a:p>
            <a:pPr>
              <a:lnSpc>
                <a:spcPct val="90000"/>
              </a:lnSpc>
            </a:pPr>
            <a:r>
              <a:rPr lang="en-US" smtClean="0"/>
              <a:t>Green revolution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As applied to agriculture not environment</a:t>
            </a:r>
          </a:p>
          <a:p>
            <a:pPr>
              <a:lnSpc>
                <a:spcPct val="90000"/>
              </a:lnSpc>
            </a:pPr>
            <a:r>
              <a:rPr lang="en-US" smtClean="0"/>
              <a:t>Technological advances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22B5BA7-121F-4080-B2F0-31DA603B7683}" type="slidenum">
              <a:rPr lang="en-US"/>
              <a:pPr/>
              <a:t>20</a:t>
            </a:fld>
            <a:endParaRPr lang="en-US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Agriculture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7800" y="1652588"/>
            <a:ext cx="4306888" cy="4406900"/>
          </a:xfrm>
        </p:spPr>
        <p:txBody>
          <a:bodyPr/>
          <a:lstStyle/>
          <a:p>
            <a:r>
              <a:rPr lang="en-US" sz="2900" smtClean="0"/>
              <a:t>Asian mixed cereal and pulse farming</a:t>
            </a:r>
          </a:p>
          <a:p>
            <a:pPr lvl="1"/>
            <a:r>
              <a:rPr lang="en-US" sz="2600" smtClean="0"/>
              <a:t>Interior India and northeast China</a:t>
            </a:r>
          </a:p>
          <a:p>
            <a:pPr lvl="1"/>
            <a:r>
              <a:rPr lang="en-US" sz="2600" smtClean="0"/>
              <a:t>Wheat and barley</a:t>
            </a:r>
          </a:p>
          <a:p>
            <a:pPr lvl="1"/>
            <a:r>
              <a:rPr lang="en-US" sz="2600" smtClean="0"/>
              <a:t>Pulses = pea or legume family</a:t>
            </a:r>
          </a:p>
          <a:p>
            <a:pPr lvl="1"/>
            <a:endParaRPr lang="en-US" sz="2600" smtClean="0"/>
          </a:p>
        </p:txBody>
      </p:sp>
      <p:sp>
        <p:nvSpPr>
          <p:cNvPr id="2253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6138" y="1652588"/>
            <a:ext cx="4306887" cy="4406900"/>
          </a:xfrm>
        </p:spPr>
        <p:txBody>
          <a:bodyPr/>
          <a:lstStyle/>
          <a:p>
            <a:r>
              <a:rPr lang="en-US" sz="2900" smtClean="0"/>
              <a:t>Mixed farming with livestock</a:t>
            </a:r>
          </a:p>
          <a:p>
            <a:pPr lvl="1"/>
            <a:r>
              <a:rPr lang="en-US" sz="2600" smtClean="0"/>
              <a:t>Usually commercial</a:t>
            </a:r>
          </a:p>
          <a:p>
            <a:pPr lvl="1"/>
            <a:r>
              <a:rPr lang="en-US" sz="2600" smtClean="0"/>
              <a:t>Crops fed to livestock</a:t>
            </a:r>
          </a:p>
          <a:p>
            <a:pPr lvl="1"/>
            <a:r>
              <a:rPr lang="en-US" sz="2600" smtClean="0"/>
              <a:t>Dominant in most of world</a:t>
            </a:r>
          </a:p>
          <a:p>
            <a:pPr lvl="1"/>
            <a:r>
              <a:rPr lang="en-US" sz="2600" smtClean="0"/>
              <a:t>Mixed farming in the “corn belt”</a:t>
            </a:r>
          </a:p>
          <a:p>
            <a:pPr lvl="1">
              <a:buFontTx/>
              <a:buNone/>
            </a:pPr>
            <a:endParaRPr lang="en-US" sz="2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E57AAF8-1E16-4E7C-8D11-FCCC2AF75CF0}" type="slidenum">
              <a:rPr lang="en-US"/>
              <a:pPr/>
              <a:t>21</a:t>
            </a:fld>
            <a:endParaRPr lang="en-US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066800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4E4434"/>
                </a:solidFill>
              </a:rPr>
              <a:t>Mixed Farming: Dairy Farm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5410200"/>
            <a:ext cx="8382000" cy="1447800"/>
          </a:xfrm>
        </p:spPr>
        <p:txBody>
          <a:bodyPr/>
          <a:lstStyle/>
          <a:p>
            <a:r>
              <a:rPr lang="en-US" sz="3300" smtClean="0"/>
              <a:t>Milk production near cities – cheese, butter, &amp; powdered milk farther away</a:t>
            </a:r>
          </a:p>
        </p:txBody>
      </p:sp>
      <p:pic>
        <p:nvPicPr>
          <p:cNvPr id="23557" name="Picture 4" descr="dairy farming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066800"/>
            <a:ext cx="5638800" cy="4229100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8BE3EB6-DF07-40F0-9AD4-264E33806E05}" type="slidenum">
              <a:rPr lang="en-US"/>
              <a:pPr/>
              <a:t>22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609600"/>
          </a:xfrm>
        </p:spPr>
        <p:txBody>
          <a:bodyPr/>
          <a:lstStyle/>
          <a:p>
            <a:pPr algn="ctr"/>
            <a:r>
              <a:rPr lang="en-US" sz="3200" smtClean="0">
                <a:solidFill>
                  <a:srgbClr val="4E4434"/>
                </a:solidFill>
              </a:rPr>
              <a:t>Dairying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8458200" cy="5791200"/>
          </a:xfrm>
        </p:spPr>
        <p:txBody>
          <a:bodyPr/>
          <a:lstStyle/>
          <a:p>
            <a:r>
              <a:rPr lang="en-US" smtClean="0"/>
              <a:t>Where the climate is too wet and/or cold for good grain production</a:t>
            </a:r>
          </a:p>
          <a:p>
            <a:r>
              <a:rPr lang="en-US" smtClean="0"/>
              <a:t>Requires heavy capital investment</a:t>
            </a:r>
          </a:p>
          <a:p>
            <a:r>
              <a:rPr lang="en-US" smtClean="0"/>
              <a:t>Requires careful handling (govt. inspects)</a:t>
            </a:r>
          </a:p>
          <a:p>
            <a:r>
              <a:rPr lang="en-US" smtClean="0"/>
              <a:t>90% of cows milk is produced in developed countries </a:t>
            </a:r>
          </a:p>
          <a:p>
            <a:pPr lvl="1"/>
            <a:r>
              <a:rPr lang="en-US" smtClean="0"/>
              <a:t>Costs high</a:t>
            </a:r>
          </a:p>
          <a:p>
            <a:pPr lvl="1"/>
            <a:r>
              <a:rPr lang="en-US" smtClean="0"/>
              <a:t>Heavy, spoils easily – so high transport costs</a:t>
            </a:r>
          </a:p>
          <a:p>
            <a:r>
              <a:rPr lang="en-US" smtClean="0"/>
              <a:t>Milk production near large urban areas</a:t>
            </a:r>
          </a:p>
          <a:p>
            <a:r>
              <a:rPr lang="en-US" smtClean="0"/>
              <a:t>Easier to ship cheese, butter, &amp; powdered milk farther distances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E412563-BEE9-401D-B73D-14049889A940}" type="slidenum">
              <a:rPr lang="en-US"/>
              <a:pPr/>
              <a:t>23</a:t>
            </a:fld>
            <a:endParaRPr lang="en-US"/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62000" y="0"/>
            <a:ext cx="792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r>
              <a:rPr lang="en-US" sz="3600" b="1">
                <a:solidFill>
                  <a:srgbClr val="4E4434"/>
                </a:solidFill>
              </a:rPr>
              <a:t>Corn: Human or Animal Food?</a:t>
            </a: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3200400" y="6096000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900"/>
              <a:t>USA is agriculturally blessed</a:t>
            </a:r>
          </a:p>
        </p:txBody>
      </p:sp>
      <p:pic>
        <p:nvPicPr>
          <p:cNvPr id="25605" name="Picture 4" descr="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175"/>
            <a:ext cx="76200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Line 5"/>
          <p:cNvSpPr>
            <a:spLocks noChangeShapeType="1"/>
          </p:cNvSpPr>
          <p:nvPr/>
        </p:nvSpPr>
        <p:spPr bwMode="auto">
          <a:xfrm flipV="1">
            <a:off x="2590800" y="2895600"/>
            <a:ext cx="2590800" cy="182880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25607" name="Picture 6" descr="corn_gro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259080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08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smtClean="0"/>
              <a:t>Hardy Grains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7988"/>
            <a:ext cx="9144000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01000" cy="838200"/>
          </a:xfrm>
        </p:spPr>
        <p:txBody>
          <a:bodyPr/>
          <a:lstStyle/>
          <a:p>
            <a:pPr algn="ctr"/>
            <a:r>
              <a:rPr lang="en-US" smtClean="0"/>
              <a:t>Maize (Corn)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6096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0" y="1295400"/>
            <a:ext cx="7913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>
                <a:latin typeface="Times New Roman" pitchFamily="18" charset="0"/>
              </a:rPr>
              <a:t>Outside the Western Hemisphere grown mostly for animal feed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BEC7C58-470F-473C-B31C-DCD083D23EC0}" type="slidenum">
              <a:rPr lang="en-US"/>
              <a:pPr/>
              <a:t>26</a:t>
            </a:fld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0"/>
            <a:ext cx="4495800" cy="6858000"/>
          </a:xfrm>
        </p:spPr>
        <p:txBody>
          <a:bodyPr/>
          <a:lstStyle/>
          <a:p>
            <a:r>
              <a:rPr lang="en-US" smtClean="0">
                <a:latin typeface="Tahoma" pitchFamily="34" charset="0"/>
              </a:rPr>
              <a:t>1950s focus on improving grain crops</a:t>
            </a:r>
          </a:p>
          <a:p>
            <a:pPr lvl="1"/>
            <a:r>
              <a:rPr lang="en-US" sz="2600" smtClean="0">
                <a:latin typeface="Tahoma" pitchFamily="34" charset="0"/>
              </a:rPr>
              <a:t>Hybrids</a:t>
            </a:r>
          </a:p>
          <a:p>
            <a:pPr lvl="1"/>
            <a:r>
              <a:rPr lang="en-US" sz="2600" smtClean="0">
                <a:latin typeface="Tahoma" pitchFamily="34" charset="0"/>
              </a:rPr>
              <a:t>Fertilizers &amp; pesticides</a:t>
            </a:r>
          </a:p>
          <a:p>
            <a:pPr lvl="1"/>
            <a:r>
              <a:rPr lang="en-US" sz="2600" smtClean="0">
                <a:latin typeface="Tahoma" pitchFamily="34" charset="0"/>
              </a:rPr>
              <a:t>Little research on tropical food crops</a:t>
            </a:r>
          </a:p>
          <a:p>
            <a:r>
              <a:rPr lang="en-US" smtClean="0">
                <a:latin typeface="Tahoma" pitchFamily="34" charset="0"/>
              </a:rPr>
              <a:t>Has increased food production, but not in the most needy countries</a:t>
            </a:r>
          </a:p>
          <a:p>
            <a:r>
              <a:rPr lang="en-US" smtClean="0">
                <a:latin typeface="Tahoma" pitchFamily="34" charset="0"/>
              </a:rPr>
              <a:t>Costs and risks discourage subsistence farmers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 rot="-5400000">
            <a:off x="-3048000" y="30480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4400" b="1">
                <a:solidFill>
                  <a:srgbClr val="66FF33"/>
                </a:solidFill>
              </a:rPr>
              <a:t>Green Revolution</a:t>
            </a:r>
          </a:p>
        </p:txBody>
      </p:sp>
      <p:pic>
        <p:nvPicPr>
          <p:cNvPr id="28677" name="Picture 4" descr="farmer checking wheat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8450" y="0"/>
            <a:ext cx="3765550" cy="5715000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244109B-435D-4DBB-959E-40D4B2B07309}" type="slidenum">
              <a:rPr lang="en-US"/>
              <a:pPr/>
              <a:t>27</a:t>
            </a:fld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Agriculture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95400"/>
            <a:ext cx="3808413" cy="5562600"/>
          </a:xfrm>
        </p:spPr>
        <p:txBody>
          <a:bodyPr/>
          <a:lstStyle/>
          <a:p>
            <a:r>
              <a:rPr lang="en-US" sz="2900" smtClean="0"/>
              <a:t>Prairie cereals</a:t>
            </a:r>
          </a:p>
          <a:p>
            <a:pPr lvl="1"/>
            <a:r>
              <a:rPr lang="en-US" sz="2600" smtClean="0"/>
              <a:t>Large scale commercial grain production</a:t>
            </a:r>
          </a:p>
          <a:p>
            <a:pPr lvl="1"/>
            <a:r>
              <a:rPr lang="en-US" sz="2600" smtClean="0"/>
              <a:t>Wheat</a:t>
            </a:r>
          </a:p>
          <a:p>
            <a:pPr lvl="1"/>
            <a:r>
              <a:rPr lang="en-US" sz="2600" smtClean="0"/>
              <a:t>Areas of concentration in North America</a:t>
            </a:r>
          </a:p>
          <a:p>
            <a:pPr lvl="2"/>
            <a:r>
              <a:rPr lang="en-US" smtClean="0"/>
              <a:t>Winter wheat belt</a:t>
            </a:r>
          </a:p>
          <a:p>
            <a:pPr lvl="2"/>
            <a:r>
              <a:rPr lang="en-US" smtClean="0"/>
              <a:t>Spring wheat belt</a:t>
            </a:r>
          </a:p>
          <a:p>
            <a:pPr lvl="2"/>
            <a:r>
              <a:rPr lang="en-US" smtClean="0"/>
              <a:t>Palouse region</a:t>
            </a:r>
          </a:p>
          <a:p>
            <a:pPr lvl="3"/>
            <a:r>
              <a:rPr lang="en-US" smtClean="0"/>
              <a:t>Eastern Washington State</a:t>
            </a:r>
          </a:p>
        </p:txBody>
      </p:sp>
      <p:sp>
        <p:nvSpPr>
          <p:cNvPr id="2970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95400"/>
            <a:ext cx="4306888" cy="4406900"/>
          </a:xfrm>
        </p:spPr>
        <p:txBody>
          <a:bodyPr/>
          <a:lstStyle/>
          <a:p>
            <a:r>
              <a:rPr lang="en-US" sz="2900" smtClean="0"/>
              <a:t>Ranching</a:t>
            </a:r>
          </a:p>
          <a:p>
            <a:pPr lvl="1"/>
            <a:r>
              <a:rPr lang="en-US" sz="2600" smtClean="0"/>
              <a:t>Commercial grazing</a:t>
            </a:r>
          </a:p>
          <a:p>
            <a:pPr lvl="1"/>
            <a:r>
              <a:rPr lang="en-US" sz="2600" smtClean="0"/>
              <a:t>Arid or semiarid land</a:t>
            </a:r>
          </a:p>
          <a:p>
            <a:pPr lvl="1"/>
            <a:r>
              <a:rPr lang="en-US" sz="2600" smtClean="0"/>
              <a:t>Cattle – North and South America</a:t>
            </a:r>
          </a:p>
          <a:p>
            <a:pPr lvl="1"/>
            <a:r>
              <a:rPr lang="en-US" sz="2600" smtClean="0"/>
              <a:t>Sheep – Australia</a:t>
            </a:r>
          </a:p>
          <a:p>
            <a:pPr lvl="1">
              <a:buFontTx/>
              <a:buNone/>
            </a:pPr>
            <a:endParaRPr lang="en-US" sz="2600" smtClean="0"/>
          </a:p>
        </p:txBody>
      </p:sp>
      <p:pic>
        <p:nvPicPr>
          <p:cNvPr id="29702" name="Picture 5" descr="08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81488"/>
            <a:ext cx="3886200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8_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838200"/>
          </a:xfrm>
        </p:spPr>
        <p:txBody>
          <a:bodyPr/>
          <a:lstStyle/>
          <a:p>
            <a:pPr algn="ctr"/>
            <a:r>
              <a:rPr lang="en-US" smtClean="0"/>
              <a:t>Wheat Production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12725" y="41275"/>
            <a:ext cx="2173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Palouse Region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227138" y="1066800"/>
            <a:ext cx="2605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Spring Wheat Belt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946525" y="955675"/>
            <a:ext cx="2654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Winter Wheat Belt</a:t>
            </a: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457200" y="457200"/>
            <a:ext cx="609600" cy="2286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H="1">
            <a:off x="1447800" y="1524000"/>
            <a:ext cx="9144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H="1">
            <a:off x="1676400" y="1371600"/>
            <a:ext cx="2819400" cy="1752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/>
      <p:bldP spid="31750" grpId="0"/>
      <p:bldP spid="31751" grpId="0" animBg="1"/>
      <p:bldP spid="31752" grpId="0" animBg="1"/>
      <p:bldP spid="317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3F35077-65B2-42D7-8588-1FCD7F975B7D}" type="slidenum">
              <a:rPr lang="en-US"/>
              <a:pPr/>
              <a:t>29</a:t>
            </a:fld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smtClean="0">
                <a:solidFill>
                  <a:schemeClr val="tx1"/>
                </a:solidFill>
              </a:rPr>
              <a:t>Research &amp; Development: Australian Wheat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5486400"/>
            <a:ext cx="8458200" cy="1371600"/>
          </a:xfrm>
        </p:spPr>
        <p:txBody>
          <a:bodyPr/>
          <a:lstStyle/>
          <a:p>
            <a:r>
              <a:rPr lang="en-US" sz="3300" smtClean="0"/>
              <a:t>This could expand wheat growing in many parts of the world</a:t>
            </a:r>
          </a:p>
        </p:txBody>
      </p:sp>
      <p:pic>
        <p:nvPicPr>
          <p:cNvPr id="31749" name="Picture 4" descr="farm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914400" y="1066800"/>
            <a:ext cx="375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b="1">
                <a:solidFill>
                  <a:srgbClr val="009900"/>
                </a:solidFill>
              </a:rPr>
              <a:t>Click the picture to see the 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D84F6A4-1A32-4353-9775-9A25FFC06116}" type="slidenum">
              <a:rPr lang="en-US"/>
              <a:pPr/>
              <a:t>3</a:t>
            </a:fld>
            <a:endParaRPr lang="en-US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762000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1A0D00"/>
                </a:solidFill>
              </a:rPr>
              <a:t>Domestication Sites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2000"/>
            <a:ext cx="8077200" cy="121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500" smtClean="0"/>
              <a:t>On the next map, notice that the early cradles of civilization tended to develop in or very near centers of domestication</a:t>
            </a:r>
          </a:p>
        </p:txBody>
      </p:sp>
      <p:pic>
        <p:nvPicPr>
          <p:cNvPr id="5125" name="Picture 4" descr="domestication of plants &amp; animals world sites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90738"/>
            <a:ext cx="9144000" cy="4767262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8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pPr algn="ctr"/>
            <a:r>
              <a:rPr lang="en-US" smtClean="0"/>
              <a:t>Grain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214F463-C63D-44AF-AB39-7158D6800462}" type="slidenum">
              <a:rPr lang="en-US"/>
              <a:pPr/>
              <a:t>31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Agriculture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7800" y="1652588"/>
            <a:ext cx="4306888" cy="4406900"/>
          </a:xfrm>
        </p:spPr>
        <p:txBody>
          <a:bodyPr/>
          <a:lstStyle/>
          <a:p>
            <a:r>
              <a:rPr lang="en-US" sz="2900" smtClean="0"/>
              <a:t>Mediterranean</a:t>
            </a:r>
          </a:p>
          <a:p>
            <a:pPr lvl="1"/>
            <a:r>
              <a:rPr lang="en-US" sz="2600" smtClean="0"/>
              <a:t>Mediterranean climates</a:t>
            </a:r>
          </a:p>
          <a:p>
            <a:pPr lvl="1"/>
            <a:r>
              <a:rPr lang="en-US" sz="2600" smtClean="0"/>
              <a:t>Hot dry summers, cool rainy winters</a:t>
            </a:r>
          </a:p>
          <a:p>
            <a:pPr lvl="1"/>
            <a:r>
              <a:rPr lang="en-US" sz="2600" smtClean="0"/>
              <a:t>Most crops for human consumption</a:t>
            </a:r>
          </a:p>
          <a:p>
            <a:pPr lvl="1"/>
            <a:r>
              <a:rPr lang="en-US" sz="2600" smtClean="0"/>
              <a:t>Olives, grapes, fruits and vegetables</a:t>
            </a:r>
          </a:p>
        </p:txBody>
      </p:sp>
      <p:sp>
        <p:nvSpPr>
          <p:cNvPr id="3379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6138" y="1652588"/>
            <a:ext cx="4306887" cy="4406900"/>
          </a:xfrm>
        </p:spPr>
        <p:txBody>
          <a:bodyPr/>
          <a:lstStyle/>
          <a:p>
            <a:r>
              <a:rPr lang="en-US" sz="2900" smtClean="0"/>
              <a:t>Plantation</a:t>
            </a:r>
          </a:p>
          <a:p>
            <a:pPr lvl="1"/>
            <a:r>
              <a:rPr lang="en-US" sz="2600" smtClean="0"/>
              <a:t>Large commercial farm</a:t>
            </a:r>
          </a:p>
          <a:p>
            <a:pPr lvl="1"/>
            <a:r>
              <a:rPr lang="en-US" sz="2600" smtClean="0"/>
              <a:t>Latin America, Asia, Africa </a:t>
            </a:r>
          </a:p>
          <a:p>
            <a:pPr lvl="1"/>
            <a:r>
              <a:rPr lang="en-US" sz="2600" smtClean="0"/>
              <a:t>Coffee, sugarcane, bananas, rubber</a:t>
            </a:r>
          </a:p>
        </p:txBody>
      </p:sp>
      <p:pic>
        <p:nvPicPr>
          <p:cNvPr id="33798" name="Picture 5" descr="08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51350"/>
            <a:ext cx="3700463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20E14C3-0DF3-47AA-950D-B79F2FDC6235}" type="slidenum">
              <a:rPr lang="en-US"/>
              <a:pPr/>
              <a:t>32</a:t>
            </a:fld>
            <a:endParaRPr 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Determining Productivity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300" smtClean="0"/>
              <a:t>Capital investment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Technology 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Equipment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Fertilizers/pesticides – dangers of overuse 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Irrigation</a:t>
            </a:r>
          </a:p>
          <a:p>
            <a:pPr>
              <a:lnSpc>
                <a:spcPct val="90000"/>
              </a:lnSpc>
            </a:pPr>
            <a:r>
              <a:rPr lang="en-US" sz="3300" smtClean="0"/>
              <a:t>Natural environment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Technology and capital investment lessens the importance (expands the parameters)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33ACAD0-9A33-400E-9A16-C80EB85D4F38}" type="slidenum">
              <a:rPr lang="en-US"/>
              <a:pPr/>
              <a:t>33</a:t>
            </a:fld>
            <a:endParaRPr lang="en-US"/>
          </a:p>
        </p:txBody>
      </p:sp>
      <p:pic>
        <p:nvPicPr>
          <p:cNvPr id="35843" name="Picture 2" descr="factors influencing farmers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467600" cy="6446838"/>
          </a:xfrm>
          <a:noFill/>
        </p:spPr>
      </p:pic>
      <p:pic>
        <p:nvPicPr>
          <p:cNvPr id="35844" name="Picture 3" descr="currency conversions"/>
          <p:cNvPicPr>
            <a:picLocks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5257800"/>
            <a:ext cx="1143000" cy="1143000"/>
          </a:xfrm>
          <a:noFill/>
        </p:spPr>
      </p:pic>
      <p:sp>
        <p:nvSpPr>
          <p:cNvPr id="35845" name="Rectangle 4"/>
          <p:cNvSpPr>
            <a:spLocks noGrp="1" noChangeArrowheads="1"/>
          </p:cNvSpPr>
          <p:nvPr>
            <p:ph type="title"/>
          </p:nvPr>
        </p:nvSpPr>
        <p:spPr>
          <a:xfrm rot="16200000">
            <a:off x="5520532" y="3852068"/>
            <a:ext cx="5410200" cy="60166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3200" b="0" smtClean="0">
                <a:solidFill>
                  <a:srgbClr val="009900"/>
                </a:solidFill>
              </a:rPr>
              <a:t>Influences on Farmers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7D42371-7D21-485F-AD8D-0228F1A84D18}" type="slidenum">
              <a:rPr lang="en-US"/>
              <a:pPr/>
              <a:t>34</a:t>
            </a:fld>
            <a:endParaRPr lang="en-US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4E4434"/>
                </a:solidFill>
              </a:rPr>
              <a:t>Commercial Farming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4876800"/>
            <a:ext cx="8763000" cy="1981200"/>
          </a:xfrm>
        </p:spPr>
        <p:txBody>
          <a:bodyPr/>
          <a:lstStyle/>
          <a:p>
            <a:r>
              <a:rPr lang="en-US" smtClean="0"/>
              <a:t>Requires capital investment, education, and considerable infrastructure to be efficient and profitable.  Some good luck from “mother nature” helps too.</a:t>
            </a:r>
          </a:p>
        </p:txBody>
      </p:sp>
      <p:pic>
        <p:nvPicPr>
          <p:cNvPr id="36869" name="Picture 4" descr="commercial farming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2575"/>
            <a:ext cx="9144000" cy="3314700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8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850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7772400" cy="1143000"/>
          </a:xfrm>
        </p:spPr>
        <p:txBody>
          <a:bodyPr/>
          <a:lstStyle/>
          <a:p>
            <a:r>
              <a:rPr lang="en-US" smtClean="0"/>
              <a:t>A Measure of Capital Investment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8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850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696200" cy="990600"/>
          </a:xfrm>
        </p:spPr>
        <p:txBody>
          <a:bodyPr/>
          <a:lstStyle/>
          <a:p>
            <a:pPr algn="ctr"/>
            <a:r>
              <a:rPr lang="en-US" smtClean="0"/>
              <a:t>Measure of Technology &amp; Capital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30BDD81-903D-47DF-A5AC-0ED7C4F860A8}" type="slidenum">
              <a:rPr lang="en-US"/>
              <a:pPr/>
              <a:t>37</a:t>
            </a:fld>
            <a:endParaRPr lang="en-US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Livestock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66888"/>
            <a:ext cx="8069263" cy="5091112"/>
          </a:xfrm>
        </p:spPr>
        <p:txBody>
          <a:bodyPr/>
          <a:lstStyle/>
          <a:p>
            <a:r>
              <a:rPr lang="en-US" sz="3300" smtClean="0"/>
              <a:t>Grain consumption</a:t>
            </a:r>
          </a:p>
          <a:p>
            <a:pPr lvl="1"/>
            <a:r>
              <a:rPr lang="en-US" sz="2900" smtClean="0"/>
              <a:t>Direct and indirect</a:t>
            </a:r>
          </a:p>
          <a:p>
            <a:pPr lvl="1"/>
            <a:r>
              <a:rPr lang="en-US" sz="2900" smtClean="0"/>
              <a:t>Inefficiency of grain-fed animals</a:t>
            </a:r>
          </a:p>
          <a:p>
            <a:r>
              <a:rPr lang="en-US" sz="3300" smtClean="0"/>
              <a:t>Per capita consumption of meat</a:t>
            </a:r>
          </a:p>
          <a:p>
            <a:r>
              <a:rPr lang="en-US" sz="3300" smtClean="0"/>
              <a:t>Problems with animal production</a:t>
            </a:r>
          </a:p>
          <a:p>
            <a:pPr lvl="1"/>
            <a:r>
              <a:rPr lang="en-US" sz="2900" smtClean="0"/>
              <a:t>Environmental</a:t>
            </a:r>
          </a:p>
          <a:p>
            <a:r>
              <a:rPr lang="en-US" sz="3300" smtClean="0"/>
              <a:t>Dairy farming</a:t>
            </a:r>
          </a:p>
          <a:p>
            <a:pPr lvl="1"/>
            <a:r>
              <a:rPr lang="en-US" sz="2900" smtClean="0"/>
              <a:t>Value added by manufacturing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08_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850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algn="ctr"/>
            <a:r>
              <a:rPr lang="en-US" smtClean="0"/>
              <a:t>Cattle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762000"/>
            <a:ext cx="679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Cows are considered sacred by Hindus – not eaten.</a:t>
            </a: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762000" y="1143000"/>
            <a:ext cx="5334000" cy="2438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0B33D0D-575A-4745-92C4-7A2DE8E7874A}" type="slidenum">
              <a:rPr lang="en-US"/>
              <a:pPr/>
              <a:t>39</a:t>
            </a:fld>
            <a:endParaRPr lang="en-US"/>
          </a:p>
        </p:txBody>
      </p:sp>
      <p:graphicFrame>
        <p:nvGraphicFramePr>
          <p:cNvPr id="43010" name="Group 2"/>
          <p:cNvGraphicFramePr>
            <a:graphicFrameLocks noGrp="1"/>
          </p:cNvGraphicFramePr>
          <p:nvPr/>
        </p:nvGraphicFramePr>
        <p:xfrm>
          <a:off x="990600" y="4038600"/>
          <a:ext cx="7467600" cy="2438400"/>
        </p:xfrm>
        <a:graphic>
          <a:graphicData uri="http://schemas.openxmlformats.org/drawingml/2006/table">
            <a:tbl>
              <a:tblPr/>
              <a:tblGrid>
                <a:gridCol w="2489200"/>
                <a:gridCol w="2489200"/>
                <a:gridCol w="24892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Lbs. feed grain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Meat produced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Chicken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pounds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pound meat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 pounds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pound pork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 pounds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pound beef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09" name="Text Box 24"/>
          <p:cNvSpPr txBox="1">
            <a:spLocks noChangeArrowheads="1"/>
          </p:cNvSpPr>
          <p:nvPr/>
        </p:nvSpPr>
        <p:spPr bwMode="auto">
          <a:xfrm>
            <a:off x="609600" y="6400800"/>
            <a:ext cx="717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latin typeface="Tahoma" pitchFamily="34" charset="0"/>
              </a:rPr>
              <a:t>15 lbs. of corn feeds more people than 1 lb. Beef.</a:t>
            </a:r>
          </a:p>
        </p:txBody>
      </p:sp>
      <p:sp>
        <p:nvSpPr>
          <p:cNvPr id="42010" name="Rectangle 25"/>
          <p:cNvSpPr>
            <a:spLocks noChangeArrowheads="1"/>
          </p:cNvSpPr>
          <p:nvPr/>
        </p:nvSpPr>
        <p:spPr bwMode="auto">
          <a:xfrm>
            <a:off x="1600200" y="0"/>
            <a:ext cx="7543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3600" b="1">
                <a:solidFill>
                  <a:srgbClr val="4E4434"/>
                </a:solidFill>
              </a:rPr>
              <a:t>Livestock</a:t>
            </a:r>
          </a:p>
        </p:txBody>
      </p:sp>
      <p:sp>
        <p:nvSpPr>
          <p:cNvPr id="42011" name="Rectangle 26"/>
          <p:cNvSpPr>
            <a:spLocks noChangeArrowheads="1"/>
          </p:cNvSpPr>
          <p:nvPr/>
        </p:nvSpPr>
        <p:spPr bwMode="auto">
          <a:xfrm>
            <a:off x="0" y="10668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900"/>
              <a:t>Best suited to semiarid steppes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500"/>
              <a:t>Overgrazing leads to desertification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500"/>
              <a:t>Steppes can easily be overstressed </a:t>
            </a:r>
            <a:endParaRPr lang="en-US" sz="17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900"/>
              <a:t>Controversy: direct or indirect consuming of grain &amp; use of feed additives - hormones</a:t>
            </a:r>
          </a:p>
        </p:txBody>
      </p:sp>
      <p:pic>
        <p:nvPicPr>
          <p:cNvPr id="43035" name="cow 605.wav">
            <a:hlinkClick r:id="" action="ppaction://media"/>
            <a:hlinkHover r:id="" action="ppaction://ole?verb=0"/>
          </p:cNvPr>
          <p:cNvPicPr>
            <a:picLocks noRot="1" noChangeAspect="1" noChangeArrowheads="1"/>
          </p:cNvPicPr>
          <p:nvPr>
            <a:wavAudioFile r:embed="rId1" name="cow moo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67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4135B8B-D100-4CD8-A860-2075048B11C2}" type="slidenum">
              <a:rPr lang="en-US"/>
              <a:pPr/>
              <a:t>4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67600" cy="762000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1A0D00"/>
                </a:solidFill>
              </a:rPr>
              <a:t>Cradles of Civilization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914400"/>
            <a:ext cx="3808413" cy="609600"/>
          </a:xfrm>
        </p:spPr>
        <p:txBody>
          <a:bodyPr/>
          <a:lstStyle/>
          <a:p>
            <a:r>
              <a:rPr lang="en-US" smtClean="0"/>
              <a:t>Note the similarity</a:t>
            </a:r>
          </a:p>
        </p:txBody>
      </p:sp>
      <p:pic>
        <p:nvPicPr>
          <p:cNvPr id="6149" name="Picture 4" descr="p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66850"/>
            <a:ext cx="8305800" cy="5383213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08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60E1208-48BF-4364-B100-A67C372E6611}" type="slidenum">
              <a:rPr lang="en-US"/>
              <a:pPr/>
              <a:t>41</a:t>
            </a:fld>
            <a:endParaRPr lang="en-US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609600"/>
          </a:xfrm>
        </p:spPr>
        <p:txBody>
          <a:bodyPr/>
          <a:lstStyle/>
          <a:p>
            <a:pPr algn="ctr"/>
            <a:r>
              <a:rPr lang="en-US" sz="3200" smtClean="0"/>
              <a:t>Future Food Supplies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991600" cy="617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New crop potential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Preserving genetic diversity</a:t>
            </a:r>
          </a:p>
          <a:p>
            <a:pPr lvl="2">
              <a:lnSpc>
                <a:spcPct val="90000"/>
              </a:lnSpc>
            </a:pPr>
            <a:r>
              <a:rPr lang="en-US" sz="2600" smtClean="0"/>
              <a:t>Importance of wild plants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Cultural acceptance – High protein maize in Mexico, etc.</a:t>
            </a:r>
          </a:p>
          <a:p>
            <a:pPr>
              <a:lnSpc>
                <a:spcPct val="90000"/>
              </a:lnSpc>
            </a:pPr>
            <a:r>
              <a:rPr lang="en-US" smtClean="0"/>
              <a:t>Scientific revolution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Gene splicing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Genetically modified (GM) – great controversy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Cloning</a:t>
            </a:r>
          </a:p>
          <a:p>
            <a:pPr>
              <a:lnSpc>
                <a:spcPct val="90000"/>
              </a:lnSpc>
            </a:pPr>
            <a:r>
              <a:rPr lang="en-US" smtClean="0"/>
              <a:t>Resistance to biotechnology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Religious / cultural / environmental</a:t>
            </a:r>
          </a:p>
          <a:p>
            <a:pPr>
              <a:lnSpc>
                <a:spcPct val="90000"/>
              </a:lnSpc>
            </a:pPr>
            <a:r>
              <a:rPr lang="en-US" smtClean="0"/>
              <a:t>Global warming – climate change will affect food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25C5BDE-F152-4B8A-9E4B-F72AA32E0593}" type="slidenum">
              <a:rPr lang="en-US"/>
              <a:pPr/>
              <a:t>42</a:t>
            </a:fld>
            <a:endParaRPr lang="en-US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762000"/>
          </a:xfrm>
        </p:spPr>
        <p:txBody>
          <a:bodyPr/>
          <a:lstStyle/>
          <a:p>
            <a:r>
              <a:rPr lang="en-US" smtClean="0">
                <a:solidFill>
                  <a:srgbClr val="4E4434"/>
                </a:solidFill>
              </a:rPr>
              <a:t>Food For The Future: Challenges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915400" cy="5638800"/>
          </a:xfrm>
        </p:spPr>
        <p:txBody>
          <a:bodyPr/>
          <a:lstStyle/>
          <a:p>
            <a:r>
              <a:rPr lang="en-US" sz="3300" smtClean="0"/>
              <a:t>Improved efficiency in irrigation</a:t>
            </a:r>
          </a:p>
          <a:p>
            <a:pPr lvl="1"/>
            <a:r>
              <a:rPr lang="en-US" sz="2900" smtClean="0"/>
              <a:t>Only 37% of water reaches plants currently</a:t>
            </a:r>
          </a:p>
          <a:p>
            <a:pPr lvl="1"/>
            <a:r>
              <a:rPr lang="en-US" sz="2900" smtClean="0"/>
              <a:t>Improve drip irrigation</a:t>
            </a:r>
          </a:p>
          <a:p>
            <a:pPr lvl="2"/>
            <a:r>
              <a:rPr lang="en-US" sz="2600" smtClean="0"/>
              <a:t>Reduced spread of parasitic diseases</a:t>
            </a:r>
          </a:p>
          <a:p>
            <a:pPr lvl="2"/>
            <a:r>
              <a:rPr lang="en-US" sz="2600" smtClean="0"/>
              <a:t>Reduced soil salination</a:t>
            </a:r>
          </a:p>
          <a:p>
            <a:r>
              <a:rPr lang="en-US" sz="3300" smtClean="0"/>
              <a:t>Introduce new plants</a:t>
            </a:r>
          </a:p>
          <a:p>
            <a:pPr lvl="1"/>
            <a:r>
              <a:rPr lang="en-US" sz="2900" smtClean="0"/>
              <a:t>50 types of potato – U.S. uses 2-3</a:t>
            </a:r>
          </a:p>
          <a:p>
            <a:pPr lvl="1"/>
            <a:r>
              <a:rPr lang="en-US" sz="2900" smtClean="0"/>
              <a:t>20 species provide most food today</a:t>
            </a:r>
          </a:p>
          <a:p>
            <a:pPr lvl="2"/>
            <a:r>
              <a:rPr lang="en-US" sz="2600" smtClean="0"/>
              <a:t>75,000 plants have edible parts</a:t>
            </a:r>
          </a:p>
          <a:p>
            <a:pPr lvl="1"/>
            <a:r>
              <a:rPr lang="en-US" sz="2900" smtClean="0"/>
              <a:t>Culture factor often resists “unusual” foods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8_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050"/>
            <a:ext cx="91440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algn="ctr"/>
            <a:r>
              <a:rPr lang="en-US" smtClean="0"/>
              <a:t>World Food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BBBF74F-87B5-45F0-A3AF-C61E1BE56F39}" type="slidenum">
              <a:rPr lang="en-US"/>
              <a:pPr/>
              <a:t>44</a:t>
            </a:fld>
            <a:endParaRPr lang="en-US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Distribution of Supplies and Production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8392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300" smtClean="0"/>
              <a:t>Enough food for all but poor distribution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Hunger/famine</a:t>
            </a:r>
          </a:p>
          <a:p>
            <a:pPr lvl="2">
              <a:lnSpc>
                <a:spcPct val="90000"/>
              </a:lnSpc>
            </a:pPr>
            <a:r>
              <a:rPr lang="en-US" sz="2600" smtClean="0"/>
              <a:t>Sahel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Political strife</a:t>
            </a:r>
          </a:p>
          <a:p>
            <a:pPr lvl="2">
              <a:lnSpc>
                <a:spcPct val="90000"/>
              </a:lnSpc>
            </a:pPr>
            <a:r>
              <a:rPr lang="en-US" sz="2600" smtClean="0"/>
              <a:t>Sudan today &amp; Nigeria in 1966-68</a:t>
            </a:r>
          </a:p>
          <a:p>
            <a:pPr>
              <a:lnSpc>
                <a:spcPct val="90000"/>
              </a:lnSpc>
            </a:pPr>
            <a:r>
              <a:rPr lang="en-US" sz="3300" smtClean="0"/>
              <a:t>Countries import and export food</a:t>
            </a:r>
          </a:p>
          <a:p>
            <a:pPr>
              <a:lnSpc>
                <a:spcPct val="90000"/>
              </a:lnSpc>
            </a:pPr>
            <a:r>
              <a:rPr lang="en-US" sz="3300" smtClean="0"/>
              <a:t>Increase in production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Green revolution least effective in tropical areas</a:t>
            </a:r>
          </a:p>
          <a:p>
            <a:pPr>
              <a:lnSpc>
                <a:spcPct val="90000"/>
              </a:lnSpc>
            </a:pPr>
            <a:r>
              <a:rPr lang="en-US" sz="3300" smtClean="0"/>
              <a:t>Improvement in distribution</a:t>
            </a:r>
          </a:p>
          <a:p>
            <a:pPr lvl="1">
              <a:lnSpc>
                <a:spcPct val="90000"/>
              </a:lnSpc>
            </a:pPr>
            <a:r>
              <a:rPr lang="en-US" sz="2900" smtClean="0"/>
              <a:t>Costly &amp; difficult – hampered by political factors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DF4A9D9-551B-41A2-A616-EFA2EEC422C1}" type="slidenum">
              <a:rPr lang="en-US"/>
              <a:pPr/>
              <a:t>45</a:t>
            </a:fld>
            <a:endParaRPr lang="en-US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620000" cy="609600"/>
          </a:xfrm>
        </p:spPr>
        <p:txBody>
          <a:bodyPr/>
          <a:lstStyle/>
          <a:p>
            <a:pPr algn="ctr"/>
            <a:r>
              <a:rPr lang="en-US" sz="3200" smtClean="0">
                <a:solidFill>
                  <a:schemeClr val="tx1"/>
                </a:solidFill>
              </a:rPr>
              <a:t>Best areas for productive agriculture</a:t>
            </a:r>
          </a:p>
        </p:txBody>
      </p:sp>
      <p:pic>
        <p:nvPicPr>
          <p:cNvPr id="48132" name="Picture 3" descr="world map of areas with fertile so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2133600" y="6400800"/>
            <a:ext cx="248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Tahoma" pitchFamily="34" charset="0"/>
              </a:rPr>
              <a:t>CHECK IT OUT!</a:t>
            </a:r>
          </a:p>
        </p:txBody>
      </p:sp>
      <p:sp>
        <p:nvSpPr>
          <p:cNvPr id="48134" name="Line 5"/>
          <p:cNvSpPr>
            <a:spLocks noChangeShapeType="1"/>
          </p:cNvSpPr>
          <p:nvPr/>
        </p:nvSpPr>
        <p:spPr bwMode="auto">
          <a:xfrm flipV="1">
            <a:off x="2286000" y="3581400"/>
            <a:ext cx="76200" cy="281940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E13BF3E-246C-44B7-983A-6F8162DC3AEC}" type="slidenum">
              <a:rPr lang="en-US"/>
              <a:pPr/>
              <a:t>46</a:t>
            </a:fld>
            <a:endParaRPr lang="en-US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smtClean="0">
                <a:solidFill>
                  <a:schemeClr val="tx1"/>
                </a:solidFill>
              </a:rPr>
              <a:t>What about 500 mil. Malnourished people (1991)?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295400"/>
            <a:ext cx="8001000" cy="5562600"/>
          </a:xfrm>
        </p:spPr>
        <p:txBody>
          <a:bodyPr/>
          <a:lstStyle/>
          <a:p>
            <a:r>
              <a:rPr lang="en-US" sz="3300" smtClean="0"/>
              <a:t>Largely in Developing Countries</a:t>
            </a:r>
          </a:p>
          <a:p>
            <a:r>
              <a:rPr lang="en-US" sz="3300" smtClean="0"/>
              <a:t>What </a:t>
            </a:r>
            <a:r>
              <a:rPr lang="en-US" sz="3300" b="1" smtClean="0">
                <a:solidFill>
                  <a:srgbClr val="FF0000"/>
                </a:solidFill>
              </a:rPr>
              <a:t>could</a:t>
            </a:r>
            <a:r>
              <a:rPr lang="en-US" sz="3300" smtClean="0"/>
              <a:t>, not will, these countries do to end or reduce undernourishment?</a:t>
            </a:r>
          </a:p>
          <a:p>
            <a:pPr lvl="1"/>
            <a:r>
              <a:rPr lang="en-US" sz="3100" smtClean="0"/>
              <a:t>Stop subsidizing urban areas Stop discriminating against farmers</a:t>
            </a:r>
          </a:p>
          <a:p>
            <a:pPr lvl="1"/>
            <a:r>
              <a:rPr lang="en-US" sz="3100" smtClean="0"/>
              <a:t>End civil wars</a:t>
            </a:r>
          </a:p>
          <a:p>
            <a:pPr lvl="1"/>
            <a:r>
              <a:rPr lang="en-US" sz="3100" smtClean="0"/>
              <a:t>Reform landholding systems</a:t>
            </a:r>
          </a:p>
          <a:p>
            <a:pPr lvl="1"/>
            <a:r>
              <a:rPr lang="en-US" sz="3100" smtClean="0"/>
              <a:t>Encourage a switch from “cash crops” to crops for domestic consumption</a:t>
            </a:r>
          </a:p>
        </p:txBody>
      </p:sp>
      <p:pic>
        <p:nvPicPr>
          <p:cNvPr id="49157" name="Picture 4" descr="AFPVRTY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72000"/>
            <a:ext cx="1658938" cy="2286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08_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850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914400"/>
          </a:xfrm>
        </p:spPr>
        <p:txBody>
          <a:bodyPr/>
          <a:lstStyle/>
          <a:p>
            <a:pPr algn="ctr"/>
            <a:r>
              <a:rPr lang="en-US" smtClean="0"/>
              <a:t>World Undernourishment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143000" y="2133600"/>
            <a:ext cx="838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685800" y="3048000"/>
            <a:ext cx="2857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Hunger in America?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  <p:bldP spid="5120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08_T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91440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2706D71-D4C1-4A29-8CEA-F084B157ECCA}" type="slidenum">
              <a:rPr lang="en-US"/>
              <a:pPr/>
              <a:t>49</a:t>
            </a:fld>
            <a:endParaRPr lang="en-US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543800" cy="1524000"/>
          </a:xfrm>
        </p:spPr>
        <p:txBody>
          <a:bodyPr/>
          <a:lstStyle/>
          <a:p>
            <a:pPr algn="ctr"/>
            <a:r>
              <a:rPr lang="en-US" smtClean="0"/>
              <a:t>Problems Increasing Food Production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9154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Diminishing returns of fertilizers</a:t>
            </a:r>
          </a:p>
          <a:p>
            <a:pPr>
              <a:lnSpc>
                <a:spcPct val="90000"/>
              </a:lnSpc>
            </a:pPr>
            <a:r>
              <a:rPr lang="en-US" smtClean="0"/>
              <a:t>Financial incentives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Pricing controls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Taxes</a:t>
            </a:r>
          </a:p>
          <a:p>
            <a:pPr>
              <a:lnSpc>
                <a:spcPct val="90000"/>
              </a:lnSpc>
            </a:pPr>
            <a:r>
              <a:rPr lang="en-US" smtClean="0"/>
              <a:t>Land ownership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Concentration of ownership </a:t>
            </a:r>
          </a:p>
          <a:p>
            <a:pPr lvl="2">
              <a:lnSpc>
                <a:spcPct val="90000"/>
              </a:lnSpc>
            </a:pPr>
            <a:r>
              <a:rPr lang="en-US" sz="2400" smtClean="0"/>
              <a:t>Whither the family farm?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Collective farming/ Communism</a:t>
            </a:r>
          </a:p>
          <a:p>
            <a:pPr>
              <a:lnSpc>
                <a:spcPct val="90000"/>
              </a:lnSpc>
            </a:pPr>
            <a:r>
              <a:rPr lang="en-US" smtClean="0"/>
              <a:t>Commercial cash crops in developing countries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Leading to economic self sufficiency?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Illegal drugs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39700" y="1511300"/>
            <a:ext cx="9004300" cy="5346700"/>
            <a:chOff x="0" y="288"/>
            <a:chExt cx="5672" cy="3368"/>
          </a:xfrm>
        </p:grpSpPr>
        <p:pic>
          <p:nvPicPr>
            <p:cNvPr id="7172" name="Picture 3" descr="08_01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8"/>
              <a:ext cx="1844" cy="3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4" descr="08_01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" y="314"/>
              <a:ext cx="3888" cy="3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pPr algn="ctr"/>
            <a:r>
              <a:rPr lang="en-US" smtClean="0"/>
              <a:t>Land Use Regions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EE84B52-B720-4BE1-B527-3E6801ABEFD2}" type="slidenum">
              <a:rPr lang="en-US"/>
              <a:pPr/>
              <a:t>50</a:t>
            </a:fld>
            <a:endParaRPr lang="en-US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smtClean="0">
                <a:solidFill>
                  <a:srgbClr val="1A0D00"/>
                </a:solidFill>
              </a:rPr>
              <a:t>Desertification is a major problem, particularly in Africa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66888"/>
            <a:ext cx="8839200" cy="5091112"/>
          </a:xfrm>
        </p:spPr>
        <p:txBody>
          <a:bodyPr/>
          <a:lstStyle/>
          <a:p>
            <a:r>
              <a:rPr lang="en-US" sz="3300" smtClean="0"/>
              <a:t>Physiologic pressure plus cycles of dry years results in over-stressing the soil and vegetation – thereby increasing the desert</a:t>
            </a:r>
          </a:p>
          <a:p>
            <a:r>
              <a:rPr lang="en-US" sz="3300" smtClean="0"/>
              <a:t>Practices leading to desertification</a:t>
            </a:r>
          </a:p>
          <a:p>
            <a:pPr lvl="1"/>
            <a:r>
              <a:rPr lang="en-US" sz="2900" smtClean="0"/>
              <a:t>Overgrazing marginal lands</a:t>
            </a:r>
          </a:p>
          <a:p>
            <a:pPr lvl="1"/>
            <a:r>
              <a:rPr lang="en-US" sz="2900" smtClean="0"/>
              <a:t>Planting in the year that a field should lie fallow</a:t>
            </a:r>
          </a:p>
          <a:p>
            <a:pPr lvl="1"/>
            <a:r>
              <a:rPr lang="en-US" sz="2900" smtClean="0"/>
              <a:t>Trying to expand agriculture into areas where the rainfall is too unreliable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08_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algn="ctr"/>
            <a:r>
              <a:rPr lang="en-US" smtClean="0"/>
              <a:t>Drug Traffic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6DC0397-7044-4F37-BE9F-1FADFF91DDF6}" type="slidenum">
              <a:rPr lang="en-US"/>
              <a:pPr/>
              <a:t>52</a:t>
            </a:fld>
            <a:endParaRPr lang="en-US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Policies of Wealthy Countries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700" smtClean="0"/>
              <a:t>High tariffs to protect markets</a:t>
            </a:r>
          </a:p>
          <a:p>
            <a:r>
              <a:rPr lang="en-US" sz="3700" smtClean="0"/>
              <a:t>Farm subsidies</a:t>
            </a:r>
          </a:p>
          <a:p>
            <a:pPr lvl="1"/>
            <a:r>
              <a:rPr lang="en-US" sz="3300" smtClean="0"/>
              <a:t>Encourage surpluses in rich areas </a:t>
            </a:r>
          </a:p>
          <a:p>
            <a:pPr lvl="1"/>
            <a:r>
              <a:rPr lang="en-US" sz="3300" smtClean="0"/>
              <a:t>Decrease production in poor areas</a:t>
            </a:r>
          </a:p>
          <a:p>
            <a:pPr lvl="1"/>
            <a:r>
              <a:rPr lang="en-US" sz="3300" smtClean="0"/>
              <a:t>Impact on world market</a:t>
            </a:r>
          </a:p>
          <a:p>
            <a:pPr>
              <a:buFontTx/>
              <a:buNone/>
            </a:pPr>
            <a:endParaRPr lang="en-US" sz="37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A7670DC-51DA-44D3-AA93-44A358A87953}" type="slidenum">
              <a:rPr lang="en-US"/>
              <a:pPr/>
              <a:t>53</a:t>
            </a:fld>
            <a:endParaRPr lang="en-US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Subsidies: Reasons &amp; Results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26463" cy="5562600"/>
          </a:xfrm>
        </p:spPr>
        <p:txBody>
          <a:bodyPr/>
          <a:lstStyle/>
          <a:p>
            <a:r>
              <a:rPr lang="en-US" sz="3300" smtClean="0"/>
              <a:t>Reasons</a:t>
            </a:r>
          </a:p>
          <a:p>
            <a:pPr lvl="1"/>
            <a:r>
              <a:rPr lang="en-US" sz="2900" smtClean="0"/>
              <a:t>Protects farmers</a:t>
            </a:r>
          </a:p>
          <a:p>
            <a:pPr lvl="1"/>
            <a:r>
              <a:rPr lang="en-US" sz="2900" smtClean="0"/>
              <a:t>National security</a:t>
            </a:r>
          </a:p>
          <a:p>
            <a:pPr lvl="1"/>
            <a:r>
              <a:rPr lang="en-US" sz="2900" smtClean="0"/>
              <a:t>Tradition</a:t>
            </a:r>
          </a:p>
          <a:p>
            <a:pPr lvl="1"/>
            <a:r>
              <a:rPr lang="en-US" sz="2900" b="1" smtClean="0">
                <a:solidFill>
                  <a:srgbClr val="FF0000"/>
                </a:solidFill>
              </a:rPr>
              <a:t>Political (electoral college)</a:t>
            </a:r>
          </a:p>
          <a:p>
            <a:r>
              <a:rPr lang="en-US" sz="3300" smtClean="0"/>
              <a:t>Results</a:t>
            </a:r>
          </a:p>
          <a:p>
            <a:pPr lvl="1"/>
            <a:r>
              <a:rPr lang="en-US" sz="2900" smtClean="0"/>
              <a:t>Low price</a:t>
            </a:r>
          </a:p>
          <a:p>
            <a:pPr lvl="1"/>
            <a:r>
              <a:rPr lang="en-US" sz="2900" smtClean="0"/>
              <a:t>Restricts competition</a:t>
            </a:r>
          </a:p>
          <a:p>
            <a:pPr lvl="1"/>
            <a:r>
              <a:rPr lang="en-US" sz="2900" smtClean="0"/>
              <a:t>Effect on trade and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8_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E4E4EDC-F082-4EB0-A5E2-B570D77B8CD2}" type="slidenum">
              <a:rPr lang="en-US"/>
              <a:pPr/>
              <a:t>55</a:t>
            </a:fld>
            <a:endParaRPr lang="en-US"/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Fish Harvest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800" y="1219200"/>
            <a:ext cx="8785225" cy="48402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Traditional fishing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Physical and financial risks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Small fraction of global catch</a:t>
            </a:r>
          </a:p>
          <a:p>
            <a:pPr>
              <a:lnSpc>
                <a:spcPct val="90000"/>
              </a:lnSpc>
            </a:pPr>
            <a:r>
              <a:rPr lang="en-US" smtClean="0"/>
              <a:t>Modern fishing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Fisheries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Overfishing and depletion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Increasing regulation</a:t>
            </a:r>
          </a:p>
          <a:p>
            <a:pPr>
              <a:lnSpc>
                <a:spcPct val="90000"/>
              </a:lnSpc>
            </a:pPr>
            <a:r>
              <a:rPr lang="en-US" smtClean="0"/>
              <a:t>Aquaculture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Herding and domesticating aquatic species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Fertilizer production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762000"/>
          </a:xfrm>
        </p:spPr>
        <p:txBody>
          <a:bodyPr/>
          <a:lstStyle/>
          <a:p>
            <a:pPr algn="ctr"/>
            <a:r>
              <a:rPr lang="en-US" smtClean="0"/>
              <a:t>World Fishing Grounds</a:t>
            </a:r>
          </a:p>
        </p:txBody>
      </p:sp>
      <p:pic>
        <p:nvPicPr>
          <p:cNvPr id="59395" name="Picture 3" descr="major world fisheries world map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8200"/>
            <a:ext cx="9144000" cy="5680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A355550-E30B-435B-B749-4C53DD61F32F}" type="slidenum">
              <a:rPr lang="en-US"/>
              <a:pPr/>
              <a:t>57</a:t>
            </a:fld>
            <a:endParaRPr lang="en-US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838200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4E4434"/>
                </a:solidFill>
              </a:rPr>
              <a:t>Aquaculture: On Land &amp; Sea</a:t>
            </a: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228600" y="5715000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900"/>
              <a:t>Great potential for using land not suited to farming &amp; preserving fish species</a:t>
            </a:r>
          </a:p>
        </p:txBody>
      </p:sp>
      <p:pic>
        <p:nvPicPr>
          <p:cNvPr id="60421" name="Picture 4" descr="fish farm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3434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 descr="boat designed for fish farm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55938"/>
            <a:ext cx="42672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 Box 6"/>
          <p:cNvSpPr txBox="1">
            <a:spLocks noChangeArrowheads="1"/>
          </p:cNvSpPr>
          <p:nvPr/>
        </p:nvSpPr>
        <p:spPr bwMode="auto">
          <a:xfrm>
            <a:off x="1905000" y="4648200"/>
            <a:ext cx="2378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latin typeface="Tahoma" pitchFamily="34" charset="0"/>
              </a:rPr>
              <a:t>Boat being built for fish farming</a:t>
            </a:r>
          </a:p>
        </p:txBody>
      </p:sp>
      <p:sp>
        <p:nvSpPr>
          <p:cNvPr id="60424" name="Text Box 7"/>
          <p:cNvSpPr txBox="1">
            <a:spLocks noChangeArrowheads="1"/>
          </p:cNvSpPr>
          <p:nvPr/>
        </p:nvSpPr>
        <p:spPr bwMode="auto">
          <a:xfrm>
            <a:off x="4343400" y="1143000"/>
            <a:ext cx="2590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latin typeface="Tahoma" pitchFamily="34" charset="0"/>
              </a:rPr>
              <a:t>Artificial ponds for fish farming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EA92512-A0A6-41F8-9067-17ED00E00B82}" type="slidenum">
              <a:rPr lang="en-US"/>
              <a:pPr/>
              <a:t>58</a:t>
            </a:fld>
            <a:endParaRPr lang="en-US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accent1">
              <a:alpha val="79999"/>
            </a:schemeClr>
          </a:solidFill>
        </p:spPr>
        <p:txBody>
          <a:bodyPr/>
          <a:lstStyle/>
          <a:p>
            <a:pPr algn="ctr"/>
            <a:r>
              <a:rPr lang="en-US" sz="2800" smtClean="0">
                <a:solidFill>
                  <a:srgbClr val="1A0D00"/>
                </a:solidFill>
              </a:rPr>
              <a:t>Long-term policy must be “sustained yield”</a:t>
            </a:r>
          </a:p>
        </p:txBody>
      </p:sp>
      <p:pic>
        <p:nvPicPr>
          <p:cNvPr id="61444" name="Picture 3" descr="annual fish harvests &amp; Japanese factory ship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09600"/>
            <a:ext cx="9144000" cy="6248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33F1752-2A84-4472-A115-BC02E21BB90D}" type="slidenum">
              <a:rPr lang="en-US"/>
              <a:pPr/>
              <a:t>59</a:t>
            </a:fld>
            <a:endParaRPr lang="en-US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algn="ctr"/>
            <a:r>
              <a:rPr lang="en-US" sz="4000" smtClean="0"/>
              <a:t>Sustained Yield is the Goal: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7696200" cy="5715000"/>
          </a:xfrm>
        </p:spPr>
        <p:txBody>
          <a:bodyPr/>
          <a:lstStyle/>
          <a:p>
            <a:r>
              <a:rPr lang="en-US" smtClean="0"/>
              <a:t>Plans must be developed based on the long-range benefits.</a:t>
            </a:r>
          </a:p>
          <a:p>
            <a:r>
              <a:rPr lang="en-US" smtClean="0"/>
              <a:t>Developers must resist the temptation to seek larger, short-term gains at the expense of the health of ecosystem.</a:t>
            </a:r>
          </a:p>
          <a:p>
            <a:r>
              <a:rPr lang="en-US" b="1" smtClean="0">
                <a:solidFill>
                  <a:srgbClr val="009900"/>
                </a:solidFill>
              </a:rPr>
              <a:t>In the “market economy” people usually concentrate more on the latter rather than the former point of view.</a:t>
            </a:r>
          </a:p>
          <a:p>
            <a:r>
              <a:rPr lang="en-US" b="1" smtClean="0">
                <a:solidFill>
                  <a:srgbClr val="FF0000"/>
                </a:solidFill>
              </a:rPr>
              <a:t>The following slides show good agricultural practices that must be encouraged!</a:t>
            </a:r>
          </a:p>
        </p:txBody>
      </p:sp>
      <p:pic>
        <p:nvPicPr>
          <p:cNvPr id="62469" name="Picture 4" descr="money_worl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81400"/>
            <a:ext cx="12858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F216938-4544-438B-A4E8-4A70FD725037}" type="slidenum">
              <a:rPr lang="en-US"/>
              <a:pPr/>
              <a:t>6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4E4434"/>
                </a:solidFill>
              </a:rPr>
              <a:t>No More Virgin Lands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638800"/>
            <a:ext cx="9144000" cy="121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500" smtClean="0"/>
              <a:t>The discovery of the “New World” postponed the consequences of Malthus’ conclusions.  </a:t>
            </a:r>
            <a:r>
              <a:rPr lang="en-US" sz="2500" b="1" smtClean="0"/>
              <a:t>All the land is under cultivation now.</a:t>
            </a:r>
          </a:p>
        </p:txBody>
      </p:sp>
      <p:pic>
        <p:nvPicPr>
          <p:cNvPr id="8197" name="Picture 4" descr="percent of arable land farmed 1850-1992 USA"/>
          <p:cNvPicPr>
            <a:picLocks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9144000" cy="3659188"/>
          </a:xfr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8843A9C-9D6E-4B8F-8CE5-6CF19AFBBC2C}" type="slidenum">
              <a:rPr lang="en-US"/>
              <a:pPr/>
              <a:t>60</a:t>
            </a:fld>
            <a:endParaRPr lang="en-US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Education is Essential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5410200"/>
            <a:ext cx="8305800" cy="1447800"/>
          </a:xfrm>
        </p:spPr>
        <p:txBody>
          <a:bodyPr/>
          <a:lstStyle/>
          <a:p>
            <a:r>
              <a:rPr lang="en-US" sz="2500" smtClean="0"/>
              <a:t>Women = 50% of agricultural workers</a:t>
            </a:r>
          </a:p>
          <a:p>
            <a:r>
              <a:rPr lang="en-US" sz="2500" smtClean="0"/>
              <a:t>Educating women in Kenya</a:t>
            </a:r>
          </a:p>
        </p:txBody>
      </p:sp>
      <p:pic>
        <p:nvPicPr>
          <p:cNvPr id="63493" name="Picture 4" descr="Kenya - women getting farm education using small tools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76400"/>
            <a:ext cx="5562600" cy="3592513"/>
          </a:xfr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7650037-119C-4A97-8FED-91757BA0DCCE}" type="slidenum">
              <a:rPr lang="en-US"/>
              <a:pPr/>
              <a:t>61</a:t>
            </a:fld>
            <a:endParaRPr lang="en-US"/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smtClean="0"/>
              <a:t>Contour Plowing When Land Isn’t Level</a:t>
            </a:r>
          </a:p>
        </p:txBody>
      </p:sp>
      <p:pic>
        <p:nvPicPr>
          <p:cNvPr id="64516" name="Picture 3" descr="contour ;lowing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797050"/>
            <a:ext cx="6324600" cy="5060950"/>
          </a:xfr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92DD131-2C8C-4AD6-8230-53E5C9CE5F5D}" type="slidenum">
              <a:rPr lang="en-US"/>
              <a:pPr/>
              <a:t>62</a:t>
            </a:fld>
            <a:endParaRPr lang="en-US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smtClean="0"/>
              <a:t>Reasonable, Responsible Use of Aquifer Water for Irrigation</a:t>
            </a:r>
          </a:p>
        </p:txBody>
      </p:sp>
      <p:pic>
        <p:nvPicPr>
          <p:cNvPr id="65540" name="Picture 3" descr="irrigating field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806575"/>
            <a:ext cx="6172200" cy="4937125"/>
          </a:xfr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4EC9053-65EF-4D75-81D2-EB1C6F1E785B}" type="slidenum">
              <a:rPr lang="en-US"/>
              <a:pPr/>
              <a:t>63</a:t>
            </a:fld>
            <a:endParaRPr lang="en-US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Crop Rotation</a:t>
            </a:r>
          </a:p>
        </p:txBody>
      </p:sp>
      <p:pic>
        <p:nvPicPr>
          <p:cNvPr id="66564" name="Picture 3" descr="7 year crop rotation year 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371600"/>
            <a:ext cx="7467600" cy="5486400"/>
          </a:xfr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7A423F2-2A80-4768-80FF-338DACF83089}" type="slidenum">
              <a:rPr lang="en-US"/>
              <a:pPr/>
              <a:t>64</a:t>
            </a:fld>
            <a:endParaRPr lang="en-US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smtClean="0">
                <a:solidFill>
                  <a:srgbClr val="4E4434"/>
                </a:solidFill>
              </a:rPr>
              <a:t>Careful Use of Hilly Land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3581400" cy="5105400"/>
          </a:xfrm>
        </p:spPr>
        <p:txBody>
          <a:bodyPr/>
          <a:lstStyle/>
          <a:p>
            <a:r>
              <a:rPr lang="en-US" sz="4200" smtClean="0"/>
              <a:t>Careful grazing</a:t>
            </a:r>
          </a:p>
          <a:p>
            <a:r>
              <a:rPr lang="en-US" sz="4200" smtClean="0"/>
              <a:t>Orchards &amp; vineyards</a:t>
            </a:r>
          </a:p>
          <a:p>
            <a:r>
              <a:rPr lang="en-US" sz="4200" smtClean="0"/>
              <a:t>Terraced with great care</a:t>
            </a:r>
          </a:p>
        </p:txBody>
      </p:sp>
      <p:pic>
        <p:nvPicPr>
          <p:cNvPr id="67589" name="Picture 4" descr="orchard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474913"/>
            <a:ext cx="5181600" cy="3886200"/>
          </a:xfr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D03D5D0-B905-4ABC-A177-2DEBB105A394}" type="slidenum">
              <a:rPr lang="en-US"/>
              <a:pPr/>
              <a:t>65</a:t>
            </a:fld>
            <a:endParaRPr lang="en-US"/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990600"/>
          </a:xfrm>
        </p:spPr>
        <p:txBody>
          <a:bodyPr/>
          <a:lstStyle/>
          <a:p>
            <a:r>
              <a:rPr lang="en-US" smtClean="0"/>
              <a:t>Protect the Soil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8458200" cy="533400"/>
          </a:xfrm>
        </p:spPr>
        <p:txBody>
          <a:bodyPr/>
          <a:lstStyle/>
          <a:p>
            <a:r>
              <a:rPr lang="en-US" sz="2500" smtClean="0"/>
              <a:t>Loss of good soil must be kept to a minimum</a:t>
            </a:r>
          </a:p>
        </p:txBody>
      </p:sp>
      <p:pic>
        <p:nvPicPr>
          <p:cNvPr id="68613" name="Picture 4" descr="soil protection for cropland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8458200" cy="5257800"/>
          </a:xfr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A7CD54F-F685-44BC-B789-576255836991}" type="slidenum">
              <a:rPr lang="en-US"/>
              <a:pPr/>
              <a:t>66</a:t>
            </a:fld>
            <a:endParaRPr lang="en-US"/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Wake Up And Smell The Roses!</a:t>
            </a:r>
          </a:p>
        </p:txBody>
      </p:sp>
      <p:pic>
        <p:nvPicPr>
          <p:cNvPr id="69636" name="Picture 3" descr="rose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138" y="1652588"/>
            <a:ext cx="6940550" cy="4406900"/>
          </a:xfr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E77A46B-823A-45DA-B918-8AC93C3116D9}" type="slidenum">
              <a:rPr lang="en-US"/>
              <a:pPr/>
              <a:t>67</a:t>
            </a:fld>
            <a:endParaRPr lang="en-US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524000"/>
          </a:xfrm>
        </p:spPr>
        <p:txBody>
          <a:bodyPr/>
          <a:lstStyle/>
          <a:p>
            <a:r>
              <a:rPr lang="en-US" sz="3200" smtClean="0"/>
              <a:t>Particularly in USA, but not only there – stop urban sprawl on good farmland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839200" cy="4724400"/>
          </a:xfrm>
        </p:spPr>
        <p:txBody>
          <a:bodyPr/>
          <a:lstStyle/>
          <a:p>
            <a:r>
              <a:rPr lang="en-US" smtClean="0"/>
              <a:t>Building subdivisions on good farmland makes absolutely not sense in the long-run.</a:t>
            </a:r>
          </a:p>
          <a:p>
            <a:r>
              <a:rPr lang="en-US" smtClean="0"/>
              <a:t>It is difficult to discourage this in a market economy – it requires most people to develop social consciousness and to actually practice what they say they believe.</a:t>
            </a:r>
          </a:p>
          <a:p>
            <a:r>
              <a:rPr lang="en-US" smtClean="0"/>
              <a:t>Some of the richest farmland in the world is in Florissant – how many farms are there today?</a:t>
            </a:r>
          </a:p>
        </p:txBody>
      </p:sp>
      <p:pic>
        <p:nvPicPr>
          <p:cNvPr id="70661" name="Picture 5" descr="100 dollar bill wav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334000"/>
            <a:ext cx="14287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8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850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620000" cy="1143000"/>
          </a:xfrm>
        </p:spPr>
        <p:txBody>
          <a:bodyPr/>
          <a:lstStyle/>
          <a:p>
            <a:pPr algn="ctr"/>
            <a:r>
              <a:rPr lang="en-US" smtClean="0"/>
              <a:t>Rice and Potato Production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DC89ACE-9943-4185-8FE1-654A3D2247FF}" type="slidenum">
              <a:rPr lang="en-US"/>
              <a:pPr/>
              <a:t>8</a:t>
            </a:fld>
            <a:endParaRPr lang="en-US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Agriculture Today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Hunter-gatherers – few in remote places</a:t>
            </a:r>
          </a:p>
          <a:p>
            <a:pPr>
              <a:lnSpc>
                <a:spcPct val="90000"/>
              </a:lnSpc>
            </a:pPr>
            <a:r>
              <a:rPr lang="en-US" smtClean="0"/>
              <a:t>Subsistence agriculture – largely developing countries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Food for self and family</a:t>
            </a:r>
          </a:p>
          <a:p>
            <a:pPr>
              <a:lnSpc>
                <a:spcPct val="90000"/>
              </a:lnSpc>
            </a:pPr>
            <a:r>
              <a:rPr lang="en-US" smtClean="0"/>
              <a:t>Commercial agriculture – largely in developed countries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Food for sale</a:t>
            </a:r>
          </a:p>
          <a:p>
            <a:pPr>
              <a:lnSpc>
                <a:spcPct val="90000"/>
              </a:lnSpc>
            </a:pPr>
            <a:r>
              <a:rPr lang="en-US" smtClean="0"/>
              <a:t>Polyculture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Raising a variety of crops</a:t>
            </a:r>
          </a:p>
          <a:p>
            <a:pPr lvl="2">
              <a:lnSpc>
                <a:spcPct val="90000"/>
              </a:lnSpc>
            </a:pPr>
            <a:r>
              <a:rPr lang="en-US" sz="2400" smtClean="0"/>
              <a:t>Mixed farming</a:t>
            </a:r>
          </a:p>
          <a:p>
            <a:pPr lvl="2">
              <a:lnSpc>
                <a:spcPct val="90000"/>
              </a:lnSpc>
            </a:pPr>
            <a:r>
              <a:rPr lang="en-US" sz="2400" smtClean="0"/>
              <a:t>Interculture</a:t>
            </a:r>
          </a:p>
          <a:p>
            <a:pPr>
              <a:lnSpc>
                <a:spcPct val="90000"/>
              </a:lnSpc>
            </a:pPr>
            <a:r>
              <a:rPr lang="en-US" smtClean="0"/>
              <a:t>Monoculture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Specializing in one type</a:t>
            </a:r>
          </a:p>
        </p:txBody>
      </p:sp>
      <p:pic>
        <p:nvPicPr>
          <p:cNvPr id="10245" name="Picture 4" descr="08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13150"/>
            <a:ext cx="45720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DB60F0C-2CED-4E15-BEF4-7E61020C067E}" type="slidenum">
              <a:rPr lang="en-US"/>
              <a:pPr/>
              <a:t>9</a:t>
            </a:fld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Subsistence and Commercial Agriculture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0"/>
            <a:ext cx="4184650" cy="5181600"/>
          </a:xfrm>
        </p:spPr>
        <p:txBody>
          <a:bodyPr/>
          <a:lstStyle/>
          <a:p>
            <a:r>
              <a:rPr lang="en-US" sz="2900" smtClean="0"/>
              <a:t>Subsistence Traits</a:t>
            </a:r>
          </a:p>
          <a:p>
            <a:pPr lvl="1"/>
            <a:r>
              <a:rPr lang="en-US" sz="2600" smtClean="0"/>
              <a:t>Relies mostly on human labor – little animal or machine power</a:t>
            </a:r>
          </a:p>
          <a:p>
            <a:pPr lvl="1"/>
            <a:r>
              <a:rPr lang="en-US" sz="2600" smtClean="0"/>
              <a:t>Low technology use</a:t>
            </a:r>
          </a:p>
          <a:p>
            <a:pPr lvl="1"/>
            <a:r>
              <a:rPr lang="en-US" sz="2600" smtClean="0"/>
              <a:t>Smaller average farm size</a:t>
            </a:r>
          </a:p>
          <a:p>
            <a:pPr lvl="1"/>
            <a:r>
              <a:rPr lang="en-US" sz="2600" smtClean="0"/>
              <a:t>Most food is consumed by farmer</a:t>
            </a: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524000"/>
            <a:ext cx="4343400" cy="5181600"/>
          </a:xfrm>
        </p:spPr>
        <p:txBody>
          <a:bodyPr/>
          <a:lstStyle/>
          <a:p>
            <a:r>
              <a:rPr lang="en-US" sz="2900" smtClean="0"/>
              <a:t>Commercial Traits</a:t>
            </a:r>
          </a:p>
          <a:p>
            <a:pPr lvl="1"/>
            <a:r>
              <a:rPr lang="en-US" sz="2600" smtClean="0"/>
              <a:t>Relies on capital investment in machinery, chemicals, improved seeds</a:t>
            </a:r>
          </a:p>
          <a:p>
            <a:pPr lvl="1"/>
            <a:r>
              <a:rPr lang="en-US" sz="2600" smtClean="0"/>
              <a:t>Large average farm size</a:t>
            </a:r>
          </a:p>
          <a:p>
            <a:pPr lvl="1"/>
            <a:r>
              <a:rPr lang="en-US" sz="2600" smtClean="0"/>
              <a:t>Products sold to agribusiness companies</a:t>
            </a:r>
          </a:p>
          <a:p>
            <a:pPr lvl="1"/>
            <a:r>
              <a:rPr lang="en-US" sz="2600" smtClean="0"/>
              <a:t>Fewer family owned farms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lass design template [2]">
  <a:themeElements>
    <a:clrScheme name="Glass design template [2]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lass design template [2]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design template [2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[2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[2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[2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[2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[2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[2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[2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[2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[2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[2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[2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[2]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Presentation3</Template>
  <TotalTime>4</TotalTime>
  <Words>1625</Words>
  <Application>Microsoft Office PowerPoint</Application>
  <PresentationFormat>On-screen Show (4:3)</PresentationFormat>
  <Paragraphs>376</Paragraphs>
  <Slides>67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Times New Roman</vt:lpstr>
      <vt:lpstr>Tahoma</vt:lpstr>
      <vt:lpstr>Glass design template [2]</vt:lpstr>
      <vt:lpstr>PowerPoint Presentation</vt:lpstr>
      <vt:lpstr>Food Supplies Over the Last 200 Years</vt:lpstr>
      <vt:lpstr>Domestication Sites</vt:lpstr>
      <vt:lpstr>Cradles of Civilization</vt:lpstr>
      <vt:lpstr>Land Use Regions</vt:lpstr>
      <vt:lpstr>No More Virgin Lands</vt:lpstr>
      <vt:lpstr>Rice and Potato Production</vt:lpstr>
      <vt:lpstr>Agriculture Today</vt:lpstr>
      <vt:lpstr>Subsistence and Commercial Agriculture</vt:lpstr>
      <vt:lpstr>Subsistence              Commercial</vt:lpstr>
      <vt:lpstr>Types of Agriculture</vt:lpstr>
      <vt:lpstr>Subsistence Agriculture</vt:lpstr>
      <vt:lpstr>Mechanized, Commercial Agriculture</vt:lpstr>
      <vt:lpstr>10 Categories of Agriculture</vt:lpstr>
      <vt:lpstr>Types of Agriculture</vt:lpstr>
      <vt:lpstr>Types of Agriculture</vt:lpstr>
      <vt:lpstr>PowerPoint Presentation</vt:lpstr>
      <vt:lpstr>Labor-intensive Rice Harvesting</vt:lpstr>
      <vt:lpstr>Subsistence Farming: processing rice in an African village.</vt:lpstr>
      <vt:lpstr>Types of Agriculture</vt:lpstr>
      <vt:lpstr>Mixed Farming: Dairy Farm</vt:lpstr>
      <vt:lpstr>Dairying</vt:lpstr>
      <vt:lpstr>PowerPoint Presentation</vt:lpstr>
      <vt:lpstr>Hardy Grains</vt:lpstr>
      <vt:lpstr>Maize (Corn)</vt:lpstr>
      <vt:lpstr>PowerPoint Presentation</vt:lpstr>
      <vt:lpstr>Types of Agriculture</vt:lpstr>
      <vt:lpstr>Wheat Production</vt:lpstr>
      <vt:lpstr>Research &amp; Development: Australian Wheat</vt:lpstr>
      <vt:lpstr>Grain Production</vt:lpstr>
      <vt:lpstr>Types of Agriculture</vt:lpstr>
      <vt:lpstr>Determining Productivity</vt:lpstr>
      <vt:lpstr>Influences on Farmers</vt:lpstr>
      <vt:lpstr>Commercial Farming</vt:lpstr>
      <vt:lpstr>A Measure of Capital Investment</vt:lpstr>
      <vt:lpstr>Measure of Technology &amp; Capital</vt:lpstr>
      <vt:lpstr>Livestock</vt:lpstr>
      <vt:lpstr>Cattle</vt:lpstr>
      <vt:lpstr>PowerPoint Presentation</vt:lpstr>
      <vt:lpstr>PowerPoint Presentation</vt:lpstr>
      <vt:lpstr>Future Food Supplies</vt:lpstr>
      <vt:lpstr>Food For The Future: Challenges</vt:lpstr>
      <vt:lpstr>World Food Production</vt:lpstr>
      <vt:lpstr>Distribution of Supplies and Production</vt:lpstr>
      <vt:lpstr>Best areas for productive agriculture</vt:lpstr>
      <vt:lpstr>What about 500 mil. Malnourished people (1991)?</vt:lpstr>
      <vt:lpstr>World Undernourishment</vt:lpstr>
      <vt:lpstr>PowerPoint Presentation</vt:lpstr>
      <vt:lpstr>Problems Increasing Food Production</vt:lpstr>
      <vt:lpstr>Desertification is a major problem, particularly in Africa</vt:lpstr>
      <vt:lpstr>Drug Traffic</vt:lpstr>
      <vt:lpstr>Policies of Wealthy Countries</vt:lpstr>
      <vt:lpstr>Subsidies: Reasons &amp; Results</vt:lpstr>
      <vt:lpstr>PowerPoint Presentation</vt:lpstr>
      <vt:lpstr>Fish Harvest</vt:lpstr>
      <vt:lpstr>World Fishing Grounds</vt:lpstr>
      <vt:lpstr>Aquaculture: On Land &amp; Sea</vt:lpstr>
      <vt:lpstr>Long-term policy must be “sustained yield”</vt:lpstr>
      <vt:lpstr>Sustained Yield is the Goal:</vt:lpstr>
      <vt:lpstr>Education is Essential</vt:lpstr>
      <vt:lpstr>Contour Plowing When Land Isn’t Level</vt:lpstr>
      <vt:lpstr>Reasonable, Responsible Use of Aquifer Water for Irrigation</vt:lpstr>
      <vt:lpstr>Crop Rotation</vt:lpstr>
      <vt:lpstr>Careful Use of Hilly Land</vt:lpstr>
      <vt:lpstr>Protect the Soil</vt:lpstr>
      <vt:lpstr>Wake Up And Smell The Roses!</vt:lpstr>
      <vt:lpstr>Particularly in USA, but not only there – stop urban sprawl on good farmland</vt:lpstr>
    </vt:vector>
  </TitlesOfParts>
  <Company>MSU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Geography</dc:title>
  <dc:creator>IRAPP</dc:creator>
  <cp:lastModifiedBy>Teacher E-Solutions</cp:lastModifiedBy>
  <cp:revision>51</cp:revision>
  <dcterms:created xsi:type="dcterms:W3CDTF">2005-08-20T13:07:22Z</dcterms:created>
  <dcterms:modified xsi:type="dcterms:W3CDTF">2019-01-18T16:56:22Z</dcterms:modified>
</cp:coreProperties>
</file>