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72" r:id="rId2"/>
    <p:sldId id="269" r:id="rId3"/>
    <p:sldId id="261" r:id="rId4"/>
    <p:sldId id="263" r:id="rId5"/>
    <p:sldId id="259" r:id="rId6"/>
    <p:sldId id="257" r:id="rId7"/>
    <p:sldId id="258" r:id="rId8"/>
    <p:sldId id="288" r:id="rId9"/>
    <p:sldId id="278" r:id="rId10"/>
    <p:sldId id="262" r:id="rId11"/>
    <p:sldId id="264" r:id="rId12"/>
    <p:sldId id="279" r:id="rId13"/>
    <p:sldId id="265" r:id="rId14"/>
    <p:sldId id="271" r:id="rId15"/>
    <p:sldId id="280" r:id="rId16"/>
    <p:sldId id="281" r:id="rId17"/>
    <p:sldId id="276" r:id="rId18"/>
    <p:sldId id="286" r:id="rId19"/>
    <p:sldId id="266" r:id="rId20"/>
    <p:sldId id="275" r:id="rId21"/>
    <p:sldId id="283" r:id="rId22"/>
    <p:sldId id="284" r:id="rId23"/>
    <p:sldId id="282" r:id="rId24"/>
    <p:sldId id="287" r:id="rId25"/>
    <p:sldId id="285" r:id="rId26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530"/>
    </p:cViewPr>
  </p:sorterViewPr>
  <p:notesViewPr>
    <p:cSldViewPr>
      <p:cViewPr varScale="1">
        <p:scale>
          <a:sx n="47" d="100"/>
          <a:sy n="47" d="100"/>
        </p:scale>
        <p:origin x="-2070" y="-90"/>
      </p:cViewPr>
      <p:guideLst>
        <p:guide orient="horz" pos="2928"/>
        <p:guide pos="216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DDE4985-7D66-4028-96CF-DD2AB5A848C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DDEA7A4-7F92-4775-B601-3C74FAA9AB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21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972459D-20C7-4297-8316-C59E92BEC7EB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8975" y="4416425"/>
            <a:ext cx="55054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811D9335-10C0-400A-A7A4-01437A65F1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552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3925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3925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3925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3925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F28E091-C359-4A78-BDD0-20E99040EC42}" type="slidenum">
              <a:rPr lang="en-US" smtClean="0">
                <a:latin typeface="Calibri" pitchFamily="34" charset="0"/>
              </a:rPr>
              <a:pPr/>
              <a:t>14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3925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3925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3925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3925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4E024A9-1DFA-4DB1-BACD-DD670666FA15}" type="slidenum">
              <a:rPr lang="en-US" smtClean="0">
                <a:latin typeface="Calibri" pitchFamily="34" charset="0"/>
              </a:rPr>
              <a:pPr/>
              <a:t>20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3892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892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28CB780-524D-4B90-9061-F7CFD0824B67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4137925A-789B-4D0D-9B8B-0E37CA6BFE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77781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1B62A-1840-40EF-BA49-560BFB6358A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FF8C8-4BCE-4DD6-847E-1CE69F432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4342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65512-153C-4BCE-B045-C3EA29D249C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C01E8-1DEC-4C5E-A819-A312CFE983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60176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5B341-7B1B-47AD-B248-B8408356548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B4ED3-95C5-4F68-890F-A726F2ED0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99109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029CB-1F8F-49F1-8965-D1B6BECFAC7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FFF49-ABF8-446D-AACE-C583212E15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40157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CAA93-A153-4062-A274-ED206389D0D1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D5C84-ECB3-44BC-A44F-B5B710923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13819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5984B-1DE7-4331-98AB-FBFAD353B470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EE955-CD5C-4622-8A68-CB2A84EA4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755169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E5268-8651-404C-B967-BC11B807CE37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1A80D-C705-4AE8-96CE-7759451CD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94692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2D6DC-E2F6-4B6E-9FC1-437F376E4BC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1FE9C-8292-41C7-BDCE-B8FA4EE4F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64530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B7EF7-48E2-45BA-B697-03CC6FCBB5F2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E6E07-A9A8-48B1-B84B-CE0E75B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35454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AF677-F6F2-4EA6-A7B3-BDFDDF9757D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BF223-AE65-47D5-96FE-2C8F51F26E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345320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37892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37893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3789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3789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fld id="{D16ED439-96DC-4B22-9F84-EB50FB5F0A45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790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E4A24E0A-CEC3-45ED-BF10-9527BB29E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 idx="4294967295"/>
          </p:nvPr>
        </p:nvSpPr>
        <p:spPr>
          <a:xfrm>
            <a:off x="685800" y="609600"/>
            <a:ext cx="8458200" cy="1143000"/>
          </a:xfrm>
        </p:spPr>
        <p:txBody>
          <a:bodyPr anchor="ctr"/>
          <a:lstStyle/>
          <a:p>
            <a:pPr eaLnBrk="1" hangingPunct="1"/>
            <a:r>
              <a:rPr lang="en-US" smtClean="0"/>
              <a:t>Facts about Ghana and Cocoa</a:t>
            </a:r>
          </a:p>
        </p:txBody>
      </p:sp>
      <p:pic>
        <p:nvPicPr>
          <p:cNvPr id="3075" name="Picture 6" descr="gha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590800"/>
            <a:ext cx="35052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6" descr="cocoa_be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04800"/>
            <a:ext cx="1571625" cy="150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990600" y="3124200"/>
            <a:ext cx="662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800"/>
              <a:t>Cocoa from Ghana is considered to be among the finest cocoa in the world.</a:t>
            </a:r>
          </a:p>
          <a:p>
            <a:pPr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en-US" sz="2800"/>
              <a:t>Most of Ghana’s cocoa production is on small farms of 4 to 5 acres. </a:t>
            </a:r>
            <a:br>
              <a:rPr lang="en-US" sz="2800"/>
            </a:br>
            <a:endParaRPr lang="en-US" sz="280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838200" y="4419600"/>
            <a:ext cx="6934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>
          <a:xfrm>
            <a:off x="762000" y="762000"/>
            <a:ext cx="4343400" cy="1143000"/>
          </a:xfrm>
        </p:spPr>
        <p:txBody>
          <a:bodyPr anchor="ctr"/>
          <a:lstStyle/>
          <a:p>
            <a:pPr eaLnBrk="1" hangingPunct="1"/>
            <a:r>
              <a:rPr lang="en-US" smtClean="0"/>
              <a:t>Tetteh Quarshie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4294967295"/>
          </p:nvPr>
        </p:nvSpPr>
        <p:spPr>
          <a:xfrm>
            <a:off x="838200" y="2362200"/>
            <a:ext cx="7693025" cy="3429000"/>
          </a:xfrm>
        </p:spPr>
        <p:txBody>
          <a:bodyPr/>
          <a:lstStyle/>
          <a:p>
            <a:pPr eaLnBrk="1" hangingPunct="1"/>
            <a:r>
              <a:rPr lang="en-US" smtClean="0"/>
              <a:t>Cocoa came to Ghana in 1876 when a Ghanaian named Tetteh Quarshie brought some cocoa pods to Ghana from Equatorial Guinea.</a:t>
            </a:r>
          </a:p>
          <a:p>
            <a:pPr eaLnBrk="1" hangingPunct="1"/>
            <a:r>
              <a:rPr lang="en-US" smtClean="0"/>
              <a:t>Tetteh Quarshie cultivated the beans on his farm in Ghana and was able to grow several seedlings.  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28600"/>
            <a:ext cx="1876425" cy="168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endParaRPr lang="en-US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4294967295"/>
          </p:nvPr>
        </p:nvSpPr>
        <p:spPr>
          <a:xfrm>
            <a:off x="838200" y="2362200"/>
            <a:ext cx="7693025" cy="3124200"/>
          </a:xfrm>
        </p:spPr>
        <p:txBody>
          <a:bodyPr/>
          <a:lstStyle/>
          <a:p>
            <a:pPr eaLnBrk="1" hangingPunct="1"/>
            <a:r>
              <a:rPr lang="en-US" smtClean="0"/>
              <a:t>The British colonial governor Sir William B. Griffith encouraged Tettah.</a:t>
            </a:r>
          </a:p>
          <a:p>
            <a:pPr eaLnBrk="1" hangingPunct="1"/>
            <a:r>
              <a:rPr lang="en-US" smtClean="0"/>
              <a:t>Griffith started a botanical garden and distributed seedlings to farmers.</a:t>
            </a:r>
          </a:p>
          <a:p>
            <a:pPr eaLnBrk="1" hangingPunct="1"/>
            <a:r>
              <a:rPr lang="en-US" smtClean="0"/>
              <a:t>From the 1900s cocoa growing spread in Ghana.</a:t>
            </a:r>
          </a:p>
        </p:txBody>
      </p:sp>
      <p:pic>
        <p:nvPicPr>
          <p:cNvPr id="14340" name="Picture 5" descr="MCj025043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498600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Box 8"/>
          <p:cNvSpPr txBox="1">
            <a:spLocks noChangeArrowheads="1"/>
          </p:cNvSpPr>
          <p:nvPr/>
        </p:nvSpPr>
        <p:spPr bwMode="auto">
          <a:xfrm>
            <a:off x="1219200" y="4876800"/>
            <a:ext cx="6172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US"/>
          </a:p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endParaRPr lang="en-US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4294967295"/>
          </p:nvPr>
        </p:nvSpPr>
        <p:spPr>
          <a:xfrm>
            <a:off x="838200" y="2362200"/>
            <a:ext cx="7693025" cy="3048000"/>
          </a:xfrm>
        </p:spPr>
        <p:txBody>
          <a:bodyPr/>
          <a:lstStyle/>
          <a:p>
            <a:pPr eaLnBrk="1" hangingPunct="1"/>
            <a:r>
              <a:rPr lang="en-US" smtClean="0"/>
              <a:t>The first documented shipment of cocoa from the Gold Coast was made in 1893.</a:t>
            </a:r>
          </a:p>
          <a:p>
            <a:pPr eaLnBrk="1" hangingPunct="1"/>
            <a:r>
              <a:rPr lang="en-US" smtClean="0"/>
              <a:t>By 1911 Ghana was the world’s leading cocoa exporter, supplying the growing European chocolate market.  </a:t>
            </a:r>
            <a:br>
              <a:rPr lang="en-US" smtClean="0"/>
            </a:b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15364" name="Picture 7" descr="MCj041362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81000"/>
            <a:ext cx="1501775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720,000 cocoa farmers in Ghana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4294967295"/>
          </p:nvPr>
        </p:nvSpPr>
        <p:spPr>
          <a:xfrm>
            <a:off x="1295400" y="2362200"/>
            <a:ext cx="7391400" cy="1600200"/>
          </a:xfrm>
        </p:spPr>
        <p:txBody>
          <a:bodyPr/>
          <a:lstStyle/>
          <a:p>
            <a:pPr eaLnBrk="1" hangingPunct="1"/>
            <a:r>
              <a:rPr lang="en-US" smtClean="0"/>
              <a:t>Today there are currently close to 720,000 cocoa farmers in Ghana and approximately 2 million in West Africa.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 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19200" y="4267200"/>
            <a:ext cx="7315200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200"/>
              <a:t>West Africa supplies 70% of the world’s cocoa and Ghana is the second largest producer.</a:t>
            </a:r>
          </a:p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838200" y="838200"/>
            <a:ext cx="7543800" cy="990600"/>
          </a:xfrm>
        </p:spPr>
        <p:txBody>
          <a:bodyPr anchor="ctr"/>
          <a:lstStyle/>
          <a:p>
            <a:pPr eaLnBrk="1" hangingPunct="1"/>
            <a:r>
              <a:rPr lang="en-US" sz="3200" smtClean="0"/>
              <a:t>Problems Cocoa Farmers Face</a:t>
            </a:r>
          </a:p>
        </p:txBody>
      </p:sp>
      <p:pic>
        <p:nvPicPr>
          <p:cNvPr id="1741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971800"/>
            <a:ext cx="2173288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>
          <a:xfrm>
            <a:off x="762000" y="2362200"/>
            <a:ext cx="6019800" cy="1447800"/>
          </a:xfrm>
        </p:spPr>
        <p:txBody>
          <a:bodyPr/>
          <a:lstStyle/>
          <a:p>
            <a:pPr eaLnBrk="1" hangingPunct="1"/>
            <a:r>
              <a:rPr lang="en-US" smtClean="0"/>
              <a:t>The price of cocoa on the world market changes frequently. Going up and down.</a:t>
            </a:r>
          </a:p>
        </p:txBody>
      </p:sp>
      <p:pic>
        <p:nvPicPr>
          <p:cNvPr id="18435" name="Picture 5" descr="MMj0223799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362200"/>
            <a:ext cx="2286000" cy="226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66800" y="3886200"/>
            <a:ext cx="6096000" cy="233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200"/>
              <a:t>The changing price of cocoa on the international market means cocoa farmers have no long-term security. </a:t>
            </a:r>
          </a:p>
          <a:p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1066800" y="762000"/>
            <a:ext cx="7162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2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Price of cocoa on the world market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762000" y="762000"/>
            <a:ext cx="4495800" cy="1143000"/>
          </a:xfrm>
        </p:spPr>
        <p:txBody>
          <a:bodyPr anchor="ctr"/>
          <a:lstStyle/>
          <a:p>
            <a:pPr eaLnBrk="1" hangingPunct="1"/>
            <a:r>
              <a:rPr lang="en-US" smtClean="0"/>
              <a:t>Fixed Scales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838200" y="2362200"/>
            <a:ext cx="7693025" cy="3352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On the local scene, farmers face additional problems . They are often underpaid by local cocoa buyers using ‘fixed’ scales that show a lower reading than the actual weight of their cocoa beans.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19460" name="Picture 8" descr="j03008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33400"/>
            <a:ext cx="1447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990600" y="2828925"/>
            <a:ext cx="7696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/>
              <a:t>Sometimes they are paid with checks that bounce or vouchers which the farmers have trouble cashing.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371600" y="609600"/>
            <a:ext cx="4495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Bounced Checks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>
          <a:xfrm>
            <a:off x="762000" y="762000"/>
            <a:ext cx="4572000" cy="1143000"/>
          </a:xfrm>
        </p:spPr>
        <p:txBody>
          <a:bodyPr anchor="ctr"/>
          <a:lstStyle/>
          <a:p>
            <a:pPr eaLnBrk="1" hangingPunct="1"/>
            <a:endParaRPr 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4294967295"/>
          </p:nvPr>
        </p:nvSpPr>
        <p:spPr>
          <a:xfrm>
            <a:off x="838200" y="2362200"/>
            <a:ext cx="7693025" cy="38862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sz="700" smtClean="0"/>
              <a:t/>
            </a:r>
            <a:br>
              <a:rPr lang="en-US" sz="700" smtClean="0"/>
            </a:br>
            <a:endParaRPr lang="en-US" sz="700" smtClean="0"/>
          </a:p>
          <a:p>
            <a:pPr eaLnBrk="1" hangingPunct="1">
              <a:lnSpc>
                <a:spcPct val="70000"/>
              </a:lnSpc>
            </a:pPr>
            <a:r>
              <a:rPr lang="en-US" sz="3000" smtClean="0"/>
              <a:t>The problems Ghanaian cocoa farmers face globally and locally often push their incomes below the poverty line. </a:t>
            </a:r>
          </a:p>
          <a:p>
            <a:pPr eaLnBrk="1" hangingPunct="1">
              <a:lnSpc>
                <a:spcPct val="70000"/>
              </a:lnSpc>
            </a:pPr>
            <a:r>
              <a:rPr lang="en-US" sz="3000" smtClean="0"/>
              <a:t>They lack the money they need to buy, tools, fertilizers and pesticides to grow cocoa.</a:t>
            </a:r>
          </a:p>
          <a:p>
            <a:pPr eaLnBrk="1" hangingPunct="1">
              <a:lnSpc>
                <a:spcPct val="70000"/>
              </a:lnSpc>
            </a:pPr>
            <a:r>
              <a:rPr lang="en-US" sz="3000" smtClean="0"/>
              <a:t>They also lack the money they need to pay for clothes, medical care, and school fees for their children.</a:t>
            </a:r>
          </a:p>
        </p:txBody>
      </p:sp>
      <p:pic>
        <p:nvPicPr>
          <p:cNvPr id="21508" name="Picture 7" descr="MCj043600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04800"/>
            <a:ext cx="163988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762000" y="762000"/>
            <a:ext cx="3200400" cy="1143000"/>
          </a:xfrm>
        </p:spPr>
        <p:txBody>
          <a:bodyPr anchor="ctr"/>
          <a:lstStyle/>
          <a:p>
            <a:pPr eaLnBrk="1" hangingPunct="1"/>
            <a:r>
              <a:rPr lang="en-US" smtClean="0"/>
              <a:t>Ghana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38200" y="2209800"/>
            <a:ext cx="7693025" cy="1524000"/>
          </a:xfrm>
        </p:spPr>
        <p:txBody>
          <a:bodyPr/>
          <a:lstStyle/>
          <a:p>
            <a:pPr eaLnBrk="1" hangingPunct="1"/>
            <a:r>
              <a:rPr lang="en-US" smtClean="0"/>
              <a:t>Ghana, is a west African country, bounded on the north by Burkina Faso.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410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28600"/>
            <a:ext cx="18224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38200" y="3429000"/>
            <a:ext cx="76930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  <a:defRPr/>
            </a:pPr>
            <a:r>
              <a:rPr lang="en-US" sz="2800" dirty="0">
                <a:latin typeface="Arial" charset="0"/>
              </a:rPr>
              <a:t> 		On the east it is bounded by Togo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endParaRPr lang="en-US" sz="2800" kern="0" dirty="0"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endParaRPr lang="en-US" sz="2800" kern="0" dirty="0"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/>
            </a:pPr>
            <a:endParaRPr lang="en-US" sz="2800" kern="0" dirty="0"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85800" y="4419600"/>
            <a:ext cx="76930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  <a:defRPr/>
            </a:pPr>
            <a:r>
              <a:rPr lang="en-US" sz="2800" dirty="0">
                <a:latin typeface="Arial" charset="0"/>
              </a:rPr>
              <a:t> 		</a:t>
            </a:r>
            <a:r>
              <a:rPr lang="en-US" sz="2800" kern="0" dirty="0">
                <a:latin typeface="Arial" charset="0"/>
              </a:rPr>
              <a:t>On the south it is bounded by the Atlantic 	Ocean, and on the west by Côte d'Ivoire.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  <a:defRPr/>
            </a:pPr>
            <a:endParaRPr lang="en-US" sz="2800" dirty="0">
              <a:latin typeface="Arial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endParaRPr lang="en-US" sz="2800" kern="0" dirty="0"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  <a:defRPr/>
            </a:pPr>
            <a:endParaRPr lang="en-US" sz="2800" kern="0" dirty="0">
              <a:latin typeface="+mn-lt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/>
            </a:pPr>
            <a:endParaRPr lang="en-US" sz="2800" kern="0" dirty="0">
              <a:latin typeface="+mn-lt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Rich get richer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4294967295"/>
          </p:nvPr>
        </p:nvSpPr>
        <p:spPr>
          <a:xfrm>
            <a:off x="838200" y="2514600"/>
            <a:ext cx="7693025" cy="1066800"/>
          </a:xfrm>
        </p:spPr>
        <p:txBody>
          <a:bodyPr/>
          <a:lstStyle/>
          <a:p>
            <a:pPr eaLnBrk="1" hangingPunct="1"/>
            <a:r>
              <a:rPr lang="en-US" smtClean="0"/>
              <a:t>The experiences of Ghanaian cocoa farmers are like those of many farmers all over the world. 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 </a:t>
            </a:r>
          </a:p>
          <a:p>
            <a:pPr eaLnBrk="1" hangingPunct="1"/>
            <a:endParaRPr lang="en-US" smtClean="0"/>
          </a:p>
        </p:txBody>
      </p:sp>
      <p:pic>
        <p:nvPicPr>
          <p:cNvPr id="22532" name="Picture 5" descr="MCj0389152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724400"/>
            <a:ext cx="108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447800" y="3810000"/>
            <a:ext cx="63246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/>
              <a:t>They are caught in a trading system that benefits the multinational companies based in the richest countries.</a:t>
            </a:r>
          </a:p>
          <a:p>
            <a:endParaRPr lang="en-US" b="1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676400" y="5257800"/>
            <a:ext cx="51816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/>
              <a:t>They are at the mercy of local people who cheat them.</a:t>
            </a:r>
          </a:p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Farmers’ Cooperatives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Farmers in Ghana are forming ‘Fair Trade’ cooperatives to solve the problems they face.</a:t>
            </a:r>
          </a:p>
        </p:txBody>
      </p:sp>
      <p:pic>
        <p:nvPicPr>
          <p:cNvPr id="2355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962400"/>
            <a:ext cx="4572000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Best of the Best!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1143000"/>
          </a:xfrm>
        </p:spPr>
        <p:txBody>
          <a:bodyPr/>
          <a:lstStyle/>
          <a:p>
            <a:pPr eaLnBrk="1" hangingPunct="1"/>
            <a:r>
              <a:rPr lang="en-US" smtClean="0"/>
              <a:t>Kuapa Kokoo is one of these farmers’ cooperatives.</a:t>
            </a:r>
          </a:p>
          <a:p>
            <a:pPr eaLnBrk="1" hangingPunct="1"/>
            <a:endParaRPr lang="en-US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143000" y="3886200"/>
            <a:ext cx="76930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/>
              <a:t>Kuapa’s motto is: Papapaa or the best of the best!</a:t>
            </a:r>
          </a:p>
          <a:p>
            <a:pPr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endParaRPr lang="en-US" sz="280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Kuapa’s Mission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type="body" idx="1"/>
          </p:nvPr>
        </p:nvSpPr>
        <p:spPr>
          <a:xfrm>
            <a:off x="838200" y="2362200"/>
            <a:ext cx="7693025" cy="4191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Kuapa works to:</a:t>
            </a:r>
          </a:p>
          <a:p>
            <a:pPr eaLnBrk="1" hangingPunct="1"/>
            <a:r>
              <a:rPr lang="en-US" smtClean="0"/>
              <a:t>to empower farmers in their efforts to gain a dignified livelihood</a:t>
            </a:r>
          </a:p>
          <a:p>
            <a:pPr eaLnBrk="1" hangingPunct="1"/>
            <a:r>
              <a:rPr lang="en-US" smtClean="0"/>
              <a:t>to increase women's participation in all of Kuapa's activities</a:t>
            </a:r>
          </a:p>
          <a:p>
            <a:pPr eaLnBrk="1" hangingPunct="1"/>
            <a:r>
              <a:rPr lang="en-US" smtClean="0"/>
              <a:t>to develop environmentally friendly cultivation of cocoa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Buy Fair Trade Chocolate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838200" y="2819400"/>
            <a:ext cx="7693025" cy="2819400"/>
          </a:xfrm>
        </p:spPr>
        <p:txBody>
          <a:bodyPr/>
          <a:lstStyle/>
          <a:p>
            <a:pPr eaLnBrk="1" hangingPunct="1"/>
            <a:r>
              <a:rPr lang="en-US" sz="3200" smtClean="0"/>
              <a:t>You can support farmers and their families by buying Fair Trade chocolate.</a:t>
            </a:r>
          </a:p>
          <a:p>
            <a:pPr eaLnBrk="1" hangingPunct="1"/>
            <a:r>
              <a:rPr lang="en-US" sz="3200" smtClean="0"/>
              <a:t>Fair prices for chocolate bars means a better life for farmers and their families. </a:t>
            </a:r>
          </a:p>
          <a:p>
            <a:pPr eaLnBrk="1" hangingPunct="1"/>
            <a:endParaRPr lang="en-US" smtClean="0"/>
          </a:p>
        </p:txBody>
      </p:sp>
      <p:sp>
        <p:nvSpPr>
          <p:cNvPr id="26628" name="Content Placeholder 2"/>
          <p:cNvSpPr txBox="1">
            <a:spLocks/>
          </p:cNvSpPr>
          <p:nvPr/>
        </p:nvSpPr>
        <p:spPr bwMode="auto">
          <a:xfrm>
            <a:off x="685800" y="4038600"/>
            <a:ext cx="76930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endParaRPr lang="en-US" sz="280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2667000"/>
            <a:ext cx="7924800" cy="1143000"/>
          </a:xfrm>
        </p:spPr>
        <p:txBody>
          <a:bodyPr/>
          <a:lstStyle/>
          <a:p>
            <a:pPr algn="ctr" eaLnBrk="1" hangingPunct="1"/>
            <a:r>
              <a:rPr lang="en-US" smtClean="0"/>
              <a:t>The End</a:t>
            </a:r>
          </a:p>
        </p:txBody>
      </p:sp>
      <p:sp>
        <p:nvSpPr>
          <p:cNvPr id="8" name="Left Arrow 7">
            <a:hlinkClick r:id="" action="ppaction://hlinkshowjump?jump=previousslide"/>
          </p:cNvPr>
          <p:cNvSpPr/>
          <p:nvPr/>
        </p:nvSpPr>
        <p:spPr>
          <a:xfrm>
            <a:off x="381000" y="5791200"/>
            <a:ext cx="990600" cy="609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762000" y="762000"/>
            <a:ext cx="5257800" cy="1143000"/>
          </a:xfrm>
        </p:spPr>
        <p:txBody>
          <a:bodyPr anchor="ctr"/>
          <a:lstStyle/>
          <a:p>
            <a:pPr eaLnBrk="1" hangingPunct="1"/>
            <a:r>
              <a:rPr lang="en-US" smtClean="0"/>
              <a:t>Accra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838200" y="2362200"/>
            <a:ext cx="7693025" cy="762000"/>
          </a:xfrm>
        </p:spPr>
        <p:txBody>
          <a:bodyPr/>
          <a:lstStyle/>
          <a:p>
            <a:pPr eaLnBrk="1" hangingPunct="1"/>
            <a:r>
              <a:rPr lang="en-US" smtClean="0"/>
              <a:t>The capital city of Ghana is Accra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 </a:t>
            </a:r>
          </a:p>
          <a:p>
            <a:pPr eaLnBrk="1" hangingPunct="1"/>
            <a:endParaRPr lang="en-US" smtClean="0"/>
          </a:p>
        </p:txBody>
      </p:sp>
      <p:pic>
        <p:nvPicPr>
          <p:cNvPr id="512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81000"/>
            <a:ext cx="200025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295400" y="3276600"/>
            <a:ext cx="571500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200"/>
              <a:t>The total population of Ghana is approximately 23,382,848 </a:t>
            </a:r>
          </a:p>
          <a:p>
            <a:endParaRPr lang="en-US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371600" y="4572000"/>
            <a:ext cx="563880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200"/>
              <a:t>Languages spoken include Akan, Ewe, Twi and English</a:t>
            </a:r>
          </a:p>
          <a:p>
            <a:endParaRPr lang="en-US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914400" y="533400"/>
            <a:ext cx="4267200" cy="1143000"/>
          </a:xfrm>
        </p:spPr>
        <p:txBody>
          <a:bodyPr anchor="ctr"/>
          <a:lstStyle/>
          <a:p>
            <a:pPr eaLnBrk="1" hangingPunct="1"/>
            <a:r>
              <a:rPr lang="en-US" smtClean="0"/>
              <a:t>Cedi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1143000" y="2286000"/>
            <a:ext cx="7543800" cy="1295400"/>
          </a:xfrm>
        </p:spPr>
        <p:txBody>
          <a:bodyPr/>
          <a:lstStyle/>
          <a:p>
            <a:pPr eaLnBrk="1" hangingPunct="1"/>
            <a:r>
              <a:rPr lang="en-US" smtClean="0"/>
              <a:t>The money used in Ghana is the New Ghana Cedi.  1 Ghana Cedi is worth about  78 cents in U.S. dollars.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 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 </a:t>
            </a:r>
          </a:p>
          <a:p>
            <a:pPr eaLnBrk="1" hangingPunct="1"/>
            <a:endParaRPr lang="en-US" smtClean="0"/>
          </a:p>
        </p:txBody>
      </p:sp>
      <p:pic>
        <p:nvPicPr>
          <p:cNvPr id="614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191000"/>
            <a:ext cx="4267200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4294967295"/>
          </p:nvPr>
        </p:nvSpPr>
        <p:spPr>
          <a:xfrm>
            <a:off x="838200" y="2362200"/>
            <a:ext cx="7693025" cy="1371600"/>
          </a:xfrm>
        </p:spPr>
        <p:txBody>
          <a:bodyPr/>
          <a:lstStyle/>
          <a:p>
            <a:pPr eaLnBrk="1" hangingPunct="1"/>
            <a:r>
              <a:rPr lang="en-US" smtClean="0"/>
              <a:t>Ghana is a democratic nation with a history of peaceful transfers of power.</a:t>
            </a:r>
            <a:br>
              <a:rPr lang="en-US" smtClean="0"/>
            </a:b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990600" y="914400"/>
            <a:ext cx="47244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800"/>
              <a:t>Democracy</a:t>
            </a:r>
          </a:p>
        </p:txBody>
      </p:sp>
      <p:pic>
        <p:nvPicPr>
          <p:cNvPr id="7172" name="Picture 11" descr="MCj030131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625600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14400" y="4343400"/>
            <a:ext cx="82296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200"/>
              <a:t>Young people can vote at age 18 years of age</a:t>
            </a:r>
            <a:r>
              <a:rPr lang="en-US" sz="2400"/>
              <a:t>.</a:t>
            </a:r>
          </a:p>
          <a:p>
            <a:endParaRPr lang="en-US" sz="240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762000" y="762000"/>
            <a:ext cx="4343400" cy="1143000"/>
          </a:xfrm>
        </p:spPr>
        <p:txBody>
          <a:bodyPr anchor="ctr"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762000" y="2590800"/>
            <a:ext cx="7693025" cy="3048000"/>
          </a:xfrm>
        </p:spPr>
        <p:txBody>
          <a:bodyPr/>
          <a:lstStyle/>
          <a:p>
            <a:pPr eaLnBrk="1" hangingPunct="1"/>
            <a:r>
              <a:rPr lang="en-US" smtClean="0"/>
              <a:t>Formerly a British colony known as the Gold Coast, Ghana was led to independence by Dr. Kwame Nkrumah</a:t>
            </a:r>
          </a:p>
          <a:p>
            <a:pPr eaLnBrk="1" hangingPunct="1"/>
            <a:r>
              <a:rPr lang="en-US" smtClean="0"/>
              <a:t>On the 6th of March, 1957, Ghana became the first sub-Saharan colonial African nation to achieve independence.</a:t>
            </a:r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8196" name="Picture 9" descr="nkrumah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04800"/>
            <a:ext cx="1608138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mtClean="0"/>
              <a:t>Empire of Ghana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838200" y="2362200"/>
            <a:ext cx="7693025" cy="1752600"/>
          </a:xfrm>
        </p:spPr>
        <p:txBody>
          <a:bodyPr/>
          <a:lstStyle/>
          <a:p>
            <a:pPr eaLnBrk="1" hangingPunct="1"/>
            <a:r>
              <a:rPr lang="en-US" smtClean="0"/>
              <a:t>The country is named after the ancient Sudanic empire of Ghana, from which the ancestors of the inhabitants of the present country are thought to have migrated.</a:t>
            </a:r>
          </a:p>
          <a:p>
            <a:pPr eaLnBrk="1" hangingPunct="1"/>
            <a:endParaRPr lang="en-US" smtClean="0"/>
          </a:p>
        </p:txBody>
      </p:sp>
      <p:pic>
        <p:nvPicPr>
          <p:cNvPr id="922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468813"/>
            <a:ext cx="2366963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219200" y="2819400"/>
            <a:ext cx="64770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/>
              <a:t>In medieval times, Ghana was the source of much of the gold that found its way across the Sahara to North Africa and Europe.</a:t>
            </a:r>
          </a:p>
        </p:txBody>
      </p:sp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1371600" y="4495800"/>
            <a:ext cx="670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/>
              <a:t>Gold is still an important part of Ghana’s economy but today Ghana is known more for its cocoa 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Gold and Ghana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>
          <a:xfrm>
            <a:off x="304800" y="1371600"/>
            <a:ext cx="8534400" cy="3276600"/>
          </a:xfrm>
        </p:spPr>
        <p:txBody>
          <a:bodyPr anchor="ctr"/>
          <a:lstStyle/>
          <a:p>
            <a:pPr eaLnBrk="1" hangingPunct="1"/>
            <a:r>
              <a:rPr lang="en-US" smtClean="0"/>
              <a:t>   History of Ghana and Cocoa </a:t>
            </a:r>
            <a:br>
              <a:rPr lang="en-US" smtClean="0"/>
            </a:br>
            <a:endParaRPr lang="en-US" smtClean="0"/>
          </a:p>
        </p:txBody>
      </p:sp>
      <p:pic>
        <p:nvPicPr>
          <p:cNvPr id="11267" name="Picture 5" descr="beans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276600"/>
            <a:ext cx="2895600" cy="263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857</TotalTime>
  <Words>673</Words>
  <Application>Microsoft Office PowerPoint</Application>
  <PresentationFormat>On-screen Show (4:3)</PresentationFormat>
  <Paragraphs>80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Wingdings</vt:lpstr>
      <vt:lpstr>Calibri</vt:lpstr>
      <vt:lpstr>Times New Roman</vt:lpstr>
      <vt:lpstr>Capsules</vt:lpstr>
      <vt:lpstr>Facts about Ghana and Cocoa</vt:lpstr>
      <vt:lpstr>Ghana</vt:lpstr>
      <vt:lpstr>Accra</vt:lpstr>
      <vt:lpstr>Cedi</vt:lpstr>
      <vt:lpstr>PowerPoint Presentation</vt:lpstr>
      <vt:lpstr> </vt:lpstr>
      <vt:lpstr>Empire of Ghana</vt:lpstr>
      <vt:lpstr>PowerPoint Presentation</vt:lpstr>
      <vt:lpstr>   History of Ghana and Cocoa  </vt:lpstr>
      <vt:lpstr>PowerPoint Presentation</vt:lpstr>
      <vt:lpstr>Tetteh Quarshie</vt:lpstr>
      <vt:lpstr>PowerPoint Presentation</vt:lpstr>
      <vt:lpstr>PowerPoint Presentation</vt:lpstr>
      <vt:lpstr>720,000 cocoa farmers in Ghana</vt:lpstr>
      <vt:lpstr>Problems Cocoa Farmers Face</vt:lpstr>
      <vt:lpstr>PowerPoint Presentation</vt:lpstr>
      <vt:lpstr>Fixed Scales</vt:lpstr>
      <vt:lpstr>PowerPoint Presentation</vt:lpstr>
      <vt:lpstr>PowerPoint Presentation</vt:lpstr>
      <vt:lpstr>Rich get richer</vt:lpstr>
      <vt:lpstr>Farmers’ Cooperatives</vt:lpstr>
      <vt:lpstr>Best of the Best!</vt:lpstr>
      <vt:lpstr>Kuapa’s Mission</vt:lpstr>
      <vt:lpstr>Buy Fair Trade Chocolate</vt:lpstr>
      <vt:lpstr>The End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Brenda Randolph</dc:creator>
  <cp:lastModifiedBy>Teacher E-Solutions</cp:lastModifiedBy>
  <cp:revision>42</cp:revision>
  <dcterms:created xsi:type="dcterms:W3CDTF">2009-02-18T00:43:35Z</dcterms:created>
  <dcterms:modified xsi:type="dcterms:W3CDTF">2019-01-18T16:56:24Z</dcterms:modified>
</cp:coreProperties>
</file>