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72" r:id="rId7"/>
    <p:sldId id="273" r:id="rId8"/>
    <p:sldId id="268" r:id="rId9"/>
    <p:sldId id="274" r:id="rId10"/>
    <p:sldId id="275" r:id="rId11"/>
    <p:sldId id="276" r:id="rId12"/>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325" autoAdjust="0"/>
    <p:restoredTop sz="90929"/>
  </p:normalViewPr>
  <p:slideViewPr>
    <p:cSldViewPr>
      <p:cViewPr varScale="1">
        <p:scale>
          <a:sx n="45" d="100"/>
          <a:sy n="45" d="100"/>
        </p:scale>
        <p:origin x="-76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889E7F1D-0E9E-4E46-85AF-DBBA80EAA864}" type="slidenum">
              <a:rPr lang="nl-NL"/>
              <a:pPr>
                <a:defRPr/>
              </a:pPr>
              <a:t>‹#›</a:t>
            </a:fld>
            <a:endParaRPr lang="nl-NL"/>
          </a:p>
        </p:txBody>
      </p:sp>
    </p:spTree>
    <p:extLst>
      <p:ext uri="{BB962C8B-B14F-4D97-AF65-F5344CB8AC3E}">
        <p14:creationId xmlns:p14="http://schemas.microsoft.com/office/powerpoint/2010/main" val="328456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866BA433-676C-4B18-8F94-DF06D4ABEE64}" type="slidenum">
              <a:rPr lang="nl-NL"/>
              <a:pPr>
                <a:defRPr/>
              </a:pPr>
              <a:t>‹#›</a:t>
            </a:fld>
            <a:endParaRPr lang="nl-NL"/>
          </a:p>
        </p:txBody>
      </p:sp>
    </p:spTree>
    <p:extLst>
      <p:ext uri="{BB962C8B-B14F-4D97-AF65-F5344CB8AC3E}">
        <p14:creationId xmlns:p14="http://schemas.microsoft.com/office/powerpoint/2010/main" val="135651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54895250-01D8-41A6-9A13-2ED2A03960D9}" type="slidenum">
              <a:rPr lang="nl-NL"/>
              <a:pPr>
                <a:defRPr/>
              </a:pPr>
              <a:t>‹#›</a:t>
            </a:fld>
            <a:endParaRPr lang="nl-NL"/>
          </a:p>
        </p:txBody>
      </p:sp>
    </p:spTree>
    <p:extLst>
      <p:ext uri="{BB962C8B-B14F-4D97-AF65-F5344CB8AC3E}">
        <p14:creationId xmlns:p14="http://schemas.microsoft.com/office/powerpoint/2010/main" val="334040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FECCC26D-EFFA-47FA-96CD-55ED9C764C17}" type="slidenum">
              <a:rPr lang="nl-NL"/>
              <a:pPr>
                <a:defRPr/>
              </a:pPr>
              <a:t>‹#›</a:t>
            </a:fld>
            <a:endParaRPr lang="nl-NL"/>
          </a:p>
        </p:txBody>
      </p:sp>
    </p:spTree>
    <p:extLst>
      <p:ext uri="{BB962C8B-B14F-4D97-AF65-F5344CB8AC3E}">
        <p14:creationId xmlns:p14="http://schemas.microsoft.com/office/powerpoint/2010/main" val="373327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2F9AD894-DF3A-4018-8F7C-B1E3A0EAFBCA}" type="slidenum">
              <a:rPr lang="nl-NL"/>
              <a:pPr>
                <a:defRPr/>
              </a:pPr>
              <a:t>‹#›</a:t>
            </a:fld>
            <a:endParaRPr lang="nl-NL"/>
          </a:p>
        </p:txBody>
      </p:sp>
    </p:spTree>
    <p:extLst>
      <p:ext uri="{BB962C8B-B14F-4D97-AF65-F5344CB8AC3E}">
        <p14:creationId xmlns:p14="http://schemas.microsoft.com/office/powerpoint/2010/main" val="35386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pPr>
              <a:defRPr/>
            </a:pPr>
            <a:fld id="{E14A6812-F3E1-4DAA-B77C-C6E06DFE3E5C}" type="slidenum">
              <a:rPr lang="nl-NL"/>
              <a:pPr>
                <a:defRPr/>
              </a:pPr>
              <a:t>‹#›</a:t>
            </a:fld>
            <a:endParaRPr lang="nl-NL"/>
          </a:p>
        </p:txBody>
      </p:sp>
    </p:spTree>
    <p:extLst>
      <p:ext uri="{BB962C8B-B14F-4D97-AF65-F5344CB8AC3E}">
        <p14:creationId xmlns:p14="http://schemas.microsoft.com/office/powerpoint/2010/main" val="322971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a:defRPr/>
            </a:lvl1pPr>
          </a:lstStyle>
          <a:p>
            <a:pPr>
              <a:defRPr/>
            </a:pPr>
            <a:endParaRPr lang="nl-NL"/>
          </a:p>
        </p:txBody>
      </p:sp>
      <p:sp>
        <p:nvSpPr>
          <p:cNvPr id="8" name="Rectangle 5"/>
          <p:cNvSpPr>
            <a:spLocks noGrp="1" noChangeArrowheads="1"/>
          </p:cNvSpPr>
          <p:nvPr>
            <p:ph type="ftr" sz="quarter" idx="11"/>
          </p:nvPr>
        </p:nvSpPr>
        <p:spPr/>
        <p:txBody>
          <a:bodyPr/>
          <a:lstStyle>
            <a:lvl1pPr>
              <a:defRPr/>
            </a:lvl1pPr>
          </a:lstStyle>
          <a:p>
            <a:pPr>
              <a:defRPr/>
            </a:pPr>
            <a:endParaRPr lang="nl-NL"/>
          </a:p>
        </p:txBody>
      </p:sp>
      <p:sp>
        <p:nvSpPr>
          <p:cNvPr id="9" name="Rectangle 6"/>
          <p:cNvSpPr>
            <a:spLocks noGrp="1" noChangeArrowheads="1"/>
          </p:cNvSpPr>
          <p:nvPr>
            <p:ph type="sldNum" sz="quarter" idx="12"/>
          </p:nvPr>
        </p:nvSpPr>
        <p:spPr/>
        <p:txBody>
          <a:bodyPr/>
          <a:lstStyle>
            <a:lvl1pPr>
              <a:defRPr/>
            </a:lvl1pPr>
          </a:lstStyle>
          <a:p>
            <a:pPr>
              <a:defRPr/>
            </a:pPr>
            <a:fld id="{178303BC-96C2-4C6F-AE05-99D3BF1CD9BE}" type="slidenum">
              <a:rPr lang="nl-NL"/>
              <a:pPr>
                <a:defRPr/>
              </a:pPr>
              <a:t>‹#›</a:t>
            </a:fld>
            <a:endParaRPr lang="nl-NL"/>
          </a:p>
        </p:txBody>
      </p:sp>
    </p:spTree>
    <p:extLst>
      <p:ext uri="{BB962C8B-B14F-4D97-AF65-F5344CB8AC3E}">
        <p14:creationId xmlns:p14="http://schemas.microsoft.com/office/powerpoint/2010/main" val="197399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a:defRPr/>
            </a:lvl1pPr>
          </a:lstStyle>
          <a:p>
            <a:pPr>
              <a:defRPr/>
            </a:pPr>
            <a:endParaRPr lang="nl-NL"/>
          </a:p>
        </p:txBody>
      </p:sp>
      <p:sp>
        <p:nvSpPr>
          <p:cNvPr id="4" name="Rectangle 5"/>
          <p:cNvSpPr>
            <a:spLocks noGrp="1" noChangeArrowheads="1"/>
          </p:cNvSpPr>
          <p:nvPr>
            <p:ph type="ftr" sz="quarter" idx="11"/>
          </p:nvPr>
        </p:nvSpPr>
        <p:spPr/>
        <p:txBody>
          <a:bodyPr/>
          <a:lstStyle>
            <a:lvl1pPr>
              <a:defRPr/>
            </a:lvl1pPr>
          </a:lstStyle>
          <a:p>
            <a:pPr>
              <a:defRPr/>
            </a:pPr>
            <a:endParaRPr lang="nl-NL"/>
          </a:p>
        </p:txBody>
      </p:sp>
      <p:sp>
        <p:nvSpPr>
          <p:cNvPr id="5" name="Rectangle 6"/>
          <p:cNvSpPr>
            <a:spLocks noGrp="1" noChangeArrowheads="1"/>
          </p:cNvSpPr>
          <p:nvPr>
            <p:ph type="sldNum" sz="quarter" idx="12"/>
          </p:nvPr>
        </p:nvSpPr>
        <p:spPr/>
        <p:txBody>
          <a:bodyPr/>
          <a:lstStyle>
            <a:lvl1pPr>
              <a:defRPr/>
            </a:lvl1pPr>
          </a:lstStyle>
          <a:p>
            <a:pPr>
              <a:defRPr/>
            </a:pPr>
            <a:fld id="{3BBEA929-F415-47E2-A3D6-A76999E278D9}" type="slidenum">
              <a:rPr lang="nl-NL"/>
              <a:pPr>
                <a:defRPr/>
              </a:pPr>
              <a:t>‹#›</a:t>
            </a:fld>
            <a:endParaRPr lang="nl-NL"/>
          </a:p>
        </p:txBody>
      </p:sp>
    </p:spTree>
    <p:extLst>
      <p:ext uri="{BB962C8B-B14F-4D97-AF65-F5344CB8AC3E}">
        <p14:creationId xmlns:p14="http://schemas.microsoft.com/office/powerpoint/2010/main" val="367491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nl-NL"/>
          </a:p>
        </p:txBody>
      </p:sp>
      <p:sp>
        <p:nvSpPr>
          <p:cNvPr id="3" name="Rectangle 5"/>
          <p:cNvSpPr>
            <a:spLocks noGrp="1" noChangeArrowheads="1"/>
          </p:cNvSpPr>
          <p:nvPr>
            <p:ph type="ftr" sz="quarter" idx="11"/>
          </p:nvPr>
        </p:nvSpPr>
        <p:spPr/>
        <p:txBody>
          <a:bodyPr/>
          <a:lstStyle>
            <a:lvl1pPr>
              <a:defRPr/>
            </a:lvl1pPr>
          </a:lstStyle>
          <a:p>
            <a:pPr>
              <a:defRPr/>
            </a:pPr>
            <a:endParaRPr lang="nl-NL"/>
          </a:p>
        </p:txBody>
      </p:sp>
      <p:sp>
        <p:nvSpPr>
          <p:cNvPr id="4" name="Rectangle 6"/>
          <p:cNvSpPr>
            <a:spLocks noGrp="1" noChangeArrowheads="1"/>
          </p:cNvSpPr>
          <p:nvPr>
            <p:ph type="sldNum" sz="quarter" idx="12"/>
          </p:nvPr>
        </p:nvSpPr>
        <p:spPr/>
        <p:txBody>
          <a:bodyPr/>
          <a:lstStyle>
            <a:lvl1pPr>
              <a:defRPr/>
            </a:lvl1pPr>
          </a:lstStyle>
          <a:p>
            <a:pPr>
              <a:defRPr/>
            </a:pPr>
            <a:fld id="{0DBC7AB7-6498-4601-B98C-0D83726CFF2D}" type="slidenum">
              <a:rPr lang="nl-NL"/>
              <a:pPr>
                <a:defRPr/>
              </a:pPr>
              <a:t>‹#›</a:t>
            </a:fld>
            <a:endParaRPr lang="nl-NL"/>
          </a:p>
        </p:txBody>
      </p:sp>
    </p:spTree>
    <p:extLst>
      <p:ext uri="{BB962C8B-B14F-4D97-AF65-F5344CB8AC3E}">
        <p14:creationId xmlns:p14="http://schemas.microsoft.com/office/powerpoint/2010/main" val="321757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pPr>
              <a:defRPr/>
            </a:pPr>
            <a:fld id="{7D6E6B99-C17F-43A6-97F0-5B9E2A5FBA5E}" type="slidenum">
              <a:rPr lang="nl-NL"/>
              <a:pPr>
                <a:defRPr/>
              </a:pPr>
              <a:t>‹#›</a:t>
            </a:fld>
            <a:endParaRPr lang="nl-NL"/>
          </a:p>
        </p:txBody>
      </p:sp>
    </p:spTree>
    <p:extLst>
      <p:ext uri="{BB962C8B-B14F-4D97-AF65-F5344CB8AC3E}">
        <p14:creationId xmlns:p14="http://schemas.microsoft.com/office/powerpoint/2010/main" val="170512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pPr>
              <a:defRPr/>
            </a:pPr>
            <a:fld id="{8884681D-A723-4397-B190-8492C4D04C80}" type="slidenum">
              <a:rPr lang="nl-NL"/>
              <a:pPr>
                <a:defRPr/>
              </a:pPr>
              <a:t>‹#›</a:t>
            </a:fld>
            <a:endParaRPr lang="nl-NL"/>
          </a:p>
        </p:txBody>
      </p:sp>
    </p:spTree>
    <p:extLst>
      <p:ext uri="{BB962C8B-B14F-4D97-AF65-F5344CB8AC3E}">
        <p14:creationId xmlns:p14="http://schemas.microsoft.com/office/powerpoint/2010/main" val="227143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6FC2EC-92B9-4408-9C31-5A5FA00BC95D}" type="slidenum">
              <a:rPr lang="nl-NL"/>
              <a:pPr>
                <a:defRPr/>
              </a:pPr>
              <a:t>‹#›</a:t>
            </a:fld>
            <a:endParaRPr lang="nl-NL"/>
          </a:p>
        </p:txBody>
      </p:sp>
      <p:pic>
        <p:nvPicPr>
          <p:cNvPr id="1031" name="Picture 7" descr="C:\Documents and Settings\Uw Naam\Mijn documenten\SECURIO\Logo's\SECURIOlogo--333dp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4800" y="152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Group 2"/>
          <p:cNvGraphicFramePr>
            <a:graphicFrameLocks noGrp="1"/>
          </p:cNvGraphicFramePr>
          <p:nvPr/>
        </p:nvGraphicFramePr>
        <p:xfrm>
          <a:off x="609600" y="1828800"/>
          <a:ext cx="8001000" cy="4572000"/>
        </p:xfrm>
        <a:graphic>
          <a:graphicData uri="http://schemas.openxmlformats.org/drawingml/2006/table">
            <a:tbl>
              <a:tblPr/>
              <a:tblGrid>
                <a:gridCol w="8001000"/>
              </a:tblGrid>
              <a:tr h="457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rgbClr val="969696"/>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graphicFrame>
        <p:nvGraphicFramePr>
          <p:cNvPr id="3080" name="Group 8"/>
          <p:cNvGraphicFramePr>
            <a:graphicFrameLocks noGrp="1"/>
          </p:cNvGraphicFramePr>
          <p:nvPr/>
        </p:nvGraphicFramePr>
        <p:xfrm>
          <a:off x="3124200" y="2819400"/>
          <a:ext cx="2819400" cy="2819400"/>
        </p:xfrm>
        <a:graphic>
          <a:graphicData uri="http://schemas.openxmlformats.org/drawingml/2006/table">
            <a:tbl>
              <a:tblPr/>
              <a:tblGrid>
                <a:gridCol w="2819400"/>
              </a:tblGrid>
              <a:tr h="281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rgbClr val="969696"/>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pic>
        <p:nvPicPr>
          <p:cNvPr id="13326" name="Picture 14" descr="C:\Documents and Settings\Uw Naam\Mijn documenten\SECURIO\Logo's\SECURIOlogo--333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15"/>
          <p:cNvSpPr txBox="1">
            <a:spLocks noChangeArrowheads="1"/>
          </p:cNvSpPr>
          <p:nvPr/>
        </p:nvSpPr>
        <p:spPr bwMode="auto">
          <a:xfrm>
            <a:off x="3657600" y="5791200"/>
            <a:ext cx="179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NL" sz="2000">
                <a:solidFill>
                  <a:srgbClr val="969696"/>
                </a:solidFill>
              </a:rPr>
              <a:t>www.securio.nl</a:t>
            </a:r>
          </a:p>
        </p:txBody>
      </p:sp>
      <p:sp>
        <p:nvSpPr>
          <p:cNvPr id="13328" name="Text Box 16"/>
          <p:cNvSpPr txBox="1">
            <a:spLocks noChangeArrowheads="1"/>
          </p:cNvSpPr>
          <p:nvPr/>
        </p:nvSpPr>
        <p:spPr bwMode="auto">
          <a:xfrm>
            <a:off x="7620000" y="0"/>
            <a:ext cx="15240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a:t>    </a:t>
            </a:r>
          </a:p>
          <a:p>
            <a:pPr eaLnBrk="1" hangingPunct="1">
              <a:spcBef>
                <a:spcPct val="50000"/>
              </a:spcBef>
            </a:pPr>
            <a:r>
              <a:rPr lang="nl-NL"/>
              <a:t>    </a:t>
            </a:r>
          </a:p>
          <a:p>
            <a:pPr eaLnBrk="1" hangingPunct="1">
              <a:spcBef>
                <a:spcPct val="50000"/>
              </a:spcBef>
            </a:pPr>
            <a:r>
              <a:rPr lang="nl-NL"/>
              <a:t>    </a:t>
            </a:r>
          </a:p>
        </p:txBody>
      </p:sp>
      <p:pic>
        <p:nvPicPr>
          <p:cNvPr id="13329" name="Picture 17" descr="C:\Documents and Settings\Herbert ten Thij\Mijn documenten\CLINTEV\pics\designlogonw3-prep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533400" y="1524000"/>
          <a:ext cx="8001000" cy="4724400"/>
        </p:xfrm>
        <a:graphic>
          <a:graphicData uri="http://schemas.openxmlformats.org/drawingml/2006/table">
            <a:tbl>
              <a:tblPr/>
              <a:tblGrid>
                <a:gridCol w="8001000"/>
              </a:tblGrid>
              <a:tr h="472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sp>
        <p:nvSpPr>
          <p:cNvPr id="22536" name="Text Box 8"/>
          <p:cNvSpPr txBox="1">
            <a:spLocks noChangeArrowheads="1"/>
          </p:cNvSpPr>
          <p:nvPr/>
        </p:nvSpPr>
        <p:spPr bwMode="auto">
          <a:xfrm>
            <a:off x="838200" y="1676400"/>
            <a:ext cx="76200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GB">
                <a:solidFill>
                  <a:srgbClr val="0066FF"/>
                </a:solidFill>
              </a:rPr>
              <a:t>The official goal of the Delta project was to reduce the risk of flooding in South Holland and Zeeland to once per 10,000 years. </a:t>
            </a:r>
          </a:p>
          <a:p>
            <a:pPr eaLnBrk="1" hangingPunct="1">
              <a:spcBef>
                <a:spcPct val="20000"/>
              </a:spcBef>
            </a:pPr>
            <a:r>
              <a:rPr lang="en-GB">
                <a:solidFill>
                  <a:srgbClr val="0066FF"/>
                </a:solidFill>
              </a:rPr>
              <a:t>(For the rest of the country, the protection level is once per 4,000 years.) </a:t>
            </a:r>
          </a:p>
          <a:p>
            <a:pPr eaLnBrk="1" hangingPunct="1">
              <a:spcBef>
                <a:spcPct val="20000"/>
              </a:spcBef>
            </a:pPr>
            <a:r>
              <a:rPr lang="en-GB">
                <a:solidFill>
                  <a:srgbClr val="0066FF"/>
                </a:solidFill>
              </a:rPr>
              <a:t>This was achieved by raising 3,000 kilometres (1,864 mi) of outer sea-dykes and 10,000 kilometres (6,214 mi) of inner, canal, and river dikes to "delta" height, and by closing off the sea estuaries of the Zeeland province. </a:t>
            </a:r>
          </a:p>
          <a:p>
            <a:pPr eaLnBrk="1" hangingPunct="1">
              <a:spcBef>
                <a:spcPct val="20000"/>
              </a:spcBef>
            </a:pPr>
            <a:r>
              <a:rPr lang="en-GB">
                <a:solidFill>
                  <a:srgbClr val="0066FF"/>
                </a:solidFill>
              </a:rPr>
              <a:t>New risk assessments occasionally show problems requiring additional Delta project dyke reinforcements</a:t>
            </a:r>
            <a:r>
              <a:rPr lang="nl-NL">
                <a:solidFill>
                  <a:srgbClr val="0066FF"/>
                </a:solidFill>
              </a:rPr>
              <a:t>. </a:t>
            </a:r>
          </a:p>
        </p:txBody>
      </p:sp>
      <p:pic>
        <p:nvPicPr>
          <p:cNvPr id="22537" name="Picture 10" descr="C:\Documents and Settings\Herbert ten Thij\Mijn documenten\Mijn afbeeldingen\Deltawerken_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143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C:\Documents and Settings\Herbert ten Thij\Mijn documenten\Mijn afbeeldingen\120px-Kering_Hollandse_IJs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3050"/>
            <a:ext cx="152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C:\Documents and Settings\Herbert ten Thij\Mijn documenten\Mijn afbeeldingen\120px-Veerse_D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03213"/>
            <a:ext cx="10668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nvGraphicFramePr>
        <p:xfrm>
          <a:off x="533400" y="4495800"/>
          <a:ext cx="8001000" cy="1752600"/>
        </p:xfrm>
        <a:graphic>
          <a:graphicData uri="http://schemas.openxmlformats.org/drawingml/2006/table">
            <a:tbl>
              <a:tblPr/>
              <a:tblGrid>
                <a:gridCol w="8001000"/>
              </a:tblGrid>
              <a:tr h="175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sp>
        <p:nvSpPr>
          <p:cNvPr id="23560" name="Text Box 8"/>
          <p:cNvSpPr txBox="1">
            <a:spLocks noChangeArrowheads="1"/>
          </p:cNvSpPr>
          <p:nvPr/>
        </p:nvSpPr>
        <p:spPr bwMode="auto">
          <a:xfrm>
            <a:off x="685800" y="4648200"/>
            <a:ext cx="777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GB">
                <a:solidFill>
                  <a:srgbClr val="0066FF"/>
                </a:solidFill>
              </a:rPr>
              <a:t>The Delta project is one of the largest construction efforts in human history and is considered by the American Society of Civil Engineers as one of the seven wonders of the modern world.</a:t>
            </a:r>
          </a:p>
        </p:txBody>
      </p:sp>
      <p:pic>
        <p:nvPicPr>
          <p:cNvPr id="23561" name="Picture 9" descr="C:\Documents and Settings\Herbert ten Thij\Mijn documenten\Mijn afbeeldingen\Deltawerken_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41910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C:\Documents and Settings\Herbert ten Thij\Mijn documenten\Mijn afbeeldingen\120px-Grevelingeda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6988"/>
            <a:ext cx="30480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609600" y="1828800"/>
          <a:ext cx="8001000" cy="4572000"/>
        </p:xfrm>
        <a:graphic>
          <a:graphicData uri="http://schemas.openxmlformats.org/drawingml/2006/table">
            <a:tbl>
              <a:tblPr/>
              <a:tblGrid>
                <a:gridCol w="8001000"/>
              </a:tblGrid>
              <a:tr h="457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rgbClr val="969696"/>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sp>
        <p:nvSpPr>
          <p:cNvPr id="4104" name="Text Box 8"/>
          <p:cNvSpPr txBox="1">
            <a:spLocks noChangeArrowheads="1"/>
          </p:cNvSpPr>
          <p:nvPr/>
        </p:nvSpPr>
        <p:spPr bwMode="auto">
          <a:xfrm>
            <a:off x="3048000" y="2895600"/>
            <a:ext cx="3505200" cy="650875"/>
          </a:xfrm>
          <a:prstGeom prst="rect">
            <a:avLst/>
          </a:prstGeom>
          <a:gradFill rotWithShape="0">
            <a:gsLst>
              <a:gs pos="0">
                <a:schemeClr val="hlink">
                  <a:gamma/>
                  <a:shade val="80784"/>
                  <a:invGamma/>
                </a:schemeClr>
              </a:gs>
              <a:gs pos="50000">
                <a:schemeClr val="hlink"/>
              </a:gs>
              <a:gs pos="100000">
                <a:schemeClr val="hlink">
                  <a:gamma/>
                  <a:shade val="80784"/>
                  <a:invGamma/>
                </a:schemeClr>
              </a:gs>
            </a:gsLst>
            <a:lin ang="18900000" scaled="1"/>
          </a:gradFill>
          <a:ln w="9525">
            <a:solidFill>
              <a:schemeClr val="bg2"/>
            </a:solidFill>
            <a:miter lim="800000"/>
            <a:headEnd/>
            <a:tailEnd/>
          </a:ln>
          <a:effectLst/>
        </p:spPr>
        <p:txBody>
          <a:bodyPr>
            <a:spAutoFit/>
          </a:bodyPr>
          <a:lstStyle/>
          <a:p>
            <a:pPr>
              <a:spcBef>
                <a:spcPct val="50000"/>
              </a:spcBef>
              <a:defRPr/>
            </a:pPr>
            <a:r>
              <a:rPr lang="en-GB" sz="3600">
                <a:solidFill>
                  <a:schemeClr val="accent2"/>
                </a:solidFill>
              </a:rPr>
              <a:t> The</a:t>
            </a:r>
            <a:r>
              <a:rPr lang="en-GB" sz="3600" b="1">
                <a:solidFill>
                  <a:schemeClr val="accent2"/>
                </a:solidFill>
              </a:rPr>
              <a:t> N</a:t>
            </a:r>
            <a:r>
              <a:rPr lang="en-GB" sz="3600">
                <a:solidFill>
                  <a:schemeClr val="accent2"/>
                </a:solidFill>
              </a:rPr>
              <a:t>etherlands</a:t>
            </a:r>
          </a:p>
        </p:txBody>
      </p:sp>
      <p:sp>
        <p:nvSpPr>
          <p:cNvPr id="14345" name="Text Box 10"/>
          <p:cNvSpPr txBox="1">
            <a:spLocks noChangeArrowheads="1"/>
          </p:cNvSpPr>
          <p:nvPr/>
        </p:nvSpPr>
        <p:spPr bwMode="auto">
          <a:xfrm>
            <a:off x="3140075" y="4140200"/>
            <a:ext cx="3171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800">
                <a:solidFill>
                  <a:schemeClr val="accent2"/>
                </a:solidFill>
              </a:rPr>
              <a:t>a short introduction</a:t>
            </a:r>
          </a:p>
          <a:p>
            <a:pPr algn="ctr" eaLnBrk="1" hangingPunct="1"/>
            <a:r>
              <a:rPr lang="en-GB" sz="2800">
                <a:solidFill>
                  <a:schemeClr val="accent2"/>
                </a:solidFill>
              </a:rPr>
              <a:t>concerning the main </a:t>
            </a:r>
          </a:p>
          <a:p>
            <a:pPr algn="ctr" eaLnBrk="1" hangingPunct="1"/>
            <a:r>
              <a:rPr lang="en-GB" sz="2800">
                <a:solidFill>
                  <a:schemeClr val="accent2"/>
                </a:solidFill>
              </a:rPr>
              <a:t>socio-cultural data</a:t>
            </a:r>
          </a:p>
        </p:txBody>
      </p:sp>
      <p:pic>
        <p:nvPicPr>
          <p:cNvPr id="14346" name="Picture 11" descr="C:\Documents and Settings\Herbert ten Thij\Mijn documenten\CLINTEV\pics\designlogonw3-prep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2" descr="C:\Documents and Settings\Herbert ten Thij\Mijn documenten\ISLACOSADIF\Logo design\[pre] pics\logosocratesgrundtvig_08-msk2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6388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C:\Documents and Settings\Herbert ten Thij\Mijn documenten\Mijn afbeeldingen\kaart_ned___enge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71463"/>
            <a:ext cx="46672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C:\Documents and Settings\Herbert ten Thij\Mijn documenten\Mijn afbeeldingen\Coat_of_arms_of_the_Netherl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26206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Documents and Settings\Herbert ten Thij\Mijn documenten\Mijn afbeeldingen\nederland2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5"/>
          <p:cNvSpPr>
            <a:spLocks noChangeArrowheads="1"/>
          </p:cNvSpPr>
          <p:nvPr/>
        </p:nvSpPr>
        <p:spPr bwMode="auto">
          <a:xfrm>
            <a:off x="5257800" y="4648200"/>
            <a:ext cx="3657600" cy="152400"/>
          </a:xfrm>
          <a:prstGeom prst="leftArrow">
            <a:avLst>
              <a:gd name="adj1" fmla="val 50000"/>
              <a:gd name="adj2" fmla="val 600000"/>
            </a:avLst>
          </a:prstGeom>
          <a:solidFill>
            <a:srgbClr val="3366FF"/>
          </a:solidFill>
          <a:ln w="9525">
            <a:solidFill>
              <a:srgbClr val="99CCFF"/>
            </a:solidFill>
            <a:miter lim="800000"/>
            <a:headEnd/>
            <a:tailEnd/>
          </a:ln>
        </p:spPr>
        <p:txBody>
          <a:bodyPr wrap="none" anchor="ctr"/>
          <a:lstStyle/>
          <a:p>
            <a:endParaRPr lang="hu-HU"/>
          </a:p>
        </p:txBody>
      </p:sp>
      <p:sp>
        <p:nvSpPr>
          <p:cNvPr id="15366" name="AutoShape 7">
            <a:hlinkClick r:id="" action="ppaction://hlinkshowjump?jump=firstslide" highlightClick="1"/>
          </p:cNvPr>
          <p:cNvSpPr>
            <a:spLocks noChangeArrowheads="1"/>
          </p:cNvSpPr>
          <p:nvPr/>
        </p:nvSpPr>
        <p:spPr bwMode="auto">
          <a:xfrm>
            <a:off x="5029200" y="4343400"/>
            <a:ext cx="228600" cy="304800"/>
          </a:xfrm>
          <a:prstGeom prst="actionButtonHome">
            <a:avLst/>
          </a:prstGeom>
          <a:solidFill>
            <a:srgbClr val="99CCFF"/>
          </a:solidFill>
          <a:ln w="9525">
            <a:solidFill>
              <a:srgbClr val="3366FF"/>
            </a:solidFill>
            <a:miter lim="800000"/>
            <a:headEnd/>
            <a:tailEnd/>
          </a:ln>
        </p:spPr>
        <p:txBody>
          <a:bodyPr wrap="none" anchor="ctr"/>
          <a:lstStyle/>
          <a:p>
            <a:endParaRPr lang="hu-HU"/>
          </a:p>
        </p:txBody>
      </p:sp>
      <p:sp>
        <p:nvSpPr>
          <p:cNvPr id="15367" name="AutoShape 8"/>
          <p:cNvSpPr>
            <a:spLocks noChangeArrowheads="1"/>
          </p:cNvSpPr>
          <p:nvPr/>
        </p:nvSpPr>
        <p:spPr bwMode="auto">
          <a:xfrm flipV="1">
            <a:off x="6934200" y="3505200"/>
            <a:ext cx="1828800" cy="76200"/>
          </a:xfrm>
          <a:prstGeom prst="leftArrow">
            <a:avLst>
              <a:gd name="adj1" fmla="val 50000"/>
              <a:gd name="adj2" fmla="val 600000"/>
            </a:avLst>
          </a:prstGeom>
          <a:solidFill>
            <a:srgbClr val="3366FF"/>
          </a:solidFill>
          <a:ln w="9525">
            <a:solidFill>
              <a:srgbClr val="99CCFF"/>
            </a:solidFill>
            <a:miter lim="800000"/>
            <a:headEnd/>
            <a:tailEnd/>
          </a:ln>
        </p:spPr>
        <p:txBody>
          <a:bodyPr wrap="none" anchor="ctr"/>
          <a:lstStyle/>
          <a:p>
            <a:endParaRPr lang="hu-HU"/>
          </a:p>
        </p:txBody>
      </p:sp>
      <p:pic>
        <p:nvPicPr>
          <p:cNvPr id="15368" name="Picture 9" descr="C:\Documents and Settings\Uw Naam\Mijn documenten\SECURIO\Logo's\SECURIOlogo--333d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8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C:\Documents and Settings\Herbert ten Thij\Mijn documenten\Mijn afbeeldingen\nederlandself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1219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C:\Documents and Settings\Herbert ten Thij\Mijn documenten\Mijn afbeeldingen\tulpen_en_mol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0386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C:\Documents and Settings\Herbert ten Thij\Mijn documenten\Mijn afbeeldingen\klompn.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6096000"/>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descr="C:\Documents and Settings\Herbert ten Thij\Mijn documenten\Mijn afbeeldingen\ijsseldelta_hasselt_560x350_tcm441-18443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0292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4" descr="C:\Documents and Settings\Herbert ten Thij\Mijn documenten\Mijn afbeeldingen\tulpe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943600"/>
            <a:ext cx="523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AutoShape 15">
            <a:hlinkClick r:id="" action="ppaction://hlinkshowjump?jump=firstslide" highlightClick="1"/>
          </p:cNvPr>
          <p:cNvSpPr>
            <a:spLocks noChangeArrowheads="1"/>
          </p:cNvSpPr>
          <p:nvPr/>
        </p:nvSpPr>
        <p:spPr bwMode="auto">
          <a:xfrm>
            <a:off x="6553200" y="3352800"/>
            <a:ext cx="228600" cy="304800"/>
          </a:xfrm>
          <a:prstGeom prst="actionButtonHome">
            <a:avLst/>
          </a:prstGeom>
          <a:solidFill>
            <a:srgbClr val="99CCFF"/>
          </a:solidFill>
          <a:ln w="9525">
            <a:solidFill>
              <a:srgbClr val="3366FF"/>
            </a:solidFill>
            <a:miter lim="800000"/>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37" name="Group 17"/>
          <p:cNvGraphicFramePr>
            <a:graphicFrameLocks noGrp="1"/>
          </p:cNvGraphicFramePr>
          <p:nvPr/>
        </p:nvGraphicFramePr>
        <p:xfrm>
          <a:off x="533400" y="1905000"/>
          <a:ext cx="8001000" cy="4343400"/>
        </p:xfrm>
        <a:graphic>
          <a:graphicData uri="http://schemas.openxmlformats.org/drawingml/2006/table">
            <a:tbl>
              <a:tblPr/>
              <a:tblGrid>
                <a:gridCol w="8001000"/>
              </a:tblGrid>
              <a:tr h="434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pic>
        <p:nvPicPr>
          <p:cNvPr id="16392" name="Picture 14" descr="C:\Documents and Settings\Herbert ten Thij\Mijn documenten\Mijn afbeeldingen\Coat_of_arms_of_the_Netherla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26206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9"/>
          <p:cNvSpPr txBox="1">
            <a:spLocks noChangeArrowheads="1"/>
          </p:cNvSpPr>
          <p:nvPr/>
        </p:nvSpPr>
        <p:spPr bwMode="auto">
          <a:xfrm>
            <a:off x="914400" y="2057400"/>
            <a:ext cx="739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de-DE">
                <a:solidFill>
                  <a:srgbClr val="0066FF"/>
                </a:solidFill>
              </a:rPr>
              <a:t>The Netherlands -Dutch: Nederland- are a constituent country of the Kingdom of the Netherlands, located in North-West Europe and with territories in the Caribbean. </a:t>
            </a:r>
          </a:p>
          <a:p>
            <a:pPr eaLnBrk="1" hangingPunct="1">
              <a:spcBef>
                <a:spcPct val="20000"/>
              </a:spcBef>
            </a:pPr>
            <a:r>
              <a:rPr lang="de-DE">
                <a:solidFill>
                  <a:srgbClr val="0066FF"/>
                </a:solidFill>
              </a:rPr>
              <a:t>It is a parliamentary democratic constitutional monarchy. </a:t>
            </a:r>
          </a:p>
          <a:p>
            <a:pPr eaLnBrk="1" hangingPunct="1">
              <a:spcBef>
                <a:spcPct val="20000"/>
              </a:spcBef>
            </a:pPr>
            <a:r>
              <a:rPr lang="de-DE">
                <a:solidFill>
                  <a:srgbClr val="0066FF"/>
                </a:solidFill>
              </a:rPr>
              <a:t>Mainland Netherlands borders the North Sea to the north and west, Belgium to the south, and Germany to the east, and share maritime borders with Belgium, Germany and the United Kingdom. </a:t>
            </a:r>
          </a:p>
          <a:p>
            <a:pPr eaLnBrk="1" hangingPunct="1">
              <a:spcBef>
                <a:spcPct val="20000"/>
              </a:spcBef>
            </a:pPr>
            <a:r>
              <a:rPr lang="de-DE">
                <a:solidFill>
                  <a:srgbClr val="0066FF"/>
                </a:solidFill>
              </a:rPr>
              <a:t>The capital is Amsterdam and the seat of government is The Hague.</a:t>
            </a:r>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nvGraphicFramePr>
        <p:xfrm>
          <a:off x="533400" y="1905000"/>
          <a:ext cx="8001000" cy="4343400"/>
        </p:xfrm>
        <a:graphic>
          <a:graphicData uri="http://schemas.openxmlformats.org/drawingml/2006/table">
            <a:tbl>
              <a:tblPr/>
              <a:tblGrid>
                <a:gridCol w="8001000"/>
              </a:tblGrid>
              <a:tr h="434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sp>
        <p:nvSpPr>
          <p:cNvPr id="17416" name="Text Box 9"/>
          <p:cNvSpPr txBox="1">
            <a:spLocks noChangeArrowheads="1"/>
          </p:cNvSpPr>
          <p:nvPr/>
        </p:nvSpPr>
        <p:spPr bwMode="auto">
          <a:xfrm>
            <a:off x="914400" y="2057400"/>
            <a:ext cx="73914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GB">
                <a:solidFill>
                  <a:srgbClr val="0066FF"/>
                </a:solidFill>
              </a:rPr>
              <a:t>The Netherlands are a geographically low-lying country, with about 25% of its area and 21% of its population located below sea level, with 50% of its land lying less than one metre above sea level. </a:t>
            </a:r>
          </a:p>
          <a:p>
            <a:pPr eaLnBrk="1" hangingPunct="1">
              <a:spcBef>
                <a:spcPct val="20000"/>
              </a:spcBef>
            </a:pPr>
            <a:r>
              <a:rPr lang="en-GB">
                <a:solidFill>
                  <a:srgbClr val="0066FF"/>
                </a:solidFill>
              </a:rPr>
              <a:t>Significant land area has been gained through land reclamation and preserved through an elaborate system of polders and dikes. </a:t>
            </a:r>
          </a:p>
          <a:p>
            <a:pPr eaLnBrk="1" hangingPunct="1">
              <a:spcBef>
                <a:spcPct val="20000"/>
              </a:spcBef>
            </a:pPr>
            <a:r>
              <a:rPr lang="en-GB">
                <a:solidFill>
                  <a:srgbClr val="0066FF"/>
                </a:solidFill>
              </a:rPr>
              <a:t>Much of the Netherlands is formed by the estuary of three important European rivers, which together with their distributaries form the Rhine-Meuse-Scheldt delta.</a:t>
            </a:r>
          </a:p>
        </p:txBody>
      </p:sp>
      <p:pic>
        <p:nvPicPr>
          <p:cNvPr id="17417" name="Picture 10" descr="C:\Documents and Settings\Herbert ten Thij\Mijn documenten\Mijn afbeeldingen\nederland2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C:\Documents and Settings\Herbert ten Thij\Mijn documenten\Mijn afbeeldingen\kinderdijkmolens_73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3962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C:\Documents and Settings\Herbert ten Thij\Mijn documenten\Mijn afbeeldingen\kinderdij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67056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C:\Documents and Settings\Herbert ten Thij\Mijn documenten\Mijn afbeeldingen\Holland_tul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1818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Group 2"/>
          <p:cNvGraphicFramePr>
            <a:graphicFrameLocks noGrp="1"/>
          </p:cNvGraphicFramePr>
          <p:nvPr/>
        </p:nvGraphicFramePr>
        <p:xfrm>
          <a:off x="533400" y="1447800"/>
          <a:ext cx="8001000" cy="4800600"/>
        </p:xfrm>
        <a:graphic>
          <a:graphicData uri="http://schemas.openxmlformats.org/drawingml/2006/table">
            <a:tbl>
              <a:tblPr/>
              <a:tblGrid>
                <a:gridCol w="8001000"/>
              </a:tblGrid>
              <a:tr h="480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sp>
        <p:nvSpPr>
          <p:cNvPr id="20488" name="Text Box 8"/>
          <p:cNvSpPr txBox="1">
            <a:spLocks noChangeArrowheads="1"/>
          </p:cNvSpPr>
          <p:nvPr/>
        </p:nvSpPr>
        <p:spPr bwMode="auto">
          <a:xfrm>
            <a:off x="838200" y="1524000"/>
            <a:ext cx="73914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GB">
                <a:solidFill>
                  <a:srgbClr val="0066FF"/>
                </a:solidFill>
              </a:rPr>
              <a:t>At present the Netherlands have an estimated population of about 17,000,000. </a:t>
            </a:r>
          </a:p>
          <a:p>
            <a:pPr eaLnBrk="1" hangingPunct="1">
              <a:spcBef>
                <a:spcPct val="20000"/>
              </a:spcBef>
            </a:pPr>
            <a:r>
              <a:rPr lang="en-GB">
                <a:solidFill>
                  <a:srgbClr val="0066FF"/>
                </a:solidFill>
              </a:rPr>
              <a:t>It is the 11th most populous country in Europe and the 61st most populous country in the world.</a:t>
            </a:r>
          </a:p>
          <a:p>
            <a:pPr eaLnBrk="1" hangingPunct="1">
              <a:spcBef>
                <a:spcPct val="20000"/>
              </a:spcBef>
            </a:pPr>
            <a:r>
              <a:rPr lang="en-GB">
                <a:solidFill>
                  <a:srgbClr val="0066FF"/>
                </a:solidFill>
              </a:rPr>
              <a:t>The Netherlands is the 25th most densely populated country in the world, with 395 inhabitants per km</a:t>
            </a:r>
            <a:r>
              <a:rPr lang="en-GB" baseline="30000">
                <a:solidFill>
                  <a:srgbClr val="0066FF"/>
                </a:solidFill>
              </a:rPr>
              <a:t>2 </a:t>
            </a:r>
            <a:r>
              <a:rPr lang="en-GB">
                <a:solidFill>
                  <a:srgbClr val="0066FF"/>
                </a:solidFill>
              </a:rPr>
              <a:t>or 484 inhabitants per km</a:t>
            </a:r>
            <a:r>
              <a:rPr lang="en-GB" baseline="30000">
                <a:solidFill>
                  <a:srgbClr val="0066FF"/>
                </a:solidFill>
              </a:rPr>
              <a:t>2</a:t>
            </a:r>
            <a:r>
              <a:rPr lang="en-GB">
                <a:solidFill>
                  <a:srgbClr val="0066FF"/>
                </a:solidFill>
              </a:rPr>
              <a:t> if only the land area is counted. </a:t>
            </a:r>
          </a:p>
          <a:p>
            <a:pPr eaLnBrk="1" hangingPunct="1">
              <a:spcBef>
                <a:spcPct val="20000"/>
              </a:spcBef>
            </a:pPr>
            <a:r>
              <a:rPr lang="en-GB">
                <a:solidFill>
                  <a:srgbClr val="0066FF"/>
                </a:solidFill>
              </a:rPr>
              <a:t>The Dutch are among the tallest people in the world, with an average height of 1.81 metres (5 ft 11 in) for adult males and 1.67 metres (5 ft 6 in) for adult females. </a:t>
            </a:r>
          </a:p>
          <a:p>
            <a:pPr eaLnBrk="1" hangingPunct="1">
              <a:spcBef>
                <a:spcPct val="20000"/>
              </a:spcBef>
            </a:pPr>
            <a:r>
              <a:rPr lang="en-GB">
                <a:solidFill>
                  <a:srgbClr val="0066FF"/>
                </a:solidFill>
              </a:rPr>
              <a:t>People in the south are on average about 2 cm shorter than those in the north.</a:t>
            </a:r>
          </a:p>
        </p:txBody>
      </p:sp>
      <p:pic>
        <p:nvPicPr>
          <p:cNvPr id="20489" name="Picture 10" descr="C:\Documents and Settings\Herbert ten Thij\Mijn documenten\Mijn afbeeldingen\logoHolland-V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2438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482" name="Group 2"/>
          <p:cNvGraphicFramePr>
            <a:graphicFrameLocks noGrp="1"/>
          </p:cNvGraphicFramePr>
          <p:nvPr/>
        </p:nvGraphicFramePr>
        <p:xfrm>
          <a:off x="533400" y="4038600"/>
          <a:ext cx="8001000" cy="2209800"/>
        </p:xfrm>
        <a:graphic>
          <a:graphicData uri="http://schemas.openxmlformats.org/drawingml/2006/table">
            <a:tbl>
              <a:tblPr/>
              <a:tblGrid>
                <a:gridCol w="8001000"/>
              </a:tblGrid>
              <a:tr h="2209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EAEAEA"/>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0">
                      <a:gsLst>
                        <a:gs pos="0">
                          <a:srgbClr val="DDDDDD"/>
                        </a:gs>
                        <a:gs pos="50000">
                          <a:srgbClr val="DDDDDD">
                            <a:gamma/>
                            <a:tint val="0"/>
                            <a:invGamma/>
                          </a:srgbClr>
                        </a:gs>
                        <a:gs pos="100000">
                          <a:srgbClr val="DDDDDD"/>
                        </a:gs>
                      </a:gsLst>
                      <a:lin ang="5400000" scaled="1"/>
                    </a:gradFill>
                  </a:tcPr>
                </a:tc>
              </a:tr>
            </a:tbl>
          </a:graphicData>
        </a:graphic>
      </p:graphicFrame>
      <p:sp>
        <p:nvSpPr>
          <p:cNvPr id="21512" name="Text Box 8"/>
          <p:cNvSpPr txBox="1">
            <a:spLocks noChangeArrowheads="1"/>
          </p:cNvSpPr>
          <p:nvPr/>
        </p:nvSpPr>
        <p:spPr bwMode="auto">
          <a:xfrm>
            <a:off x="685800" y="4114800"/>
            <a:ext cx="7620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GB">
                <a:solidFill>
                  <a:srgbClr val="0066FF"/>
                </a:solidFill>
              </a:rPr>
              <a:t>The struggle against the water has culminated so far in the so-called Delta-works. The Delta project, a vast construction effort designed to end the threat from the sea once and for all, was launched in 1958 and largely completed in 1997 with the completion of the Maeslantkering</a:t>
            </a:r>
            <a:r>
              <a:rPr lang="nl-NL">
                <a:solidFill>
                  <a:srgbClr val="0066FF"/>
                </a:solidFill>
              </a:rPr>
              <a:t>. </a:t>
            </a:r>
          </a:p>
        </p:txBody>
      </p:sp>
      <p:pic>
        <p:nvPicPr>
          <p:cNvPr id="21513" name="Picture 10" descr="C:\Documents and Settings\Herbert ten Thij\Mijn documenten\Mijn afbeeldingen\Deltawerken_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37338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C:\Documents and Settings\Herbert ten Thij\Mijn documenten\Mijn afbeeldingen\120px-Zandkreekda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42963"/>
            <a:ext cx="3124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345</TotalTime>
  <Words>492</Words>
  <Application>Microsoft Office PowerPoint</Application>
  <PresentationFormat>On-screen Show (4:3)</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Times New Roman</vt:lpstr>
      <vt:lpstr>Arial</vt:lpstr>
      <vt:lpstr>Calibri</vt:lpstr>
      <vt:lpstr>Standaardontwerp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S.E.C.U.R.I.O. - 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Herbert ten Thij</dc:creator>
  <cp:lastModifiedBy>Teacher E-Solutions</cp:lastModifiedBy>
  <cp:revision>46</cp:revision>
  <dcterms:created xsi:type="dcterms:W3CDTF">2010-11-18T19:03:08Z</dcterms:created>
  <dcterms:modified xsi:type="dcterms:W3CDTF">2019-01-18T16:56:26Z</dcterms:modified>
</cp:coreProperties>
</file>