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sldIdLst>
    <p:sldId id="256" r:id="rId2"/>
    <p:sldId id="257" r:id="rId3"/>
    <p:sldId id="258" r:id="rId4"/>
    <p:sldId id="266" r:id="rId5"/>
    <p:sldId id="259" r:id="rId6"/>
    <p:sldId id="263" r:id="rId7"/>
    <p:sldId id="261" r:id="rId8"/>
    <p:sldId id="265" r:id="rId9"/>
    <p:sldId id="260" r:id="rId10"/>
    <p:sldId id="262" r:id="rId11"/>
    <p:sldId id="264"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ヒラギノ角ゴ Pro W3" pitchFamily="-111" charset="-128"/>
        <a:cs typeface="+mn-cs"/>
      </a:defRPr>
    </a:lvl1pPr>
    <a:lvl2pPr marL="457200" algn="l" rtl="0" eaLnBrk="0" fontAlgn="base" hangingPunct="0">
      <a:spcBef>
        <a:spcPct val="0"/>
      </a:spcBef>
      <a:spcAft>
        <a:spcPct val="0"/>
      </a:spcAft>
      <a:defRPr kern="1200">
        <a:solidFill>
          <a:schemeClr val="tx1"/>
        </a:solidFill>
        <a:latin typeface="Tahoma" pitchFamily="34" charset="0"/>
        <a:ea typeface="ヒラギノ角ゴ Pro W3" pitchFamily="-111" charset="-128"/>
        <a:cs typeface="+mn-cs"/>
      </a:defRPr>
    </a:lvl2pPr>
    <a:lvl3pPr marL="914400" algn="l" rtl="0" eaLnBrk="0" fontAlgn="base" hangingPunct="0">
      <a:spcBef>
        <a:spcPct val="0"/>
      </a:spcBef>
      <a:spcAft>
        <a:spcPct val="0"/>
      </a:spcAft>
      <a:defRPr kern="1200">
        <a:solidFill>
          <a:schemeClr val="tx1"/>
        </a:solidFill>
        <a:latin typeface="Tahoma" pitchFamily="34" charset="0"/>
        <a:ea typeface="ヒラギノ角ゴ Pro W3" pitchFamily="-111" charset="-128"/>
        <a:cs typeface="+mn-cs"/>
      </a:defRPr>
    </a:lvl3pPr>
    <a:lvl4pPr marL="1371600" algn="l" rtl="0" eaLnBrk="0" fontAlgn="base" hangingPunct="0">
      <a:spcBef>
        <a:spcPct val="0"/>
      </a:spcBef>
      <a:spcAft>
        <a:spcPct val="0"/>
      </a:spcAft>
      <a:defRPr kern="1200">
        <a:solidFill>
          <a:schemeClr val="tx1"/>
        </a:solidFill>
        <a:latin typeface="Tahoma" pitchFamily="34" charset="0"/>
        <a:ea typeface="ヒラギノ角ゴ Pro W3" pitchFamily="-111" charset="-128"/>
        <a:cs typeface="+mn-cs"/>
      </a:defRPr>
    </a:lvl4pPr>
    <a:lvl5pPr marL="1828800" algn="l" rtl="0" eaLnBrk="0" fontAlgn="base" hangingPunct="0">
      <a:spcBef>
        <a:spcPct val="0"/>
      </a:spcBef>
      <a:spcAft>
        <a:spcPct val="0"/>
      </a:spcAft>
      <a:defRPr kern="1200">
        <a:solidFill>
          <a:schemeClr val="tx1"/>
        </a:solidFill>
        <a:latin typeface="Tahoma" pitchFamily="34" charset="0"/>
        <a:ea typeface="ヒラギノ角ゴ Pro W3" pitchFamily="-111" charset="-128"/>
        <a:cs typeface="+mn-cs"/>
      </a:defRPr>
    </a:lvl5pPr>
    <a:lvl6pPr marL="2286000" algn="l" defTabSz="914400" rtl="0" eaLnBrk="1" latinLnBrk="0" hangingPunct="1">
      <a:defRPr kern="1200">
        <a:solidFill>
          <a:schemeClr val="tx1"/>
        </a:solidFill>
        <a:latin typeface="Tahoma" pitchFamily="34" charset="0"/>
        <a:ea typeface="ヒラギノ角ゴ Pro W3" pitchFamily="-111" charset="-128"/>
        <a:cs typeface="+mn-cs"/>
      </a:defRPr>
    </a:lvl6pPr>
    <a:lvl7pPr marL="2743200" algn="l" defTabSz="914400" rtl="0" eaLnBrk="1" latinLnBrk="0" hangingPunct="1">
      <a:defRPr kern="1200">
        <a:solidFill>
          <a:schemeClr val="tx1"/>
        </a:solidFill>
        <a:latin typeface="Tahoma" pitchFamily="34" charset="0"/>
        <a:ea typeface="ヒラギノ角ゴ Pro W3" pitchFamily="-111" charset="-128"/>
        <a:cs typeface="+mn-cs"/>
      </a:defRPr>
    </a:lvl7pPr>
    <a:lvl8pPr marL="3200400" algn="l" defTabSz="914400" rtl="0" eaLnBrk="1" latinLnBrk="0" hangingPunct="1">
      <a:defRPr kern="1200">
        <a:solidFill>
          <a:schemeClr val="tx1"/>
        </a:solidFill>
        <a:latin typeface="Tahoma" pitchFamily="34" charset="0"/>
        <a:ea typeface="ヒラギノ角ゴ Pro W3" pitchFamily="-111" charset="-128"/>
        <a:cs typeface="+mn-cs"/>
      </a:defRPr>
    </a:lvl8pPr>
    <a:lvl9pPr marL="3657600" algn="l" defTabSz="914400" rtl="0" eaLnBrk="1" latinLnBrk="0" hangingPunct="1">
      <a:defRPr kern="1200">
        <a:solidFill>
          <a:schemeClr val="tx1"/>
        </a:solidFill>
        <a:latin typeface="Tahoma" pitchFamily="34" charset="0"/>
        <a:ea typeface="ヒラギノ角ゴ Pro W3"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672"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048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6F04D3-814A-4D29-B912-A61DF1207449}" type="slidenum">
              <a:rPr lang="en-US"/>
              <a:pPr>
                <a:defRPr/>
              </a:pPr>
              <a:t>‹#›</a:t>
            </a:fld>
            <a:endParaRPr lang="en-US"/>
          </a:p>
        </p:txBody>
      </p:sp>
    </p:spTree>
    <p:extLst>
      <p:ext uri="{BB962C8B-B14F-4D97-AF65-F5344CB8AC3E}">
        <p14:creationId xmlns:p14="http://schemas.microsoft.com/office/powerpoint/2010/main" val="189285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3FE40A-21E9-46BB-8031-02DCB26EA957}" type="slidenum">
              <a:rPr lang="en-US"/>
              <a:pPr>
                <a:defRPr/>
              </a:pPr>
              <a:t>‹#›</a:t>
            </a:fld>
            <a:endParaRPr lang="en-US"/>
          </a:p>
        </p:txBody>
      </p:sp>
    </p:spTree>
    <p:extLst>
      <p:ext uri="{BB962C8B-B14F-4D97-AF65-F5344CB8AC3E}">
        <p14:creationId xmlns:p14="http://schemas.microsoft.com/office/powerpoint/2010/main" val="92614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1F06E7-B49F-44A1-8DC9-B08AFDC84CA0}" type="slidenum">
              <a:rPr lang="en-US"/>
              <a:pPr>
                <a:defRPr/>
              </a:pPr>
              <a:t>‹#›</a:t>
            </a:fld>
            <a:endParaRPr lang="en-US"/>
          </a:p>
        </p:txBody>
      </p:sp>
    </p:spTree>
    <p:extLst>
      <p:ext uri="{BB962C8B-B14F-4D97-AF65-F5344CB8AC3E}">
        <p14:creationId xmlns:p14="http://schemas.microsoft.com/office/powerpoint/2010/main" val="105464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904D29C-5097-4779-BA5C-690CF796435A}" type="slidenum">
              <a:rPr lang="en-US"/>
              <a:pPr>
                <a:defRPr/>
              </a:pPr>
              <a:t>‹#›</a:t>
            </a:fld>
            <a:endParaRPr lang="en-US"/>
          </a:p>
        </p:txBody>
      </p:sp>
    </p:spTree>
    <p:extLst>
      <p:ext uri="{BB962C8B-B14F-4D97-AF65-F5344CB8AC3E}">
        <p14:creationId xmlns:p14="http://schemas.microsoft.com/office/powerpoint/2010/main" val="292364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989523-9F81-404C-89C0-C897A051B7B1}" type="slidenum">
              <a:rPr lang="en-US"/>
              <a:pPr>
                <a:defRPr/>
              </a:pPr>
              <a:t>‹#›</a:t>
            </a:fld>
            <a:endParaRPr lang="en-US"/>
          </a:p>
        </p:txBody>
      </p:sp>
    </p:spTree>
    <p:extLst>
      <p:ext uri="{BB962C8B-B14F-4D97-AF65-F5344CB8AC3E}">
        <p14:creationId xmlns:p14="http://schemas.microsoft.com/office/powerpoint/2010/main" val="2590420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4B3635-2DF2-48F3-8905-807916D3A29B}" type="slidenum">
              <a:rPr lang="en-US"/>
              <a:pPr>
                <a:defRPr/>
              </a:pPr>
              <a:t>‹#›</a:t>
            </a:fld>
            <a:endParaRPr lang="en-US"/>
          </a:p>
        </p:txBody>
      </p:sp>
    </p:spTree>
    <p:extLst>
      <p:ext uri="{BB962C8B-B14F-4D97-AF65-F5344CB8AC3E}">
        <p14:creationId xmlns:p14="http://schemas.microsoft.com/office/powerpoint/2010/main" val="213014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E326D6-A354-4B9E-9B2C-54F610B39FB9}" type="slidenum">
              <a:rPr lang="en-US"/>
              <a:pPr>
                <a:defRPr/>
              </a:pPr>
              <a:t>‹#›</a:t>
            </a:fld>
            <a:endParaRPr lang="en-US"/>
          </a:p>
        </p:txBody>
      </p:sp>
    </p:spTree>
    <p:extLst>
      <p:ext uri="{BB962C8B-B14F-4D97-AF65-F5344CB8AC3E}">
        <p14:creationId xmlns:p14="http://schemas.microsoft.com/office/powerpoint/2010/main" val="1325840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C23EE69-A2FA-4867-81DD-21694C754E02}" type="slidenum">
              <a:rPr lang="en-US"/>
              <a:pPr>
                <a:defRPr/>
              </a:pPr>
              <a:t>‹#›</a:t>
            </a:fld>
            <a:endParaRPr lang="en-US"/>
          </a:p>
        </p:txBody>
      </p:sp>
    </p:spTree>
    <p:extLst>
      <p:ext uri="{BB962C8B-B14F-4D97-AF65-F5344CB8AC3E}">
        <p14:creationId xmlns:p14="http://schemas.microsoft.com/office/powerpoint/2010/main" val="34792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D5CD98-3B59-48FC-96C2-B2539138B478}" type="slidenum">
              <a:rPr lang="en-US"/>
              <a:pPr>
                <a:defRPr/>
              </a:pPr>
              <a:t>‹#›</a:t>
            </a:fld>
            <a:endParaRPr lang="en-US"/>
          </a:p>
        </p:txBody>
      </p:sp>
    </p:spTree>
    <p:extLst>
      <p:ext uri="{BB962C8B-B14F-4D97-AF65-F5344CB8AC3E}">
        <p14:creationId xmlns:p14="http://schemas.microsoft.com/office/powerpoint/2010/main" val="38953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702D3C-F663-46B8-BD62-197F75DDCF5B}" type="slidenum">
              <a:rPr lang="en-US"/>
              <a:pPr>
                <a:defRPr/>
              </a:pPr>
              <a:t>‹#›</a:t>
            </a:fld>
            <a:endParaRPr lang="en-US"/>
          </a:p>
        </p:txBody>
      </p:sp>
    </p:spTree>
    <p:extLst>
      <p:ext uri="{BB962C8B-B14F-4D97-AF65-F5344CB8AC3E}">
        <p14:creationId xmlns:p14="http://schemas.microsoft.com/office/powerpoint/2010/main" val="257468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D55F-C8EF-4428-92A8-F32B7811A6C9}" type="slidenum">
              <a:rPr lang="en-US"/>
              <a:pPr>
                <a:defRPr/>
              </a:pPr>
              <a:t>‹#›</a:t>
            </a:fld>
            <a:endParaRPr lang="en-US"/>
          </a:p>
        </p:txBody>
      </p:sp>
    </p:spTree>
    <p:extLst>
      <p:ext uri="{BB962C8B-B14F-4D97-AF65-F5344CB8AC3E}">
        <p14:creationId xmlns:p14="http://schemas.microsoft.com/office/powerpoint/2010/main" val="324933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7DB214-111E-4B7A-A9CE-48D05CC8BD8D}" type="slidenum">
              <a:rPr lang="en-US"/>
              <a:pPr>
                <a:defRPr/>
              </a:pPr>
              <a:t>‹#›</a:t>
            </a:fld>
            <a:endParaRPr lang="en-US"/>
          </a:p>
        </p:txBody>
      </p:sp>
    </p:spTree>
    <p:extLst>
      <p:ext uri="{BB962C8B-B14F-4D97-AF65-F5344CB8AC3E}">
        <p14:creationId xmlns:p14="http://schemas.microsoft.com/office/powerpoint/2010/main" val="314433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pitchFamily="34" charset="0"/>
              </a:defRPr>
            </a:lvl1pPr>
          </a:lstStyle>
          <a:p>
            <a:pPr>
              <a:defRPr/>
            </a:pPr>
            <a:endParaRPr 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pitchFamily="34" charset="0"/>
              </a:defRPr>
            </a:lvl1pPr>
          </a:lstStyle>
          <a:p>
            <a:pPr>
              <a:defRPr/>
            </a:pPr>
            <a:endParaRPr 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pitchFamily="34" charset="0"/>
              </a:defRPr>
            </a:lvl1pPr>
          </a:lstStyle>
          <a:p>
            <a:pPr>
              <a:defRPr/>
            </a:pPr>
            <a:fld id="{A3950871-5328-4CA8-A544-378ABC60721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ヒラギノ角ゴ Pro W3" pitchFamily="-111"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0"/>
          <a:ea typeface="ヒラギノ角ゴ Pro W3"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0"/>
          <a:ea typeface="ヒラギノ角ゴ Pro W3"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0"/>
          <a:ea typeface="ヒラギノ角ゴ Pro W3"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0"/>
          <a:ea typeface="ヒラギノ角ゴ Pro W3"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ヒラギノ角ゴ Pro W3" pitchFamily="-111" charset="-128"/>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ea typeface="ヒラギノ角ゴ Pro W3" pitchFamily="-111" charset="-128"/>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ea typeface="ヒラギノ角ゴ Pro W3" pitchFamily="-111" charset="-128"/>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ヒラギノ角ゴ Pro W3" pitchFamily="-111" charset="-128"/>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ヒラギノ角ゴ Pro W3" pitchFamily="-111"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effectLst>
            <a:outerShdw blurRad="38100" dist="38100" dir="2700000" algn="tl">
              <a:srgbClr val="000000"/>
            </a:outerShdw>
          </a:effectLst>
          <a:latin typeface="+mn-lt"/>
          <a:ea typeface="ヒラギノ角ゴ Pro W3"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effectLst>
            <a:outerShdw blurRad="38100" dist="38100" dir="2700000" algn="tl">
              <a:srgbClr val="000000"/>
            </a:outerShdw>
          </a:effectLst>
          <a:latin typeface="+mn-lt"/>
          <a:ea typeface="ヒラギノ角ゴ Pro W3"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effectLst>
            <a:outerShdw blurRad="38100" dist="38100" dir="2700000" algn="tl">
              <a:srgbClr val="000000"/>
            </a:outerShdw>
          </a:effectLst>
          <a:latin typeface="+mn-lt"/>
          <a:ea typeface="ヒラギノ角ゴ Pro W3"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effectLst>
            <a:outerShdw blurRad="38100" dist="38100" dir="2700000" algn="tl">
              <a:srgbClr val="000000"/>
            </a:outerShdw>
          </a:effectLst>
          <a:latin typeface="+mn-lt"/>
          <a:ea typeface="ヒラギノ角ゴ Pro W3"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6600" smtClean="0">
                <a:latin typeface="Arial Black" pitchFamily="34" charset="0"/>
              </a:rPr>
              <a:t>Aquaculture: Fish Farming</a:t>
            </a:r>
          </a:p>
        </p:txBody>
      </p:sp>
      <p:sp>
        <p:nvSpPr>
          <p:cNvPr id="2051" name="Rectangle 3"/>
          <p:cNvSpPr>
            <a:spLocks noGrp="1" noChangeArrowheads="1"/>
          </p:cNvSpPr>
          <p:nvPr>
            <p:ph type="subTitle" idx="1"/>
          </p:nvPr>
        </p:nvSpPr>
        <p:spPr/>
        <p:txBody>
          <a:bodyPr/>
          <a:lstStyle/>
          <a:p>
            <a:pPr eaLnBrk="1" hangingPunct="1">
              <a:buFont typeface="Wingdings" pitchFamily="2" charset="2"/>
              <a:buNone/>
              <a:defRPr/>
            </a:pPr>
            <a:r>
              <a:rPr lang="en-US" smtClean="0">
                <a:latin typeface="Arial Black" pitchFamily="34" charset="0"/>
              </a:rPr>
              <a:t>By: Audrey Harmon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457200" y="533400"/>
            <a:ext cx="8458200" cy="1371600"/>
          </a:xfrm>
        </p:spPr>
        <p:txBody>
          <a:bodyPr/>
          <a:lstStyle/>
          <a:p>
            <a:pPr eaLnBrk="1" hangingPunct="1">
              <a:defRPr/>
            </a:pPr>
            <a:r>
              <a:rPr lang="en-US" sz="4000" smtClean="0"/>
              <a:t>When the catfish are ready to harvest, they are caught in nets and placed in aerated tank trucks for live shipment to processing plants. </a:t>
            </a:r>
          </a:p>
        </p:txBody>
      </p:sp>
      <p:pic>
        <p:nvPicPr>
          <p:cNvPr id="11267" name="Picture 8" descr="IMG_5509"/>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2743200"/>
            <a:ext cx="5105400" cy="382905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pPr eaLnBrk="1" hangingPunct="1">
              <a:defRPr/>
            </a:pPr>
            <a:r>
              <a:rPr lang="en-US" sz="4000" smtClean="0"/>
              <a:t>Interesting facts about channel catfish:</a:t>
            </a:r>
          </a:p>
        </p:txBody>
      </p:sp>
      <p:sp>
        <p:nvSpPr>
          <p:cNvPr id="28682" name="Rectangle 10"/>
          <p:cNvSpPr>
            <a:spLocks noGrp="1" noChangeArrowheads="1"/>
          </p:cNvSpPr>
          <p:nvPr>
            <p:ph type="body" sz="half" idx="1"/>
          </p:nvPr>
        </p:nvSpPr>
        <p:spPr/>
        <p:txBody>
          <a:bodyPr/>
          <a:lstStyle/>
          <a:p>
            <a:pPr eaLnBrk="1" hangingPunct="1">
              <a:defRPr/>
            </a:pPr>
            <a:r>
              <a:rPr lang="en-US" smtClean="0"/>
              <a:t>They do not have scales.</a:t>
            </a:r>
          </a:p>
          <a:p>
            <a:pPr eaLnBrk="1" hangingPunct="1">
              <a:defRPr/>
            </a:pPr>
            <a:r>
              <a:rPr lang="en-US" smtClean="0"/>
              <a:t>Their color depends on the color of water they live in.</a:t>
            </a:r>
          </a:p>
          <a:p>
            <a:pPr eaLnBrk="1" hangingPunct="1">
              <a:defRPr/>
            </a:pPr>
            <a:r>
              <a:rPr lang="en-US" smtClean="0"/>
              <a:t>Catfish move mostly at night.</a:t>
            </a:r>
          </a:p>
          <a:p>
            <a:pPr eaLnBrk="1" hangingPunct="1">
              <a:defRPr/>
            </a:pPr>
            <a:r>
              <a:rPr lang="en-US" smtClean="0"/>
              <a:t>During the day, catfish hide.</a:t>
            </a:r>
          </a:p>
        </p:txBody>
      </p:sp>
      <p:sp>
        <p:nvSpPr>
          <p:cNvPr id="28683" name="Rectangle 11"/>
          <p:cNvSpPr>
            <a:spLocks noGrp="1" noChangeArrowheads="1"/>
          </p:cNvSpPr>
          <p:nvPr>
            <p:ph type="body" sz="half" idx="2"/>
          </p:nvPr>
        </p:nvSpPr>
        <p:spPr>
          <a:xfrm>
            <a:off x="4495800" y="1981200"/>
            <a:ext cx="4419600" cy="4114800"/>
          </a:xfrm>
        </p:spPr>
        <p:txBody>
          <a:bodyPr/>
          <a:lstStyle/>
          <a:p>
            <a:pPr eaLnBrk="1" hangingPunct="1">
              <a:defRPr/>
            </a:pPr>
            <a:r>
              <a:rPr lang="en-US" smtClean="0"/>
              <a:t>They need oxygen to live.</a:t>
            </a:r>
          </a:p>
          <a:p>
            <a:pPr eaLnBrk="1" hangingPunct="1">
              <a:defRPr/>
            </a:pPr>
            <a:r>
              <a:rPr lang="en-US" smtClean="0"/>
              <a:t>They use gills to breathe oxygen.</a:t>
            </a:r>
          </a:p>
          <a:p>
            <a:pPr eaLnBrk="1" hangingPunct="1">
              <a:defRPr/>
            </a:pPr>
            <a:r>
              <a:rPr lang="en-US" smtClean="0"/>
              <a:t>Fish that are stressed or pursued by a predator need more oxygen than fish at rest.</a:t>
            </a:r>
          </a:p>
          <a:p>
            <a:pPr eaLnBrk="1" hangingPunct="1">
              <a:defRPr/>
            </a:pPr>
            <a:r>
              <a:rPr lang="en-US" smtClean="0"/>
              <a:t>Fish provide us with protein.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82">
                                            <p:txEl>
                                              <p:pRg st="0" end="0"/>
                                            </p:txEl>
                                          </p:spTgt>
                                        </p:tgtEl>
                                        <p:attrNameLst>
                                          <p:attrName>style.visibility</p:attrName>
                                        </p:attrNameLst>
                                      </p:cBhvr>
                                      <p:to>
                                        <p:strVal val="visible"/>
                                      </p:to>
                                    </p:set>
                                    <p:animEffect transition="in" filter="blinds(horizontal)">
                                      <p:cBhvr>
                                        <p:cTn id="7" dur="500"/>
                                        <p:tgtEl>
                                          <p:spTgt spid="286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8682">
                                            <p:txEl>
                                              <p:pRg st="1" end="1"/>
                                            </p:txEl>
                                          </p:spTgt>
                                        </p:tgtEl>
                                        <p:attrNameLst>
                                          <p:attrName>style.visibility</p:attrName>
                                        </p:attrNameLst>
                                      </p:cBhvr>
                                      <p:to>
                                        <p:strVal val="visible"/>
                                      </p:to>
                                    </p:set>
                                    <p:animEffect transition="in" filter="blinds(horizontal)">
                                      <p:cBhvr>
                                        <p:cTn id="12" dur="500"/>
                                        <p:tgtEl>
                                          <p:spTgt spid="286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8682">
                                            <p:txEl>
                                              <p:pRg st="2" end="2"/>
                                            </p:txEl>
                                          </p:spTgt>
                                        </p:tgtEl>
                                        <p:attrNameLst>
                                          <p:attrName>style.visibility</p:attrName>
                                        </p:attrNameLst>
                                      </p:cBhvr>
                                      <p:to>
                                        <p:strVal val="visible"/>
                                      </p:to>
                                    </p:set>
                                    <p:animEffect transition="in" filter="blinds(horizontal)">
                                      <p:cBhvr>
                                        <p:cTn id="17" dur="500"/>
                                        <p:tgtEl>
                                          <p:spTgt spid="2868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8682">
                                            <p:txEl>
                                              <p:pRg st="3" end="3"/>
                                            </p:txEl>
                                          </p:spTgt>
                                        </p:tgtEl>
                                        <p:attrNameLst>
                                          <p:attrName>style.visibility</p:attrName>
                                        </p:attrNameLst>
                                      </p:cBhvr>
                                      <p:to>
                                        <p:strVal val="visible"/>
                                      </p:to>
                                    </p:set>
                                    <p:animEffect transition="in" filter="blinds(horizontal)">
                                      <p:cBhvr>
                                        <p:cTn id="22" dur="500"/>
                                        <p:tgtEl>
                                          <p:spTgt spid="2868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8683">
                                            <p:txEl>
                                              <p:pRg st="0" end="0"/>
                                            </p:txEl>
                                          </p:spTgt>
                                        </p:tgtEl>
                                        <p:attrNameLst>
                                          <p:attrName>style.visibility</p:attrName>
                                        </p:attrNameLst>
                                      </p:cBhvr>
                                      <p:to>
                                        <p:strVal val="visible"/>
                                      </p:to>
                                    </p:set>
                                    <p:animEffect transition="in" filter="blinds(horizontal)">
                                      <p:cBhvr>
                                        <p:cTn id="27" dur="500"/>
                                        <p:tgtEl>
                                          <p:spTgt spid="28683">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8683">
                                            <p:txEl>
                                              <p:pRg st="1" end="1"/>
                                            </p:txEl>
                                          </p:spTgt>
                                        </p:tgtEl>
                                        <p:attrNameLst>
                                          <p:attrName>style.visibility</p:attrName>
                                        </p:attrNameLst>
                                      </p:cBhvr>
                                      <p:to>
                                        <p:strVal val="visible"/>
                                      </p:to>
                                    </p:set>
                                    <p:animEffect transition="in" filter="blinds(horizontal)">
                                      <p:cBhvr>
                                        <p:cTn id="32" dur="500"/>
                                        <p:tgtEl>
                                          <p:spTgt spid="28683">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8683">
                                            <p:txEl>
                                              <p:pRg st="2" end="2"/>
                                            </p:txEl>
                                          </p:spTgt>
                                        </p:tgtEl>
                                        <p:attrNameLst>
                                          <p:attrName>style.visibility</p:attrName>
                                        </p:attrNameLst>
                                      </p:cBhvr>
                                      <p:to>
                                        <p:strVal val="visible"/>
                                      </p:to>
                                    </p:set>
                                    <p:animEffect transition="in" filter="blinds(horizontal)">
                                      <p:cBhvr>
                                        <p:cTn id="37" dur="500"/>
                                        <p:tgtEl>
                                          <p:spTgt spid="28683">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8683">
                                            <p:txEl>
                                              <p:pRg st="3" end="3"/>
                                            </p:txEl>
                                          </p:spTgt>
                                        </p:tgtEl>
                                        <p:attrNameLst>
                                          <p:attrName>style.visibility</p:attrName>
                                        </p:attrNameLst>
                                      </p:cBhvr>
                                      <p:to>
                                        <p:strVal val="visible"/>
                                      </p:to>
                                    </p:set>
                                    <p:animEffect transition="in" filter="blinds(horizontal)">
                                      <p:cBhvr>
                                        <p:cTn id="42" dur="500"/>
                                        <p:tgtEl>
                                          <p:spTgt spid="28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304800"/>
            <a:ext cx="8915400" cy="1371600"/>
          </a:xfrm>
        </p:spPr>
        <p:txBody>
          <a:bodyPr/>
          <a:lstStyle/>
          <a:p>
            <a:pPr eaLnBrk="1" hangingPunct="1">
              <a:defRPr/>
            </a:pPr>
            <a:r>
              <a:rPr lang="en-US" sz="4000" smtClean="0"/>
              <a:t>There are many types of fish. Some live in oceans.  They need salt water.</a:t>
            </a:r>
            <a:br>
              <a:rPr lang="en-US" sz="4000" smtClean="0"/>
            </a:br>
            <a:r>
              <a:rPr lang="en-US" sz="4000" smtClean="0"/>
              <a:t> </a:t>
            </a:r>
          </a:p>
        </p:txBody>
      </p:sp>
      <p:sp>
        <p:nvSpPr>
          <p:cNvPr id="21511" name="Rectangle 7"/>
          <p:cNvSpPr>
            <a:spLocks noChangeArrowheads="1"/>
          </p:cNvSpPr>
          <p:nvPr/>
        </p:nvSpPr>
        <p:spPr bwMode="auto">
          <a:xfrm>
            <a:off x="4800600" y="4495800"/>
            <a:ext cx="4038600" cy="1219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5000"/>
              <a:buFont typeface="Wingdings" pitchFamily="2" charset="2"/>
              <a:buNone/>
              <a:defRPr/>
            </a:pPr>
            <a:endParaRPr lang="en-US" sz="2800">
              <a:effectLst>
                <a:outerShdw blurRad="38100" dist="38100" dir="2700000" algn="tl">
                  <a:srgbClr val="000000"/>
                </a:outerShdw>
              </a:effectLst>
            </a:endParaRPr>
          </a:p>
        </p:txBody>
      </p:sp>
      <p:pic>
        <p:nvPicPr>
          <p:cNvPr id="3076" name="Picture 15" descr="IMG_5767"/>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1447800"/>
            <a:ext cx="3429000" cy="2571750"/>
          </a:xfrm>
          <a:noFill/>
          <a:extLst>
            <a:ext uri="{909E8E84-426E-40DD-AFC4-6F175D3DCCD1}">
              <a14:hiddenFill xmlns:a14="http://schemas.microsoft.com/office/drawing/2010/main">
                <a:solidFill>
                  <a:srgbClr val="FFFFFF"/>
                </a:solidFill>
              </a14:hiddenFill>
            </a:ext>
          </a:extLst>
        </p:spPr>
      </p:pic>
      <p:pic>
        <p:nvPicPr>
          <p:cNvPr id="3077" name="Picture 16" descr="IMG_0157"/>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57800" y="1447800"/>
            <a:ext cx="3416300" cy="2562225"/>
          </a:xfrm>
          <a:noFill/>
          <a:extLst>
            <a:ext uri="{909E8E84-426E-40DD-AFC4-6F175D3DCCD1}">
              <a14:hiddenFill xmlns:a14="http://schemas.microsoft.com/office/drawing/2010/main">
                <a:solidFill>
                  <a:srgbClr val="FFFFFF"/>
                </a:solidFill>
              </a14:hiddenFill>
            </a:ext>
          </a:extLst>
        </p:spPr>
      </p:pic>
      <p:pic>
        <p:nvPicPr>
          <p:cNvPr id="3078" name="Picture 17" descr="IMG_5779"/>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l="13942" t="23077" r="13942" b="3847"/>
          <a:stretch>
            <a:fillRect/>
          </a:stretch>
        </p:blipFill>
        <p:spPr>
          <a:xfrm>
            <a:off x="2819400" y="4114800"/>
            <a:ext cx="3429000" cy="2547938"/>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pPr eaLnBrk="1" hangingPunct="1">
              <a:defRPr/>
            </a:pPr>
            <a:r>
              <a:rPr lang="en-US" sz="4000" smtClean="0"/>
              <a:t>Some live in lakes and rivers.  They need fresh water.</a:t>
            </a:r>
          </a:p>
        </p:txBody>
      </p:sp>
      <p:pic>
        <p:nvPicPr>
          <p:cNvPr id="4099" name="Picture 7" descr="7-24-2007-25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l="28300" t="4716" r="20755" b="19812"/>
          <a:stretch>
            <a:fillRect/>
          </a:stretch>
        </p:blipFill>
        <p:spPr>
          <a:xfrm>
            <a:off x="457200" y="1905000"/>
            <a:ext cx="3703638" cy="4114800"/>
          </a:xfrm>
          <a:noFill/>
          <a:extLst>
            <a:ext uri="{909E8E84-426E-40DD-AFC4-6F175D3DCCD1}">
              <a14:hiddenFill xmlns:a14="http://schemas.microsoft.com/office/drawing/2010/main">
                <a:solidFill>
                  <a:srgbClr val="FFFFFF"/>
                </a:solidFill>
              </a14:hiddenFill>
            </a:ext>
          </a:extLst>
        </p:spPr>
      </p:pic>
      <p:pic>
        <p:nvPicPr>
          <p:cNvPr id="4100" name="Picture 8" descr="IMG_5763"/>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l="22641" t="14780" r="13208" b="19812"/>
          <a:stretch>
            <a:fillRect/>
          </a:stretch>
        </p:blipFill>
        <p:spPr>
          <a:xfrm>
            <a:off x="4876800" y="2514600"/>
            <a:ext cx="3810000" cy="2913063"/>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z="4000" smtClean="0"/>
              <a:t>In Oklahoma we have no bodies of salt water but we have plenty of fresh water lakes and rivers.</a:t>
            </a:r>
          </a:p>
        </p:txBody>
      </p:sp>
      <p:sp>
        <p:nvSpPr>
          <p:cNvPr id="39939" name="Rectangle 3"/>
          <p:cNvSpPr>
            <a:spLocks noGrp="1" noChangeArrowheads="1"/>
          </p:cNvSpPr>
          <p:nvPr>
            <p:ph type="body" idx="1"/>
          </p:nvPr>
        </p:nvSpPr>
        <p:spPr>
          <a:xfrm>
            <a:off x="457200" y="2209800"/>
            <a:ext cx="8229600" cy="4114800"/>
          </a:xfrm>
        </p:spPr>
        <p:txBody>
          <a:bodyPr/>
          <a:lstStyle/>
          <a:p>
            <a:pPr eaLnBrk="1" hangingPunct="1">
              <a:defRPr/>
            </a:pPr>
            <a:r>
              <a:rPr lang="en-US" smtClean="0"/>
              <a:t>We have more man-made lakes than any other state.</a:t>
            </a:r>
          </a:p>
          <a:p>
            <a:pPr eaLnBrk="1" hangingPunct="1">
              <a:defRPr/>
            </a:pPr>
            <a:r>
              <a:rPr lang="en-US" smtClean="0"/>
              <a:t>We have over 1 million surface acres of water.</a:t>
            </a:r>
          </a:p>
          <a:p>
            <a:pPr eaLnBrk="1" hangingPunct="1">
              <a:defRPr/>
            </a:pPr>
            <a:r>
              <a:rPr lang="en-US" smtClean="0"/>
              <a:t>We have 2,000 more miles of shoreline than the Atlantic and Gulf coasts combined.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dissolv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dissolv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dissolve">
                                      <p:cBhvr>
                                        <p:cTn id="17"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0" y="914400"/>
            <a:ext cx="8991600" cy="1371600"/>
          </a:xfrm>
        </p:spPr>
        <p:txBody>
          <a:bodyPr/>
          <a:lstStyle/>
          <a:p>
            <a:pPr eaLnBrk="1" hangingPunct="1">
              <a:defRPr/>
            </a:pPr>
            <a:r>
              <a:rPr lang="en-US" sz="4000" smtClean="0"/>
              <a:t>Most fish grow in rivers and lakes, but in some places there are fish farms.  Fish farming is called aquaculture.  Aquaculture is one of the fastest growing segments of US agriculture.</a:t>
            </a:r>
          </a:p>
        </p:txBody>
      </p:sp>
      <p:pic>
        <p:nvPicPr>
          <p:cNvPr id="6147" name="Picture 8" descr="IMG_551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3257550"/>
            <a:ext cx="4495800" cy="337185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0" y="990600"/>
            <a:ext cx="9144000" cy="1371600"/>
          </a:xfrm>
        </p:spPr>
        <p:txBody>
          <a:bodyPr/>
          <a:lstStyle/>
          <a:p>
            <a:pPr algn="l" eaLnBrk="1" hangingPunct="1">
              <a:defRPr/>
            </a:pPr>
            <a:r>
              <a:rPr lang="en-US" sz="4000" smtClean="0"/>
              <a:t>Channel catfish is the primary species of farm-raised fish in the US.  The grandparents of most of the channel catfish raised in the US are probably from Oklahoma.</a:t>
            </a:r>
          </a:p>
        </p:txBody>
      </p:sp>
      <p:pic>
        <p:nvPicPr>
          <p:cNvPr id="7171" name="Picture 8" descr="IMG_55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0" y="2743200"/>
            <a:ext cx="5181600" cy="38862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pPr eaLnBrk="1" hangingPunct="1">
              <a:defRPr/>
            </a:pPr>
            <a:r>
              <a:rPr lang="en-US" sz="4000" smtClean="0"/>
              <a:t>Channel catfish can be grouped in one of four groups while at the farm.</a:t>
            </a:r>
          </a:p>
        </p:txBody>
      </p:sp>
      <p:sp>
        <p:nvSpPr>
          <p:cNvPr id="25608" name="Rectangle 8"/>
          <p:cNvSpPr>
            <a:spLocks noGrp="1" noChangeArrowheads="1"/>
          </p:cNvSpPr>
          <p:nvPr>
            <p:ph type="body" idx="1"/>
          </p:nvPr>
        </p:nvSpPr>
        <p:spPr>
          <a:xfrm>
            <a:off x="457200" y="2209800"/>
            <a:ext cx="8229600" cy="4114800"/>
          </a:xfrm>
        </p:spPr>
        <p:txBody>
          <a:bodyPr/>
          <a:lstStyle/>
          <a:p>
            <a:pPr marL="609600" indent="-609600" eaLnBrk="1" hangingPunct="1">
              <a:buFont typeface="Wingdings" pitchFamily="2" charset="2"/>
              <a:buAutoNum type="arabicPeriod"/>
              <a:defRPr/>
            </a:pPr>
            <a:r>
              <a:rPr lang="en-US" u="sng" smtClean="0"/>
              <a:t>Brood Fish-</a:t>
            </a:r>
            <a:r>
              <a:rPr lang="en-US" smtClean="0"/>
              <a:t> the fish that produce the offspring.</a:t>
            </a:r>
          </a:p>
          <a:p>
            <a:pPr marL="609600" indent="-609600" eaLnBrk="1" hangingPunct="1">
              <a:buFont typeface="Wingdings" pitchFamily="2" charset="2"/>
              <a:buAutoNum type="arabicPeriod"/>
              <a:defRPr/>
            </a:pPr>
            <a:r>
              <a:rPr lang="en-US" u="sng" smtClean="0"/>
              <a:t>Fry-</a:t>
            </a:r>
            <a:r>
              <a:rPr lang="en-US" smtClean="0"/>
              <a:t> the newly hatched fish.</a:t>
            </a:r>
          </a:p>
          <a:p>
            <a:pPr marL="609600" indent="-609600" eaLnBrk="1" hangingPunct="1">
              <a:buFont typeface="Wingdings" pitchFamily="2" charset="2"/>
              <a:buAutoNum type="arabicPeriod"/>
              <a:defRPr/>
            </a:pPr>
            <a:r>
              <a:rPr lang="en-US" u="sng" smtClean="0"/>
              <a:t>Fingerlings-</a:t>
            </a:r>
            <a:r>
              <a:rPr lang="en-US" smtClean="0"/>
              <a:t> young catfish.</a:t>
            </a:r>
          </a:p>
          <a:p>
            <a:pPr marL="609600" indent="-609600" eaLnBrk="1" hangingPunct="1">
              <a:buFont typeface="Wingdings" pitchFamily="2" charset="2"/>
              <a:buAutoNum type="arabicPeriod"/>
              <a:defRPr/>
            </a:pPr>
            <a:r>
              <a:rPr lang="en-US" u="sng" smtClean="0"/>
              <a:t>Marketable Fish-</a:t>
            </a:r>
            <a:r>
              <a:rPr lang="en-US" smtClean="0"/>
              <a:t> fish that are about 18 months old and weigh between 1 and    1 ½ pounds.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5608">
                                            <p:txEl>
                                              <p:pRg st="0" end="0"/>
                                            </p:txEl>
                                          </p:spTgt>
                                        </p:tgtEl>
                                        <p:attrNameLst>
                                          <p:attrName>style.visibility</p:attrName>
                                        </p:attrNameLst>
                                      </p:cBhvr>
                                      <p:to>
                                        <p:strVal val="visible"/>
                                      </p:to>
                                    </p:set>
                                    <p:animEffect transition="in" filter="wheel(4)">
                                      <p:cBhvr>
                                        <p:cTn id="7" dur="2000"/>
                                        <p:tgtEl>
                                          <p:spTgt spid="256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25608">
                                            <p:txEl>
                                              <p:pRg st="1" end="1"/>
                                            </p:txEl>
                                          </p:spTgt>
                                        </p:tgtEl>
                                        <p:attrNameLst>
                                          <p:attrName>style.visibility</p:attrName>
                                        </p:attrNameLst>
                                      </p:cBhvr>
                                      <p:to>
                                        <p:strVal val="visible"/>
                                      </p:to>
                                    </p:set>
                                    <p:animEffect transition="in" filter="wheel(4)">
                                      <p:cBhvr>
                                        <p:cTn id="12" dur="2000"/>
                                        <p:tgtEl>
                                          <p:spTgt spid="256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25608">
                                            <p:txEl>
                                              <p:pRg st="2" end="2"/>
                                            </p:txEl>
                                          </p:spTgt>
                                        </p:tgtEl>
                                        <p:attrNameLst>
                                          <p:attrName>style.visibility</p:attrName>
                                        </p:attrNameLst>
                                      </p:cBhvr>
                                      <p:to>
                                        <p:strVal val="visible"/>
                                      </p:to>
                                    </p:set>
                                    <p:animEffect transition="in" filter="wheel(4)">
                                      <p:cBhvr>
                                        <p:cTn id="17" dur="2000"/>
                                        <p:tgtEl>
                                          <p:spTgt spid="2560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25608">
                                            <p:txEl>
                                              <p:pRg st="3" end="3"/>
                                            </p:txEl>
                                          </p:spTgt>
                                        </p:tgtEl>
                                        <p:attrNameLst>
                                          <p:attrName>style.visibility</p:attrName>
                                        </p:attrNameLst>
                                      </p:cBhvr>
                                      <p:to>
                                        <p:strVal val="visible"/>
                                      </p:to>
                                    </p:set>
                                    <p:animEffect transition="in" filter="wheel(4)">
                                      <p:cBhvr>
                                        <p:cTn id="22" dur="2000"/>
                                        <p:tgtEl>
                                          <p:spTgt spid="256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838200"/>
            <a:ext cx="9144000" cy="1371600"/>
          </a:xfrm>
        </p:spPr>
        <p:txBody>
          <a:bodyPr/>
          <a:lstStyle/>
          <a:p>
            <a:pPr algn="l" eaLnBrk="1" hangingPunct="1">
              <a:defRPr/>
            </a:pPr>
            <a:r>
              <a:rPr lang="en-US" sz="4000" smtClean="0"/>
              <a:t>When catfish are 18 days old they are strong enough to be transferred to outdoor ponds.  These ponds vary in size from 5-20 acres and are 4-5 feet deep.</a:t>
            </a:r>
          </a:p>
        </p:txBody>
      </p:sp>
      <p:pic>
        <p:nvPicPr>
          <p:cNvPr id="9219" name="Picture 5" descr="IMG_5488"/>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2590800"/>
            <a:ext cx="5562600" cy="417195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pPr eaLnBrk="1" hangingPunct="1">
              <a:defRPr/>
            </a:pPr>
            <a:r>
              <a:rPr lang="en-US" sz="4000" smtClean="0"/>
              <a:t>The young fish are fed twice a day.  Their food is made from soybeans, corn, wheat, and fish meal.</a:t>
            </a:r>
          </a:p>
        </p:txBody>
      </p:sp>
      <p:pic>
        <p:nvPicPr>
          <p:cNvPr id="10243" name="Picture 6" descr="IMG_549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2209800"/>
            <a:ext cx="5486400" cy="41148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1"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98</TotalTime>
  <Words>363</Words>
  <Application>Microsoft Office PowerPoint</Application>
  <PresentationFormat>On-screen Show (4:3)</PresentationFormat>
  <Paragraphs>27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Tahoma</vt:lpstr>
      <vt:lpstr>ヒラギノ角ゴ Pro W3</vt:lpstr>
      <vt:lpstr>Arial</vt:lpstr>
      <vt:lpstr>Wingdings</vt:lpstr>
      <vt:lpstr>Calibri</vt:lpstr>
      <vt:lpstr>Arial Black</vt:lpstr>
      <vt:lpstr>Textured</vt:lpstr>
      <vt:lpstr>Aquaculture: Fish Farming</vt:lpstr>
      <vt:lpstr>There are many types of fish. Some live in oceans.  They need salt water.  </vt:lpstr>
      <vt:lpstr>Some live in lakes and rivers.  They need fresh water.</vt:lpstr>
      <vt:lpstr>In Oklahoma we have no bodies of salt water but we have plenty of fresh water lakes and rivers.</vt:lpstr>
      <vt:lpstr>Most fish grow in rivers and lakes, but in some places there are fish farms.  Fish farming is called aquaculture.  Aquaculture is one of the fastest growing segments of US agriculture.</vt:lpstr>
      <vt:lpstr>Channel catfish is the primary species of farm-raised fish in the US.  The grandparents of most of the channel catfish raised in the US are probably from Oklahoma.</vt:lpstr>
      <vt:lpstr>Channel catfish can be grouped in one of four groups while at the farm.</vt:lpstr>
      <vt:lpstr>When catfish are 18 days old they are strong enough to be transferred to outdoor ponds.  These ponds vary in size from 5-20 acres and are 4-5 feet deep.</vt:lpstr>
      <vt:lpstr>The young fish are fed twice a day.  Their food is made from soybeans, corn, wheat, and fish meal.</vt:lpstr>
      <vt:lpstr>When the catfish are ready to harvest, they are caught in nets and placed in aerated tank trucks for live shipment to processing plants. </vt:lpstr>
      <vt:lpstr>Interesting facts about channel catfish:</vt:lpstr>
    </vt:vector>
  </TitlesOfParts>
  <Company>MPS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AHarmon</dc:creator>
  <cp:lastModifiedBy>Teacher E-Solutions</cp:lastModifiedBy>
  <cp:revision>5</cp:revision>
  <dcterms:created xsi:type="dcterms:W3CDTF">2009-03-18T02:07:34Z</dcterms:created>
  <dcterms:modified xsi:type="dcterms:W3CDTF">2019-01-18T16:56:28Z</dcterms:modified>
</cp:coreProperties>
</file>