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7" r:id="rId3"/>
    <p:sldId id="276" r:id="rId4"/>
    <p:sldId id="261" r:id="rId5"/>
    <p:sldId id="262" r:id="rId6"/>
    <p:sldId id="274" r:id="rId7"/>
    <p:sldId id="271" r:id="rId8"/>
    <p:sldId id="272" r:id="rId9"/>
    <p:sldId id="273" r:id="rId10"/>
    <p:sldId id="260" r:id="rId11"/>
    <p:sldId id="287" r:id="rId12"/>
    <p:sldId id="266" r:id="rId13"/>
    <p:sldId id="264" r:id="rId14"/>
    <p:sldId id="284" r:id="rId15"/>
    <p:sldId id="285" r:id="rId16"/>
    <p:sldId id="286" r:id="rId17"/>
    <p:sldId id="265" r:id="rId18"/>
    <p:sldId id="263" r:id="rId19"/>
    <p:sldId id="258" r:id="rId20"/>
    <p:sldId id="268" r:id="rId21"/>
    <p:sldId id="270" r:id="rId22"/>
    <p:sldId id="277" r:id="rId23"/>
    <p:sldId id="275" r:id="rId24"/>
    <p:sldId id="283" r:id="rId25"/>
    <p:sldId id="278" r:id="rId26"/>
    <p:sldId id="280" r:id="rId27"/>
    <p:sldId id="281" r:id="rId28"/>
    <p:sldId id="279" r:id="rId29"/>
    <p:sldId id="282" r:id="rId30"/>
    <p:sldId id="259" r:id="rId31"/>
    <p:sldId id="26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F5E3C1-89D9-4123-956F-80BB3D7F2D2E}" type="datetimeFigureOut">
              <a:rPr lang="en-CA"/>
              <a:pPr>
                <a:defRPr/>
              </a:pPr>
              <a:t>2019-01-18</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194F60-FCBF-429D-9A5C-468FFB32A394}" type="slidenum">
              <a:rPr lang="en-CA"/>
              <a:pPr>
                <a:defRPr/>
              </a:pPr>
              <a:t>‹#›</a:t>
            </a:fld>
            <a:endParaRPr lang="en-CA" dirty="0"/>
          </a:p>
        </p:txBody>
      </p:sp>
    </p:spTree>
    <p:extLst>
      <p:ext uri="{BB962C8B-B14F-4D97-AF65-F5344CB8AC3E}">
        <p14:creationId xmlns:p14="http://schemas.microsoft.com/office/powerpoint/2010/main" val="367047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With British and French coastal settlements, the Beothuk were forced inland. The lack of their normal food source gradually decreased the Beothuk population. By the 19th Century, the tribe no longer existed.</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C1C6E-EAE0-4828-8193-1DF422CC8C40}" type="slidenum">
              <a:rPr lang="en-CA" smtClean="0"/>
              <a:pPr fontAlgn="base">
                <a:spcBef>
                  <a:spcPct val="0"/>
                </a:spcBef>
                <a:spcAft>
                  <a:spcPct val="0"/>
                </a:spcAft>
                <a:defRPr/>
              </a:pPr>
              <a:t>4</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While the adaptive capacity of the Canadian fisheries sector with respect to climate change is generally poorly understood, there is growing recognition of the need to anticipate and prepare for potential changes, and increased realization that present-day decisions will affect future vulnerabilities. Fish can be exposed to high levels of pollution, as the bodies of water in which they live often receive contaminants from precipitation, storm water runoff and industrial effluents.</a:t>
            </a:r>
          </a:p>
          <a:p>
            <a:pPr eaLnBrk="1" hangingPunct="1">
              <a:spcBef>
                <a:spcPct val="0"/>
              </a:spcBef>
            </a:pPr>
            <a:r>
              <a:rPr lang="en-CA" smtClean="0"/>
              <a:t>Exposure to harmful chemicals can weaken the immune systems of fish and impair reproduction and development. Some of these chemicals can be passed on to other animals and humans that eat them.</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BFC63-A5A7-4DFC-951E-F11A8B202E9D}" type="slidenum">
              <a:rPr lang="en-CA" smtClean="0"/>
              <a:pPr fontAlgn="base">
                <a:spcBef>
                  <a:spcPct val="0"/>
                </a:spcBef>
                <a:spcAft>
                  <a:spcPct val="0"/>
                </a:spcAft>
                <a:defRPr/>
              </a:pPr>
              <a:t>28</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Aquatic invasive species (AIS) have already been responsible for significant devastation of some native fish species and fisheries in Canada. Annually, the problem is responsible for billions of dollars in lost revenue and control measures. Canada, with its huge freshwater resource and extensive coastline, is especially vulnerable to this threat.</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AFFC5-A9EE-4C8F-A47D-6C1A6586873B}" type="slidenum">
              <a:rPr lang="en-CA" smtClean="0"/>
              <a:pPr fontAlgn="base">
                <a:spcBef>
                  <a:spcPct val="0"/>
                </a:spcBef>
                <a:spcAft>
                  <a:spcPct val="0"/>
                </a:spcAft>
                <a:defRPr/>
              </a:pPr>
              <a:t>29</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These fisherman for the most part would fish for a few months in the summer and would leave in the winter, with the exception of the Viking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BA5021-2F34-4F17-8F1E-A1F2D31C5DB8}" type="slidenum">
              <a:rPr lang="en-CA" smtClean="0"/>
              <a:pPr fontAlgn="base">
                <a:spcBef>
                  <a:spcPct val="0"/>
                </a:spcBef>
                <a:spcAft>
                  <a:spcPct val="0"/>
                </a:spcAft>
                <a:defRPr/>
              </a:pPr>
              <a:t>5</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1. Prawn Trap 2. Dive 3. Groundfish Bottom Longline 4. Shrimp Beam Trawl 5. Groundfish Otter Trawl 6. Midwater Trawl 7. Hook and Line</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FCF5EF-123A-4EE0-B063-10387046ABF9}" type="slidenum">
              <a:rPr lang="en-CA" smtClean="0"/>
              <a:pPr fontAlgn="base">
                <a:spcBef>
                  <a:spcPct val="0"/>
                </a:spcBef>
                <a:spcAft>
                  <a:spcPct val="0"/>
                </a:spcAft>
                <a:defRPr/>
              </a:pPr>
              <a:t>7</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8. Salmon Purse Seine 9. Midwater Salmon Gillnet 10. Pelagic Longline (swordfish longline) 11. Harpoon (swordfish harpoon)</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2C6DF4-E509-4152-B642-E5D494A9E691}" type="slidenum">
              <a:rPr lang="en-CA" smtClean="0"/>
              <a:pPr fontAlgn="base">
                <a:spcBef>
                  <a:spcPct val="0"/>
                </a:spcBef>
                <a:spcAft>
                  <a:spcPct val="0"/>
                </a:spcAft>
                <a:defRPr/>
              </a:pPr>
              <a:t>8</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12. Purse Seine (herring seine) 13. Groundfish Otter Trawl 14. Offshore Hydraulic Clam Dredge 15. Dredge (scallop dredge) 16. Pot and Trap (lobster trap) 17. Bottom Gillnet (groundfish gillnet) 18. Groundfish Bottom Longline 19. Pot and Trap (crab pots) 20. Dive</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C1BCA-D332-45AC-AFFE-DE995A518C77}" type="slidenum">
              <a:rPr lang="en-CA" smtClean="0"/>
              <a:pPr fontAlgn="base">
                <a:spcBef>
                  <a:spcPct val="0"/>
                </a:spcBef>
                <a:spcAft>
                  <a:spcPct val="0"/>
                </a:spcAft>
                <a:defRPr/>
              </a:pPr>
              <a:t>9</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The Grand Banks of Newfoundland are a group of underwater plateaus southeast of Newfoundland on the North American continental shelf. These areas are relatively shallow, ranging from 80 to 330 feet (24–100 m) in depth. The cold Labrador Current mixes with the warm waters of the Gulf Stream here.</a:t>
            </a:r>
          </a:p>
          <a:p>
            <a:pPr eaLnBrk="1" hangingPunct="1">
              <a:spcBef>
                <a:spcPct val="0"/>
              </a:spcBef>
            </a:pPr>
            <a:r>
              <a:rPr lang="en-CA" smtClean="0"/>
              <a:t>The mixing of these waters and the shape of the ocean bottom lifts nutrients to the surface. These conditions helped to create one of the richest fishing grounds in the world.</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9D876A-C4A9-4AC0-8262-00601BCBE689}" type="slidenum">
              <a:rPr lang="en-CA" smtClean="0"/>
              <a:pPr fontAlgn="base">
                <a:spcBef>
                  <a:spcPct val="0"/>
                </a:spcBef>
                <a:spcAft>
                  <a:spcPct val="0"/>
                </a:spcAft>
                <a:defRPr/>
              </a:pPr>
              <a:t>10</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Aquaculture involves cultivating freshwater and saltwater populations under controlled conditions, and can be contrasted with commercial fishing (which is the harvesting of wild fish).</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BFFB73-3F73-4D57-A8E9-E3B2D9DECC25}" type="slidenum">
              <a:rPr lang="en-CA" smtClean="0"/>
              <a:pPr fontAlgn="base">
                <a:spcBef>
                  <a:spcPct val="0"/>
                </a:spcBef>
                <a:spcAft>
                  <a:spcPct val="0"/>
                </a:spcAft>
                <a:defRPr/>
              </a:pPr>
              <a:t>14</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61F42-F373-466F-BE5E-8F9ADCC63F1B}" type="slidenum">
              <a:rPr lang="en-CA" smtClean="0"/>
              <a:pPr fontAlgn="base">
                <a:spcBef>
                  <a:spcPct val="0"/>
                </a:spcBef>
                <a:spcAft>
                  <a:spcPct val="0"/>
                </a:spcAft>
                <a:defRPr/>
              </a:pPr>
              <a:t>23</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t>Foreign fisherman came from England, the U.S., the Soviet Union, East and West Germany. Spain, Portugal, Poland and some Asia nations such as Japan and Korea.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0EE54-4358-4F79-99CB-16ACC7F122C1}" type="slidenum">
              <a:rPr lang="en-CA" smtClean="0"/>
              <a:pPr fontAlgn="base">
                <a:spcBef>
                  <a:spcPct val="0"/>
                </a:spcBef>
                <a:spcAft>
                  <a:spcPct val="0"/>
                </a:spcAft>
                <a:defRPr/>
              </a:pPr>
              <a:t>26</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9996C27-D838-49C5-BD77-898550B011EA}" type="datetimeFigureOut">
              <a:rPr lang="en-CA"/>
              <a:pPr>
                <a:defRPr/>
              </a:pPr>
              <a:t>2019-01-18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7438027-5321-4B2D-9D39-33ED2A96AA97}" type="slidenum">
              <a:rPr lang="en-CA"/>
              <a:pPr>
                <a:defRPr/>
              </a:pPr>
              <a:t>‹#›</a:t>
            </a:fld>
            <a:endParaRPr lang="en-CA" dirty="0"/>
          </a:p>
        </p:txBody>
      </p:sp>
    </p:spTree>
    <p:extLst>
      <p:ext uri="{BB962C8B-B14F-4D97-AF65-F5344CB8AC3E}">
        <p14:creationId xmlns:p14="http://schemas.microsoft.com/office/powerpoint/2010/main" val="340085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0889A3D-B18E-44B1-9473-4003B35A08D3}" type="datetimeFigureOut">
              <a:rPr lang="en-CA"/>
              <a:pPr>
                <a:defRPr/>
              </a:pPr>
              <a:t>2019-01-18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85F1D9F-7E3A-4D77-84A9-F2922917C567}" type="slidenum">
              <a:rPr lang="en-CA"/>
              <a:pPr>
                <a:defRPr/>
              </a:pPr>
              <a:t>‹#›</a:t>
            </a:fld>
            <a:endParaRPr lang="en-CA" dirty="0"/>
          </a:p>
        </p:txBody>
      </p:sp>
    </p:spTree>
    <p:extLst>
      <p:ext uri="{BB962C8B-B14F-4D97-AF65-F5344CB8AC3E}">
        <p14:creationId xmlns:p14="http://schemas.microsoft.com/office/powerpoint/2010/main" val="170964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1085D09-940D-461B-AB3D-71346C38726F}" type="datetimeFigureOut">
              <a:rPr lang="en-CA"/>
              <a:pPr>
                <a:defRPr/>
              </a:pPr>
              <a:t>2019-01-18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28B0C0B-2EB6-4A37-87E9-20600C252254}" type="slidenum">
              <a:rPr lang="en-CA"/>
              <a:pPr>
                <a:defRPr/>
              </a:pPr>
              <a:t>‹#›</a:t>
            </a:fld>
            <a:endParaRPr lang="en-CA" dirty="0"/>
          </a:p>
        </p:txBody>
      </p:sp>
    </p:spTree>
    <p:extLst>
      <p:ext uri="{BB962C8B-B14F-4D97-AF65-F5344CB8AC3E}">
        <p14:creationId xmlns:p14="http://schemas.microsoft.com/office/powerpoint/2010/main" val="405711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68A9C7D-1ED6-4E57-85C4-7A5B74ADF810}" type="datetimeFigureOut">
              <a:rPr lang="en-CA"/>
              <a:pPr>
                <a:defRPr/>
              </a:pPr>
              <a:t>2019-01-18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32BD20F-F5CA-4925-8CCC-CDB97C8C23B7}" type="slidenum">
              <a:rPr lang="en-CA"/>
              <a:pPr>
                <a:defRPr/>
              </a:pPr>
              <a:t>‹#›</a:t>
            </a:fld>
            <a:endParaRPr lang="en-CA" dirty="0"/>
          </a:p>
        </p:txBody>
      </p:sp>
    </p:spTree>
    <p:extLst>
      <p:ext uri="{BB962C8B-B14F-4D97-AF65-F5344CB8AC3E}">
        <p14:creationId xmlns:p14="http://schemas.microsoft.com/office/powerpoint/2010/main" val="3741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3A7954-76DA-4550-BAFD-4D02949DC7F8}" type="datetimeFigureOut">
              <a:rPr lang="en-CA"/>
              <a:pPr>
                <a:defRPr/>
              </a:pPr>
              <a:t>2019-01-18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4A4E2A0-5034-4652-B5DF-F36137E09EE7}" type="slidenum">
              <a:rPr lang="en-CA"/>
              <a:pPr>
                <a:defRPr/>
              </a:pPr>
              <a:t>‹#›</a:t>
            </a:fld>
            <a:endParaRPr lang="en-CA" dirty="0"/>
          </a:p>
        </p:txBody>
      </p:sp>
    </p:spTree>
    <p:extLst>
      <p:ext uri="{BB962C8B-B14F-4D97-AF65-F5344CB8AC3E}">
        <p14:creationId xmlns:p14="http://schemas.microsoft.com/office/powerpoint/2010/main" val="222783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1442012E-154E-4237-958D-32B51648EFCC}" type="datetimeFigureOut">
              <a:rPr lang="en-CA"/>
              <a:pPr>
                <a:defRPr/>
              </a:pPr>
              <a:t>2019-01-18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04461D2-11A3-498B-BA3F-E309C7B51CBF}" type="slidenum">
              <a:rPr lang="en-CA"/>
              <a:pPr>
                <a:defRPr/>
              </a:pPr>
              <a:t>‹#›</a:t>
            </a:fld>
            <a:endParaRPr lang="en-CA" dirty="0"/>
          </a:p>
        </p:txBody>
      </p:sp>
    </p:spTree>
    <p:extLst>
      <p:ext uri="{BB962C8B-B14F-4D97-AF65-F5344CB8AC3E}">
        <p14:creationId xmlns:p14="http://schemas.microsoft.com/office/powerpoint/2010/main" val="398444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FAEA3A22-F3BF-40F6-AA7A-4E15A4E834A3}" type="datetimeFigureOut">
              <a:rPr lang="en-CA"/>
              <a:pPr>
                <a:defRPr/>
              </a:pPr>
              <a:t>2019-01-18</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88ED3F1B-92C7-4394-B471-2B0A9E734E31}" type="slidenum">
              <a:rPr lang="en-CA"/>
              <a:pPr>
                <a:defRPr/>
              </a:pPr>
              <a:t>‹#›</a:t>
            </a:fld>
            <a:endParaRPr lang="en-CA" dirty="0"/>
          </a:p>
        </p:txBody>
      </p:sp>
    </p:spTree>
    <p:extLst>
      <p:ext uri="{BB962C8B-B14F-4D97-AF65-F5344CB8AC3E}">
        <p14:creationId xmlns:p14="http://schemas.microsoft.com/office/powerpoint/2010/main" val="289849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3300070-C818-43B8-86D4-7EA27D23E74B}" type="datetimeFigureOut">
              <a:rPr lang="en-CA"/>
              <a:pPr>
                <a:defRPr/>
              </a:pPr>
              <a:t>2019-01-18</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AEB5996-2D72-46F1-92AC-85C1EA26CCBE}" type="slidenum">
              <a:rPr lang="en-CA"/>
              <a:pPr>
                <a:defRPr/>
              </a:pPr>
              <a:t>‹#›</a:t>
            </a:fld>
            <a:endParaRPr lang="en-CA" dirty="0"/>
          </a:p>
        </p:txBody>
      </p:sp>
    </p:spTree>
    <p:extLst>
      <p:ext uri="{BB962C8B-B14F-4D97-AF65-F5344CB8AC3E}">
        <p14:creationId xmlns:p14="http://schemas.microsoft.com/office/powerpoint/2010/main" val="73052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26D7D7-025A-4A1A-AC52-501BDC39CB90}" type="datetimeFigureOut">
              <a:rPr lang="en-CA"/>
              <a:pPr>
                <a:defRPr/>
              </a:pPr>
              <a:t>2019-01-18</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3A86FD7-4598-4B42-8091-EF3248834C50}" type="slidenum">
              <a:rPr lang="en-CA"/>
              <a:pPr>
                <a:defRPr/>
              </a:pPr>
              <a:t>‹#›</a:t>
            </a:fld>
            <a:endParaRPr lang="en-CA" dirty="0"/>
          </a:p>
        </p:txBody>
      </p:sp>
    </p:spTree>
    <p:extLst>
      <p:ext uri="{BB962C8B-B14F-4D97-AF65-F5344CB8AC3E}">
        <p14:creationId xmlns:p14="http://schemas.microsoft.com/office/powerpoint/2010/main" val="26155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E89BCC-6969-4CAA-A369-D2282B55EE53}" type="datetimeFigureOut">
              <a:rPr lang="en-CA"/>
              <a:pPr>
                <a:defRPr/>
              </a:pPr>
              <a:t>2019-01-18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1E85358-8CA7-46FF-8684-430F01647D05}" type="slidenum">
              <a:rPr lang="en-CA"/>
              <a:pPr>
                <a:defRPr/>
              </a:pPr>
              <a:t>‹#›</a:t>
            </a:fld>
            <a:endParaRPr lang="en-CA" dirty="0"/>
          </a:p>
        </p:txBody>
      </p:sp>
    </p:spTree>
    <p:extLst>
      <p:ext uri="{BB962C8B-B14F-4D97-AF65-F5344CB8AC3E}">
        <p14:creationId xmlns:p14="http://schemas.microsoft.com/office/powerpoint/2010/main" val="57847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833C1A-CF56-46E7-948C-2C4FBD6D7DB6}" type="datetimeFigureOut">
              <a:rPr lang="en-CA"/>
              <a:pPr>
                <a:defRPr/>
              </a:pPr>
              <a:t>2019-01-18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B8863B9-8782-40D7-B284-067C1EB01914}" type="slidenum">
              <a:rPr lang="en-CA"/>
              <a:pPr>
                <a:defRPr/>
              </a:pPr>
              <a:t>‹#›</a:t>
            </a:fld>
            <a:endParaRPr lang="en-CA" dirty="0"/>
          </a:p>
        </p:txBody>
      </p:sp>
    </p:spTree>
    <p:extLst>
      <p:ext uri="{BB962C8B-B14F-4D97-AF65-F5344CB8AC3E}">
        <p14:creationId xmlns:p14="http://schemas.microsoft.com/office/powerpoint/2010/main" val="417192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DD24E0-C79A-4EE2-AF8F-C44906895A53}" type="datetimeFigureOut">
              <a:rPr lang="en-CA"/>
              <a:pPr>
                <a:defRPr/>
              </a:pPr>
              <a:t>2019-01-18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C4EE96-500D-469A-8654-A189FE67A816}"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youtube.com/watch#!v=K1NBcnNzAkU&amp;feature=related"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youtube.com/watch?v=261-NYB7Sko&amp;p=759E3EA337125C66&amp;playnext=1&amp;index=1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11000" r="-11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CA" b="1" smtClean="0"/>
              <a:t>INTRODUCTION TO FISHING</a:t>
            </a:r>
            <a:r>
              <a:rPr lang="en-CA" smtClean="0"/>
              <a:t> </a:t>
            </a:r>
          </a:p>
        </p:txBody>
      </p:sp>
      <p:sp>
        <p:nvSpPr>
          <p:cNvPr id="2051" name="Subtitle 2"/>
          <p:cNvSpPr>
            <a:spLocks noGrp="1"/>
          </p:cNvSpPr>
          <p:nvPr>
            <p:ph type="subTitle" idx="1"/>
          </p:nvPr>
        </p:nvSpPr>
        <p:spPr/>
        <p:txBody>
          <a:bodyPr/>
          <a:lstStyle/>
          <a:p>
            <a:pPr eaLnBrk="1" hangingPunct="1"/>
            <a:r>
              <a:rPr lang="en-CA" smtClean="0">
                <a:solidFill>
                  <a:schemeClr val="tx1"/>
                </a:solidFill>
              </a:rPr>
              <a:t>NATURAL RESOURCES OF CANADA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CA" dirty="0" smtClean="0"/>
              <a:t>Main Sources of Commercial Fishing:</a:t>
            </a:r>
            <a:endParaRPr lang="en-CA" dirty="0"/>
          </a:p>
        </p:txBody>
      </p:sp>
      <p:sp>
        <p:nvSpPr>
          <p:cNvPr id="6" name="Content Placeholder 5"/>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None/>
              <a:defRPr/>
            </a:pPr>
            <a:r>
              <a:rPr lang="en-CA" b="1" dirty="0" smtClean="0"/>
              <a:t>1) East Coast:</a:t>
            </a:r>
          </a:p>
          <a:p>
            <a:pPr eaLnBrk="1" fontAlgn="auto" hangingPunct="1">
              <a:spcAft>
                <a:spcPts val="0"/>
              </a:spcAft>
              <a:defRPr/>
            </a:pPr>
            <a:r>
              <a:rPr lang="en-CA" dirty="0" smtClean="0"/>
              <a:t>This includes fishing near the Atlantic Ocean and the Grand Banks</a:t>
            </a:r>
          </a:p>
          <a:p>
            <a:pPr eaLnBrk="1" fontAlgn="auto" hangingPunct="1">
              <a:spcAft>
                <a:spcPts val="0"/>
              </a:spcAft>
              <a:defRPr/>
            </a:pPr>
            <a:r>
              <a:rPr lang="en-CA" dirty="0" smtClean="0"/>
              <a:t>The Grand Banks are one of the richest fishing grounds in the world </a:t>
            </a:r>
          </a:p>
          <a:p>
            <a:pPr eaLnBrk="1" fontAlgn="auto" hangingPunct="1">
              <a:spcAft>
                <a:spcPts val="0"/>
              </a:spcAft>
              <a:buFont typeface="Arial" pitchFamily="34" charset="0"/>
              <a:buNone/>
              <a:defRPr/>
            </a:pPr>
            <a:r>
              <a:rPr lang="en-CA" dirty="0" smtClean="0"/>
              <a:t>Species include:</a:t>
            </a:r>
          </a:p>
          <a:p>
            <a:pPr eaLnBrk="1" fontAlgn="auto" hangingPunct="1">
              <a:spcAft>
                <a:spcPts val="0"/>
              </a:spcAft>
              <a:defRPr/>
            </a:pPr>
            <a:r>
              <a:rPr lang="en-CA" dirty="0" smtClean="0"/>
              <a:t>Cod</a:t>
            </a:r>
          </a:p>
          <a:p>
            <a:pPr eaLnBrk="1" fontAlgn="auto" hangingPunct="1">
              <a:spcAft>
                <a:spcPts val="0"/>
              </a:spcAft>
              <a:defRPr/>
            </a:pPr>
            <a:r>
              <a:rPr lang="en-CA" dirty="0" smtClean="0"/>
              <a:t>Haddock</a:t>
            </a:r>
          </a:p>
          <a:p>
            <a:pPr eaLnBrk="1" fontAlgn="auto" hangingPunct="1">
              <a:spcAft>
                <a:spcPts val="0"/>
              </a:spcAft>
              <a:defRPr/>
            </a:pPr>
            <a:r>
              <a:rPr lang="en-CA" dirty="0" smtClean="0"/>
              <a:t>Capelin</a:t>
            </a:r>
            <a:endParaRPr lang="en-CA" dirty="0"/>
          </a:p>
          <a:p>
            <a:pPr eaLnBrk="1" fontAlgn="auto" hangingPunct="1">
              <a:spcAft>
                <a:spcPts val="0"/>
              </a:spcAft>
              <a:defRPr/>
            </a:pPr>
            <a:r>
              <a:rPr lang="en-CA" dirty="0" smtClean="0"/>
              <a:t>Scallop </a:t>
            </a:r>
            <a:endParaRPr lang="en-CA" dirty="0"/>
          </a:p>
          <a:p>
            <a:pPr eaLnBrk="1" fontAlgn="auto" hangingPunct="1">
              <a:spcAft>
                <a:spcPts val="0"/>
              </a:spcAft>
              <a:defRPr/>
            </a:pPr>
            <a:r>
              <a:rPr lang="en-CA" dirty="0" smtClean="0"/>
              <a:t>Lobster</a:t>
            </a:r>
            <a:endParaRPr lang="en-CA" dirty="0"/>
          </a:p>
        </p:txBody>
      </p:sp>
      <p:pic>
        <p:nvPicPr>
          <p:cNvPr id="11268" name="Content Placeholder 8" descr="grand_banks_300.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2492375"/>
            <a:ext cx="4295775" cy="25923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CA" smtClean="0"/>
              <a:t>The Grand Banks:</a:t>
            </a:r>
          </a:p>
        </p:txBody>
      </p:sp>
      <p:sp>
        <p:nvSpPr>
          <p:cNvPr id="3" name="Content Placeholder 2"/>
          <p:cNvSpPr>
            <a:spLocks noGrp="1"/>
          </p:cNvSpPr>
          <p:nvPr>
            <p:ph sz="half" idx="1"/>
          </p:nvPr>
        </p:nvSpPr>
        <p:spPr>
          <a:xfrm>
            <a:off x="457200" y="1268413"/>
            <a:ext cx="8147050" cy="1655762"/>
          </a:xfrm>
        </p:spPr>
        <p:txBody>
          <a:bodyPr/>
          <a:lstStyle/>
          <a:p>
            <a:pPr eaLnBrk="1" hangingPunct="1"/>
            <a:r>
              <a:rPr lang="en-CA" smtClean="0"/>
              <a:t>For years there were no regulations or control over fishing in the Grand Banks</a:t>
            </a:r>
          </a:p>
          <a:p>
            <a:pPr eaLnBrk="1" hangingPunct="1"/>
            <a:r>
              <a:rPr lang="en-CA" smtClean="0"/>
              <a:t>This depleted the fish in the area</a:t>
            </a:r>
          </a:p>
        </p:txBody>
      </p:sp>
      <p:pic>
        <p:nvPicPr>
          <p:cNvPr id="12292" name="Content Placeholder 4" descr="grand_banks_300.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68400" y="2924175"/>
            <a:ext cx="6932613" cy="36004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Main Sources of Commercial Fishing:</a:t>
            </a:r>
            <a:endParaRPr lang="en-CA" dirty="0"/>
          </a:p>
        </p:txBody>
      </p:sp>
      <p:pic>
        <p:nvPicPr>
          <p:cNvPr id="13315" name="Content Placeholder 7" descr="west coas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7388" y="1304925"/>
            <a:ext cx="3813175" cy="4821238"/>
          </a:xfrm>
        </p:spPr>
      </p:pic>
      <p:sp>
        <p:nvSpPr>
          <p:cNvPr id="7" name="Content Placeholder 6"/>
          <p:cNvSpPr>
            <a:spLocks noGrp="1"/>
          </p:cNvSpPr>
          <p:nvPr>
            <p:ph sz="half" idx="2"/>
          </p:nvPr>
        </p:nvSpPr>
        <p:spPr>
          <a:xfrm>
            <a:off x="4648200" y="1341438"/>
            <a:ext cx="4038600" cy="4784725"/>
          </a:xfrm>
        </p:spPr>
        <p:txBody>
          <a:bodyPr rtlCol="0">
            <a:normAutofit lnSpcReduction="10000"/>
          </a:bodyPr>
          <a:lstStyle/>
          <a:p>
            <a:pPr eaLnBrk="1" fontAlgn="auto" hangingPunct="1">
              <a:spcAft>
                <a:spcPts val="0"/>
              </a:spcAft>
              <a:buFont typeface="Arial" pitchFamily="34" charset="0"/>
              <a:buNone/>
              <a:defRPr/>
            </a:pPr>
            <a:r>
              <a:rPr lang="en-CA" b="1" dirty="0" smtClean="0"/>
              <a:t>2) West Coast:</a:t>
            </a:r>
          </a:p>
          <a:p>
            <a:pPr eaLnBrk="1" fontAlgn="auto" hangingPunct="1">
              <a:spcAft>
                <a:spcPts val="0"/>
              </a:spcAft>
              <a:defRPr/>
            </a:pPr>
            <a:r>
              <a:rPr lang="en-CA" dirty="0" smtClean="0"/>
              <a:t>This is the area off the coast of British Columbia, in the Pacific Ocean</a:t>
            </a:r>
          </a:p>
          <a:p>
            <a:pPr eaLnBrk="1" fontAlgn="auto" hangingPunct="1">
              <a:spcAft>
                <a:spcPts val="0"/>
              </a:spcAft>
              <a:buFont typeface="Arial" pitchFamily="34" charset="0"/>
              <a:buNone/>
              <a:defRPr/>
            </a:pPr>
            <a:r>
              <a:rPr lang="en-CA" dirty="0" smtClean="0"/>
              <a:t>Species Include:</a:t>
            </a:r>
          </a:p>
          <a:p>
            <a:pPr eaLnBrk="1" fontAlgn="auto" hangingPunct="1">
              <a:spcAft>
                <a:spcPts val="0"/>
              </a:spcAft>
              <a:defRPr/>
            </a:pPr>
            <a:r>
              <a:rPr lang="en-CA" dirty="0" smtClean="0"/>
              <a:t>Salmon</a:t>
            </a:r>
          </a:p>
          <a:p>
            <a:pPr eaLnBrk="1" fontAlgn="auto" hangingPunct="1">
              <a:spcAft>
                <a:spcPts val="0"/>
              </a:spcAft>
              <a:defRPr/>
            </a:pPr>
            <a:r>
              <a:rPr lang="en-CA" dirty="0" smtClean="0"/>
              <a:t>Herring </a:t>
            </a:r>
          </a:p>
          <a:p>
            <a:pPr eaLnBrk="1" fontAlgn="auto" hangingPunct="1">
              <a:spcAft>
                <a:spcPts val="0"/>
              </a:spcAft>
              <a:defRPr/>
            </a:pPr>
            <a:r>
              <a:rPr lang="en-CA" dirty="0" smtClean="0"/>
              <a:t>Tuna</a:t>
            </a:r>
          </a:p>
          <a:p>
            <a:pPr eaLnBrk="1" fontAlgn="auto" hangingPunct="1">
              <a:spcAft>
                <a:spcPts val="0"/>
              </a:spcAft>
              <a:defRPr/>
            </a:pPr>
            <a:r>
              <a:rPr lang="en-CA" dirty="0" smtClean="0"/>
              <a:t>Shellfish  </a:t>
            </a:r>
          </a:p>
          <a:p>
            <a:pPr eaLnBrk="1" fontAlgn="auto" hangingPunct="1">
              <a:spcAft>
                <a:spcPts val="0"/>
              </a:spcAft>
              <a:defRPr/>
            </a:pPr>
            <a:endParaRPr lang="en-CA" dirty="0" smtClean="0"/>
          </a:p>
          <a:p>
            <a:pPr eaLnBrk="1" fontAlgn="auto" hangingPunct="1">
              <a:spcAft>
                <a:spcPts val="0"/>
              </a:spcAft>
              <a:defRPr/>
            </a:pP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Main Sources of Commercial Fishing:</a:t>
            </a:r>
            <a:endParaRPr lang="en-CA" dirty="0"/>
          </a:p>
        </p:txBody>
      </p:sp>
      <p:sp>
        <p:nvSpPr>
          <p:cNvPr id="7" name="Content Placeholder 6"/>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None/>
              <a:defRPr/>
            </a:pPr>
            <a:r>
              <a:rPr lang="en-CA" b="1" dirty="0" smtClean="0"/>
              <a:t>3) Fresh Water:</a:t>
            </a:r>
          </a:p>
          <a:p>
            <a:pPr eaLnBrk="1" fontAlgn="auto" hangingPunct="1">
              <a:spcAft>
                <a:spcPts val="0"/>
              </a:spcAft>
              <a:defRPr/>
            </a:pPr>
            <a:r>
              <a:rPr lang="en-CA" dirty="0" smtClean="0"/>
              <a:t>Canada’s freshwater system is the largest in the world, encompassing about 2 million rivers and lakes, totalling over 755,000 sq. km</a:t>
            </a:r>
          </a:p>
          <a:p>
            <a:pPr eaLnBrk="1" fontAlgn="auto" hangingPunct="1">
              <a:spcAft>
                <a:spcPts val="0"/>
              </a:spcAft>
              <a:defRPr/>
            </a:pPr>
            <a:r>
              <a:rPr lang="en-CA" dirty="0" smtClean="0"/>
              <a:t>Currently, it is Manitoba's fishing industry that produces about 25% of the freshwater fish in Canada</a:t>
            </a:r>
          </a:p>
          <a:p>
            <a:pPr eaLnBrk="1" fontAlgn="auto" hangingPunct="1">
              <a:spcAft>
                <a:spcPts val="0"/>
              </a:spcAft>
              <a:defRPr/>
            </a:pPr>
            <a:r>
              <a:rPr lang="en-CA" dirty="0" smtClean="0"/>
              <a:t>There are about 13 species of fish that are being harvested commercially: including lake trout, northern pike, whitefish and yellow perch</a:t>
            </a:r>
          </a:p>
          <a:p>
            <a:pPr eaLnBrk="1" fontAlgn="auto" hangingPunct="1">
              <a:spcAft>
                <a:spcPts val="0"/>
              </a:spcAft>
              <a:defRPr/>
            </a:pPr>
            <a:endParaRPr lang="en-CA" dirty="0"/>
          </a:p>
        </p:txBody>
      </p:sp>
      <p:pic>
        <p:nvPicPr>
          <p:cNvPr id="14340" name="Content Placeholder 8" descr="manitoba.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16113"/>
            <a:ext cx="4038600" cy="39608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Main Sources of Commercial Fishing:</a:t>
            </a:r>
            <a:endParaRPr lang="en-CA" dirty="0"/>
          </a:p>
        </p:txBody>
      </p:sp>
      <p:sp>
        <p:nvSpPr>
          <p:cNvPr id="3" name="Content Placeholder 2"/>
          <p:cNvSpPr>
            <a:spLocks noGrp="1"/>
          </p:cNvSpPr>
          <p:nvPr>
            <p:ph sz="half" idx="1"/>
          </p:nvPr>
        </p:nvSpPr>
        <p:spPr/>
        <p:txBody>
          <a:bodyPr/>
          <a:lstStyle/>
          <a:p>
            <a:pPr eaLnBrk="1" hangingPunct="1">
              <a:buFont typeface="Arial" pitchFamily="34" charset="0"/>
              <a:buNone/>
            </a:pPr>
            <a:r>
              <a:rPr lang="en-CA" b="1" smtClean="0">
                <a:solidFill>
                  <a:schemeClr val="tx2"/>
                </a:solidFill>
              </a:rPr>
              <a:t>4) AQUACULTURE:</a:t>
            </a:r>
          </a:p>
          <a:p>
            <a:pPr eaLnBrk="1" hangingPunct="1"/>
            <a:r>
              <a:rPr lang="en-CA" smtClean="0"/>
              <a:t>is the farming of aquatic organisms such as fish, and crustaceans</a:t>
            </a:r>
          </a:p>
          <a:p>
            <a:pPr lvl="1" eaLnBrk="1" hangingPunct="1">
              <a:buFont typeface="Arial" pitchFamily="34" charset="0"/>
              <a:buChar char="•"/>
            </a:pPr>
            <a:r>
              <a:rPr lang="en-CA" smtClean="0"/>
              <a:t>The main species are Atlantic and Pacific Salmon, Mussels and Trout </a:t>
            </a:r>
          </a:p>
          <a:p>
            <a:pPr eaLnBrk="1" hangingPunct="1"/>
            <a:r>
              <a:rPr lang="en-CA" smtClean="0"/>
              <a:t>85 per cent of fish harvested is exported </a:t>
            </a:r>
          </a:p>
          <a:p>
            <a:pPr eaLnBrk="1" hangingPunct="1"/>
            <a:endParaRPr lang="en-CA" smtClean="0"/>
          </a:p>
        </p:txBody>
      </p:sp>
      <p:pic>
        <p:nvPicPr>
          <p:cNvPr id="6" name="Content Placeholder 5" descr="AquacultureCagesgraphic_web_TL.jpg"/>
          <p:cNvPicPr>
            <a:picLocks noGrp="1" noChangeAspect="1"/>
          </p:cNvPicPr>
          <p:nvPr>
            <p:ph sz="half" idx="2"/>
          </p:nvPr>
        </p:nvPicPr>
        <p:blipFill>
          <a:blip r:embed="rId3"/>
          <a:stretch>
            <a:fillRect/>
          </a:stretch>
        </p:blipFill>
        <p:spPr>
          <a:xfrm>
            <a:off x="4648200" y="2200275"/>
            <a:ext cx="4038600" cy="3325813"/>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CA" smtClean="0"/>
              <a:t>Aquaculture, the future of fishing?</a:t>
            </a:r>
          </a:p>
        </p:txBody>
      </p:sp>
      <p:sp>
        <p:nvSpPr>
          <p:cNvPr id="4" name="Content Placeholder 3"/>
          <p:cNvSpPr>
            <a:spLocks noGrp="1"/>
          </p:cNvSpPr>
          <p:nvPr>
            <p:ph sz="half" idx="2"/>
          </p:nvPr>
        </p:nvSpPr>
        <p:spPr>
          <a:xfrm>
            <a:off x="4648200" y="1412875"/>
            <a:ext cx="4038600" cy="4713288"/>
          </a:xfrm>
        </p:spPr>
        <p:txBody>
          <a:bodyPr rtlCol="0">
            <a:normAutofit fontScale="77500" lnSpcReduction="20000"/>
          </a:bodyPr>
          <a:lstStyle/>
          <a:p>
            <a:pPr eaLnBrk="1" fontAlgn="auto" hangingPunct="1">
              <a:spcAft>
                <a:spcPts val="0"/>
              </a:spcAft>
              <a:defRPr/>
            </a:pPr>
            <a:r>
              <a:rPr lang="en-CA" dirty="0" smtClean="0"/>
              <a:t>In 2008, wild harvest and aquaculture exports totalled almost $4 billion </a:t>
            </a:r>
          </a:p>
          <a:p>
            <a:pPr eaLnBrk="1" fontAlgn="auto" hangingPunct="1">
              <a:spcAft>
                <a:spcPts val="0"/>
              </a:spcAft>
              <a:defRPr/>
            </a:pPr>
            <a:r>
              <a:rPr lang="en-CA" dirty="0" smtClean="0"/>
              <a:t>The aquaculture industry employed more than 16,000 people</a:t>
            </a:r>
          </a:p>
          <a:p>
            <a:pPr eaLnBrk="1" fontAlgn="auto" hangingPunct="1">
              <a:spcAft>
                <a:spcPts val="0"/>
              </a:spcAft>
              <a:defRPr/>
            </a:pPr>
            <a:r>
              <a:rPr lang="en-CA" dirty="0" smtClean="0"/>
              <a:t>There are aquaculture operations in every Canadian province and in the Yukon Territory </a:t>
            </a:r>
          </a:p>
          <a:p>
            <a:pPr eaLnBrk="1" fontAlgn="auto" hangingPunct="1">
              <a:spcAft>
                <a:spcPts val="0"/>
              </a:spcAft>
              <a:defRPr/>
            </a:pPr>
            <a:r>
              <a:rPr lang="en-CA" dirty="0" smtClean="0"/>
              <a:t>Canada's aquaculture industry is continuing to grow</a:t>
            </a:r>
          </a:p>
          <a:p>
            <a:pPr eaLnBrk="1" fontAlgn="auto" hangingPunct="1">
              <a:spcAft>
                <a:spcPts val="0"/>
              </a:spcAft>
              <a:defRPr/>
            </a:pPr>
            <a:r>
              <a:rPr lang="en-CA" dirty="0" smtClean="0"/>
              <a:t>excess of $1.5 billion expected by 2020</a:t>
            </a:r>
          </a:p>
          <a:p>
            <a:pPr eaLnBrk="1" fontAlgn="auto" hangingPunct="1">
              <a:spcAft>
                <a:spcPts val="0"/>
              </a:spcAft>
              <a:defRPr/>
            </a:pPr>
            <a:r>
              <a:rPr lang="en-CA" dirty="0" smtClean="0">
                <a:hlinkClick r:id="rId2"/>
              </a:rPr>
              <a:t>Fish Farm Tour</a:t>
            </a:r>
            <a:endParaRPr lang="en-CA" dirty="0" smtClean="0"/>
          </a:p>
        </p:txBody>
      </p:sp>
      <p:pic>
        <p:nvPicPr>
          <p:cNvPr id="7" name="Picture 6" descr="slide3_e.jpg"/>
          <p:cNvPicPr>
            <a:picLocks noChangeAspect="1"/>
          </p:cNvPicPr>
          <p:nvPr/>
        </p:nvPicPr>
        <p:blipFill>
          <a:blip r:embed="rId3"/>
          <a:stretch>
            <a:fillRect/>
          </a:stretch>
        </p:blipFill>
        <p:spPr>
          <a:xfrm>
            <a:off x="250825" y="3500438"/>
            <a:ext cx="4286250" cy="2803525"/>
          </a:xfrm>
          <a:prstGeom prst="rect">
            <a:avLst/>
          </a:prstGeom>
          <a:ln>
            <a:noFill/>
          </a:ln>
          <a:effectLst>
            <a:outerShdw blurRad="292100" dist="139700" dir="2700000" algn="tl" rotWithShape="0">
              <a:srgbClr val="333333">
                <a:alpha val="65000"/>
              </a:srgbClr>
            </a:outerShdw>
          </a:effectLst>
        </p:spPr>
      </p:pic>
      <p:pic>
        <p:nvPicPr>
          <p:cNvPr id="9" name="Content Placeholder 8" descr="slide35-3.jpg"/>
          <p:cNvPicPr>
            <a:picLocks noGrp="1" noChangeAspect="1"/>
          </p:cNvPicPr>
          <p:nvPr>
            <p:ph sz="half" idx="1"/>
          </p:nvPr>
        </p:nvPicPr>
        <p:blipFill>
          <a:blip r:embed="rId4" cstate="print"/>
          <a:stretch>
            <a:fillRect/>
          </a:stretch>
        </p:blipFill>
        <p:spPr>
          <a:xfrm>
            <a:off x="323528" y="1340768"/>
            <a:ext cx="2160240" cy="2149439"/>
          </a:xfrm>
          <a:effectLst>
            <a:softEdge rad="112500"/>
          </a:effectLst>
        </p:spPr>
      </p:pic>
      <p:pic>
        <p:nvPicPr>
          <p:cNvPr id="13" name="Picture 12" descr="slide35-2.jpg"/>
          <p:cNvPicPr>
            <a:picLocks noChangeAspect="1"/>
          </p:cNvPicPr>
          <p:nvPr/>
        </p:nvPicPr>
        <p:blipFill>
          <a:blip r:embed="rId5" cstate="print"/>
          <a:stretch>
            <a:fillRect/>
          </a:stretch>
        </p:blipFill>
        <p:spPr>
          <a:xfrm>
            <a:off x="2483768" y="1340768"/>
            <a:ext cx="1944943" cy="20162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CA" smtClean="0"/>
              <a:t>Aquaculture Risks:</a:t>
            </a:r>
          </a:p>
        </p:txBody>
      </p:sp>
      <p:pic>
        <p:nvPicPr>
          <p:cNvPr id="17411" name="Content Placeholder 6" descr="OceanGovAquacultureRisk.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196975"/>
            <a:ext cx="4314825" cy="5403850"/>
          </a:xfrm>
        </p:spPr>
      </p:pic>
      <p:sp>
        <p:nvSpPr>
          <p:cNvPr id="10" name="Content Placeholder 9"/>
          <p:cNvSpPr>
            <a:spLocks noGrp="1"/>
          </p:cNvSpPr>
          <p:nvPr>
            <p:ph sz="half" idx="2"/>
          </p:nvPr>
        </p:nvSpPr>
        <p:spPr>
          <a:xfrm>
            <a:off x="4648200" y="1196975"/>
            <a:ext cx="4038600" cy="5472113"/>
          </a:xfrm>
        </p:spPr>
        <p:txBody>
          <a:bodyPr rtlCol="0">
            <a:normAutofit fontScale="92500"/>
          </a:bodyPr>
          <a:lstStyle/>
          <a:p>
            <a:pPr eaLnBrk="1" fontAlgn="auto" hangingPunct="1">
              <a:spcAft>
                <a:spcPts val="0"/>
              </a:spcAft>
              <a:defRPr/>
            </a:pPr>
            <a:r>
              <a:rPr lang="en-CA" dirty="0" smtClean="0"/>
              <a:t>Farmed fish can escape their pens and pose biological risks to wild populations</a:t>
            </a:r>
          </a:p>
          <a:p>
            <a:pPr eaLnBrk="1" fontAlgn="auto" hangingPunct="1">
              <a:spcAft>
                <a:spcPts val="0"/>
              </a:spcAft>
              <a:defRPr/>
            </a:pPr>
            <a:r>
              <a:rPr lang="en-CA" dirty="0" smtClean="0"/>
              <a:t>Large releases of nitrogen, phosphorus, and fecal matter from such farming can damage the coastal environment </a:t>
            </a:r>
          </a:p>
          <a:p>
            <a:pPr eaLnBrk="1" fontAlgn="auto" hangingPunct="1">
              <a:spcAft>
                <a:spcPts val="0"/>
              </a:spcAft>
              <a:defRPr/>
            </a:pPr>
            <a:r>
              <a:rPr lang="en-CA" dirty="0" smtClean="0"/>
              <a:t>Questions have also been raised about the nutrition, safety and taste of “farmed” fish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CA" smtClean="0"/>
              <a:t>The Department of Fisheries</a:t>
            </a:r>
          </a:p>
        </p:txBody>
      </p:sp>
      <p:sp>
        <p:nvSpPr>
          <p:cNvPr id="3" name="Content Placeholder 2"/>
          <p:cNvSpPr>
            <a:spLocks noGrp="1"/>
          </p:cNvSpPr>
          <p:nvPr>
            <p:ph idx="1"/>
          </p:nvPr>
        </p:nvSpPr>
        <p:spPr>
          <a:xfrm>
            <a:off x="457200" y="1268413"/>
            <a:ext cx="8229600" cy="5256212"/>
          </a:xfrm>
        </p:spPr>
        <p:txBody>
          <a:bodyPr rtlCol="0">
            <a:normAutofit fontScale="85000" lnSpcReduction="10000"/>
          </a:bodyPr>
          <a:lstStyle/>
          <a:p>
            <a:pPr eaLnBrk="1" fontAlgn="auto" hangingPunct="1">
              <a:spcAft>
                <a:spcPts val="0"/>
              </a:spcAft>
              <a:defRPr/>
            </a:pPr>
            <a:r>
              <a:rPr lang="en-CA" dirty="0" smtClean="0"/>
              <a:t>The fishing industry in Canada is managed and protected by the Department of Fisheries and Oceans (DFO)</a:t>
            </a:r>
          </a:p>
          <a:p>
            <a:pPr eaLnBrk="1" fontAlgn="auto" hangingPunct="1">
              <a:spcAft>
                <a:spcPts val="0"/>
              </a:spcAft>
              <a:defRPr/>
            </a:pPr>
            <a:r>
              <a:rPr lang="en-CA" dirty="0" smtClean="0"/>
              <a:t>DFO is the government agency that sets and implements standards for the development and sustainability of Canada's fishing industry by providing facilities for safeguarding, conservation and research</a:t>
            </a:r>
          </a:p>
          <a:p>
            <a:pPr eaLnBrk="1" fontAlgn="auto" hangingPunct="1">
              <a:spcAft>
                <a:spcPts val="0"/>
              </a:spcAft>
              <a:defRPr/>
            </a:pPr>
            <a:r>
              <a:rPr lang="en-CA" dirty="0" smtClean="0"/>
              <a:t>It is responsible for the health, safety and productivity of Canada's water and aquatic resources</a:t>
            </a:r>
          </a:p>
          <a:p>
            <a:pPr eaLnBrk="1" fontAlgn="auto" hangingPunct="1">
              <a:spcAft>
                <a:spcPts val="0"/>
              </a:spcAft>
              <a:defRPr/>
            </a:pPr>
            <a:r>
              <a:rPr lang="en-CA" dirty="0" smtClean="0"/>
              <a:t>To protect its marine environment, Canada employs the Coast Guard which offers assistance to thousands of small commercial and recreational fishing vessels in case of emergencies</a:t>
            </a:r>
          </a:p>
          <a:p>
            <a:pPr eaLnBrk="1" fontAlgn="auto" hangingPunct="1">
              <a:spcAft>
                <a:spcPts val="0"/>
              </a:spcAft>
              <a:defRPr/>
            </a:pPr>
            <a:endParaRPr lang="en-CA"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r>
              <a:rPr lang="en-CA" smtClean="0"/>
              <a:t>Attempts at Preservation:</a:t>
            </a:r>
          </a:p>
        </p:txBody>
      </p:sp>
      <p:sp>
        <p:nvSpPr>
          <p:cNvPr id="6" name="Content Placeholder 5"/>
          <p:cNvSpPr>
            <a:spLocks noGrp="1"/>
          </p:cNvSpPr>
          <p:nvPr>
            <p:ph idx="1"/>
          </p:nvPr>
        </p:nvSpPr>
        <p:spPr>
          <a:xfrm>
            <a:off x="457200" y="1341438"/>
            <a:ext cx="8229600" cy="4784725"/>
          </a:xfrm>
        </p:spPr>
        <p:txBody>
          <a:bodyPr rtlCol="0">
            <a:normAutofit lnSpcReduction="10000"/>
          </a:bodyPr>
          <a:lstStyle/>
          <a:p>
            <a:pPr eaLnBrk="1" fontAlgn="auto" hangingPunct="1">
              <a:spcAft>
                <a:spcPts val="0"/>
              </a:spcAft>
              <a:defRPr/>
            </a:pPr>
            <a:r>
              <a:rPr lang="en-CA" dirty="0" smtClean="0"/>
              <a:t>The Canadian government wanted to put a freeze on fishing</a:t>
            </a:r>
          </a:p>
          <a:p>
            <a:pPr eaLnBrk="1" fontAlgn="auto" hangingPunct="1">
              <a:spcAft>
                <a:spcPts val="0"/>
              </a:spcAft>
              <a:defRPr/>
            </a:pPr>
            <a:r>
              <a:rPr lang="en-CA" dirty="0" smtClean="0"/>
              <a:t>In 1976, the Canadian government extended its marine jurisdiction to 200 nautical miles which effectively pushed the foreign factory ships off many of the prime fishing and breeding grounds</a:t>
            </a:r>
          </a:p>
          <a:p>
            <a:pPr eaLnBrk="1" fontAlgn="auto" hangingPunct="1">
              <a:spcAft>
                <a:spcPts val="0"/>
              </a:spcAft>
              <a:defRPr/>
            </a:pPr>
            <a:r>
              <a:rPr lang="en-CA" dirty="0" smtClean="0"/>
              <a:t>Quotas were also put in place by the government to reduce the amount of fish being caught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CA" smtClean="0"/>
              <a:t>The Turbot War</a:t>
            </a:r>
          </a:p>
        </p:txBody>
      </p:sp>
      <p:sp>
        <p:nvSpPr>
          <p:cNvPr id="3" name="Content Placeholder 2"/>
          <p:cNvSpPr>
            <a:spLocks noGrp="1"/>
          </p:cNvSpPr>
          <p:nvPr>
            <p:ph sz="half" idx="1"/>
          </p:nvPr>
        </p:nvSpPr>
        <p:spPr/>
        <p:txBody>
          <a:bodyPr rtlCol="0">
            <a:normAutofit fontScale="92500" lnSpcReduction="20000"/>
          </a:bodyPr>
          <a:lstStyle/>
          <a:p>
            <a:pPr eaLnBrk="1" fontAlgn="auto" hangingPunct="1">
              <a:spcAft>
                <a:spcPts val="0"/>
              </a:spcAft>
              <a:defRPr/>
            </a:pPr>
            <a:r>
              <a:rPr lang="en-CA" dirty="0" smtClean="0"/>
              <a:t>Despite Canada’s efforts at protection many fishing nations failed to protect the fish stocks</a:t>
            </a:r>
          </a:p>
          <a:p>
            <a:pPr eaLnBrk="1" fontAlgn="auto" hangingPunct="1">
              <a:spcAft>
                <a:spcPts val="0"/>
              </a:spcAft>
              <a:buFont typeface="Arial" pitchFamily="34" charset="0"/>
              <a:buNone/>
              <a:defRPr/>
            </a:pPr>
            <a:r>
              <a:rPr lang="en-CA" dirty="0" smtClean="0"/>
              <a:t>The Turbot War:</a:t>
            </a:r>
          </a:p>
          <a:p>
            <a:pPr eaLnBrk="1" fontAlgn="auto" hangingPunct="1">
              <a:spcAft>
                <a:spcPts val="0"/>
              </a:spcAft>
              <a:defRPr/>
            </a:pPr>
            <a:r>
              <a:rPr lang="en-CA" dirty="0" smtClean="0"/>
              <a:t>The Canadian confrontation with Spain early in 1995 to protect the turbot stocks demonstrates the continued serious challenges to sustainable development</a:t>
            </a:r>
            <a:endParaRPr lang="en-CA" dirty="0"/>
          </a:p>
        </p:txBody>
      </p:sp>
      <p:pic>
        <p:nvPicPr>
          <p:cNvPr id="20484" name="Content Placeholder 4" descr="turbot_noaa.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7538" y="1268413"/>
            <a:ext cx="3948112" cy="1938337"/>
          </a:xfrm>
        </p:spPr>
      </p:pic>
      <p:pic>
        <p:nvPicPr>
          <p:cNvPr id="20485" name="Picture 5" descr="tobin_turbot_cp_581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379788"/>
            <a:ext cx="180022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6"/>
          <p:cNvSpPr txBox="1">
            <a:spLocks noChangeArrowheads="1"/>
          </p:cNvSpPr>
          <p:nvPr/>
        </p:nvSpPr>
        <p:spPr bwMode="auto">
          <a:xfrm>
            <a:off x="6804025" y="4221163"/>
            <a:ext cx="1439863"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CA" sz="1200" i="1">
                <a:latin typeface="Calibri" pitchFamily="34" charset="0"/>
              </a:rPr>
              <a:t>Former Newfoundland and Labrador premier Brian Tobin during the 'turbot war.' </a:t>
            </a:r>
            <a:endParaRPr lang="en-CA"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CA" smtClean="0"/>
              <a:t>Overview:</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CA" dirty="0" smtClean="0"/>
              <a:t>History of Fishing in Canada</a:t>
            </a:r>
          </a:p>
          <a:p>
            <a:pPr eaLnBrk="1" fontAlgn="auto" hangingPunct="1">
              <a:spcAft>
                <a:spcPts val="0"/>
              </a:spcAft>
              <a:defRPr/>
            </a:pPr>
            <a:r>
              <a:rPr lang="en-CA" dirty="0" smtClean="0"/>
              <a:t>Types of Fishing</a:t>
            </a:r>
          </a:p>
          <a:p>
            <a:pPr lvl="1" eaLnBrk="1" fontAlgn="auto" hangingPunct="1">
              <a:spcAft>
                <a:spcPts val="0"/>
              </a:spcAft>
              <a:buFont typeface="Wingdings" pitchFamily="2" charset="2"/>
              <a:buChar char="§"/>
              <a:defRPr/>
            </a:pPr>
            <a:r>
              <a:rPr lang="en-CA" dirty="0" smtClean="0"/>
              <a:t>Recreational/Subsistence/Commercial </a:t>
            </a:r>
          </a:p>
          <a:p>
            <a:pPr eaLnBrk="1" fontAlgn="auto" hangingPunct="1">
              <a:spcAft>
                <a:spcPts val="0"/>
              </a:spcAft>
              <a:defRPr/>
            </a:pPr>
            <a:r>
              <a:rPr lang="en-CA" dirty="0" smtClean="0"/>
              <a:t>Main Sources of Fishing in Canada</a:t>
            </a:r>
          </a:p>
          <a:p>
            <a:pPr marL="971550" lvl="1" indent="-514350" eaLnBrk="1" fontAlgn="auto" hangingPunct="1">
              <a:spcAft>
                <a:spcPts val="0"/>
              </a:spcAft>
              <a:buFont typeface="+mj-lt"/>
              <a:buAutoNum type="arabicPeriod"/>
              <a:defRPr/>
            </a:pPr>
            <a:r>
              <a:rPr lang="en-CA" dirty="0" smtClean="0"/>
              <a:t>East Coast</a:t>
            </a:r>
          </a:p>
          <a:p>
            <a:pPr marL="971550" lvl="1" indent="-514350" eaLnBrk="1" fontAlgn="auto" hangingPunct="1">
              <a:spcAft>
                <a:spcPts val="0"/>
              </a:spcAft>
              <a:buFont typeface="+mj-lt"/>
              <a:buAutoNum type="arabicPeriod"/>
              <a:defRPr/>
            </a:pPr>
            <a:r>
              <a:rPr lang="en-CA" dirty="0" smtClean="0"/>
              <a:t>West Coast</a:t>
            </a:r>
          </a:p>
          <a:p>
            <a:pPr marL="971550" lvl="1" indent="-514350" eaLnBrk="1" fontAlgn="auto" hangingPunct="1">
              <a:spcAft>
                <a:spcPts val="0"/>
              </a:spcAft>
              <a:buFont typeface="+mj-lt"/>
              <a:buAutoNum type="arabicPeriod"/>
              <a:defRPr/>
            </a:pPr>
            <a:r>
              <a:rPr lang="en-CA" dirty="0" smtClean="0"/>
              <a:t>Fresh Water</a:t>
            </a:r>
          </a:p>
          <a:p>
            <a:pPr marL="971550" lvl="1" indent="-514350" eaLnBrk="1" fontAlgn="auto" hangingPunct="1">
              <a:spcAft>
                <a:spcPts val="0"/>
              </a:spcAft>
              <a:buFont typeface="+mj-lt"/>
              <a:buAutoNum type="arabicPeriod"/>
              <a:defRPr/>
            </a:pPr>
            <a:r>
              <a:rPr lang="en-CA" dirty="0" smtClean="0"/>
              <a:t>Aquaculture </a:t>
            </a:r>
          </a:p>
          <a:p>
            <a:pPr eaLnBrk="1" fontAlgn="auto" hangingPunct="1">
              <a:spcAft>
                <a:spcPts val="0"/>
              </a:spcAft>
              <a:defRPr/>
            </a:pPr>
            <a:r>
              <a:rPr lang="en-CA" dirty="0" smtClean="0"/>
              <a:t>Department of Fisheries Canada </a:t>
            </a:r>
          </a:p>
          <a:p>
            <a:pPr eaLnBrk="1" fontAlgn="auto" hangingPunct="1">
              <a:spcAft>
                <a:spcPts val="0"/>
              </a:spcAft>
              <a:defRPr/>
            </a:pPr>
            <a:r>
              <a:rPr lang="en-CA" dirty="0" smtClean="0"/>
              <a:t>Threats to the Commercial Fishing  </a:t>
            </a:r>
          </a:p>
          <a:p>
            <a:pPr eaLnBrk="1" fontAlgn="auto" hangingPunct="1">
              <a:spcAft>
                <a:spcPts val="0"/>
              </a:spcAft>
              <a:defRPr/>
            </a:pPr>
            <a:r>
              <a:rPr lang="en-CA" dirty="0" smtClean="0"/>
              <a:t>Recent Economic Figures </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CA" smtClean="0"/>
              <a:t>The Collapse of the Cod Industry:</a:t>
            </a:r>
          </a:p>
        </p:txBody>
      </p:sp>
      <p:pic>
        <p:nvPicPr>
          <p:cNvPr id="21507" name="Content Placeholder 4" descr="cod.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39975" y="1268413"/>
            <a:ext cx="4051300" cy="1500187"/>
          </a:xfrm>
        </p:spPr>
      </p:pic>
      <p:sp>
        <p:nvSpPr>
          <p:cNvPr id="4" name="Content Placeholder 3"/>
          <p:cNvSpPr>
            <a:spLocks noGrp="1"/>
          </p:cNvSpPr>
          <p:nvPr>
            <p:ph sz="half" idx="2"/>
          </p:nvPr>
        </p:nvSpPr>
        <p:spPr>
          <a:xfrm>
            <a:off x="611188" y="2997200"/>
            <a:ext cx="8075612" cy="3128963"/>
          </a:xfrm>
        </p:spPr>
        <p:txBody>
          <a:bodyPr rtlCol="0">
            <a:normAutofit fontScale="85000" lnSpcReduction="20000"/>
          </a:bodyPr>
          <a:lstStyle/>
          <a:p>
            <a:pPr eaLnBrk="1" fontAlgn="auto" hangingPunct="1">
              <a:spcAft>
                <a:spcPts val="0"/>
              </a:spcAft>
              <a:defRPr/>
            </a:pPr>
            <a:r>
              <a:rPr lang="en-CA" dirty="0" smtClean="0"/>
              <a:t>In 1992, the Cod industry in the Grand Banks collapsed </a:t>
            </a:r>
          </a:p>
          <a:p>
            <a:pPr eaLnBrk="1" fontAlgn="auto" hangingPunct="1">
              <a:spcAft>
                <a:spcPts val="0"/>
              </a:spcAft>
              <a:defRPr/>
            </a:pPr>
            <a:r>
              <a:rPr lang="en-CA" dirty="0" smtClean="0"/>
              <a:t>Atlantic cod were declared an endangered species and the federal government put a moratorium on the Newfoundland and Labrador cod fishery  </a:t>
            </a:r>
          </a:p>
          <a:p>
            <a:pPr eaLnBrk="1" fontAlgn="auto" hangingPunct="1">
              <a:spcAft>
                <a:spcPts val="0"/>
              </a:spcAft>
              <a:defRPr/>
            </a:pPr>
            <a:r>
              <a:rPr lang="en-CA" dirty="0" smtClean="0"/>
              <a:t>40,000 people lost their jobs in the Maritimes </a:t>
            </a:r>
          </a:p>
          <a:p>
            <a:pPr eaLnBrk="1" fontAlgn="auto" hangingPunct="1">
              <a:spcAft>
                <a:spcPts val="0"/>
              </a:spcAft>
              <a:defRPr/>
            </a:pPr>
            <a:r>
              <a:rPr lang="en-CA" dirty="0" smtClean="0"/>
              <a:t>The communities are still struggling to recover</a:t>
            </a:r>
          </a:p>
          <a:p>
            <a:pPr eaLnBrk="1" fontAlgn="auto" hangingPunct="1">
              <a:spcAft>
                <a:spcPts val="0"/>
              </a:spcAft>
              <a:defRPr/>
            </a:pPr>
            <a:r>
              <a:rPr lang="en-CA" dirty="0" smtClean="0"/>
              <a:t>The marine ecosystem is still in a state of collapse</a:t>
            </a:r>
          </a:p>
          <a:p>
            <a:pPr eaLnBrk="1" fontAlgn="auto" hangingPunct="1">
              <a:spcAft>
                <a:spcPts val="0"/>
              </a:spcAft>
              <a:defRPr/>
            </a:pPr>
            <a:r>
              <a:rPr lang="en-CA" i="1" dirty="0" smtClean="0">
                <a:solidFill>
                  <a:schemeClr val="tx2"/>
                </a:solidFill>
              </a:rPr>
              <a:t>Was this the end of the commercial fishing industry in Canada?</a:t>
            </a:r>
          </a:p>
          <a:p>
            <a:pPr eaLnBrk="1" fontAlgn="auto" hangingPunct="1">
              <a:spcAft>
                <a:spcPts val="0"/>
              </a:spcAft>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CA" smtClean="0"/>
              <a:t>The Collapse of the Cod Industry:</a:t>
            </a:r>
          </a:p>
        </p:txBody>
      </p:sp>
      <p:sp>
        <p:nvSpPr>
          <p:cNvPr id="6" name="Content Placeholder 5"/>
          <p:cNvSpPr>
            <a:spLocks noGrp="1"/>
          </p:cNvSpPr>
          <p:nvPr>
            <p:ph idx="1"/>
          </p:nvPr>
        </p:nvSpPr>
        <p:spPr/>
        <p:txBody>
          <a:bodyPr/>
          <a:lstStyle/>
          <a:p>
            <a:pPr eaLnBrk="1" hangingPunct="1"/>
            <a:r>
              <a:rPr lang="en-CA" smtClean="0"/>
              <a:t>In the words of Earle McCurdy, president of the Fish, Food, and Allied Workers union: “What we have is not an adjustment problem, but the most wrenching societal upheaval since the Great Depression. Our communities are in crisis. The people of the fishery are in turmoil.” </a:t>
            </a:r>
            <a:br>
              <a:rPr lang="en-CA" smtClean="0"/>
            </a:br>
            <a:endParaRPr lang="en-CA"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CA" smtClean="0"/>
              <a:t>Salmon, the next Cod?</a:t>
            </a:r>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defRPr/>
            </a:pPr>
            <a:r>
              <a:rPr lang="en-CA" dirty="0" smtClean="0"/>
              <a:t>East coast salmon is also quickly disappearing</a:t>
            </a:r>
          </a:p>
          <a:p>
            <a:pPr eaLnBrk="1" fontAlgn="auto" hangingPunct="1">
              <a:spcAft>
                <a:spcPts val="0"/>
              </a:spcAft>
              <a:defRPr/>
            </a:pPr>
            <a:r>
              <a:rPr lang="en-CA" dirty="0" smtClean="0"/>
              <a:t>West coast salmon numbers are also declining</a:t>
            </a:r>
          </a:p>
          <a:p>
            <a:pPr eaLnBrk="1" fontAlgn="auto" hangingPunct="1">
              <a:spcAft>
                <a:spcPts val="0"/>
              </a:spcAft>
              <a:defRPr/>
            </a:pPr>
            <a:r>
              <a:rPr lang="en-CA" dirty="0" smtClean="0"/>
              <a:t>Today 350,000 wild salmon return to Nova Scotia’s Bay of Fundy area (down from 1.5 million in the mid-1970s)</a:t>
            </a:r>
          </a:p>
        </p:txBody>
      </p:sp>
      <p:pic>
        <p:nvPicPr>
          <p:cNvPr id="23556" name="Content Placeholder 4" descr="fish002%20Atlantic%20Salmon%2016x20%20C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600200"/>
            <a:ext cx="3619500" cy="45259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CA" smtClean="0"/>
              <a:t>Threats to Commercial Fishing:</a:t>
            </a:r>
          </a:p>
        </p:txBody>
      </p:sp>
      <p:sp>
        <p:nvSpPr>
          <p:cNvPr id="3" name="Content Placeholder 2"/>
          <p:cNvSpPr>
            <a:spLocks noGrp="1"/>
          </p:cNvSpPr>
          <p:nvPr>
            <p:ph sz="half" idx="1"/>
          </p:nvPr>
        </p:nvSpPr>
        <p:spPr>
          <a:xfrm>
            <a:off x="457200" y="1412875"/>
            <a:ext cx="4038600" cy="5111750"/>
          </a:xfrm>
        </p:spPr>
        <p:txBody>
          <a:bodyPr rtlCol="0">
            <a:normAutofit fontScale="85000" lnSpcReduction="20000"/>
          </a:bodyPr>
          <a:lstStyle/>
          <a:p>
            <a:pPr eaLnBrk="1" fontAlgn="auto" hangingPunct="1">
              <a:spcAft>
                <a:spcPts val="0"/>
              </a:spcAft>
              <a:buFont typeface="Arial" pitchFamily="34" charset="0"/>
              <a:buNone/>
              <a:defRPr/>
            </a:pPr>
            <a:r>
              <a:rPr lang="en-CA" dirty="0" smtClean="0"/>
              <a:t>Technology</a:t>
            </a:r>
          </a:p>
          <a:p>
            <a:pPr eaLnBrk="1" fontAlgn="auto" hangingPunct="1">
              <a:spcAft>
                <a:spcPts val="0"/>
              </a:spcAft>
              <a:defRPr/>
            </a:pPr>
            <a:r>
              <a:rPr lang="en-CA" dirty="0" smtClean="0"/>
              <a:t>New technology is making it possible to find and capture fish more easily</a:t>
            </a:r>
          </a:p>
          <a:p>
            <a:pPr lvl="1" eaLnBrk="1" fontAlgn="auto" hangingPunct="1">
              <a:spcAft>
                <a:spcPts val="0"/>
              </a:spcAft>
              <a:buFont typeface="Wingdings" pitchFamily="2" charset="2"/>
              <a:buChar char="§"/>
              <a:defRPr/>
            </a:pPr>
            <a:r>
              <a:rPr lang="en-CA" dirty="0" smtClean="0"/>
              <a:t>Examples: radar, GPS</a:t>
            </a:r>
            <a:endParaRPr lang="en-CA" b="1" dirty="0" smtClean="0"/>
          </a:p>
          <a:p>
            <a:pPr eaLnBrk="1" fontAlgn="auto" hangingPunct="1">
              <a:spcAft>
                <a:spcPts val="0"/>
              </a:spcAft>
              <a:defRPr/>
            </a:pPr>
            <a:r>
              <a:rPr lang="en-CA" b="1" dirty="0" smtClean="0"/>
              <a:t>Trawlers:</a:t>
            </a:r>
            <a:r>
              <a:rPr lang="en-CA" dirty="0" smtClean="0"/>
              <a:t> huge factory ships that make it possible to capture, gut and freeze fish instantly onboard </a:t>
            </a:r>
          </a:p>
          <a:p>
            <a:pPr eaLnBrk="1" fontAlgn="auto" hangingPunct="1">
              <a:spcAft>
                <a:spcPts val="0"/>
              </a:spcAft>
              <a:defRPr/>
            </a:pPr>
            <a:r>
              <a:rPr lang="en-CA" b="1" dirty="0" smtClean="0"/>
              <a:t>Dragger:</a:t>
            </a:r>
            <a:r>
              <a:rPr lang="en-CA" dirty="0" smtClean="0"/>
              <a:t> huge net that is dragged along the bottom of the ocean; catches everything in its path and destroys the underlying ecosystem in the process</a:t>
            </a:r>
          </a:p>
        </p:txBody>
      </p:sp>
      <p:pic>
        <p:nvPicPr>
          <p:cNvPr id="5" name="Content Placeholder 4" descr="trawler.jpg"/>
          <p:cNvPicPr>
            <a:picLocks noGrp="1" noChangeAspect="1"/>
          </p:cNvPicPr>
          <p:nvPr>
            <p:ph sz="half" idx="2"/>
          </p:nvPr>
        </p:nvPicPr>
        <p:blipFill>
          <a:blip r:embed="rId3"/>
          <a:stretch>
            <a:fillRect/>
          </a:stretch>
        </p:blipFill>
        <p:spPr>
          <a:xfrm>
            <a:off x="4648200" y="2347913"/>
            <a:ext cx="4038600" cy="30289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3106738" cy="1143000"/>
          </a:xfrm>
        </p:spPr>
        <p:txBody>
          <a:bodyPr/>
          <a:lstStyle/>
          <a:p>
            <a:pPr eaLnBrk="1" hangingPunct="1"/>
            <a:r>
              <a:rPr lang="en-CA" smtClean="0"/>
              <a:t>Technology:</a:t>
            </a:r>
          </a:p>
        </p:txBody>
      </p:sp>
      <p:sp>
        <p:nvSpPr>
          <p:cNvPr id="3" name="Content Placeholder 2"/>
          <p:cNvSpPr>
            <a:spLocks noGrp="1"/>
          </p:cNvSpPr>
          <p:nvPr>
            <p:ph sz="half" idx="1"/>
          </p:nvPr>
        </p:nvSpPr>
        <p:spPr/>
        <p:txBody>
          <a:bodyPr rtlCol="0">
            <a:normAutofit lnSpcReduction="10000"/>
          </a:bodyPr>
          <a:lstStyle/>
          <a:p>
            <a:pPr eaLnBrk="1" fontAlgn="auto" hangingPunct="1">
              <a:spcAft>
                <a:spcPts val="0"/>
              </a:spcAft>
              <a:buFont typeface="Arial" pitchFamily="34" charset="0"/>
              <a:buNone/>
              <a:defRPr/>
            </a:pPr>
            <a:r>
              <a:rPr lang="en-CA" dirty="0" smtClean="0"/>
              <a:t>Example:</a:t>
            </a:r>
          </a:p>
          <a:p>
            <a:pPr eaLnBrk="1" fontAlgn="auto" hangingPunct="1">
              <a:spcAft>
                <a:spcPts val="0"/>
              </a:spcAft>
              <a:defRPr/>
            </a:pPr>
            <a:r>
              <a:rPr lang="en-CA" dirty="0" smtClean="0"/>
              <a:t>In 1972: it took traditional seine boats 51 days to harvest their quota in the West Coast </a:t>
            </a:r>
          </a:p>
          <a:p>
            <a:pPr eaLnBrk="1" fontAlgn="auto" hangingPunct="1">
              <a:spcAft>
                <a:spcPts val="0"/>
              </a:spcAft>
              <a:defRPr/>
            </a:pPr>
            <a:r>
              <a:rPr lang="en-CA" dirty="0" smtClean="0"/>
              <a:t>In 1994: it took less that four days for modern boats to fill their quota, even with an increased catch allowance!</a:t>
            </a:r>
            <a:endParaRPr lang="en-CA" dirty="0"/>
          </a:p>
        </p:txBody>
      </p:sp>
      <p:pic>
        <p:nvPicPr>
          <p:cNvPr id="25604" name="Content Placeholder 4" descr="seine.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476250"/>
            <a:ext cx="2717800" cy="3181350"/>
          </a:xfrm>
        </p:spPr>
      </p:pic>
      <p:pic>
        <p:nvPicPr>
          <p:cNvPr id="25605" name="Picture 5" descr="traw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076700"/>
            <a:ext cx="3330575"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CA" smtClean="0"/>
              <a:t>Threats to Commercial Fishing:</a:t>
            </a:r>
          </a:p>
        </p:txBody>
      </p:sp>
      <p:pic>
        <p:nvPicPr>
          <p:cNvPr id="26627" name="Content Placeholder 4" descr="bycatch.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700213"/>
            <a:ext cx="3643313" cy="2733675"/>
          </a:xfrm>
        </p:spPr>
      </p:pic>
      <p:sp>
        <p:nvSpPr>
          <p:cNvPr id="4" name="Content Placeholder 3"/>
          <p:cNvSpPr>
            <a:spLocks noGrp="1"/>
          </p:cNvSpPr>
          <p:nvPr>
            <p:ph sz="half" idx="2"/>
          </p:nvPr>
        </p:nvSpPr>
        <p:spPr/>
        <p:txBody>
          <a:bodyPr/>
          <a:lstStyle/>
          <a:p>
            <a:pPr eaLnBrk="1" hangingPunct="1">
              <a:buFont typeface="Arial" pitchFamily="34" charset="0"/>
              <a:buNone/>
            </a:pPr>
            <a:r>
              <a:rPr lang="en-CA" b="1" smtClean="0"/>
              <a:t>Overfishing</a:t>
            </a:r>
          </a:p>
          <a:p>
            <a:pPr eaLnBrk="1" hangingPunct="1"/>
            <a:r>
              <a:rPr lang="en-CA" smtClean="0"/>
              <a:t>Simply means catching too many fish</a:t>
            </a:r>
          </a:p>
          <a:p>
            <a:pPr eaLnBrk="1" hangingPunct="1"/>
            <a:r>
              <a:rPr lang="en-CA" smtClean="0"/>
              <a:t>Bycatch is when nets accidently catch small fish or other marine species</a:t>
            </a:r>
          </a:p>
          <a:p>
            <a:pPr eaLnBrk="1" hangingPunct="1"/>
            <a:r>
              <a:rPr lang="en-CA" smtClean="0"/>
              <a:t>The bycatch is simply thrown overboard</a:t>
            </a:r>
          </a:p>
        </p:txBody>
      </p:sp>
      <p:sp>
        <p:nvSpPr>
          <p:cNvPr id="26629" name="TextBox 5"/>
          <p:cNvSpPr txBox="1">
            <a:spLocks noChangeArrowheads="1"/>
          </p:cNvSpPr>
          <p:nvPr/>
        </p:nvSpPr>
        <p:spPr bwMode="auto">
          <a:xfrm>
            <a:off x="1042988" y="4724400"/>
            <a:ext cx="2881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CA" b="1">
                <a:latin typeface="Calibri" pitchFamily="34" charset="0"/>
              </a:rPr>
              <a:t>Bycatch </a:t>
            </a:r>
            <a:r>
              <a:rPr lang="en-CA">
                <a:latin typeface="Calibri" pitchFamily="34" charset="0"/>
              </a:rPr>
              <a:t>is often 80 per cent of the stock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smtClean="0"/>
              <a:t>Threats to Commercial Fishing:</a:t>
            </a:r>
          </a:p>
        </p:txBody>
      </p:sp>
      <p:sp>
        <p:nvSpPr>
          <p:cNvPr id="3" name="Content Placeholder 2"/>
          <p:cNvSpPr>
            <a:spLocks noGrp="1"/>
          </p:cNvSpPr>
          <p:nvPr>
            <p:ph sz="half" idx="1"/>
          </p:nvPr>
        </p:nvSpPr>
        <p:spPr>
          <a:xfrm>
            <a:off x="457200" y="1341438"/>
            <a:ext cx="7715250" cy="2663825"/>
          </a:xfrm>
        </p:spPr>
        <p:txBody>
          <a:bodyPr rtlCol="0">
            <a:normAutofit fontScale="85000" lnSpcReduction="20000"/>
          </a:bodyPr>
          <a:lstStyle/>
          <a:p>
            <a:pPr eaLnBrk="1" fontAlgn="auto" hangingPunct="1">
              <a:spcAft>
                <a:spcPts val="0"/>
              </a:spcAft>
              <a:buFont typeface="Arial" pitchFamily="34" charset="0"/>
              <a:buNone/>
              <a:defRPr/>
            </a:pPr>
            <a:r>
              <a:rPr lang="en-CA" dirty="0" smtClean="0"/>
              <a:t>Foreign Fisherman:</a:t>
            </a:r>
          </a:p>
          <a:p>
            <a:pPr eaLnBrk="1" fontAlgn="auto" hangingPunct="1">
              <a:spcAft>
                <a:spcPts val="0"/>
              </a:spcAft>
              <a:defRPr/>
            </a:pPr>
            <a:r>
              <a:rPr lang="en-CA" dirty="0" smtClean="0"/>
              <a:t>Up until the 1950s, 250,000 tonnes of Cod were caught in Grand Banks alone</a:t>
            </a:r>
          </a:p>
          <a:p>
            <a:pPr eaLnBrk="1" fontAlgn="auto" hangingPunct="1">
              <a:spcAft>
                <a:spcPts val="0"/>
              </a:spcAft>
              <a:defRPr/>
            </a:pPr>
            <a:r>
              <a:rPr lang="en-CA" dirty="0" smtClean="0"/>
              <a:t>However, after the 1950s foreign fisherman began arriving at the Grand Banks in trawlers (huge factory ships)</a:t>
            </a:r>
          </a:p>
          <a:p>
            <a:pPr eaLnBrk="1" fontAlgn="auto" hangingPunct="1">
              <a:spcAft>
                <a:spcPts val="0"/>
              </a:spcAft>
              <a:defRPr/>
            </a:pPr>
            <a:r>
              <a:rPr lang="en-CA" dirty="0" smtClean="0"/>
              <a:t>Although Canada tries to maintain  quotas, it cannot restrict anyone beyond the 200 nautical mile jurisdiction </a:t>
            </a:r>
          </a:p>
          <a:p>
            <a:pPr eaLnBrk="1" fontAlgn="auto" hangingPunct="1">
              <a:spcAft>
                <a:spcPts val="0"/>
              </a:spcAft>
              <a:defRPr/>
            </a:pPr>
            <a:endParaRPr lang="en-CA" dirty="0"/>
          </a:p>
        </p:txBody>
      </p:sp>
      <p:pic>
        <p:nvPicPr>
          <p:cNvPr id="27652" name="Content Placeholder 7" descr="chinese-fishing-flee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78088" y="4310063"/>
            <a:ext cx="3389312" cy="21971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smtClean="0"/>
              <a:t>Foreign Fishermen:</a:t>
            </a:r>
          </a:p>
        </p:txBody>
      </p:sp>
      <p:pic>
        <p:nvPicPr>
          <p:cNvPr id="28675" name="Content Placeholder 4" descr="alaskan.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1700213"/>
            <a:ext cx="4129087" cy="4032250"/>
          </a:xfrm>
        </p:spPr>
      </p:pic>
      <p:sp>
        <p:nvSpPr>
          <p:cNvPr id="4" name="Content Placeholder 3"/>
          <p:cNvSpPr>
            <a:spLocks noGrp="1"/>
          </p:cNvSpPr>
          <p:nvPr>
            <p:ph sz="half" idx="2"/>
          </p:nvPr>
        </p:nvSpPr>
        <p:spPr/>
        <p:txBody>
          <a:bodyPr/>
          <a:lstStyle/>
          <a:p>
            <a:pPr eaLnBrk="1" hangingPunct="1"/>
            <a:r>
              <a:rPr lang="en-CA" smtClean="0"/>
              <a:t>The United States has a right to fish in the west coast due to the location of the state of Alaska </a:t>
            </a:r>
          </a:p>
          <a:p>
            <a:pPr eaLnBrk="1" hangingPunct="1"/>
            <a:r>
              <a:rPr lang="en-CA" smtClean="0"/>
              <a:t>The American’s 2,500 Alaskan fleet is being partially blamed for depleting Salmon stocks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CA" smtClean="0"/>
              <a:t>Threats to Commercial Fishing:</a:t>
            </a:r>
          </a:p>
        </p:txBody>
      </p:sp>
      <p:sp>
        <p:nvSpPr>
          <p:cNvPr id="6" name="Text Placeholder 5"/>
          <p:cNvSpPr>
            <a:spLocks noGrp="1"/>
          </p:cNvSpPr>
          <p:nvPr>
            <p:ph type="body" idx="1"/>
          </p:nvPr>
        </p:nvSpPr>
        <p:spPr/>
        <p:txBody>
          <a:bodyPr rtlCol="0">
            <a:normAutofit fontScale="92500"/>
          </a:bodyPr>
          <a:lstStyle/>
          <a:p>
            <a:pPr eaLnBrk="1" fontAlgn="auto" hangingPunct="1">
              <a:spcAft>
                <a:spcPts val="0"/>
              </a:spcAft>
              <a:defRPr/>
            </a:pPr>
            <a:r>
              <a:rPr lang="en-CA" dirty="0" smtClean="0"/>
              <a:t>Environmental threats include:</a:t>
            </a:r>
          </a:p>
        </p:txBody>
      </p:sp>
      <p:sp>
        <p:nvSpPr>
          <p:cNvPr id="29700" name="Content Placeholder 2"/>
          <p:cNvSpPr>
            <a:spLocks noGrp="1"/>
          </p:cNvSpPr>
          <p:nvPr>
            <p:ph sz="half" idx="2"/>
          </p:nvPr>
        </p:nvSpPr>
        <p:spPr/>
        <p:txBody>
          <a:bodyPr/>
          <a:lstStyle/>
          <a:p>
            <a:pPr eaLnBrk="1" hangingPunct="1"/>
            <a:r>
              <a:rPr lang="en-CA" smtClean="0"/>
              <a:t>Climate Change</a:t>
            </a:r>
          </a:p>
          <a:p>
            <a:pPr eaLnBrk="1" hangingPunct="1"/>
            <a:r>
              <a:rPr lang="en-CA" smtClean="0"/>
              <a:t>Pollution   </a:t>
            </a:r>
          </a:p>
          <a:p>
            <a:pPr eaLnBrk="1" hangingPunct="1"/>
            <a:r>
              <a:rPr lang="en-CA" smtClean="0"/>
              <a:t>Accidental introduction of invasive species </a:t>
            </a:r>
          </a:p>
          <a:p>
            <a:pPr eaLnBrk="1" hangingPunct="1">
              <a:buFont typeface="Arial" pitchFamily="34" charset="0"/>
              <a:buNone/>
            </a:pPr>
            <a:endParaRPr lang="en-CA" smtClean="0"/>
          </a:p>
          <a:p>
            <a:pPr eaLnBrk="1" hangingPunct="1"/>
            <a:endParaRPr lang="en-CA" smtClean="0"/>
          </a:p>
        </p:txBody>
      </p:sp>
      <p:pic>
        <p:nvPicPr>
          <p:cNvPr id="29701" name="Content Placeholder 4" descr="fish.bmp"/>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427538" y="2133600"/>
            <a:ext cx="4121150" cy="3527425"/>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pPr eaLnBrk="1" hangingPunct="1"/>
            <a:r>
              <a:rPr lang="en-CA" smtClean="0"/>
              <a:t>Environmental threats: </a:t>
            </a:r>
          </a:p>
        </p:txBody>
      </p:sp>
      <p:sp>
        <p:nvSpPr>
          <p:cNvPr id="4" name="Content Placeholder 3"/>
          <p:cNvSpPr>
            <a:spLocks noGrp="1"/>
          </p:cNvSpPr>
          <p:nvPr>
            <p:ph sz="half" idx="1"/>
          </p:nvPr>
        </p:nvSpPr>
        <p:spPr/>
        <p:txBody>
          <a:bodyPr/>
          <a:lstStyle/>
          <a:p>
            <a:pPr marL="342900" lvl="1" indent="-342900" eaLnBrk="1" hangingPunct="1">
              <a:buFont typeface="Arial" pitchFamily="34" charset="0"/>
              <a:buChar char="•"/>
            </a:pPr>
            <a:r>
              <a:rPr lang="en-CA" smtClean="0">
                <a:solidFill>
                  <a:schemeClr val="tx2"/>
                </a:solidFill>
              </a:rPr>
              <a:t>INVASIVE SPECIES: </a:t>
            </a:r>
            <a:r>
              <a:rPr lang="en-CA" smtClean="0"/>
              <a:t>a non-native species, whose introduction will likely cause (or has already caused) damage to the host ecosystem</a:t>
            </a:r>
          </a:p>
          <a:p>
            <a:pPr marL="342900" lvl="1" indent="-342900" eaLnBrk="1" hangingPunct="1">
              <a:buFont typeface="Arial" pitchFamily="34" charset="0"/>
              <a:buNone/>
            </a:pPr>
            <a:r>
              <a:rPr lang="en-CA" smtClean="0"/>
              <a:t>Examples:</a:t>
            </a:r>
          </a:p>
          <a:p>
            <a:pPr marL="742950" lvl="2" indent="-342900" eaLnBrk="1" hangingPunct="1"/>
            <a:r>
              <a:rPr lang="en-CA" smtClean="0"/>
              <a:t>Sea lamprey </a:t>
            </a:r>
          </a:p>
          <a:p>
            <a:pPr marL="742950" lvl="2" indent="-342900" eaLnBrk="1" hangingPunct="1"/>
            <a:r>
              <a:rPr lang="en-CA" smtClean="0"/>
              <a:t>Japanese oyster</a:t>
            </a:r>
          </a:p>
          <a:p>
            <a:pPr marL="742950" lvl="2" indent="-342900" eaLnBrk="1" hangingPunct="1">
              <a:buFont typeface="Arial" pitchFamily="34" charset="0"/>
              <a:buNone/>
            </a:pPr>
            <a:endParaRPr lang="en-CA" smtClean="0"/>
          </a:p>
          <a:p>
            <a:pPr eaLnBrk="1" hangingPunct="1"/>
            <a:endParaRPr lang="en-CA" smtClean="0"/>
          </a:p>
        </p:txBody>
      </p:sp>
      <p:pic>
        <p:nvPicPr>
          <p:cNvPr id="30724" name="Content Placeholder 8" descr="sealamprey.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060575"/>
            <a:ext cx="3854450" cy="32813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CA" smtClean="0"/>
              <a:t>Fish as a Resource:</a:t>
            </a:r>
          </a:p>
        </p:txBody>
      </p:sp>
      <p:sp>
        <p:nvSpPr>
          <p:cNvPr id="4099" name="Content Placeholder 2"/>
          <p:cNvSpPr>
            <a:spLocks noGrp="1"/>
          </p:cNvSpPr>
          <p:nvPr>
            <p:ph idx="1"/>
          </p:nvPr>
        </p:nvSpPr>
        <p:spPr/>
        <p:txBody>
          <a:bodyPr/>
          <a:lstStyle/>
          <a:p>
            <a:pPr eaLnBrk="1" hangingPunct="1"/>
            <a:r>
              <a:rPr lang="en-CA" smtClean="0"/>
              <a:t>Fish are a </a:t>
            </a:r>
            <a:r>
              <a:rPr lang="en-CA" b="1" smtClean="0"/>
              <a:t>renewable resource</a:t>
            </a:r>
            <a:r>
              <a:rPr lang="en-CA" smtClean="0"/>
              <a:t> – that means with </a:t>
            </a:r>
            <a:r>
              <a:rPr lang="en-CA" u="sng" smtClean="0"/>
              <a:t>proper management </a:t>
            </a:r>
            <a:r>
              <a:rPr lang="en-CA" smtClean="0"/>
              <a:t>the resource could last forever…</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3000" r="-3000"/>
          </a:stretch>
        </a:blipFill>
        <a:effectLst/>
      </p:bgPr>
    </p:bg>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pPr eaLnBrk="1" hangingPunct="1"/>
            <a:r>
              <a:rPr lang="en-CA" sz="3800" smtClean="0"/>
              <a:t>The Commercial Fishing Industry Today:</a:t>
            </a:r>
          </a:p>
        </p:txBody>
      </p:sp>
      <p:sp>
        <p:nvSpPr>
          <p:cNvPr id="6" name="Content Placeholder 5"/>
          <p:cNvSpPr>
            <a:spLocks noGrp="1"/>
          </p:cNvSpPr>
          <p:nvPr>
            <p:ph idx="1"/>
          </p:nvPr>
        </p:nvSpPr>
        <p:spPr>
          <a:xfrm>
            <a:off x="457200" y="1196975"/>
            <a:ext cx="8229600" cy="4929188"/>
          </a:xfrm>
        </p:spPr>
        <p:txBody>
          <a:bodyPr rtlCol="0">
            <a:normAutofit fontScale="92500" lnSpcReduction="10000"/>
          </a:bodyPr>
          <a:lstStyle/>
          <a:p>
            <a:pPr eaLnBrk="1" fontAlgn="auto" hangingPunct="1">
              <a:spcAft>
                <a:spcPts val="0"/>
              </a:spcAft>
              <a:defRPr/>
            </a:pPr>
            <a:r>
              <a:rPr lang="en-CA" dirty="0" smtClean="0"/>
              <a:t>The fishing industry is still a big source of income in Canada </a:t>
            </a:r>
          </a:p>
          <a:p>
            <a:pPr eaLnBrk="1" fontAlgn="auto" hangingPunct="1">
              <a:spcAft>
                <a:spcPts val="0"/>
              </a:spcAft>
              <a:defRPr/>
            </a:pPr>
            <a:r>
              <a:rPr lang="en-CA" dirty="0" smtClean="0"/>
              <a:t>In 2005 over 1 million tons of commercial fish was harvested, valued at about $2 billion</a:t>
            </a:r>
          </a:p>
          <a:p>
            <a:pPr eaLnBrk="1" fontAlgn="auto" hangingPunct="1">
              <a:spcAft>
                <a:spcPts val="0"/>
              </a:spcAft>
              <a:defRPr/>
            </a:pPr>
            <a:r>
              <a:rPr lang="en-CA" dirty="0" smtClean="0"/>
              <a:t>Businesses belonging to Canada's fishing industry number about 11,000 (includes aquaculture, fish processing, ocean services, engineering and hydrography, among others) </a:t>
            </a:r>
          </a:p>
          <a:p>
            <a:pPr eaLnBrk="1" fontAlgn="auto" hangingPunct="1">
              <a:spcAft>
                <a:spcPts val="0"/>
              </a:spcAft>
              <a:defRPr/>
            </a:pPr>
            <a:r>
              <a:rPr lang="en-CA" dirty="0" smtClean="0"/>
              <a:t>However, this natural resource needs to be protected!</a:t>
            </a:r>
          </a:p>
          <a:p>
            <a:pPr eaLnBrk="1" fontAlgn="auto" hangingPunct="1">
              <a:spcAft>
                <a:spcPts val="0"/>
              </a:spcAft>
              <a:defRPr/>
            </a:pPr>
            <a:endParaRPr lang="en-CA" dirty="0" smtClean="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eaLnBrk="1" hangingPunct="1"/>
            <a:r>
              <a:rPr lang="en-CA" smtClean="0"/>
              <a:t>Recreational Fishing:</a:t>
            </a:r>
          </a:p>
        </p:txBody>
      </p:sp>
      <p:sp>
        <p:nvSpPr>
          <p:cNvPr id="32771" name="Content Placeholder 5"/>
          <p:cNvSpPr>
            <a:spLocks noGrp="1"/>
          </p:cNvSpPr>
          <p:nvPr>
            <p:ph sz="half" idx="2"/>
          </p:nvPr>
        </p:nvSpPr>
        <p:spPr>
          <a:xfrm>
            <a:off x="4648200" y="1600200"/>
            <a:ext cx="4038600" cy="4637088"/>
          </a:xfrm>
        </p:spPr>
        <p:txBody>
          <a:bodyPr/>
          <a:lstStyle/>
          <a:p>
            <a:pPr eaLnBrk="1" hangingPunct="1"/>
            <a:r>
              <a:rPr lang="en-CA" smtClean="0"/>
              <a:t>Millions of dollars a year are also made from recreational fishing, through tourism</a:t>
            </a:r>
          </a:p>
          <a:p>
            <a:pPr eaLnBrk="1" hangingPunct="1"/>
            <a:r>
              <a:rPr lang="en-CA" smtClean="0"/>
              <a:t>Sport fishing generates $</a:t>
            </a:r>
            <a:r>
              <a:rPr lang="en-CA" b="1" smtClean="0"/>
              <a:t>288 </a:t>
            </a:r>
            <a:r>
              <a:rPr lang="en-CA" smtClean="0"/>
              <a:t>million a year in GDP in British Columbia alone! </a:t>
            </a:r>
          </a:p>
          <a:p>
            <a:pPr eaLnBrk="1" hangingPunct="1"/>
            <a:endParaRPr lang="en-CA" smtClean="0"/>
          </a:p>
          <a:p>
            <a:pPr eaLnBrk="1" hangingPunct="1"/>
            <a:endParaRPr lang="en-CA" smtClean="0"/>
          </a:p>
        </p:txBody>
      </p:sp>
      <p:pic>
        <p:nvPicPr>
          <p:cNvPr id="32772" name="Picture 4" descr="sector-pi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367188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Content Placeholder 8" descr="fishing.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71550" y="4076700"/>
            <a:ext cx="3517900" cy="2336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CA" smtClean="0"/>
              <a:t>History of Fishing in Canada:</a:t>
            </a:r>
          </a:p>
        </p:txBody>
      </p:sp>
      <p:sp>
        <p:nvSpPr>
          <p:cNvPr id="7" name="Content Placeholder 6"/>
          <p:cNvSpPr>
            <a:spLocks noGrp="1"/>
          </p:cNvSpPr>
          <p:nvPr>
            <p:ph sz="half" idx="1"/>
          </p:nvPr>
        </p:nvSpPr>
        <p:spPr>
          <a:xfrm>
            <a:off x="457200" y="1600200"/>
            <a:ext cx="3106738" cy="4525963"/>
          </a:xfrm>
        </p:spPr>
        <p:txBody>
          <a:bodyPr/>
          <a:lstStyle/>
          <a:p>
            <a:pPr eaLnBrk="1" hangingPunct="1"/>
            <a:r>
              <a:rPr lang="en-CA" smtClean="0"/>
              <a:t>The Beothuk were the native people of Newfoundland, and survived on a diet of fish</a:t>
            </a:r>
          </a:p>
          <a:p>
            <a:pPr eaLnBrk="1" hangingPunct="1"/>
            <a:r>
              <a:rPr lang="en-CA" smtClean="0"/>
              <a:t>Fish was a source of protein for many First Nations peoples</a:t>
            </a:r>
          </a:p>
        </p:txBody>
      </p:sp>
      <p:pic>
        <p:nvPicPr>
          <p:cNvPr id="5124" name="Content Placeholder 8" descr="PHOTO9.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4463" y="1628775"/>
            <a:ext cx="4732337" cy="38973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CA" smtClean="0"/>
              <a:t>History of Fishing in Canada:</a:t>
            </a:r>
          </a:p>
        </p:txBody>
      </p:sp>
      <p:pic>
        <p:nvPicPr>
          <p:cNvPr id="5" name="Content Placeholder 4" descr="John-Cabot.jpg"/>
          <p:cNvPicPr>
            <a:picLocks noGrp="1" noChangeAspect="1"/>
          </p:cNvPicPr>
          <p:nvPr>
            <p:ph sz="half" idx="1"/>
          </p:nvPr>
        </p:nvPicPr>
        <p:blipFill>
          <a:blip r:embed="rId3"/>
          <a:stretch>
            <a:fillRect/>
          </a:stretch>
        </p:blipFill>
        <p:spPr>
          <a:xfrm>
            <a:off x="742950" y="1855788"/>
            <a:ext cx="3181350" cy="3683000"/>
          </a:xfrm>
          <a:ln w="38100" cap="sq">
            <a:solidFill>
              <a:srgbClr val="000000"/>
            </a:solidFill>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211638" y="1341438"/>
            <a:ext cx="4475162" cy="5040312"/>
          </a:xfrm>
        </p:spPr>
        <p:txBody>
          <a:bodyPr/>
          <a:lstStyle/>
          <a:p>
            <a:pPr eaLnBrk="1" hangingPunct="1"/>
            <a:r>
              <a:rPr lang="en-CA" smtClean="0"/>
              <a:t>Europeans had been coming to fish near the Atlantic coast of Canada for centuries (Viking, Basque, Portuguese)</a:t>
            </a:r>
          </a:p>
          <a:p>
            <a:pPr eaLnBrk="1" hangingPunct="1"/>
            <a:r>
              <a:rPr lang="en-CA" smtClean="0"/>
              <a:t>After the official discovery of the North America many nations came to the Grand Banks to fish</a:t>
            </a:r>
            <a:endParaRPr lang="en-CA" smtClean="0">
              <a:hlinkClick r:id="rId4"/>
            </a:endParaRPr>
          </a:p>
          <a:p>
            <a:pPr eaLnBrk="1" hangingPunct="1"/>
            <a:r>
              <a:rPr lang="en-CA" smtClean="0">
                <a:hlinkClick r:id="rId4"/>
              </a:rPr>
              <a:t>Heritage Minute</a:t>
            </a:r>
            <a:endParaRPr lang="en-CA" smtClean="0"/>
          </a:p>
          <a:p>
            <a:pPr eaLnBrk="1" hangingPunct="1">
              <a:buFont typeface="Arial" pitchFamily="34" charset="0"/>
              <a:buNone/>
            </a:pPr>
            <a:endParaRPr lang="en-CA" smtClean="0"/>
          </a:p>
        </p:txBody>
      </p:sp>
      <p:sp>
        <p:nvSpPr>
          <p:cNvPr id="6149" name="TextBox 5"/>
          <p:cNvSpPr txBox="1">
            <a:spLocks noChangeArrowheads="1"/>
          </p:cNvSpPr>
          <p:nvPr/>
        </p:nvSpPr>
        <p:spPr bwMode="auto">
          <a:xfrm>
            <a:off x="1403350" y="5661025"/>
            <a:ext cx="18002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CA">
                <a:latin typeface="Calibri" pitchFamily="34" charset="0"/>
              </a:rPr>
              <a:t>John Cabot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smtClean="0"/>
              <a:t>Recreational and Subsistence Fishing:</a:t>
            </a:r>
            <a:endParaRPr lang="en-CA" dirty="0"/>
          </a:p>
        </p:txBody>
      </p:sp>
      <p:pic>
        <p:nvPicPr>
          <p:cNvPr id="5" name="Content Placeholder 4" descr="fishing.jpg"/>
          <p:cNvPicPr>
            <a:picLocks noGrp="1" noChangeAspect="1"/>
          </p:cNvPicPr>
          <p:nvPr>
            <p:ph sz="half" idx="1"/>
          </p:nvPr>
        </p:nvPicPr>
        <p:blipFill>
          <a:blip r:embed="rId2"/>
          <a:stretch>
            <a:fillRect/>
          </a:stretch>
        </p:blipFill>
        <p:spPr>
          <a:xfrm>
            <a:off x="254000" y="2492375"/>
            <a:ext cx="4241800" cy="2616200"/>
          </a:xfrm>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lstStyle/>
          <a:p>
            <a:pPr eaLnBrk="1" hangingPunct="1"/>
            <a:r>
              <a:rPr lang="en-CA" b="1" smtClean="0"/>
              <a:t>Recreational fishing</a:t>
            </a:r>
            <a:r>
              <a:rPr lang="en-CA" smtClean="0"/>
              <a:t>, also called </a:t>
            </a:r>
            <a:r>
              <a:rPr lang="en-CA" b="1" smtClean="0"/>
              <a:t>sport fishing</a:t>
            </a:r>
            <a:r>
              <a:rPr lang="en-CA" smtClean="0"/>
              <a:t>, is fishing for pleasure or competition</a:t>
            </a:r>
          </a:p>
          <a:p>
            <a:pPr eaLnBrk="1" hangingPunct="1"/>
            <a:r>
              <a:rPr lang="en-CA" b="1" smtClean="0"/>
              <a:t>Subsistence fishing</a:t>
            </a:r>
            <a:r>
              <a:rPr lang="en-CA" smtClean="0"/>
              <a:t> is fishing for survival </a:t>
            </a:r>
          </a:p>
          <a:p>
            <a:pPr lvl="1" eaLnBrk="1" hangingPunct="1">
              <a:buFont typeface="Wingdings" pitchFamily="2" charset="2"/>
              <a:buChar char="§"/>
            </a:pPr>
            <a:r>
              <a:rPr lang="en-CA" smtClean="0"/>
              <a:t>For example: the Beothuk and many other First Nations were subsistence fisherman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77875"/>
          </a:xfrm>
        </p:spPr>
        <p:txBody>
          <a:bodyPr/>
          <a:lstStyle/>
          <a:p>
            <a:pPr eaLnBrk="1" hangingPunct="1"/>
            <a:r>
              <a:rPr lang="en-CA" smtClean="0"/>
              <a:t>Commercial Fishing:</a:t>
            </a:r>
          </a:p>
        </p:txBody>
      </p:sp>
      <p:sp>
        <p:nvSpPr>
          <p:cNvPr id="3" name="Content Placeholder 2"/>
          <p:cNvSpPr>
            <a:spLocks noGrp="1"/>
          </p:cNvSpPr>
          <p:nvPr>
            <p:ph sz="half" idx="1"/>
          </p:nvPr>
        </p:nvSpPr>
        <p:spPr>
          <a:xfrm>
            <a:off x="468313" y="981075"/>
            <a:ext cx="7642225" cy="2476500"/>
          </a:xfrm>
        </p:spPr>
        <p:txBody>
          <a:bodyPr rtlCol="0">
            <a:normAutofit fontScale="92500" lnSpcReduction="10000"/>
          </a:bodyPr>
          <a:lstStyle/>
          <a:p>
            <a:pPr eaLnBrk="1" fontAlgn="auto" hangingPunct="1">
              <a:spcAft>
                <a:spcPts val="0"/>
              </a:spcAft>
              <a:defRPr/>
            </a:pPr>
            <a:r>
              <a:rPr lang="en-CA" b="1" dirty="0" smtClean="0"/>
              <a:t>Commercial fishing: </a:t>
            </a:r>
            <a:r>
              <a:rPr lang="en-CA" dirty="0" smtClean="0"/>
              <a:t>is the activity of capturing fish and other seafood for commercial profit, mostly from wild fisheries</a:t>
            </a:r>
          </a:p>
          <a:p>
            <a:pPr eaLnBrk="1" fontAlgn="auto" hangingPunct="1">
              <a:spcAft>
                <a:spcPts val="0"/>
              </a:spcAft>
              <a:defRPr/>
            </a:pPr>
            <a:r>
              <a:rPr lang="en-CA" dirty="0" smtClean="0"/>
              <a:t>Commercial fishing methods have become very efficient, using large nets and factory ships</a:t>
            </a:r>
          </a:p>
          <a:p>
            <a:pPr eaLnBrk="1" fontAlgn="auto" hangingPunct="1">
              <a:spcAft>
                <a:spcPts val="0"/>
              </a:spcAft>
              <a:defRPr/>
            </a:pPr>
            <a:r>
              <a:rPr lang="en-CA" b="1" dirty="0" smtClean="0"/>
              <a:t>Fisheries:</a:t>
            </a:r>
            <a:r>
              <a:rPr lang="en-CA" dirty="0" smtClean="0"/>
              <a:t> refers to commercial fishing operations</a:t>
            </a:r>
          </a:p>
          <a:p>
            <a:pPr eaLnBrk="1" fontAlgn="auto" hangingPunct="1">
              <a:spcAft>
                <a:spcPts val="0"/>
              </a:spcAft>
              <a:defRPr/>
            </a:pPr>
            <a:endParaRPr lang="en-CA" dirty="0" smtClean="0"/>
          </a:p>
        </p:txBody>
      </p:sp>
      <p:pic>
        <p:nvPicPr>
          <p:cNvPr id="5" name="Content Placeholder 4" descr="geartypes_01.jpg"/>
          <p:cNvPicPr>
            <a:picLocks noGrp="1" noChangeAspect="1"/>
          </p:cNvPicPr>
          <p:nvPr>
            <p:ph sz="half" idx="2"/>
          </p:nvPr>
        </p:nvPicPr>
        <p:blipFill>
          <a:blip r:embed="rId3"/>
          <a:stretch>
            <a:fillRect/>
          </a:stretch>
        </p:blipFill>
        <p:spPr>
          <a:xfrm>
            <a:off x="1547813" y="3429000"/>
            <a:ext cx="5400675" cy="2736850"/>
          </a:xfrm>
          <a:ln w="38100" cap="sq">
            <a:solidFill>
              <a:srgbClr val="000000"/>
            </a:solidFill>
          </a:ln>
          <a:effectLst>
            <a:outerShdw blurRad="50800" dist="38100" dir="2700000" algn="tl" rotWithShape="0">
              <a:srgbClr val="000000">
                <a:alpha val="43000"/>
              </a:srgbClr>
            </a:outerShdw>
          </a:effectLst>
        </p:spPr>
      </p:pic>
      <p:sp>
        <p:nvSpPr>
          <p:cNvPr id="8197" name="TextBox 6"/>
          <p:cNvSpPr txBox="1">
            <a:spLocks noChangeArrowheads="1"/>
          </p:cNvSpPr>
          <p:nvPr/>
        </p:nvSpPr>
        <p:spPr bwMode="auto">
          <a:xfrm>
            <a:off x="179388" y="6392863"/>
            <a:ext cx="8785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CA" sz="1200">
                <a:latin typeface="Calibri" pitchFamily="34" charset="0"/>
              </a:rPr>
              <a:t>1. Prawn Trap 2. Dive 3. Groundfish Bottom Longline 4. Shrimp Beam Trawl 5. Groundfish Otter Trawl 6. Midwater Trawl 7. Hook and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smtClean="0"/>
              <a:t>Commercial Fishing:</a:t>
            </a:r>
          </a:p>
        </p:txBody>
      </p:sp>
      <p:pic>
        <p:nvPicPr>
          <p:cNvPr id="5" name="Content Placeholder 4" descr="geartypes_02.jpg"/>
          <p:cNvPicPr>
            <a:picLocks noGrp="1" noChangeAspect="1"/>
          </p:cNvPicPr>
          <p:nvPr>
            <p:ph sz="half" idx="1"/>
          </p:nvPr>
        </p:nvPicPr>
        <p:blipFill>
          <a:blip r:embed="rId3"/>
          <a:stretch>
            <a:fillRect/>
          </a:stretch>
        </p:blipFill>
        <p:spPr>
          <a:xfrm>
            <a:off x="755650" y="1268413"/>
            <a:ext cx="7600950" cy="5268912"/>
          </a:xfrm>
          <a:ln w="38100" cap="sq">
            <a:solidFill>
              <a:srgbClr val="000000"/>
            </a:solidFill>
          </a:ln>
          <a:effectLst>
            <a:outerShdw blurRad="50800" dist="38100" dir="2700000" algn="tl" rotWithShape="0">
              <a:srgbClr val="000000">
                <a:alpha val="43000"/>
              </a:srgbClr>
            </a:outerShdw>
          </a:effectLst>
        </p:spPr>
      </p:pic>
      <p:sp>
        <p:nvSpPr>
          <p:cNvPr id="9220" name="TextBox 3"/>
          <p:cNvSpPr txBox="1">
            <a:spLocks noChangeArrowheads="1"/>
          </p:cNvSpPr>
          <p:nvPr/>
        </p:nvSpPr>
        <p:spPr bwMode="auto">
          <a:xfrm>
            <a:off x="827088" y="6021388"/>
            <a:ext cx="741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CA" sz="1600">
                <a:latin typeface="Calibri" pitchFamily="34" charset="0"/>
              </a:rPr>
              <a:t>8. Salmon Purse Seine 9. Midwater Salmon Gillnet 10. Pelagic Longline  11. Harpoon</a:t>
            </a:r>
          </a:p>
          <a:p>
            <a:pPr algn="ctr" eaLnBrk="1" hangingPunct="1"/>
            <a:r>
              <a:rPr lang="en-CA" sz="1600">
                <a:latin typeface="Calibri" pitchFamily="34" charset="0"/>
              </a:rPr>
              <a:t>12. Purse Seine </a:t>
            </a:r>
          </a:p>
          <a:p>
            <a:pPr algn="ctr" eaLnBrk="1" hangingPunct="1"/>
            <a:endParaRPr lang="en-CA">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hangingPunct="1"/>
            <a:r>
              <a:rPr lang="en-CA" smtClean="0"/>
              <a:t>Commercial Fishing:</a:t>
            </a:r>
          </a:p>
        </p:txBody>
      </p:sp>
      <p:pic>
        <p:nvPicPr>
          <p:cNvPr id="7" name="Content Placeholder 6" descr="geartypes_03.jpg"/>
          <p:cNvPicPr>
            <a:picLocks noGrp="1" noChangeAspect="1"/>
          </p:cNvPicPr>
          <p:nvPr>
            <p:ph idx="1"/>
          </p:nvPr>
        </p:nvPicPr>
        <p:blipFill>
          <a:blip r:embed="rId3"/>
          <a:stretch>
            <a:fillRect/>
          </a:stretch>
        </p:blipFill>
        <p:spPr>
          <a:xfrm>
            <a:off x="250825" y="1196975"/>
            <a:ext cx="8740775" cy="4752975"/>
          </a:xfrm>
          <a:ln w="38100" cap="sq">
            <a:solidFill>
              <a:srgbClr val="000000"/>
            </a:solidFill>
          </a:ln>
          <a:effectLst>
            <a:outerShdw blurRad="50800" dist="38100" dir="2700000" algn="tl" rotWithShape="0">
              <a:srgbClr val="000000">
                <a:alpha val="43000"/>
              </a:srgbClr>
            </a:outerShdw>
          </a:effectLst>
        </p:spPr>
      </p:pic>
      <p:sp>
        <p:nvSpPr>
          <p:cNvPr id="10244" name="TextBox 5"/>
          <p:cNvSpPr txBox="1">
            <a:spLocks noChangeArrowheads="1"/>
          </p:cNvSpPr>
          <p:nvPr/>
        </p:nvSpPr>
        <p:spPr bwMode="auto">
          <a:xfrm>
            <a:off x="107950" y="6165850"/>
            <a:ext cx="8928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CA" sz="1600">
                <a:latin typeface="Calibri" pitchFamily="34" charset="0"/>
              </a:rPr>
              <a:t>13. Groundfish Otter Trawl 14. Offshore Hydraulic Clam Dredge 15. Dredge 16. Pot and Trap 17. Bottom Gillnet 18. Groundfish Bottom Longline 19. Pot and Trap 20. Dive</a:t>
            </a:r>
          </a:p>
          <a:p>
            <a:pPr algn="ctr" eaLnBrk="1" hangingPunct="1"/>
            <a:endParaRPr lang="en-CA">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1954</Words>
  <Application>Microsoft Office PowerPoint</Application>
  <PresentationFormat>On-screen Show (4:3)</PresentationFormat>
  <Paragraphs>172</Paragraphs>
  <Slides>31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INTRODUCTION TO FISHING </vt:lpstr>
      <vt:lpstr>Overview:</vt:lpstr>
      <vt:lpstr>Fish as a Resource:</vt:lpstr>
      <vt:lpstr>History of Fishing in Canada:</vt:lpstr>
      <vt:lpstr>History of Fishing in Canada:</vt:lpstr>
      <vt:lpstr>Recreational and Subsistence Fishing:</vt:lpstr>
      <vt:lpstr>Commercial Fishing:</vt:lpstr>
      <vt:lpstr>Commercial Fishing:</vt:lpstr>
      <vt:lpstr>Commercial Fishing:</vt:lpstr>
      <vt:lpstr>Main Sources of Commercial Fishing:</vt:lpstr>
      <vt:lpstr>The Grand Banks:</vt:lpstr>
      <vt:lpstr>Main Sources of Commercial Fishing:</vt:lpstr>
      <vt:lpstr>Main Sources of Commercial Fishing:</vt:lpstr>
      <vt:lpstr>Main Sources of Commercial Fishing:</vt:lpstr>
      <vt:lpstr>Aquaculture, the future of fishing?</vt:lpstr>
      <vt:lpstr>Aquaculture Risks:</vt:lpstr>
      <vt:lpstr>The Department of Fisheries</vt:lpstr>
      <vt:lpstr>Attempts at Preservation:</vt:lpstr>
      <vt:lpstr>The Turbot War</vt:lpstr>
      <vt:lpstr>The Collapse of the Cod Industry:</vt:lpstr>
      <vt:lpstr>The Collapse of the Cod Industry:</vt:lpstr>
      <vt:lpstr>Salmon, the next Cod?</vt:lpstr>
      <vt:lpstr>Threats to Commercial Fishing:</vt:lpstr>
      <vt:lpstr>Technology:</vt:lpstr>
      <vt:lpstr>Threats to Commercial Fishing:</vt:lpstr>
      <vt:lpstr>Threats to Commercial Fishing:</vt:lpstr>
      <vt:lpstr>Foreign Fishermen:</vt:lpstr>
      <vt:lpstr>Threats to Commercial Fishing:</vt:lpstr>
      <vt:lpstr>Environmental threats: </vt:lpstr>
      <vt:lpstr>The Commercial Fishing Industry Today:</vt:lpstr>
      <vt:lpstr>Recreational Fishing: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Fishing</dc:title>
  <dc:creator>Faizi</dc:creator>
  <cp:lastModifiedBy>Teacher E-Solutions</cp:lastModifiedBy>
  <cp:revision>5</cp:revision>
  <dcterms:created xsi:type="dcterms:W3CDTF">2010-10-02T18:44:50Z</dcterms:created>
  <dcterms:modified xsi:type="dcterms:W3CDTF">2019-01-18T16:56:30Z</dcterms:modified>
</cp:coreProperties>
</file>