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autoAdjust="0"/>
    <p:restoredTop sz="94595" autoAdjust="0"/>
  </p:normalViewPr>
  <p:slideViewPr>
    <p:cSldViewPr>
      <p:cViewPr>
        <p:scale>
          <a:sx n="50" d="100"/>
          <a:sy n="50" d="100"/>
        </p:scale>
        <p:origin x="-40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bamboo"/>
          <p:cNvPicPr>
            <a:picLocks noChangeAspect="1" noChangeArrowheads="1"/>
          </p:cNvPicPr>
          <p:nvPr/>
        </p:nvPicPr>
        <p:blipFill>
          <a:blip r:embed="rId2">
            <a:extLst>
              <a:ext uri="{28A0092B-C50C-407E-A947-70E740481C1C}">
                <a14:useLocalDpi xmlns:a14="http://schemas.microsoft.com/office/drawing/2010/main" val="0"/>
              </a:ext>
            </a:extLst>
          </a:blip>
          <a:srcRect r="13792"/>
          <a:stretch>
            <a:fillRect/>
          </a:stretch>
        </p:blipFill>
        <p:spPr bwMode="ltGray">
          <a:xfrm>
            <a:off x="6292850" y="-1588"/>
            <a:ext cx="28575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Rectangle 2"/>
          <p:cNvSpPr>
            <a:spLocks noGrp="1" noChangeArrowheads="1"/>
          </p:cNvSpPr>
          <p:nvPr>
            <p:ph type="ctrTitle"/>
          </p:nvPr>
        </p:nvSpPr>
        <p:spPr>
          <a:xfrm>
            <a:off x="304800" y="1158875"/>
            <a:ext cx="6248400" cy="1431925"/>
          </a:xfrm>
        </p:spPr>
        <p:txBody>
          <a:bodyPr/>
          <a:lstStyle>
            <a:lvl1pPr>
              <a:defRPr/>
            </a:lvl1pPr>
          </a:lstStyle>
          <a:p>
            <a:r>
              <a:rPr lang="en-GB"/>
              <a:t>Click to edit Master title style</a:t>
            </a:r>
          </a:p>
        </p:txBody>
      </p:sp>
      <p:sp>
        <p:nvSpPr>
          <p:cNvPr id="2051" name="Rectangle 3"/>
          <p:cNvSpPr>
            <a:spLocks noGrp="1" noChangeArrowheads="1"/>
          </p:cNvSpPr>
          <p:nvPr>
            <p:ph type="subTitle" idx="1"/>
          </p:nvPr>
        </p:nvSpPr>
        <p:spPr>
          <a:xfrm>
            <a:off x="304800" y="3429000"/>
            <a:ext cx="6019800" cy="1752600"/>
          </a:xfrm>
        </p:spPr>
        <p:txBody>
          <a:bodyPr/>
          <a:lstStyle>
            <a:lvl1pPr marL="0" indent="0" algn="ctr">
              <a:buFont typeface="Wingdings" pitchFamily="2" charset="2"/>
              <a:buNone/>
              <a:defRPr/>
            </a:lvl1pPr>
          </a:lstStyle>
          <a:p>
            <a:r>
              <a:rPr lang="en-GB"/>
              <a:t>Click to edit Master subtitle style</a:t>
            </a:r>
          </a:p>
        </p:txBody>
      </p:sp>
      <p:sp>
        <p:nvSpPr>
          <p:cNvPr id="5" name="Rectangle 4"/>
          <p:cNvSpPr>
            <a:spLocks noGrp="1" noChangeArrowheads="1"/>
          </p:cNvSpPr>
          <p:nvPr>
            <p:ph type="dt" sz="half" idx="10"/>
          </p:nvPr>
        </p:nvSpPr>
        <p:spPr>
          <a:xfrm>
            <a:off x="257175" y="6248400"/>
            <a:ext cx="1622425" cy="457200"/>
          </a:xfrm>
        </p:spPr>
        <p:txBody>
          <a:bodyPr/>
          <a:lstStyle>
            <a:lvl1pPr>
              <a:defRPr smtClean="0"/>
            </a:lvl1pPr>
          </a:lstStyle>
          <a:p>
            <a:pPr>
              <a:defRPr/>
            </a:pPr>
            <a:endParaRPr lang="en-GB"/>
          </a:p>
        </p:txBody>
      </p:sp>
      <p:sp>
        <p:nvSpPr>
          <p:cNvPr id="6" name="Rectangle 5"/>
          <p:cNvSpPr>
            <a:spLocks noGrp="1" noChangeArrowheads="1"/>
          </p:cNvSpPr>
          <p:nvPr>
            <p:ph type="ftr" sz="quarter" idx="11"/>
          </p:nvPr>
        </p:nvSpPr>
        <p:spPr>
          <a:xfrm>
            <a:off x="2108200" y="6248400"/>
            <a:ext cx="2997200" cy="457200"/>
          </a:xfrm>
        </p:spPr>
        <p:txBody>
          <a:bodyPr/>
          <a:lstStyle>
            <a:lvl1pPr>
              <a:defRPr smtClean="0"/>
            </a:lvl1pPr>
          </a:lstStyle>
          <a:p>
            <a:pPr>
              <a:defRPr/>
            </a:pPr>
            <a:endParaRPr lang="en-GB"/>
          </a:p>
        </p:txBody>
      </p:sp>
      <p:sp>
        <p:nvSpPr>
          <p:cNvPr id="7" name="Rectangle 6"/>
          <p:cNvSpPr>
            <a:spLocks noGrp="1" noChangeArrowheads="1"/>
          </p:cNvSpPr>
          <p:nvPr>
            <p:ph type="sldNum" sz="quarter" idx="12"/>
          </p:nvPr>
        </p:nvSpPr>
        <p:spPr>
          <a:xfrm>
            <a:off x="5486400" y="6248400"/>
            <a:ext cx="1371600" cy="457200"/>
          </a:xfrm>
        </p:spPr>
        <p:txBody>
          <a:bodyPr/>
          <a:lstStyle>
            <a:lvl1pPr>
              <a:defRPr smtClean="0"/>
            </a:lvl1pPr>
          </a:lstStyle>
          <a:p>
            <a:pPr>
              <a:defRPr/>
            </a:pPr>
            <a:fld id="{1588B4A1-C8C7-4BE5-827F-9ED51497D8F1}" type="slidenum">
              <a:rPr lang="en-GB"/>
              <a:pPr>
                <a:defRPr/>
              </a:pPr>
              <a:t>‹#›</a:t>
            </a:fld>
            <a:endParaRPr lang="en-GB"/>
          </a:p>
        </p:txBody>
      </p:sp>
    </p:spTree>
    <p:extLst>
      <p:ext uri="{BB962C8B-B14F-4D97-AF65-F5344CB8AC3E}">
        <p14:creationId xmlns:p14="http://schemas.microsoft.com/office/powerpoint/2010/main" val="2589451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GB"/>
          </a:p>
        </p:txBody>
      </p:sp>
      <p:sp>
        <p:nvSpPr>
          <p:cNvPr id="5" name="Rectangle 11"/>
          <p:cNvSpPr>
            <a:spLocks noGrp="1" noChangeArrowheads="1"/>
          </p:cNvSpPr>
          <p:nvPr>
            <p:ph type="ftr" sz="quarter" idx="11"/>
          </p:nvPr>
        </p:nvSpPr>
        <p:spPr>
          <a:ln/>
        </p:spPr>
        <p:txBody>
          <a:bodyPr/>
          <a:lstStyle>
            <a:lvl1pPr>
              <a:defRPr/>
            </a:lvl1pPr>
          </a:lstStyle>
          <a:p>
            <a:pPr>
              <a:defRPr/>
            </a:pPr>
            <a:endParaRPr lang="en-GB"/>
          </a:p>
        </p:txBody>
      </p:sp>
      <p:sp>
        <p:nvSpPr>
          <p:cNvPr id="6" name="Rectangle 12"/>
          <p:cNvSpPr>
            <a:spLocks noGrp="1" noChangeArrowheads="1"/>
          </p:cNvSpPr>
          <p:nvPr>
            <p:ph type="sldNum" sz="quarter" idx="12"/>
          </p:nvPr>
        </p:nvSpPr>
        <p:spPr>
          <a:ln/>
        </p:spPr>
        <p:txBody>
          <a:bodyPr/>
          <a:lstStyle>
            <a:lvl1pPr>
              <a:defRPr/>
            </a:lvl1pPr>
          </a:lstStyle>
          <a:p>
            <a:pPr>
              <a:defRPr/>
            </a:pPr>
            <a:fld id="{C0920A4E-A4BA-40C6-9996-18930DA3DAE1}" type="slidenum">
              <a:rPr lang="en-GB"/>
              <a:pPr>
                <a:defRPr/>
              </a:pPr>
              <a:t>‹#›</a:t>
            </a:fld>
            <a:endParaRPr lang="en-GB"/>
          </a:p>
        </p:txBody>
      </p:sp>
    </p:spTree>
    <p:extLst>
      <p:ext uri="{BB962C8B-B14F-4D97-AF65-F5344CB8AC3E}">
        <p14:creationId xmlns:p14="http://schemas.microsoft.com/office/powerpoint/2010/main" val="782466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6450" y="320675"/>
            <a:ext cx="1885950" cy="5775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320675"/>
            <a:ext cx="5505450" cy="5775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GB"/>
          </a:p>
        </p:txBody>
      </p:sp>
      <p:sp>
        <p:nvSpPr>
          <p:cNvPr id="5" name="Rectangle 11"/>
          <p:cNvSpPr>
            <a:spLocks noGrp="1" noChangeArrowheads="1"/>
          </p:cNvSpPr>
          <p:nvPr>
            <p:ph type="ftr" sz="quarter" idx="11"/>
          </p:nvPr>
        </p:nvSpPr>
        <p:spPr>
          <a:ln/>
        </p:spPr>
        <p:txBody>
          <a:bodyPr/>
          <a:lstStyle>
            <a:lvl1pPr>
              <a:defRPr/>
            </a:lvl1pPr>
          </a:lstStyle>
          <a:p>
            <a:pPr>
              <a:defRPr/>
            </a:pPr>
            <a:endParaRPr lang="en-GB"/>
          </a:p>
        </p:txBody>
      </p:sp>
      <p:sp>
        <p:nvSpPr>
          <p:cNvPr id="6" name="Rectangle 12"/>
          <p:cNvSpPr>
            <a:spLocks noGrp="1" noChangeArrowheads="1"/>
          </p:cNvSpPr>
          <p:nvPr>
            <p:ph type="sldNum" sz="quarter" idx="12"/>
          </p:nvPr>
        </p:nvSpPr>
        <p:spPr>
          <a:ln/>
        </p:spPr>
        <p:txBody>
          <a:bodyPr/>
          <a:lstStyle>
            <a:lvl1pPr>
              <a:defRPr/>
            </a:lvl1pPr>
          </a:lstStyle>
          <a:p>
            <a:pPr>
              <a:defRPr/>
            </a:pPr>
            <a:fld id="{1DA9A620-5D66-44F3-A184-DABB811F9270}" type="slidenum">
              <a:rPr lang="en-GB"/>
              <a:pPr>
                <a:defRPr/>
              </a:pPr>
              <a:t>‹#›</a:t>
            </a:fld>
            <a:endParaRPr lang="en-GB"/>
          </a:p>
        </p:txBody>
      </p:sp>
    </p:spTree>
    <p:extLst>
      <p:ext uri="{BB962C8B-B14F-4D97-AF65-F5344CB8AC3E}">
        <p14:creationId xmlns:p14="http://schemas.microsoft.com/office/powerpoint/2010/main" val="353531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GB"/>
          </a:p>
        </p:txBody>
      </p:sp>
      <p:sp>
        <p:nvSpPr>
          <p:cNvPr id="5" name="Rectangle 11"/>
          <p:cNvSpPr>
            <a:spLocks noGrp="1" noChangeArrowheads="1"/>
          </p:cNvSpPr>
          <p:nvPr>
            <p:ph type="ftr" sz="quarter" idx="11"/>
          </p:nvPr>
        </p:nvSpPr>
        <p:spPr>
          <a:ln/>
        </p:spPr>
        <p:txBody>
          <a:bodyPr/>
          <a:lstStyle>
            <a:lvl1pPr>
              <a:defRPr/>
            </a:lvl1pPr>
          </a:lstStyle>
          <a:p>
            <a:pPr>
              <a:defRPr/>
            </a:pPr>
            <a:endParaRPr lang="en-GB"/>
          </a:p>
        </p:txBody>
      </p:sp>
      <p:sp>
        <p:nvSpPr>
          <p:cNvPr id="6" name="Rectangle 12"/>
          <p:cNvSpPr>
            <a:spLocks noGrp="1" noChangeArrowheads="1"/>
          </p:cNvSpPr>
          <p:nvPr>
            <p:ph type="sldNum" sz="quarter" idx="12"/>
          </p:nvPr>
        </p:nvSpPr>
        <p:spPr>
          <a:ln/>
        </p:spPr>
        <p:txBody>
          <a:bodyPr/>
          <a:lstStyle>
            <a:lvl1pPr>
              <a:defRPr/>
            </a:lvl1pPr>
          </a:lstStyle>
          <a:p>
            <a:pPr>
              <a:defRPr/>
            </a:pPr>
            <a:fld id="{E6874EEB-98A4-4660-9A7C-E3E1DCCE1E53}" type="slidenum">
              <a:rPr lang="en-GB"/>
              <a:pPr>
                <a:defRPr/>
              </a:pPr>
              <a:t>‹#›</a:t>
            </a:fld>
            <a:endParaRPr lang="en-GB"/>
          </a:p>
        </p:txBody>
      </p:sp>
    </p:spTree>
    <p:extLst>
      <p:ext uri="{BB962C8B-B14F-4D97-AF65-F5344CB8AC3E}">
        <p14:creationId xmlns:p14="http://schemas.microsoft.com/office/powerpoint/2010/main" val="2178447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GB"/>
          </a:p>
        </p:txBody>
      </p:sp>
      <p:sp>
        <p:nvSpPr>
          <p:cNvPr id="5" name="Rectangle 11"/>
          <p:cNvSpPr>
            <a:spLocks noGrp="1" noChangeArrowheads="1"/>
          </p:cNvSpPr>
          <p:nvPr>
            <p:ph type="ftr" sz="quarter" idx="11"/>
          </p:nvPr>
        </p:nvSpPr>
        <p:spPr>
          <a:ln/>
        </p:spPr>
        <p:txBody>
          <a:bodyPr/>
          <a:lstStyle>
            <a:lvl1pPr>
              <a:defRPr/>
            </a:lvl1pPr>
          </a:lstStyle>
          <a:p>
            <a:pPr>
              <a:defRPr/>
            </a:pPr>
            <a:endParaRPr lang="en-GB"/>
          </a:p>
        </p:txBody>
      </p:sp>
      <p:sp>
        <p:nvSpPr>
          <p:cNvPr id="6" name="Rectangle 12"/>
          <p:cNvSpPr>
            <a:spLocks noGrp="1" noChangeArrowheads="1"/>
          </p:cNvSpPr>
          <p:nvPr>
            <p:ph type="sldNum" sz="quarter" idx="12"/>
          </p:nvPr>
        </p:nvSpPr>
        <p:spPr>
          <a:ln/>
        </p:spPr>
        <p:txBody>
          <a:bodyPr/>
          <a:lstStyle>
            <a:lvl1pPr>
              <a:defRPr/>
            </a:lvl1pPr>
          </a:lstStyle>
          <a:p>
            <a:pPr>
              <a:defRPr/>
            </a:pPr>
            <a:fld id="{256D1CEB-E9DE-4E8F-B3F4-A3045875BDA3}" type="slidenum">
              <a:rPr lang="en-GB"/>
              <a:pPr>
                <a:defRPr/>
              </a:pPr>
              <a:t>‹#›</a:t>
            </a:fld>
            <a:endParaRPr lang="en-GB"/>
          </a:p>
        </p:txBody>
      </p:sp>
    </p:spTree>
    <p:extLst>
      <p:ext uri="{BB962C8B-B14F-4D97-AF65-F5344CB8AC3E}">
        <p14:creationId xmlns:p14="http://schemas.microsoft.com/office/powerpoint/2010/main" val="91129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GB"/>
          </a:p>
        </p:txBody>
      </p:sp>
      <p:sp>
        <p:nvSpPr>
          <p:cNvPr id="6" name="Rectangle 11"/>
          <p:cNvSpPr>
            <a:spLocks noGrp="1" noChangeArrowheads="1"/>
          </p:cNvSpPr>
          <p:nvPr>
            <p:ph type="ftr" sz="quarter" idx="11"/>
          </p:nvPr>
        </p:nvSpPr>
        <p:spPr>
          <a:ln/>
        </p:spPr>
        <p:txBody>
          <a:bodyPr/>
          <a:lstStyle>
            <a:lvl1pPr>
              <a:defRPr/>
            </a:lvl1pPr>
          </a:lstStyle>
          <a:p>
            <a:pPr>
              <a:defRPr/>
            </a:pPr>
            <a:endParaRPr lang="en-GB"/>
          </a:p>
        </p:txBody>
      </p:sp>
      <p:sp>
        <p:nvSpPr>
          <p:cNvPr id="7" name="Rectangle 12"/>
          <p:cNvSpPr>
            <a:spLocks noGrp="1" noChangeArrowheads="1"/>
          </p:cNvSpPr>
          <p:nvPr>
            <p:ph type="sldNum" sz="quarter" idx="12"/>
          </p:nvPr>
        </p:nvSpPr>
        <p:spPr>
          <a:ln/>
        </p:spPr>
        <p:txBody>
          <a:bodyPr/>
          <a:lstStyle>
            <a:lvl1pPr>
              <a:defRPr/>
            </a:lvl1pPr>
          </a:lstStyle>
          <a:p>
            <a:pPr>
              <a:defRPr/>
            </a:pPr>
            <a:fld id="{BB6BEA2C-F175-4BB6-9638-EF7BB30CDFDB}" type="slidenum">
              <a:rPr lang="en-GB"/>
              <a:pPr>
                <a:defRPr/>
              </a:pPr>
              <a:t>‹#›</a:t>
            </a:fld>
            <a:endParaRPr lang="en-GB"/>
          </a:p>
        </p:txBody>
      </p:sp>
    </p:spTree>
    <p:extLst>
      <p:ext uri="{BB962C8B-B14F-4D97-AF65-F5344CB8AC3E}">
        <p14:creationId xmlns:p14="http://schemas.microsoft.com/office/powerpoint/2010/main" val="4009603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GB"/>
          </a:p>
        </p:txBody>
      </p:sp>
      <p:sp>
        <p:nvSpPr>
          <p:cNvPr id="8" name="Rectangle 11"/>
          <p:cNvSpPr>
            <a:spLocks noGrp="1" noChangeArrowheads="1"/>
          </p:cNvSpPr>
          <p:nvPr>
            <p:ph type="ftr" sz="quarter" idx="11"/>
          </p:nvPr>
        </p:nvSpPr>
        <p:spPr>
          <a:ln/>
        </p:spPr>
        <p:txBody>
          <a:bodyPr/>
          <a:lstStyle>
            <a:lvl1pPr>
              <a:defRPr/>
            </a:lvl1pPr>
          </a:lstStyle>
          <a:p>
            <a:pPr>
              <a:defRPr/>
            </a:pPr>
            <a:endParaRPr lang="en-GB"/>
          </a:p>
        </p:txBody>
      </p:sp>
      <p:sp>
        <p:nvSpPr>
          <p:cNvPr id="9" name="Rectangle 12"/>
          <p:cNvSpPr>
            <a:spLocks noGrp="1" noChangeArrowheads="1"/>
          </p:cNvSpPr>
          <p:nvPr>
            <p:ph type="sldNum" sz="quarter" idx="12"/>
          </p:nvPr>
        </p:nvSpPr>
        <p:spPr>
          <a:ln/>
        </p:spPr>
        <p:txBody>
          <a:bodyPr/>
          <a:lstStyle>
            <a:lvl1pPr>
              <a:defRPr/>
            </a:lvl1pPr>
          </a:lstStyle>
          <a:p>
            <a:pPr>
              <a:defRPr/>
            </a:pPr>
            <a:fld id="{EA33A737-EB3A-4498-AD1E-079BAB32969C}" type="slidenum">
              <a:rPr lang="en-GB"/>
              <a:pPr>
                <a:defRPr/>
              </a:pPr>
              <a:t>‹#›</a:t>
            </a:fld>
            <a:endParaRPr lang="en-GB"/>
          </a:p>
        </p:txBody>
      </p:sp>
    </p:spTree>
    <p:extLst>
      <p:ext uri="{BB962C8B-B14F-4D97-AF65-F5344CB8AC3E}">
        <p14:creationId xmlns:p14="http://schemas.microsoft.com/office/powerpoint/2010/main" val="1491931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GB"/>
          </a:p>
        </p:txBody>
      </p:sp>
      <p:sp>
        <p:nvSpPr>
          <p:cNvPr id="4" name="Rectangle 11"/>
          <p:cNvSpPr>
            <a:spLocks noGrp="1" noChangeArrowheads="1"/>
          </p:cNvSpPr>
          <p:nvPr>
            <p:ph type="ftr" sz="quarter" idx="11"/>
          </p:nvPr>
        </p:nvSpPr>
        <p:spPr>
          <a:ln/>
        </p:spPr>
        <p:txBody>
          <a:bodyPr/>
          <a:lstStyle>
            <a:lvl1pPr>
              <a:defRPr/>
            </a:lvl1pPr>
          </a:lstStyle>
          <a:p>
            <a:pPr>
              <a:defRPr/>
            </a:pPr>
            <a:endParaRPr lang="en-GB"/>
          </a:p>
        </p:txBody>
      </p:sp>
      <p:sp>
        <p:nvSpPr>
          <p:cNvPr id="5" name="Rectangle 12"/>
          <p:cNvSpPr>
            <a:spLocks noGrp="1" noChangeArrowheads="1"/>
          </p:cNvSpPr>
          <p:nvPr>
            <p:ph type="sldNum" sz="quarter" idx="12"/>
          </p:nvPr>
        </p:nvSpPr>
        <p:spPr>
          <a:ln/>
        </p:spPr>
        <p:txBody>
          <a:bodyPr/>
          <a:lstStyle>
            <a:lvl1pPr>
              <a:defRPr/>
            </a:lvl1pPr>
          </a:lstStyle>
          <a:p>
            <a:pPr>
              <a:defRPr/>
            </a:pPr>
            <a:fld id="{BBA8A10E-8A9E-4D1C-A176-06F1B492EACB}" type="slidenum">
              <a:rPr lang="en-GB"/>
              <a:pPr>
                <a:defRPr/>
              </a:pPr>
              <a:t>‹#›</a:t>
            </a:fld>
            <a:endParaRPr lang="en-GB"/>
          </a:p>
        </p:txBody>
      </p:sp>
    </p:spTree>
    <p:extLst>
      <p:ext uri="{BB962C8B-B14F-4D97-AF65-F5344CB8AC3E}">
        <p14:creationId xmlns:p14="http://schemas.microsoft.com/office/powerpoint/2010/main" val="1307112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GB"/>
          </a:p>
        </p:txBody>
      </p:sp>
      <p:sp>
        <p:nvSpPr>
          <p:cNvPr id="3" name="Rectangle 11"/>
          <p:cNvSpPr>
            <a:spLocks noGrp="1" noChangeArrowheads="1"/>
          </p:cNvSpPr>
          <p:nvPr>
            <p:ph type="ftr" sz="quarter" idx="11"/>
          </p:nvPr>
        </p:nvSpPr>
        <p:spPr>
          <a:ln/>
        </p:spPr>
        <p:txBody>
          <a:bodyPr/>
          <a:lstStyle>
            <a:lvl1pPr>
              <a:defRPr/>
            </a:lvl1pPr>
          </a:lstStyle>
          <a:p>
            <a:pPr>
              <a:defRPr/>
            </a:pPr>
            <a:endParaRPr lang="en-GB"/>
          </a:p>
        </p:txBody>
      </p:sp>
      <p:sp>
        <p:nvSpPr>
          <p:cNvPr id="4" name="Rectangle 12"/>
          <p:cNvSpPr>
            <a:spLocks noGrp="1" noChangeArrowheads="1"/>
          </p:cNvSpPr>
          <p:nvPr>
            <p:ph type="sldNum" sz="quarter" idx="12"/>
          </p:nvPr>
        </p:nvSpPr>
        <p:spPr>
          <a:ln/>
        </p:spPr>
        <p:txBody>
          <a:bodyPr/>
          <a:lstStyle>
            <a:lvl1pPr>
              <a:defRPr/>
            </a:lvl1pPr>
          </a:lstStyle>
          <a:p>
            <a:pPr>
              <a:defRPr/>
            </a:pPr>
            <a:fld id="{5BC63A77-D28C-4E21-A931-0B316564E470}" type="slidenum">
              <a:rPr lang="en-GB"/>
              <a:pPr>
                <a:defRPr/>
              </a:pPr>
              <a:t>‹#›</a:t>
            </a:fld>
            <a:endParaRPr lang="en-GB"/>
          </a:p>
        </p:txBody>
      </p:sp>
    </p:spTree>
    <p:extLst>
      <p:ext uri="{BB962C8B-B14F-4D97-AF65-F5344CB8AC3E}">
        <p14:creationId xmlns:p14="http://schemas.microsoft.com/office/powerpoint/2010/main" val="18851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GB"/>
          </a:p>
        </p:txBody>
      </p:sp>
      <p:sp>
        <p:nvSpPr>
          <p:cNvPr id="6" name="Rectangle 11"/>
          <p:cNvSpPr>
            <a:spLocks noGrp="1" noChangeArrowheads="1"/>
          </p:cNvSpPr>
          <p:nvPr>
            <p:ph type="ftr" sz="quarter" idx="11"/>
          </p:nvPr>
        </p:nvSpPr>
        <p:spPr>
          <a:ln/>
        </p:spPr>
        <p:txBody>
          <a:bodyPr/>
          <a:lstStyle>
            <a:lvl1pPr>
              <a:defRPr/>
            </a:lvl1pPr>
          </a:lstStyle>
          <a:p>
            <a:pPr>
              <a:defRPr/>
            </a:pPr>
            <a:endParaRPr lang="en-GB"/>
          </a:p>
        </p:txBody>
      </p:sp>
      <p:sp>
        <p:nvSpPr>
          <p:cNvPr id="7" name="Rectangle 12"/>
          <p:cNvSpPr>
            <a:spLocks noGrp="1" noChangeArrowheads="1"/>
          </p:cNvSpPr>
          <p:nvPr>
            <p:ph type="sldNum" sz="quarter" idx="12"/>
          </p:nvPr>
        </p:nvSpPr>
        <p:spPr>
          <a:ln/>
        </p:spPr>
        <p:txBody>
          <a:bodyPr/>
          <a:lstStyle>
            <a:lvl1pPr>
              <a:defRPr/>
            </a:lvl1pPr>
          </a:lstStyle>
          <a:p>
            <a:pPr>
              <a:defRPr/>
            </a:pPr>
            <a:fld id="{7A279630-3D71-43DA-B46A-9A3052F9968B}" type="slidenum">
              <a:rPr lang="en-GB"/>
              <a:pPr>
                <a:defRPr/>
              </a:pPr>
              <a:t>‹#›</a:t>
            </a:fld>
            <a:endParaRPr lang="en-GB"/>
          </a:p>
        </p:txBody>
      </p:sp>
    </p:spTree>
    <p:extLst>
      <p:ext uri="{BB962C8B-B14F-4D97-AF65-F5344CB8AC3E}">
        <p14:creationId xmlns:p14="http://schemas.microsoft.com/office/powerpoint/2010/main" val="1737649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GB"/>
          </a:p>
        </p:txBody>
      </p:sp>
      <p:sp>
        <p:nvSpPr>
          <p:cNvPr id="6" name="Rectangle 11"/>
          <p:cNvSpPr>
            <a:spLocks noGrp="1" noChangeArrowheads="1"/>
          </p:cNvSpPr>
          <p:nvPr>
            <p:ph type="ftr" sz="quarter" idx="11"/>
          </p:nvPr>
        </p:nvSpPr>
        <p:spPr>
          <a:ln/>
        </p:spPr>
        <p:txBody>
          <a:bodyPr/>
          <a:lstStyle>
            <a:lvl1pPr>
              <a:defRPr/>
            </a:lvl1pPr>
          </a:lstStyle>
          <a:p>
            <a:pPr>
              <a:defRPr/>
            </a:pPr>
            <a:endParaRPr lang="en-GB"/>
          </a:p>
        </p:txBody>
      </p:sp>
      <p:sp>
        <p:nvSpPr>
          <p:cNvPr id="7" name="Rectangle 12"/>
          <p:cNvSpPr>
            <a:spLocks noGrp="1" noChangeArrowheads="1"/>
          </p:cNvSpPr>
          <p:nvPr>
            <p:ph type="sldNum" sz="quarter" idx="12"/>
          </p:nvPr>
        </p:nvSpPr>
        <p:spPr>
          <a:ln/>
        </p:spPr>
        <p:txBody>
          <a:bodyPr/>
          <a:lstStyle>
            <a:lvl1pPr>
              <a:defRPr/>
            </a:lvl1pPr>
          </a:lstStyle>
          <a:p>
            <a:pPr>
              <a:defRPr/>
            </a:pPr>
            <a:fld id="{3131B8E9-6E39-494C-80ED-084F385B0D92}" type="slidenum">
              <a:rPr lang="en-GB"/>
              <a:pPr>
                <a:defRPr/>
              </a:pPr>
              <a:t>‹#›</a:t>
            </a:fld>
            <a:endParaRPr lang="en-GB"/>
          </a:p>
        </p:txBody>
      </p:sp>
    </p:spTree>
    <p:extLst>
      <p:ext uri="{BB962C8B-B14F-4D97-AF65-F5344CB8AC3E}">
        <p14:creationId xmlns:p14="http://schemas.microsoft.com/office/powerpoint/2010/main" val="3533612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bamboo"/>
          <p:cNvPicPr>
            <a:picLocks noChangeAspect="1" noChangeArrowheads="1"/>
          </p:cNvPicPr>
          <p:nvPr/>
        </p:nvPicPr>
        <p:blipFill>
          <a:blip r:embed="rId13">
            <a:extLst>
              <a:ext uri="{28A0092B-C50C-407E-A947-70E740481C1C}">
                <a14:useLocalDpi xmlns:a14="http://schemas.microsoft.com/office/drawing/2010/main" val="0"/>
              </a:ext>
            </a:extLst>
          </a:blip>
          <a:srcRect r="45976"/>
          <a:stretch>
            <a:fillRect/>
          </a:stretch>
        </p:blipFill>
        <p:spPr bwMode="ltGray">
          <a:xfrm>
            <a:off x="7353300" y="0"/>
            <a:ext cx="17907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8"/>
          <p:cNvSpPr>
            <a:spLocks noGrp="1" noChangeArrowheads="1"/>
          </p:cNvSpPr>
          <p:nvPr>
            <p:ph type="title"/>
          </p:nvPr>
        </p:nvSpPr>
        <p:spPr bwMode="auto">
          <a:xfrm>
            <a:off x="228600" y="320675"/>
            <a:ext cx="74676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n-GB" smtClean="0"/>
              <a:t>Click to edit Master title style</a:t>
            </a:r>
          </a:p>
        </p:txBody>
      </p:sp>
      <p:sp>
        <p:nvSpPr>
          <p:cNvPr id="1028" name="Rectangle 9"/>
          <p:cNvSpPr>
            <a:spLocks noGrp="1" noChangeArrowheads="1"/>
          </p:cNvSpPr>
          <p:nvPr>
            <p:ph type="body" idx="1"/>
          </p:nvPr>
        </p:nvSpPr>
        <p:spPr bwMode="auto">
          <a:xfrm>
            <a:off x="228600" y="1981200"/>
            <a:ext cx="7543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4" name="Rectangle 10"/>
          <p:cNvSpPr>
            <a:spLocks noGrp="1" noChangeArrowheads="1"/>
          </p:cNvSpPr>
          <p:nvPr>
            <p:ph type="dt" sz="half" idx="2"/>
          </p:nvPr>
        </p:nvSpPr>
        <p:spPr bwMode="auto">
          <a:xfrm>
            <a:off x="228600" y="62484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35" name="Rectangle 11"/>
          <p:cNvSpPr>
            <a:spLocks noGrp="1" noChangeArrowheads="1"/>
          </p:cNvSpPr>
          <p:nvPr>
            <p:ph type="ftr" sz="quarter" idx="3"/>
          </p:nvPr>
        </p:nvSpPr>
        <p:spPr bwMode="auto">
          <a:xfrm>
            <a:off x="2209800" y="6248400"/>
            <a:ext cx="3505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6" name="Rectangle 12"/>
          <p:cNvSpPr>
            <a:spLocks noGrp="1" noChangeArrowheads="1"/>
          </p:cNvSpPr>
          <p:nvPr>
            <p:ph type="sldNum" sz="quarter" idx="4"/>
          </p:nvPr>
        </p:nvSpPr>
        <p:spPr bwMode="auto">
          <a:xfrm>
            <a:off x="6248400" y="6248400"/>
            <a:ext cx="1524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4667A2EC-CE37-4FF7-A0A1-E50531CE0BF6}"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Black" pitchFamily="34" charset="0"/>
        </a:defRPr>
      </a:lvl2pPr>
      <a:lvl3pPr algn="ctr" rtl="0" eaLnBrk="0" fontAlgn="base" hangingPunct="0">
        <a:spcBef>
          <a:spcPct val="0"/>
        </a:spcBef>
        <a:spcAft>
          <a:spcPct val="0"/>
        </a:spcAft>
        <a:defRPr sz="4400">
          <a:solidFill>
            <a:schemeClr val="tx2"/>
          </a:solidFill>
          <a:latin typeface="Arial Black" pitchFamily="34" charset="0"/>
        </a:defRPr>
      </a:lvl3pPr>
      <a:lvl4pPr algn="ctr" rtl="0" eaLnBrk="0" fontAlgn="base" hangingPunct="0">
        <a:spcBef>
          <a:spcPct val="0"/>
        </a:spcBef>
        <a:spcAft>
          <a:spcPct val="0"/>
        </a:spcAft>
        <a:defRPr sz="4400">
          <a:solidFill>
            <a:schemeClr val="tx2"/>
          </a:solidFill>
          <a:latin typeface="Arial Black" pitchFamily="34" charset="0"/>
        </a:defRPr>
      </a:lvl4pPr>
      <a:lvl5pPr algn="ctr" rtl="0" eaLnBrk="0" fontAlgn="base" hangingPunct="0">
        <a:spcBef>
          <a:spcPct val="0"/>
        </a:spcBef>
        <a:spcAft>
          <a:spcPct val="0"/>
        </a:spcAft>
        <a:defRPr sz="4400">
          <a:solidFill>
            <a:schemeClr val="tx2"/>
          </a:solidFill>
          <a:latin typeface="Arial Black" pitchFamily="34" charset="0"/>
        </a:defRPr>
      </a:lvl5pPr>
      <a:lvl6pPr marL="457200" algn="ctr" rtl="0" fontAlgn="base">
        <a:spcBef>
          <a:spcPct val="0"/>
        </a:spcBef>
        <a:spcAft>
          <a:spcPct val="0"/>
        </a:spcAft>
        <a:defRPr sz="4400">
          <a:solidFill>
            <a:schemeClr val="tx2"/>
          </a:solidFill>
          <a:latin typeface="Arial Black" pitchFamily="34" charset="0"/>
        </a:defRPr>
      </a:lvl6pPr>
      <a:lvl7pPr marL="914400" algn="ctr" rtl="0" fontAlgn="base">
        <a:spcBef>
          <a:spcPct val="0"/>
        </a:spcBef>
        <a:spcAft>
          <a:spcPct val="0"/>
        </a:spcAft>
        <a:defRPr sz="4400">
          <a:solidFill>
            <a:schemeClr val="tx2"/>
          </a:solidFill>
          <a:latin typeface="Arial Black" pitchFamily="34" charset="0"/>
        </a:defRPr>
      </a:lvl7pPr>
      <a:lvl8pPr marL="1371600" algn="ctr" rtl="0" fontAlgn="base">
        <a:spcBef>
          <a:spcPct val="0"/>
        </a:spcBef>
        <a:spcAft>
          <a:spcPct val="0"/>
        </a:spcAft>
        <a:defRPr sz="4400">
          <a:solidFill>
            <a:schemeClr val="tx2"/>
          </a:solidFill>
          <a:latin typeface="Arial Black" pitchFamily="34" charset="0"/>
        </a:defRPr>
      </a:lvl8pPr>
      <a:lvl9pPr marL="1828800" algn="ctr"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65000"/>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bg2"/>
        </a:buClr>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Char char="•"/>
        <a:defRPr sz="2000">
          <a:solidFill>
            <a:schemeClr val="tx1"/>
          </a:solidFill>
          <a:latin typeface="+mn-lt"/>
        </a:defRPr>
      </a:lvl5pPr>
      <a:lvl6pPr marL="2514600" indent="-228600" algn="l" rtl="0" fontAlgn="base">
        <a:spcBef>
          <a:spcPct val="20000"/>
        </a:spcBef>
        <a:spcAft>
          <a:spcPct val="0"/>
        </a:spcAft>
        <a:buClr>
          <a:schemeClr val="bg2"/>
        </a:buClr>
        <a:buChar char="•"/>
        <a:defRPr sz="2000">
          <a:solidFill>
            <a:schemeClr val="tx1"/>
          </a:solidFill>
          <a:latin typeface="+mn-lt"/>
        </a:defRPr>
      </a:lvl6pPr>
      <a:lvl7pPr marL="2971800" indent="-228600" algn="l" rtl="0" fontAlgn="base">
        <a:spcBef>
          <a:spcPct val="20000"/>
        </a:spcBef>
        <a:spcAft>
          <a:spcPct val="0"/>
        </a:spcAft>
        <a:buClr>
          <a:schemeClr val="bg2"/>
        </a:buClr>
        <a:buChar char="•"/>
        <a:defRPr sz="2000">
          <a:solidFill>
            <a:schemeClr val="tx1"/>
          </a:solidFill>
          <a:latin typeface="+mn-lt"/>
        </a:defRPr>
      </a:lvl7pPr>
      <a:lvl8pPr marL="3429000" indent="-228600" algn="l" rtl="0" fontAlgn="base">
        <a:spcBef>
          <a:spcPct val="20000"/>
        </a:spcBef>
        <a:spcAft>
          <a:spcPct val="0"/>
        </a:spcAft>
        <a:buClr>
          <a:schemeClr val="bg2"/>
        </a:buClr>
        <a:buChar char="•"/>
        <a:defRPr sz="2000">
          <a:solidFill>
            <a:schemeClr val="tx1"/>
          </a:solidFill>
          <a:latin typeface="+mn-lt"/>
        </a:defRPr>
      </a:lvl8pPr>
      <a:lvl9pPr marL="3886200" indent="-228600" algn="l" rtl="0" fontAlgn="base">
        <a:spcBef>
          <a:spcPct val="20000"/>
        </a:spcBef>
        <a:spcAft>
          <a:spcPct val="0"/>
        </a:spcAft>
        <a:buClr>
          <a:schemeClr val="bg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1828800"/>
            <a:ext cx="6248400" cy="2101850"/>
          </a:xfrm>
        </p:spPr>
        <p:txBody>
          <a:bodyPr/>
          <a:lstStyle/>
          <a:p>
            <a:pPr eaLnBrk="1" hangingPunct="1"/>
            <a:r>
              <a:rPr lang="pt-PT" smtClean="0">
                <a:solidFill>
                  <a:schemeClr val="accent1"/>
                </a:solidFill>
                <a:cs typeface="Times New Roman" pitchFamily="18" charset="0"/>
              </a:rPr>
              <a:t>ENVIRONMENTAL IMPACTS OF TOURISM</a:t>
            </a:r>
            <a:r>
              <a:rPr lang="en-GB"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0723"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Char char="­"/>
            </a:pPr>
            <a:r>
              <a:rPr lang="en-GB" b="1">
                <a:solidFill>
                  <a:schemeClr val="accent1"/>
                </a:solidFill>
                <a:latin typeface="Arial" pitchFamily="34" charset="0"/>
                <a:ea typeface="Arial Unicode MS" pitchFamily="34" charset="-128"/>
                <a:cs typeface="Arial Unicode MS" pitchFamily="34" charset="-128"/>
              </a:rPr>
              <a:t>Land degradation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Important land resources include fertile soil, forests, wetlands and wildlife.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Increased construction of tourism facilities has increased the pressure on these resources and on scenic landscapes.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Direct impact on natural resources in the provision of tourist facilities can be caused by the use of land for accommodation and other infrastructure provision, and the use of building materials.</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Forests often suffer negative impacts of tourism in the form of deforestation caused by fuel wood collection and land clearing.</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For example, one trekking tourist in Nepal can use four to five kilograms of wood a day.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23">
                                            <p:txEl>
                                              <p:pRg st="3" end="3"/>
                                            </p:txEl>
                                          </p:spTgt>
                                        </p:tgtEl>
                                        <p:attrNameLst>
                                          <p:attrName>style.visibility</p:attrName>
                                        </p:attrNameLst>
                                      </p:cBhvr>
                                      <p:to>
                                        <p:strVal val="visible"/>
                                      </p:to>
                                    </p:set>
                                    <p:anim calcmode="lin" valueType="num">
                                      <p:cBhvr additive="base">
                                        <p:cTn id="25" dur="500" fill="hold"/>
                                        <p:tgtEl>
                                          <p:spTgt spid="307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23">
                                            <p:txEl>
                                              <p:pRg st="4" end="4"/>
                                            </p:txEl>
                                          </p:spTgt>
                                        </p:tgtEl>
                                        <p:attrNameLst>
                                          <p:attrName>style.visibility</p:attrName>
                                        </p:attrNameLst>
                                      </p:cBhvr>
                                      <p:to>
                                        <p:strVal val="visible"/>
                                      </p:to>
                                    </p:set>
                                    <p:anim calcmode="lin" valueType="num">
                                      <p:cBhvr additive="base">
                                        <p:cTn id="31" dur="500" fill="hold"/>
                                        <p:tgtEl>
                                          <p:spTgt spid="307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23">
                                            <p:txEl>
                                              <p:pRg st="5" end="5"/>
                                            </p:txEl>
                                          </p:spTgt>
                                        </p:tgtEl>
                                        <p:attrNameLst>
                                          <p:attrName>style.visibility</p:attrName>
                                        </p:attrNameLst>
                                      </p:cBhvr>
                                      <p:to>
                                        <p:strVal val="visible"/>
                                      </p:to>
                                    </p:set>
                                    <p:anim calcmode="lin" valueType="num">
                                      <p:cBhvr additive="base">
                                        <p:cTn id="37" dur="500" fill="hold"/>
                                        <p:tgtEl>
                                          <p:spTgt spid="307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2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1748" name="Rectangle 4"/>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ctr">
              <a:spcBef>
                <a:spcPct val="20000"/>
              </a:spcBef>
              <a:buClr>
                <a:schemeClr val="bg2"/>
              </a:buClr>
              <a:buSzPct val="65000"/>
              <a:buFont typeface="Wingdings" pitchFamily="2" charset="2"/>
              <a:buNone/>
            </a:pPr>
            <a:r>
              <a:rPr lang="pt-PT" sz="2800" b="1" u="sng">
                <a:solidFill>
                  <a:srgbClr val="669933"/>
                </a:solidFill>
                <a:latin typeface="Arial" pitchFamily="34" charset="0"/>
                <a:cs typeface="Times New Roman" pitchFamily="18" charset="0"/>
              </a:rPr>
              <a:t>POLLUTION</a:t>
            </a:r>
            <a:r>
              <a:rPr lang="en-GB" sz="2800" b="1" u="sng">
                <a:solidFill>
                  <a:srgbClr val="669933"/>
                </a:solidFill>
                <a:latin typeface="Arial" pitchFamily="34" charset="0"/>
                <a:ea typeface="Arial Unicode MS" pitchFamily="34" charset="-128"/>
                <a:cs typeface="Arial Unicode MS" pitchFamily="34" charset="-128"/>
              </a:rPr>
              <a:t> </a:t>
            </a:r>
          </a:p>
          <a:p>
            <a:pPr marL="609600" indent="-609600">
              <a:spcBef>
                <a:spcPct val="20000"/>
              </a:spcBef>
              <a:buClr>
                <a:schemeClr val="bg2"/>
              </a:buClr>
              <a:buSzPct val="65000"/>
              <a:buFont typeface="Wingdings" pitchFamily="2" charset="2"/>
              <a:buNone/>
            </a:pPr>
            <a:endParaRPr lang="en-GB" sz="1400" b="1">
              <a:solidFill>
                <a:srgbClr val="669933"/>
              </a:solidFill>
              <a:latin typeface="Arial" pitchFamily="34" charset="0"/>
              <a:ea typeface="Arial Unicode MS" pitchFamily="34" charset="-128"/>
              <a:cs typeface="Arial Unicode MS" pitchFamily="34" charset="-128"/>
            </a:endParaRP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Tourism can cause the same forms of pollution as any other industry: </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Air emissions </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Noise </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Solid waste and littering </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Releases of sewage</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Oil and chemicals</a:t>
            </a: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Even architectural/visual pollution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8">
                                            <p:txEl>
                                              <p:pRg st="0" end="0"/>
                                            </p:txEl>
                                          </p:spTgt>
                                        </p:tgtEl>
                                        <p:attrNameLst>
                                          <p:attrName>style.visibility</p:attrName>
                                        </p:attrNameLst>
                                      </p:cBhvr>
                                      <p:to>
                                        <p:strVal val="visible"/>
                                      </p:to>
                                    </p:set>
                                    <p:anim calcmode="lin" valueType="num">
                                      <p:cBhvr additive="base">
                                        <p:cTn id="7" dur="500" fill="hold"/>
                                        <p:tgtEl>
                                          <p:spTgt spid="317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8">
                                            <p:txEl>
                                              <p:pRg st="2" end="2"/>
                                            </p:txEl>
                                          </p:spTgt>
                                        </p:tgtEl>
                                        <p:attrNameLst>
                                          <p:attrName>style.visibility</p:attrName>
                                        </p:attrNameLst>
                                      </p:cBhvr>
                                      <p:to>
                                        <p:strVal val="visible"/>
                                      </p:to>
                                    </p:set>
                                    <p:anim calcmode="lin" valueType="num">
                                      <p:cBhvr additive="base">
                                        <p:cTn id="13" dur="500" fill="hold"/>
                                        <p:tgtEl>
                                          <p:spTgt spid="31748">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7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748">
                                            <p:txEl>
                                              <p:pRg st="3" end="3"/>
                                            </p:txEl>
                                          </p:spTgt>
                                        </p:tgtEl>
                                        <p:attrNameLst>
                                          <p:attrName>style.visibility</p:attrName>
                                        </p:attrNameLst>
                                      </p:cBhvr>
                                      <p:to>
                                        <p:strVal val="visible"/>
                                      </p:to>
                                    </p:set>
                                    <p:anim calcmode="lin" valueType="num">
                                      <p:cBhvr additive="base">
                                        <p:cTn id="19" dur="500" fill="hold"/>
                                        <p:tgtEl>
                                          <p:spTgt spid="3174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7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1748">
                                            <p:txEl>
                                              <p:pRg st="4" end="4"/>
                                            </p:txEl>
                                          </p:spTgt>
                                        </p:tgtEl>
                                        <p:attrNameLst>
                                          <p:attrName>style.visibility</p:attrName>
                                        </p:attrNameLst>
                                      </p:cBhvr>
                                      <p:to>
                                        <p:strVal val="visible"/>
                                      </p:to>
                                    </p:set>
                                    <p:anim calcmode="lin" valueType="num">
                                      <p:cBhvr additive="base">
                                        <p:cTn id="25" dur="500" fill="hold"/>
                                        <p:tgtEl>
                                          <p:spTgt spid="3174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174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1748">
                                            <p:txEl>
                                              <p:pRg st="5" end="5"/>
                                            </p:txEl>
                                          </p:spTgt>
                                        </p:tgtEl>
                                        <p:attrNameLst>
                                          <p:attrName>style.visibility</p:attrName>
                                        </p:attrNameLst>
                                      </p:cBhvr>
                                      <p:to>
                                        <p:strVal val="visible"/>
                                      </p:to>
                                    </p:set>
                                    <p:anim calcmode="lin" valueType="num">
                                      <p:cBhvr additive="base">
                                        <p:cTn id="31" dur="500" fill="hold"/>
                                        <p:tgtEl>
                                          <p:spTgt spid="3174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74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1748">
                                            <p:txEl>
                                              <p:pRg st="6" end="6"/>
                                            </p:txEl>
                                          </p:spTgt>
                                        </p:tgtEl>
                                        <p:attrNameLst>
                                          <p:attrName>style.visibility</p:attrName>
                                        </p:attrNameLst>
                                      </p:cBhvr>
                                      <p:to>
                                        <p:strVal val="visible"/>
                                      </p:to>
                                    </p:set>
                                    <p:anim calcmode="lin" valueType="num">
                                      <p:cBhvr additive="base">
                                        <p:cTn id="37" dur="500" fill="hold"/>
                                        <p:tgtEl>
                                          <p:spTgt spid="3174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174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1748">
                                            <p:txEl>
                                              <p:pRg st="7" end="7"/>
                                            </p:txEl>
                                          </p:spTgt>
                                        </p:tgtEl>
                                        <p:attrNameLst>
                                          <p:attrName>style.visibility</p:attrName>
                                        </p:attrNameLst>
                                      </p:cBhvr>
                                      <p:to>
                                        <p:strVal val="visible"/>
                                      </p:to>
                                    </p:set>
                                    <p:anim calcmode="lin" valueType="num">
                                      <p:cBhvr additive="base">
                                        <p:cTn id="43" dur="500" fill="hold"/>
                                        <p:tgtEl>
                                          <p:spTgt spid="31748">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1748">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1748">
                                            <p:txEl>
                                              <p:pRg st="8" end="8"/>
                                            </p:txEl>
                                          </p:spTgt>
                                        </p:tgtEl>
                                        <p:attrNameLst>
                                          <p:attrName>style.visibility</p:attrName>
                                        </p:attrNameLst>
                                      </p:cBhvr>
                                      <p:to>
                                        <p:strVal val="visible"/>
                                      </p:to>
                                    </p:set>
                                    <p:anim calcmode="lin" valueType="num">
                                      <p:cBhvr additive="base">
                                        <p:cTn id="49" dur="500" fill="hold"/>
                                        <p:tgtEl>
                                          <p:spTgt spid="31748">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1748">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3795" name="Rectangle 3"/>
          <p:cNvSpPr>
            <a:spLocks noChangeArrowheads="1"/>
          </p:cNvSpPr>
          <p:nvPr/>
        </p:nvSpPr>
        <p:spPr bwMode="auto">
          <a:xfrm>
            <a:off x="228600" y="838200"/>
            <a:ext cx="75438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en-GB" sz="2800" b="1">
                <a:solidFill>
                  <a:schemeClr val="accent1"/>
                </a:solidFill>
                <a:latin typeface="Arial" pitchFamily="34" charset="0"/>
                <a:ea typeface="Arial Unicode MS" pitchFamily="34" charset="-128"/>
                <a:cs typeface="Arial Unicode MS" pitchFamily="34" charset="-128"/>
              </a:rPr>
              <a:t>Air pollution and noise </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Transport by air, road, and rail is continuously increasing in response to the rising number of tourists and their greater mobility. </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Tourism now accounts for more than 60% of air travel.</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One study estimated that a single transatlantic return flight emits almost half the CO2 emissions produced by all other sources (lighting, heating, car use, etc.) consumed by an average person yearly.</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Air pollution from tourist transportation has impacts on the global level, especially from CO2 emissions related to transportation energy use. </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And it can contribute to severe local air pollution. </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Noise pollution from airplanes, cars, buses, (+ snowmobiles and jet skis) </a:t>
            </a:r>
          </a:p>
          <a:p>
            <a:pPr marL="609600" indent="-609600">
              <a:spcBef>
                <a:spcPct val="20000"/>
              </a:spcBef>
              <a:buClr>
                <a:schemeClr val="bg2"/>
              </a:buClr>
              <a:buSzPct val="65000"/>
              <a:buFont typeface="Wingdings" pitchFamily="2" charset="2"/>
              <a:buChar char="­"/>
            </a:pPr>
            <a:r>
              <a:rPr lang="en-GB" sz="1800">
                <a:solidFill>
                  <a:schemeClr val="accent1"/>
                </a:solidFill>
                <a:latin typeface="Arial" pitchFamily="34" charset="0"/>
                <a:ea typeface="Arial Unicode MS" pitchFamily="34" charset="-128"/>
                <a:cs typeface="Arial Unicode MS" pitchFamily="34" charset="-128"/>
              </a:rPr>
              <a:t>In addition to causing annoyance, stress, and even hearing loss for humans, it causes distress to wildlife and can cause animals to alter their natural activity patterns.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795">
                                            <p:txEl>
                                              <p:pRg st="1" end="1"/>
                                            </p:txEl>
                                          </p:spTgt>
                                        </p:tgtEl>
                                        <p:attrNameLst>
                                          <p:attrName>style.visibility</p:attrName>
                                        </p:attrNameLst>
                                      </p:cBhvr>
                                      <p:to>
                                        <p:strVal val="visible"/>
                                      </p:to>
                                    </p:set>
                                    <p:anim calcmode="lin" valueType="num">
                                      <p:cBhvr additive="base">
                                        <p:cTn id="13" dur="500" fill="hold"/>
                                        <p:tgtEl>
                                          <p:spTgt spid="337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3795">
                                            <p:txEl>
                                              <p:pRg st="2" end="2"/>
                                            </p:txEl>
                                          </p:spTgt>
                                        </p:tgtEl>
                                        <p:attrNameLst>
                                          <p:attrName>style.visibility</p:attrName>
                                        </p:attrNameLst>
                                      </p:cBhvr>
                                      <p:to>
                                        <p:strVal val="visible"/>
                                      </p:to>
                                    </p:set>
                                    <p:anim calcmode="lin" valueType="num">
                                      <p:cBhvr additive="base">
                                        <p:cTn id="19" dur="500" fill="hold"/>
                                        <p:tgtEl>
                                          <p:spTgt spid="337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795">
                                            <p:txEl>
                                              <p:pRg st="3" end="3"/>
                                            </p:txEl>
                                          </p:spTgt>
                                        </p:tgtEl>
                                        <p:attrNameLst>
                                          <p:attrName>style.visibility</p:attrName>
                                        </p:attrNameLst>
                                      </p:cBhvr>
                                      <p:to>
                                        <p:strVal val="visible"/>
                                      </p:to>
                                    </p:set>
                                    <p:anim calcmode="lin" valueType="num">
                                      <p:cBhvr additive="base">
                                        <p:cTn id="25" dur="500" fill="hold"/>
                                        <p:tgtEl>
                                          <p:spTgt spid="337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37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3795">
                                            <p:txEl>
                                              <p:pRg st="4" end="4"/>
                                            </p:txEl>
                                          </p:spTgt>
                                        </p:tgtEl>
                                        <p:attrNameLst>
                                          <p:attrName>style.visibility</p:attrName>
                                        </p:attrNameLst>
                                      </p:cBhvr>
                                      <p:to>
                                        <p:strVal val="visible"/>
                                      </p:to>
                                    </p:set>
                                    <p:anim calcmode="lin" valueType="num">
                                      <p:cBhvr additive="base">
                                        <p:cTn id="31" dur="500" fill="hold"/>
                                        <p:tgtEl>
                                          <p:spTgt spid="337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37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3795">
                                            <p:txEl>
                                              <p:pRg st="5" end="5"/>
                                            </p:txEl>
                                          </p:spTgt>
                                        </p:tgtEl>
                                        <p:attrNameLst>
                                          <p:attrName>style.visibility</p:attrName>
                                        </p:attrNameLst>
                                      </p:cBhvr>
                                      <p:to>
                                        <p:strVal val="visible"/>
                                      </p:to>
                                    </p:set>
                                    <p:anim calcmode="lin" valueType="num">
                                      <p:cBhvr additive="base">
                                        <p:cTn id="37" dur="500" fill="hold"/>
                                        <p:tgtEl>
                                          <p:spTgt spid="337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37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3795">
                                            <p:txEl>
                                              <p:pRg st="6" end="6"/>
                                            </p:txEl>
                                          </p:spTgt>
                                        </p:tgtEl>
                                        <p:attrNameLst>
                                          <p:attrName>style.visibility</p:attrName>
                                        </p:attrNameLst>
                                      </p:cBhvr>
                                      <p:to>
                                        <p:strVal val="visible"/>
                                      </p:to>
                                    </p:set>
                                    <p:anim calcmode="lin" valueType="num">
                                      <p:cBhvr additive="base">
                                        <p:cTn id="43" dur="500" fill="hold"/>
                                        <p:tgtEl>
                                          <p:spTgt spid="337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37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3795">
                                            <p:txEl>
                                              <p:pRg st="7" end="7"/>
                                            </p:txEl>
                                          </p:spTgt>
                                        </p:tgtEl>
                                        <p:attrNameLst>
                                          <p:attrName>style.visibility</p:attrName>
                                        </p:attrNameLst>
                                      </p:cBhvr>
                                      <p:to>
                                        <p:strVal val="visible"/>
                                      </p:to>
                                    </p:set>
                                    <p:anim calcmode="lin" valueType="num">
                                      <p:cBhvr additive="base">
                                        <p:cTn id="49" dur="500" fill="hold"/>
                                        <p:tgtEl>
                                          <p:spTgt spid="3379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379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4819"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en-GB" i="1">
                <a:solidFill>
                  <a:schemeClr val="accent1"/>
                </a:solidFill>
                <a:latin typeface="Arial" pitchFamily="34" charset="0"/>
                <a:ea typeface="Arial Unicode MS" pitchFamily="34" charset="-128"/>
                <a:cs typeface="Arial Unicode MS" pitchFamily="34" charset="-128"/>
              </a:rPr>
              <a:t>In winter 2000, 76,271 people entered Yellowstone National Park on snowmobiles, outnumbering the 40,727 visitors who came in cars, 10,779 in snowcoaches and 512 on skis. </a:t>
            </a:r>
          </a:p>
          <a:p>
            <a:pPr marL="609600" indent="-609600">
              <a:spcBef>
                <a:spcPct val="20000"/>
              </a:spcBef>
              <a:buClr>
                <a:schemeClr val="bg2"/>
              </a:buClr>
              <a:buSzPct val="65000"/>
              <a:buFont typeface="Wingdings" pitchFamily="2" charset="2"/>
              <a:buChar char="­"/>
            </a:pPr>
            <a:r>
              <a:rPr lang="en-GB" i="1">
                <a:solidFill>
                  <a:schemeClr val="accent1"/>
                </a:solidFill>
                <a:latin typeface="Arial" pitchFamily="34" charset="0"/>
                <a:ea typeface="Arial Unicode MS" pitchFamily="34" charset="-128"/>
                <a:cs typeface="Arial Unicode MS" pitchFamily="34" charset="-128"/>
              </a:rPr>
              <a:t>A survey of snowmobile impacts on natural sounds at Yellowstone found that snowmobile noise could be heard 70% of the time at 11 of 13 sample sites, and 90% of the time at 8 sites. </a:t>
            </a:r>
          </a:p>
          <a:p>
            <a:pPr marL="609600" indent="-609600">
              <a:spcBef>
                <a:spcPct val="20000"/>
              </a:spcBef>
              <a:buClr>
                <a:schemeClr val="bg2"/>
              </a:buClr>
              <a:buSzPct val="65000"/>
              <a:buFont typeface="Wingdings" pitchFamily="2" charset="2"/>
              <a:buChar char="­"/>
            </a:pPr>
            <a:r>
              <a:rPr lang="en-GB" i="1">
                <a:solidFill>
                  <a:schemeClr val="accent1"/>
                </a:solidFill>
                <a:latin typeface="Arial" pitchFamily="34" charset="0"/>
                <a:ea typeface="Arial Unicode MS" pitchFamily="34" charset="-128"/>
                <a:cs typeface="Arial Unicode MS" pitchFamily="34" charset="-128"/>
              </a:rPr>
              <a:t>At the Old Faithful geyser, snowmobiles could be heard 100% of the time during the daytime period studied. Snowmobile noise drowned out even the sound of the geyser erupting.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6867"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en-GB" sz="2000" b="1">
                <a:solidFill>
                  <a:schemeClr val="accent1"/>
                </a:solidFill>
                <a:latin typeface="Arial" pitchFamily="34" charset="0"/>
                <a:ea typeface="Arial Unicode MS" pitchFamily="34" charset="-128"/>
                <a:cs typeface="Arial Unicode MS" pitchFamily="34" charset="-128"/>
              </a:rPr>
              <a:t>Solid waste and littering </a:t>
            </a:r>
            <a:endParaRPr lang="en-GB" sz="2000">
              <a:solidFill>
                <a:schemeClr val="accent1"/>
              </a:solidFill>
              <a:latin typeface="Arial" pitchFamily="34" charset="0"/>
              <a:ea typeface="Arial Unicode MS" pitchFamily="34" charset="-128"/>
              <a:cs typeface="Arial Unicode MS" pitchFamily="34" charset="-128"/>
            </a:endParaRPr>
          </a:p>
          <a:p>
            <a:pPr marL="609600" indent="-6096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In areas with high concentrations of tourist activities and appealing natural attractions, waste disposal is a serious problem and improper disposal can be a major despoiler of the natural environment - rivers, scenic areas, and roadsides.</a:t>
            </a:r>
          </a:p>
          <a:p>
            <a:pPr marL="609600" indent="-6096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For example, cruise ships in the Caribbean are estimated to produce more than 70,000 tons of waste each year. </a:t>
            </a:r>
          </a:p>
          <a:p>
            <a:pPr marL="609600" indent="-6096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Solid waste and littering can degrade the physical appearance of the water and shoreline and cause the death of marine animals. </a:t>
            </a:r>
          </a:p>
          <a:p>
            <a:pPr marL="609600" indent="-6096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In mountain areas, trekking tourists generate a great deal of waste. Tourists on expedition leave behind their garbage, oxygen cylinders and even camping equipment. </a:t>
            </a:r>
          </a:p>
          <a:p>
            <a:pPr marL="609600" indent="-6096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Such practices degrade the environment with all the detritus typical of the developed world, in remote areas that have few garbage collection or disposal facilities.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867">
                                            <p:txEl>
                                              <p:pRg st="3" end="3"/>
                                            </p:txEl>
                                          </p:spTgt>
                                        </p:tgtEl>
                                        <p:attrNameLst>
                                          <p:attrName>style.visibility</p:attrName>
                                        </p:attrNameLst>
                                      </p:cBhvr>
                                      <p:to>
                                        <p:strVal val="visible"/>
                                      </p:to>
                                    </p:set>
                                    <p:anim calcmode="lin" valueType="num">
                                      <p:cBhvr additive="base">
                                        <p:cTn id="25" dur="500" fill="hold"/>
                                        <p:tgtEl>
                                          <p:spTgt spid="368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8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867">
                                            <p:txEl>
                                              <p:pRg st="4" end="4"/>
                                            </p:txEl>
                                          </p:spTgt>
                                        </p:tgtEl>
                                        <p:attrNameLst>
                                          <p:attrName>style.visibility</p:attrName>
                                        </p:attrNameLst>
                                      </p:cBhvr>
                                      <p:to>
                                        <p:strVal val="visible"/>
                                      </p:to>
                                    </p:set>
                                    <p:anim calcmode="lin" valueType="num">
                                      <p:cBhvr additive="base">
                                        <p:cTn id="31" dur="500" fill="hold"/>
                                        <p:tgtEl>
                                          <p:spTgt spid="368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8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867">
                                            <p:txEl>
                                              <p:pRg st="5" end="5"/>
                                            </p:txEl>
                                          </p:spTgt>
                                        </p:tgtEl>
                                        <p:attrNameLst>
                                          <p:attrName>style.visibility</p:attrName>
                                        </p:attrNameLst>
                                      </p:cBhvr>
                                      <p:to>
                                        <p:strVal val="visible"/>
                                      </p:to>
                                    </p:set>
                                    <p:anim calcmode="lin" valueType="num">
                                      <p:cBhvr additive="base">
                                        <p:cTn id="37" dur="500" fill="hold"/>
                                        <p:tgtEl>
                                          <p:spTgt spid="368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86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7891" name="Rectangle 3"/>
          <p:cNvSpPr>
            <a:spLocks noChangeArrowheads="1"/>
          </p:cNvSpPr>
          <p:nvPr/>
        </p:nvSpPr>
        <p:spPr bwMode="auto">
          <a:xfrm>
            <a:off x="0" y="838200"/>
            <a:ext cx="44958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pt-PT" sz="2200" i="1">
                <a:solidFill>
                  <a:schemeClr val="accent1"/>
                </a:solidFill>
                <a:latin typeface="Arial" pitchFamily="34" charset="0"/>
                <a:cs typeface="Times New Roman" pitchFamily="18" charset="0"/>
              </a:rPr>
              <a:t>The Wider Caribbean Region, stretching from Florida to French Guiana, receives 63,000 port calls from ships each year, and they generate 82,000 tons of garbage. </a:t>
            </a:r>
          </a:p>
          <a:p>
            <a:pPr marL="609600" indent="-609600">
              <a:spcBef>
                <a:spcPct val="20000"/>
              </a:spcBef>
              <a:buClr>
                <a:schemeClr val="bg2"/>
              </a:buClr>
              <a:buSzPct val="65000"/>
              <a:buFont typeface="Wingdings" pitchFamily="2" charset="2"/>
              <a:buChar char="­"/>
            </a:pPr>
            <a:r>
              <a:rPr lang="pt-PT" sz="2200" i="1">
                <a:solidFill>
                  <a:schemeClr val="accent1"/>
                </a:solidFill>
                <a:latin typeface="Arial" pitchFamily="34" charset="0"/>
                <a:cs typeface="Times New Roman" pitchFamily="18" charset="0"/>
              </a:rPr>
              <a:t>About 77% of all ship waste comes from cruise vessels. </a:t>
            </a:r>
          </a:p>
          <a:p>
            <a:pPr marL="609600" indent="-609600">
              <a:spcBef>
                <a:spcPct val="20000"/>
              </a:spcBef>
              <a:buClr>
                <a:schemeClr val="bg2"/>
              </a:buClr>
              <a:buSzPct val="65000"/>
              <a:buFont typeface="Wingdings" pitchFamily="2" charset="2"/>
              <a:buChar char="­"/>
            </a:pPr>
            <a:r>
              <a:rPr lang="pt-PT" sz="2200" i="1">
                <a:solidFill>
                  <a:schemeClr val="accent1"/>
                </a:solidFill>
                <a:latin typeface="Arial" pitchFamily="34" charset="0"/>
                <a:cs typeface="Times New Roman" pitchFamily="18" charset="0"/>
              </a:rPr>
              <a:t>On average, passengers on a cruise ship each account for 3.5 kilograms of garbage daily - compared with the 0.8 kilograms each generated by the less well-endowed folk on shore.</a:t>
            </a:r>
            <a:r>
              <a:rPr lang="pt-PT" sz="2000" i="1">
                <a:solidFill>
                  <a:schemeClr val="accent1"/>
                </a:solidFill>
                <a:latin typeface="Arial" pitchFamily="34" charset="0"/>
                <a:cs typeface="Times New Roman" pitchFamily="18" charset="0"/>
              </a:rPr>
              <a:t> </a:t>
            </a:r>
            <a:br>
              <a:rPr lang="pt-PT" sz="2000" i="1">
                <a:solidFill>
                  <a:schemeClr val="accent1"/>
                </a:solidFill>
                <a:latin typeface="Arial" pitchFamily="34" charset="0"/>
                <a:cs typeface="Times New Roman" pitchFamily="18" charset="0"/>
              </a:rPr>
            </a:br>
            <a:r>
              <a:rPr lang="pt-PT" sz="2800" i="1">
                <a:solidFill>
                  <a:schemeClr val="accent1"/>
                </a:solidFill>
                <a:latin typeface="Arial" pitchFamily="34" charset="0"/>
                <a:cs typeface="Times New Roman" pitchFamily="18" charset="0"/>
              </a:rPr>
              <a:t/>
            </a:r>
            <a:br>
              <a:rPr lang="pt-PT" sz="2800" i="1">
                <a:solidFill>
                  <a:schemeClr val="accent1"/>
                </a:solidFill>
                <a:latin typeface="Arial" pitchFamily="34" charset="0"/>
                <a:cs typeface="Times New Roman" pitchFamily="18" charset="0"/>
              </a:rPr>
            </a:br>
            <a:endParaRPr lang="en-GB" sz="2800" i="1">
              <a:solidFill>
                <a:schemeClr val="accent1"/>
              </a:solidFill>
              <a:latin typeface="Arial" pitchFamily="34" charset="0"/>
              <a:cs typeface="Times New Roman" pitchFamily="18" charset="0"/>
            </a:endParaRPr>
          </a:p>
        </p:txBody>
      </p:sp>
      <p:pic>
        <p:nvPicPr>
          <p:cNvPr id="17412" name="Picture 4" descr="solidwaste-waterbott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447800"/>
            <a:ext cx="2462213"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891">
                                            <p:txEl>
                                              <p:pRg st="1" end="1"/>
                                            </p:txEl>
                                          </p:spTgt>
                                        </p:tgtEl>
                                        <p:attrNameLst>
                                          <p:attrName>style.visibility</p:attrName>
                                        </p:attrNameLst>
                                      </p:cBhvr>
                                      <p:to>
                                        <p:strVal val="visible"/>
                                      </p:to>
                                    </p:set>
                                    <p:anim calcmode="lin" valueType="num">
                                      <p:cBhvr additive="base">
                                        <p:cTn id="13" dur="500" fill="hold"/>
                                        <p:tgtEl>
                                          <p:spTgt spid="378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8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891">
                                            <p:txEl>
                                              <p:pRg st="2" end="2"/>
                                            </p:txEl>
                                          </p:spTgt>
                                        </p:tgtEl>
                                        <p:attrNameLst>
                                          <p:attrName>style.visibility</p:attrName>
                                        </p:attrNameLst>
                                      </p:cBhvr>
                                      <p:to>
                                        <p:strVal val="visible"/>
                                      </p:to>
                                    </p:set>
                                    <p:anim calcmode="lin" valueType="num">
                                      <p:cBhvr additive="base">
                                        <p:cTn id="19" dur="500" fill="hold"/>
                                        <p:tgtEl>
                                          <p:spTgt spid="378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8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8915" name="Rectangle 3"/>
          <p:cNvSpPr>
            <a:spLocks noChangeArrowheads="1"/>
          </p:cNvSpPr>
          <p:nvPr/>
        </p:nvSpPr>
        <p:spPr bwMode="auto">
          <a:xfrm>
            <a:off x="0" y="838200"/>
            <a:ext cx="52578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en-GB" sz="2200" b="1">
                <a:solidFill>
                  <a:schemeClr val="accent1"/>
                </a:solidFill>
                <a:latin typeface="Arial" pitchFamily="34" charset="0"/>
                <a:ea typeface="Arial Unicode MS" pitchFamily="34" charset="-128"/>
                <a:cs typeface="Arial Unicode MS" pitchFamily="34" charset="-128"/>
              </a:rPr>
              <a:t>Sewage</a:t>
            </a:r>
            <a:endParaRPr lang="en-GB" sz="2200">
              <a:solidFill>
                <a:schemeClr val="accent1"/>
              </a:solidFill>
              <a:latin typeface="Arial" pitchFamily="34" charset="0"/>
              <a:ea typeface="Arial Unicode MS" pitchFamily="34" charset="-128"/>
              <a:cs typeface="Arial Unicode MS" pitchFamily="34" charset="-128"/>
            </a:endParaRPr>
          </a:p>
          <a:p>
            <a:pPr marL="609600" indent="-609600">
              <a:spcBef>
                <a:spcPct val="20000"/>
              </a:spcBef>
              <a:buClr>
                <a:schemeClr val="bg2"/>
              </a:buClr>
              <a:buSzPct val="65000"/>
              <a:buFont typeface="Wingdings" pitchFamily="2" charset="2"/>
              <a:buChar char="­"/>
            </a:pPr>
            <a:r>
              <a:rPr lang="en-GB" sz="2200">
                <a:solidFill>
                  <a:schemeClr val="accent1"/>
                </a:solidFill>
                <a:latin typeface="Arial" pitchFamily="34" charset="0"/>
                <a:ea typeface="Arial Unicode MS" pitchFamily="34" charset="-128"/>
                <a:cs typeface="Arial Unicode MS" pitchFamily="34" charset="-128"/>
              </a:rPr>
              <a:t>Construction of hotels, recreation and other facilities often leads to increased sewage pollution. </a:t>
            </a:r>
          </a:p>
          <a:p>
            <a:pPr marL="609600" indent="-609600">
              <a:spcBef>
                <a:spcPct val="20000"/>
              </a:spcBef>
              <a:buClr>
                <a:schemeClr val="bg2"/>
              </a:buClr>
              <a:buSzPct val="65000"/>
              <a:buFont typeface="Wingdings" pitchFamily="2" charset="2"/>
              <a:buChar char="­"/>
            </a:pPr>
            <a:r>
              <a:rPr lang="en-GB" sz="2200">
                <a:solidFill>
                  <a:schemeClr val="accent1"/>
                </a:solidFill>
                <a:latin typeface="Arial" pitchFamily="34" charset="0"/>
                <a:ea typeface="Arial Unicode MS" pitchFamily="34" charset="-128"/>
                <a:cs typeface="Arial Unicode MS" pitchFamily="34" charset="-128"/>
              </a:rPr>
              <a:t>Wastewater has polluted seas and lakes surrounding tourist attractions, damaging the flora and fauna. </a:t>
            </a:r>
          </a:p>
          <a:p>
            <a:pPr marL="609600" indent="-609600">
              <a:spcBef>
                <a:spcPct val="20000"/>
              </a:spcBef>
              <a:buClr>
                <a:schemeClr val="bg2"/>
              </a:buClr>
              <a:buSzPct val="65000"/>
              <a:buFont typeface="Wingdings" pitchFamily="2" charset="2"/>
              <a:buChar char="­"/>
            </a:pPr>
            <a:r>
              <a:rPr lang="en-GB" sz="2200">
                <a:solidFill>
                  <a:schemeClr val="accent1"/>
                </a:solidFill>
                <a:latin typeface="Arial" pitchFamily="34" charset="0"/>
                <a:ea typeface="Arial Unicode MS" pitchFamily="34" charset="-128"/>
                <a:cs typeface="Arial Unicode MS" pitchFamily="34" charset="-128"/>
              </a:rPr>
              <a:t>Sewage runoff causes serious damage to coral reefs because it stimulates the growth of algae, which cover the filter-feeding corals, hindering their ability to survive.</a:t>
            </a:r>
          </a:p>
          <a:p>
            <a:pPr marL="609600" indent="-609600">
              <a:spcBef>
                <a:spcPct val="20000"/>
              </a:spcBef>
              <a:buClr>
                <a:schemeClr val="bg2"/>
              </a:buClr>
              <a:buSzPct val="65000"/>
              <a:buFont typeface="Wingdings" pitchFamily="2" charset="2"/>
              <a:buChar char="­"/>
            </a:pPr>
            <a:r>
              <a:rPr lang="en-GB" sz="2200">
                <a:solidFill>
                  <a:schemeClr val="accent1"/>
                </a:solidFill>
                <a:latin typeface="Arial" pitchFamily="34" charset="0"/>
                <a:ea typeface="Arial Unicode MS" pitchFamily="34" charset="-128"/>
                <a:cs typeface="Arial Unicode MS" pitchFamily="34" charset="-128"/>
              </a:rPr>
              <a:t>Sewage pollution threatens the health of humans and animals.</a:t>
            </a:r>
          </a:p>
          <a:p>
            <a:pPr marL="609600" indent="-609600">
              <a:spcBef>
                <a:spcPct val="20000"/>
              </a:spcBef>
              <a:buClr>
                <a:schemeClr val="bg2"/>
              </a:buClr>
              <a:buSzPct val="65000"/>
              <a:buFont typeface="Wingdings" pitchFamily="2" charset="2"/>
              <a:buChar char="­"/>
            </a:pPr>
            <a:endParaRPr lang="en-GB" sz="2200">
              <a:solidFill>
                <a:schemeClr val="accent1"/>
              </a:solidFill>
              <a:latin typeface="Arial" pitchFamily="34" charset="0"/>
              <a:ea typeface="Arial Unicode MS" pitchFamily="34" charset="-128"/>
              <a:cs typeface="Arial Unicode MS" pitchFamily="34" charset="-128"/>
            </a:endParaRPr>
          </a:p>
        </p:txBody>
      </p:sp>
      <p:pic>
        <p:nvPicPr>
          <p:cNvPr id="18436" name="Picture 4" descr="sew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676400"/>
            <a:ext cx="2152650"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915">
                                            <p:txEl>
                                              <p:pRg st="4" end="4"/>
                                            </p:txEl>
                                          </p:spTgt>
                                        </p:tgtEl>
                                        <p:attrNameLst>
                                          <p:attrName>style.visibility</p:attrName>
                                        </p:attrNameLst>
                                      </p:cBhvr>
                                      <p:to>
                                        <p:strVal val="visible"/>
                                      </p:to>
                                    </p:set>
                                    <p:anim calcmode="lin" valueType="num">
                                      <p:cBhvr additive="base">
                                        <p:cTn id="31" dur="500" fill="hold"/>
                                        <p:tgtEl>
                                          <p:spTgt spid="38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9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39939"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Char char="­"/>
            </a:pPr>
            <a:r>
              <a:rPr lang="en-GB" b="1">
                <a:solidFill>
                  <a:schemeClr val="accent1"/>
                </a:solidFill>
                <a:latin typeface="Arial" pitchFamily="34" charset="0"/>
                <a:ea typeface="Arial Unicode MS" pitchFamily="34" charset="-128"/>
                <a:cs typeface="Arial Unicode MS" pitchFamily="34" charset="-128"/>
              </a:rPr>
              <a:t>Aesthetic Pollution</a:t>
            </a:r>
            <a:endParaRPr lang="en-GB">
              <a:solidFill>
                <a:schemeClr val="accent1"/>
              </a:solidFill>
              <a:latin typeface="Arial" pitchFamily="34" charset="0"/>
              <a:ea typeface="Arial Unicode MS" pitchFamily="34" charset="-128"/>
              <a:cs typeface="Arial Unicode MS" pitchFamily="34" charset="-128"/>
            </a:endParaRPr>
          </a:p>
          <a:p>
            <a:pPr marL="609600" indent="-6096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Often tourism fails to integrate its structures with the natural features and indigenous architectural of the destination. </a:t>
            </a:r>
          </a:p>
          <a:p>
            <a:pPr marL="609600" indent="-6096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Large, dominating resorts of disparate design can look out of place in any natural environment and may clash with the indigenous structural design. </a:t>
            </a:r>
          </a:p>
          <a:p>
            <a:pPr marL="609600" indent="-6096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A lack of land-use planning and building regulations in many destinations has facilitated sprawling developments along coastlines, valleys and scenic routes. </a:t>
            </a:r>
          </a:p>
          <a:p>
            <a:pPr marL="609600" indent="-6096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The sprawl includes tourism facilities themselves and supporting infrastructure such as roads, employee housing, parking, service areas, and waste disposal.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additive="base">
                                        <p:cTn id="7" dur="500" fill="hold"/>
                                        <p:tgtEl>
                                          <p:spTgt spid="399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99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39">
                                            <p:txEl>
                                              <p:pRg st="1" end="1"/>
                                            </p:txEl>
                                          </p:spTgt>
                                        </p:tgtEl>
                                        <p:attrNameLst>
                                          <p:attrName>style.visibility</p:attrName>
                                        </p:attrNameLst>
                                      </p:cBhvr>
                                      <p:to>
                                        <p:strVal val="visible"/>
                                      </p:to>
                                    </p:set>
                                    <p:anim calcmode="lin" valueType="num">
                                      <p:cBhvr additive="base">
                                        <p:cTn id="13" dur="500" fill="hold"/>
                                        <p:tgtEl>
                                          <p:spTgt spid="399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9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939">
                                            <p:txEl>
                                              <p:pRg st="2" end="2"/>
                                            </p:txEl>
                                          </p:spTgt>
                                        </p:tgtEl>
                                        <p:attrNameLst>
                                          <p:attrName>style.visibility</p:attrName>
                                        </p:attrNameLst>
                                      </p:cBhvr>
                                      <p:to>
                                        <p:strVal val="visible"/>
                                      </p:to>
                                    </p:set>
                                    <p:anim calcmode="lin" valueType="num">
                                      <p:cBhvr additive="base">
                                        <p:cTn id="19" dur="500" fill="hold"/>
                                        <p:tgtEl>
                                          <p:spTgt spid="399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99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9939">
                                            <p:txEl>
                                              <p:pRg st="3" end="3"/>
                                            </p:txEl>
                                          </p:spTgt>
                                        </p:tgtEl>
                                        <p:attrNameLst>
                                          <p:attrName>style.visibility</p:attrName>
                                        </p:attrNameLst>
                                      </p:cBhvr>
                                      <p:to>
                                        <p:strVal val="visible"/>
                                      </p:to>
                                    </p:set>
                                    <p:anim calcmode="lin" valueType="num">
                                      <p:cBhvr additive="base">
                                        <p:cTn id="25" dur="500" fill="hold"/>
                                        <p:tgtEl>
                                          <p:spTgt spid="399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99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9939">
                                            <p:txEl>
                                              <p:pRg st="4" end="4"/>
                                            </p:txEl>
                                          </p:spTgt>
                                        </p:tgtEl>
                                        <p:attrNameLst>
                                          <p:attrName>style.visibility</p:attrName>
                                        </p:attrNameLst>
                                      </p:cBhvr>
                                      <p:to>
                                        <p:strVal val="visible"/>
                                      </p:to>
                                    </p:set>
                                    <p:anim calcmode="lin" valueType="num">
                                      <p:cBhvr additive="base">
                                        <p:cTn id="31" dur="500" fill="hold"/>
                                        <p:tgtEl>
                                          <p:spTgt spid="399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99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40963"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accent1"/>
              </a:buClr>
              <a:buSzPct val="65000"/>
              <a:buFontTx/>
              <a:buChar char="•"/>
            </a:pPr>
            <a:r>
              <a:rPr lang="en-GB" b="1" u="sng">
                <a:solidFill>
                  <a:schemeClr val="accent1"/>
                </a:solidFill>
                <a:latin typeface="Arial" pitchFamily="34" charset="0"/>
                <a:ea typeface="Arial Unicode MS" pitchFamily="34" charset="-128"/>
                <a:cs typeface="Arial Unicode MS" pitchFamily="34" charset="-128"/>
              </a:rPr>
              <a:t>Physical impacts of tourism development</a:t>
            </a:r>
          </a:p>
          <a:p>
            <a:pPr marL="609600" indent="-609600">
              <a:spcBef>
                <a:spcPct val="20000"/>
              </a:spcBef>
              <a:buClr>
                <a:schemeClr val="accent1"/>
              </a:buClr>
              <a:buSzPct val="65000"/>
              <a:buFontTx/>
              <a:buChar char="•"/>
            </a:pPr>
            <a:r>
              <a:rPr lang="en-GB" sz="1800" b="1">
                <a:solidFill>
                  <a:schemeClr val="accent1"/>
                </a:solidFill>
                <a:latin typeface="Arial" pitchFamily="34" charset="0"/>
                <a:cs typeface="Arial" pitchFamily="34" charset="0"/>
              </a:rPr>
              <a:t>Construction activities and infrastructure development</a:t>
            </a:r>
            <a:r>
              <a:rPr lang="en-GB" sz="1800">
                <a:solidFill>
                  <a:schemeClr val="accent1"/>
                </a:solidFill>
                <a:latin typeface="Arial" pitchFamily="34" charset="0"/>
                <a:cs typeface="Arial" pitchFamily="34" charset="0"/>
              </a:rPr>
              <a:t> </a:t>
            </a:r>
            <a:br>
              <a:rPr lang="en-GB" sz="1800">
                <a:solidFill>
                  <a:schemeClr val="accent1"/>
                </a:solidFill>
                <a:latin typeface="Arial" pitchFamily="34" charset="0"/>
                <a:cs typeface="Arial" pitchFamily="34" charset="0"/>
              </a:rPr>
            </a:br>
            <a:r>
              <a:rPr lang="en-GB" sz="1800">
                <a:solidFill>
                  <a:schemeClr val="accent1"/>
                </a:solidFill>
                <a:latin typeface="Arial" pitchFamily="34" charset="0"/>
                <a:cs typeface="Arial" pitchFamily="34" charset="0"/>
              </a:rPr>
              <a:t>The development of tourism facilities can involve sand mining, beach and sand dune erosion and loss of wildlife habitats.</a:t>
            </a:r>
          </a:p>
          <a:p>
            <a:pPr marL="609600" indent="-609600">
              <a:spcBef>
                <a:spcPct val="20000"/>
              </a:spcBef>
              <a:buClr>
                <a:schemeClr val="accent1"/>
              </a:buClr>
              <a:buSzPct val="65000"/>
              <a:buFontTx/>
              <a:buChar char="•"/>
            </a:pPr>
            <a:r>
              <a:rPr lang="en-GB" sz="1800" b="1">
                <a:solidFill>
                  <a:schemeClr val="accent1"/>
                </a:solidFill>
                <a:latin typeface="Arial" pitchFamily="34" charset="0"/>
                <a:ea typeface="Arial Unicode MS" pitchFamily="34" charset="-128"/>
                <a:cs typeface="Arial Unicode MS" pitchFamily="34" charset="-128"/>
              </a:rPr>
              <a:t>Deforestation and intensified or unsustainable use of land </a:t>
            </a:r>
            <a:br>
              <a:rPr lang="en-GB" sz="1800" b="1">
                <a:solidFill>
                  <a:schemeClr val="accent1"/>
                </a:solidFill>
                <a:latin typeface="Arial" pitchFamily="34" charset="0"/>
                <a:ea typeface="Arial Unicode MS" pitchFamily="34" charset="-128"/>
                <a:cs typeface="Arial Unicode MS" pitchFamily="34" charset="-128"/>
              </a:rPr>
            </a:br>
            <a:r>
              <a:rPr lang="en-GB" sz="1800">
                <a:solidFill>
                  <a:schemeClr val="accent1"/>
                </a:solidFill>
                <a:latin typeface="Arial" pitchFamily="34" charset="0"/>
                <a:ea typeface="Arial Unicode MS" pitchFamily="34" charset="-128"/>
                <a:cs typeface="Arial Unicode MS" pitchFamily="34" charset="-128"/>
              </a:rPr>
              <a:t>Construction of ski resort accommodation and facilities frequently requires clearing forested land. Coastal wetlands are often drained due to lack of more suitable sites.</a:t>
            </a:r>
          </a:p>
          <a:p>
            <a:pPr marL="609600" indent="-609600">
              <a:spcBef>
                <a:spcPct val="20000"/>
              </a:spcBef>
              <a:buClr>
                <a:schemeClr val="accent1"/>
              </a:buClr>
              <a:buSzPct val="65000"/>
              <a:buFontTx/>
              <a:buChar char="•"/>
            </a:pPr>
            <a:r>
              <a:rPr lang="en-GB" sz="1800" b="1">
                <a:solidFill>
                  <a:schemeClr val="accent1"/>
                </a:solidFill>
                <a:latin typeface="Arial" pitchFamily="34" charset="0"/>
                <a:cs typeface="Arial" pitchFamily="34" charset="0"/>
              </a:rPr>
              <a:t>Marina development</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Development of marinas and breakwaters can cause changes in currents and coastlines. </a:t>
            </a:r>
          </a:p>
          <a:p>
            <a:pPr marL="609600" indent="-609600">
              <a:spcBef>
                <a:spcPct val="20000"/>
              </a:spcBef>
              <a:buClr>
                <a:schemeClr val="accent1"/>
              </a:buClr>
              <a:buSzPct val="65000"/>
              <a:buFontTx/>
              <a:buChar char="•"/>
            </a:pPr>
            <a:r>
              <a:rPr lang="en-US" sz="1800" b="1">
                <a:solidFill>
                  <a:schemeClr val="accent1"/>
                </a:solidFill>
                <a:latin typeface="Arial" pitchFamily="34" charset="0"/>
                <a:cs typeface="Arial" pitchFamily="34" charset="0"/>
              </a:rPr>
              <a:t>Coral reefs</a:t>
            </a:r>
            <a:r>
              <a:rPr lang="en-GB" sz="1800">
                <a:solidFill>
                  <a:schemeClr val="accent1"/>
                </a:solidFill>
                <a:latin typeface="Arial" pitchFamily="34" charset="0"/>
                <a:cs typeface="Arial" pitchFamily="34" charset="0"/>
              </a:rPr>
              <a:t>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Especially fragile marine ecosystems - suffering worldwide from reef-based tourism developments.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Evidence suggests a variety of impacts to coral result from shoreline development, increased sediments in the water, trampling by tourists, ship groundings, pollution from sewage, souvenir extraction.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63">
                                            <p:txEl>
                                              <p:pRg st="3" end="3"/>
                                            </p:txEl>
                                          </p:spTgt>
                                        </p:tgtEl>
                                        <p:attrNameLst>
                                          <p:attrName>style.visibility</p:attrName>
                                        </p:attrNameLst>
                                      </p:cBhvr>
                                      <p:to>
                                        <p:strVal val="visible"/>
                                      </p:to>
                                    </p:set>
                                    <p:anim calcmode="lin" valueType="num">
                                      <p:cBhvr additive="base">
                                        <p:cTn id="25" dur="500" fill="hold"/>
                                        <p:tgtEl>
                                          <p:spTgt spid="409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9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963">
                                            <p:txEl>
                                              <p:pRg st="4" end="4"/>
                                            </p:txEl>
                                          </p:spTgt>
                                        </p:tgtEl>
                                        <p:attrNameLst>
                                          <p:attrName>style.visibility</p:attrName>
                                        </p:attrNameLst>
                                      </p:cBhvr>
                                      <p:to>
                                        <p:strVal val="visible"/>
                                      </p:to>
                                    </p:set>
                                    <p:anim calcmode="lin" valueType="num">
                                      <p:cBhvr additive="base">
                                        <p:cTn id="31" dur="500" fill="hold"/>
                                        <p:tgtEl>
                                          <p:spTgt spid="409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9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963">
                                            <p:txEl>
                                              <p:pRg st="5" end="5"/>
                                            </p:txEl>
                                          </p:spTgt>
                                        </p:tgtEl>
                                        <p:attrNameLst>
                                          <p:attrName>style.visibility</p:attrName>
                                        </p:attrNameLst>
                                      </p:cBhvr>
                                      <p:to>
                                        <p:strVal val="visible"/>
                                      </p:to>
                                    </p:set>
                                    <p:anim calcmode="lin" valueType="num">
                                      <p:cBhvr additive="base">
                                        <p:cTn id="37" dur="500" fill="hold"/>
                                        <p:tgtEl>
                                          <p:spTgt spid="409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96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963">
                                            <p:txEl>
                                              <p:pRg st="6" end="6"/>
                                            </p:txEl>
                                          </p:spTgt>
                                        </p:tgtEl>
                                        <p:attrNameLst>
                                          <p:attrName>style.visibility</p:attrName>
                                        </p:attrNameLst>
                                      </p:cBhvr>
                                      <p:to>
                                        <p:strVal val="visible"/>
                                      </p:to>
                                    </p:set>
                                    <p:anim calcmode="lin" valueType="num">
                                      <p:cBhvr additive="base">
                                        <p:cTn id="43" dur="500" fill="hold"/>
                                        <p:tgtEl>
                                          <p:spTgt spid="4096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96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963">
                                            <p:txEl>
                                              <p:pRg st="7" end="7"/>
                                            </p:txEl>
                                          </p:spTgt>
                                        </p:tgtEl>
                                        <p:attrNameLst>
                                          <p:attrName>style.visibility</p:attrName>
                                        </p:attrNameLst>
                                      </p:cBhvr>
                                      <p:to>
                                        <p:strVal val="visible"/>
                                      </p:to>
                                    </p:set>
                                    <p:anim calcmode="lin" valueType="num">
                                      <p:cBhvr additive="base">
                                        <p:cTn id="49" dur="500" fill="hold"/>
                                        <p:tgtEl>
                                          <p:spTgt spid="4096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96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41987"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buClr>
                <a:schemeClr val="bg2"/>
              </a:buClr>
              <a:buSzPct val="65000"/>
              <a:buFont typeface="Wingdings" pitchFamily="2" charset="2"/>
              <a:buNone/>
            </a:pPr>
            <a:r>
              <a:rPr lang="en-GB" sz="2000" b="1">
                <a:solidFill>
                  <a:schemeClr val="accent1"/>
                </a:solidFill>
                <a:latin typeface="Arial" pitchFamily="34" charset="0"/>
                <a:ea typeface="Arial Unicode MS" pitchFamily="34" charset="-128"/>
                <a:cs typeface="Arial Unicode MS" pitchFamily="34" charset="-128"/>
              </a:rPr>
              <a:t>	</a:t>
            </a:r>
            <a:r>
              <a:rPr lang="pt-PT" b="1" u="sng">
                <a:solidFill>
                  <a:schemeClr val="accent1"/>
                </a:solidFill>
                <a:latin typeface="Arial" pitchFamily="34" charset="0"/>
                <a:cs typeface="Times New Roman" pitchFamily="18" charset="0"/>
              </a:rPr>
              <a:t>Physical impacts from tourist activities</a:t>
            </a:r>
            <a:r>
              <a:rPr lang="en-GB" b="1" u="sng">
                <a:solidFill>
                  <a:schemeClr val="accent1"/>
                </a:solidFill>
                <a:latin typeface="Arial" pitchFamily="34" charset="0"/>
                <a:ea typeface="Arial Unicode MS" pitchFamily="34" charset="-128"/>
                <a:cs typeface="Arial Unicode MS" pitchFamily="34" charset="-128"/>
              </a:rPr>
              <a:t> </a:t>
            </a:r>
          </a:p>
          <a:p>
            <a:pPr marL="609600" indent="-609600">
              <a:spcBef>
                <a:spcPct val="20000"/>
              </a:spcBef>
              <a:buClr>
                <a:schemeClr val="accent1"/>
              </a:buClr>
              <a:buSzPct val="65000"/>
              <a:buFontTx/>
              <a:buChar char="•"/>
            </a:pPr>
            <a:r>
              <a:rPr lang="en-GB" sz="1800" b="1">
                <a:solidFill>
                  <a:schemeClr val="accent1"/>
                </a:solidFill>
                <a:latin typeface="Arial" pitchFamily="34" charset="0"/>
                <a:cs typeface="Arial" pitchFamily="34" charset="0"/>
              </a:rPr>
              <a:t>Trampling</a:t>
            </a:r>
            <a:r>
              <a:rPr lang="en-GB" sz="1800">
                <a:solidFill>
                  <a:schemeClr val="accent1"/>
                </a:solidFill>
                <a:latin typeface="Arial" pitchFamily="34" charset="0"/>
                <a:cs typeface="Arial" pitchFamily="34" charset="0"/>
              </a:rPr>
              <a:t>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Tourists using the same trail over and over again trample the vegetation and soil, eventually causing damage that can lead to loss of biodiversity and other impacts.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Such damage can be even more extensive when visitors frequently stray off established trails. </a:t>
            </a:r>
          </a:p>
          <a:p>
            <a:pPr marL="609600" indent="-609600">
              <a:spcBef>
                <a:spcPct val="20000"/>
              </a:spcBef>
              <a:buClr>
                <a:schemeClr val="accent1"/>
              </a:buClr>
              <a:buSzPct val="65000"/>
              <a:buFontTx/>
              <a:buChar char="•"/>
            </a:pPr>
            <a:r>
              <a:rPr lang="en-GB" sz="1800" b="1">
                <a:solidFill>
                  <a:schemeClr val="accent1"/>
                </a:solidFill>
                <a:latin typeface="Arial" pitchFamily="34" charset="0"/>
                <a:cs typeface="Arial" pitchFamily="34" charset="0"/>
              </a:rPr>
              <a:t>Anchoring and other marine activities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In marine areas many tourist activities occur in or around fragile ecosystems. </a:t>
            </a:r>
          </a:p>
          <a:p>
            <a:pPr marL="609600" indent="-609600">
              <a:spcBef>
                <a:spcPct val="20000"/>
              </a:spcBef>
              <a:buClr>
                <a:schemeClr val="accent1"/>
              </a:buClr>
              <a:buSzPct val="65000"/>
            </a:pPr>
            <a:r>
              <a:rPr lang="en-GB" sz="1800">
                <a:solidFill>
                  <a:schemeClr val="accent1"/>
                </a:solidFill>
                <a:latin typeface="Arial" pitchFamily="34" charset="0"/>
                <a:cs typeface="Arial" pitchFamily="34" charset="0"/>
              </a:rPr>
              <a:t>	Anchoring, scuba diving, yachting and cruising are some of the activities that can cause direct degradation of marine ecosystems such as coral reefs.</a:t>
            </a:r>
          </a:p>
          <a:p>
            <a:pPr marL="609600" indent="-609600">
              <a:spcBef>
                <a:spcPct val="20000"/>
              </a:spcBef>
              <a:buClr>
                <a:schemeClr val="accent1"/>
              </a:buClr>
              <a:buSzPct val="65000"/>
              <a:buFontTx/>
              <a:buChar char="•"/>
            </a:pPr>
            <a:r>
              <a:rPr lang="en-GB" sz="1800" b="1">
                <a:solidFill>
                  <a:schemeClr val="accent1"/>
                </a:solidFill>
                <a:latin typeface="Arial" pitchFamily="34" charset="0"/>
                <a:cs typeface="Times New Roman" pitchFamily="18" charset="0"/>
              </a:rPr>
              <a:t>Alteration of ecosystems by tourist activities </a:t>
            </a:r>
          </a:p>
          <a:p>
            <a:pPr marL="609600" indent="-609600">
              <a:spcBef>
                <a:spcPct val="20000"/>
              </a:spcBef>
              <a:buClr>
                <a:schemeClr val="accent1"/>
              </a:buClr>
              <a:buSzPct val="65000"/>
            </a:pPr>
            <a:r>
              <a:rPr lang="en-GB" sz="1800">
                <a:solidFill>
                  <a:schemeClr val="accent1"/>
                </a:solidFill>
                <a:latin typeface="Arial" pitchFamily="34" charset="0"/>
                <a:cs typeface="Times New Roman" pitchFamily="18" charset="0"/>
              </a:rPr>
              <a:t>	Habitat can be degraded by tourism leisure activities. For example, wildlife viewing can bring about stress for the animals and alter their natural behaviour when tourists come too close.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87">
                                            <p:txEl>
                                              <p:pRg st="1" end="1"/>
                                            </p:txEl>
                                          </p:spTgt>
                                        </p:tgtEl>
                                        <p:attrNameLst>
                                          <p:attrName>style.visibility</p:attrName>
                                        </p:attrNameLst>
                                      </p:cBhvr>
                                      <p:to>
                                        <p:strVal val="visible"/>
                                      </p:to>
                                    </p:set>
                                    <p:anim calcmode="lin" valueType="num">
                                      <p:cBhvr additive="base">
                                        <p:cTn id="13" dur="500" fill="hold"/>
                                        <p:tgtEl>
                                          <p:spTgt spid="419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9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987">
                                            <p:txEl>
                                              <p:pRg st="2" end="2"/>
                                            </p:txEl>
                                          </p:spTgt>
                                        </p:tgtEl>
                                        <p:attrNameLst>
                                          <p:attrName>style.visibility</p:attrName>
                                        </p:attrNameLst>
                                      </p:cBhvr>
                                      <p:to>
                                        <p:strVal val="visible"/>
                                      </p:to>
                                    </p:set>
                                    <p:anim calcmode="lin" valueType="num">
                                      <p:cBhvr additive="base">
                                        <p:cTn id="19" dur="500" fill="hold"/>
                                        <p:tgtEl>
                                          <p:spTgt spid="419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9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987">
                                            <p:txEl>
                                              <p:pRg st="3" end="3"/>
                                            </p:txEl>
                                          </p:spTgt>
                                        </p:tgtEl>
                                        <p:attrNameLst>
                                          <p:attrName>style.visibility</p:attrName>
                                        </p:attrNameLst>
                                      </p:cBhvr>
                                      <p:to>
                                        <p:strVal val="visible"/>
                                      </p:to>
                                    </p:set>
                                    <p:anim calcmode="lin" valueType="num">
                                      <p:cBhvr additive="base">
                                        <p:cTn id="25" dur="500" fill="hold"/>
                                        <p:tgtEl>
                                          <p:spTgt spid="419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9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987">
                                            <p:txEl>
                                              <p:pRg st="4" end="4"/>
                                            </p:txEl>
                                          </p:spTgt>
                                        </p:tgtEl>
                                        <p:attrNameLst>
                                          <p:attrName>style.visibility</p:attrName>
                                        </p:attrNameLst>
                                      </p:cBhvr>
                                      <p:to>
                                        <p:strVal val="visible"/>
                                      </p:to>
                                    </p:set>
                                    <p:anim calcmode="lin" valueType="num">
                                      <p:cBhvr additive="base">
                                        <p:cTn id="31" dur="500" fill="hold"/>
                                        <p:tgtEl>
                                          <p:spTgt spid="419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9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987">
                                            <p:txEl>
                                              <p:pRg st="5" end="5"/>
                                            </p:txEl>
                                          </p:spTgt>
                                        </p:tgtEl>
                                        <p:attrNameLst>
                                          <p:attrName>style.visibility</p:attrName>
                                        </p:attrNameLst>
                                      </p:cBhvr>
                                      <p:to>
                                        <p:strVal val="visible"/>
                                      </p:to>
                                    </p:set>
                                    <p:anim calcmode="lin" valueType="num">
                                      <p:cBhvr additive="base">
                                        <p:cTn id="37" dur="500" fill="hold"/>
                                        <p:tgtEl>
                                          <p:spTgt spid="4198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98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987">
                                            <p:txEl>
                                              <p:pRg st="6" end="6"/>
                                            </p:txEl>
                                          </p:spTgt>
                                        </p:tgtEl>
                                        <p:attrNameLst>
                                          <p:attrName>style.visibility</p:attrName>
                                        </p:attrNameLst>
                                      </p:cBhvr>
                                      <p:to>
                                        <p:strVal val="visible"/>
                                      </p:to>
                                    </p:set>
                                    <p:anim calcmode="lin" valueType="num">
                                      <p:cBhvr additive="base">
                                        <p:cTn id="43" dur="500" fill="hold"/>
                                        <p:tgtEl>
                                          <p:spTgt spid="4198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98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987">
                                            <p:txEl>
                                              <p:pRg st="7" end="7"/>
                                            </p:txEl>
                                          </p:spTgt>
                                        </p:tgtEl>
                                        <p:attrNameLst>
                                          <p:attrName>style.visibility</p:attrName>
                                        </p:attrNameLst>
                                      </p:cBhvr>
                                      <p:to>
                                        <p:strVal val="visible"/>
                                      </p:to>
                                    </p:set>
                                    <p:anim calcmode="lin" valueType="num">
                                      <p:cBhvr additive="base">
                                        <p:cTn id="49" dur="500" fill="hold"/>
                                        <p:tgtEl>
                                          <p:spTgt spid="4198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98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987">
                                            <p:txEl>
                                              <p:pRg st="8" end="8"/>
                                            </p:txEl>
                                          </p:spTgt>
                                        </p:tgtEl>
                                        <p:attrNameLst>
                                          <p:attrName>style.visibility</p:attrName>
                                        </p:attrNameLst>
                                      </p:cBhvr>
                                      <p:to>
                                        <p:strVal val="visible"/>
                                      </p:to>
                                    </p:set>
                                    <p:anim calcmode="lin" valueType="num">
                                      <p:cBhvr additive="base">
                                        <p:cTn id="55" dur="500" fill="hold"/>
                                        <p:tgtEl>
                                          <p:spTgt spid="41987">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98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228600"/>
            <a:ext cx="7467600" cy="366713"/>
          </a:xfrm>
        </p:spPr>
        <p:txBody>
          <a:bodyPr/>
          <a:lstStyle/>
          <a:p>
            <a:pPr eaLnBrk="1" hangingPunct="1"/>
            <a:r>
              <a:rPr lang="pt-PT" sz="1800" smtClean="0">
                <a:solidFill>
                  <a:schemeClr val="accent1"/>
                </a:solidFill>
                <a:cs typeface="Times New Roman" pitchFamily="18" charset="0"/>
              </a:rPr>
              <a:t>ENVIRONMENTAL IMPACTS OF TOURISM</a:t>
            </a:r>
            <a:endParaRPr lang="en-GB" sz="1800" smtClean="0">
              <a:solidFill>
                <a:schemeClr val="accent1"/>
              </a:solidFill>
              <a:cs typeface="Times New Roman" pitchFamily="18" charset="0"/>
            </a:endParaRPr>
          </a:p>
        </p:txBody>
      </p:sp>
      <p:sp>
        <p:nvSpPr>
          <p:cNvPr id="22531" name="Rectangle 3"/>
          <p:cNvSpPr>
            <a:spLocks noGrp="1" noChangeArrowheads="1"/>
          </p:cNvSpPr>
          <p:nvPr>
            <p:ph type="body" idx="1"/>
          </p:nvPr>
        </p:nvSpPr>
        <p:spPr>
          <a:xfrm>
            <a:off x="0" y="838200"/>
            <a:ext cx="7772400" cy="6019800"/>
          </a:xfrm>
        </p:spPr>
        <p:txBody>
          <a:bodyPr/>
          <a:lstStyle/>
          <a:p>
            <a:pPr eaLnBrk="1" hangingPunct="1">
              <a:lnSpc>
                <a:spcPct val="90000"/>
              </a:lnSpc>
            </a:pPr>
            <a:r>
              <a:rPr lang="en-GB" sz="2200" smtClean="0">
                <a:solidFill>
                  <a:schemeClr val="accent1"/>
                </a:solidFill>
                <a:ea typeface="Arial Unicode MS" pitchFamily="34" charset="-128"/>
                <a:cs typeface="Arial Unicode MS" pitchFamily="34" charset="-128"/>
              </a:rPr>
              <a:t>The quality of the environment, both natural and man-made, is essential to tourism. </a:t>
            </a:r>
          </a:p>
          <a:p>
            <a:pPr eaLnBrk="1" hangingPunct="1">
              <a:lnSpc>
                <a:spcPct val="90000"/>
              </a:lnSpc>
            </a:pPr>
            <a:r>
              <a:rPr lang="en-GB" sz="2200" smtClean="0">
                <a:solidFill>
                  <a:schemeClr val="accent1"/>
                </a:solidFill>
                <a:ea typeface="Arial Unicode MS" pitchFamily="34" charset="-128"/>
                <a:cs typeface="Arial Unicode MS" pitchFamily="34" charset="-128"/>
              </a:rPr>
              <a:t>However, tourism's relationship with the environment is complex - many activities can have adverse environmental effects. </a:t>
            </a:r>
          </a:p>
          <a:p>
            <a:pPr eaLnBrk="1" hangingPunct="1">
              <a:lnSpc>
                <a:spcPct val="90000"/>
              </a:lnSpc>
            </a:pPr>
            <a:r>
              <a:rPr lang="en-GB" sz="2200" smtClean="0">
                <a:solidFill>
                  <a:schemeClr val="accent1"/>
                </a:solidFill>
                <a:ea typeface="Arial Unicode MS" pitchFamily="34" charset="-128"/>
                <a:cs typeface="Arial Unicode MS" pitchFamily="34" charset="-128"/>
              </a:rPr>
              <a:t>Many of these impacts are linked with the construction of general infrastructure such as roads and airports, and of tourism facilities, including resorts, hotels, restaurants, shops, golf courses and marinas. </a:t>
            </a:r>
          </a:p>
          <a:p>
            <a:pPr eaLnBrk="1" hangingPunct="1">
              <a:lnSpc>
                <a:spcPct val="90000"/>
              </a:lnSpc>
            </a:pPr>
            <a:r>
              <a:rPr lang="en-GB" sz="2200" smtClean="0">
                <a:solidFill>
                  <a:schemeClr val="accent1"/>
                </a:solidFill>
                <a:ea typeface="Arial Unicode MS" pitchFamily="34" charset="-128"/>
                <a:cs typeface="Arial Unicode MS" pitchFamily="34" charset="-128"/>
              </a:rPr>
              <a:t>The negative impacts of tourism development can gradually destroy the environmental resources on which it depends. </a:t>
            </a:r>
          </a:p>
          <a:p>
            <a:pPr eaLnBrk="1" hangingPunct="1">
              <a:lnSpc>
                <a:spcPct val="90000"/>
              </a:lnSpc>
            </a:pPr>
            <a:r>
              <a:rPr lang="en-GB" sz="2200" smtClean="0">
                <a:solidFill>
                  <a:schemeClr val="accent1"/>
                </a:solidFill>
                <a:ea typeface="Arial Unicode MS" pitchFamily="34" charset="-128"/>
                <a:cs typeface="Arial Unicode MS" pitchFamily="34" charset="-128"/>
              </a:rPr>
              <a:t>On the other hand, tourism has the potential to create beneficial effects on the environment by contributing to environmental protection and conservation. </a:t>
            </a:r>
          </a:p>
          <a:p>
            <a:pPr eaLnBrk="1" hangingPunct="1">
              <a:lnSpc>
                <a:spcPct val="90000"/>
              </a:lnSpc>
            </a:pPr>
            <a:r>
              <a:rPr lang="en-GB" sz="2200" smtClean="0">
                <a:solidFill>
                  <a:schemeClr val="accent1"/>
                </a:solidFill>
                <a:ea typeface="Arial Unicode MS" pitchFamily="34" charset="-128"/>
                <a:cs typeface="Arial Unicode MS" pitchFamily="34" charset="-128"/>
              </a:rPr>
              <a:t>It is a way to raise awareness of environmental values and it can serve as a tool to finance protection of natural areas and increase their economic importance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calcmode="lin" valueType="num">
                                      <p:cBhvr additive="base">
                                        <p:cTn id="31" dur="500" fill="hold"/>
                                        <p:tgtEl>
                                          <p:spTgt spid="2253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25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531">
                                            <p:txEl>
                                              <p:pRg st="5" end="5"/>
                                            </p:txEl>
                                          </p:spTgt>
                                        </p:tgtEl>
                                        <p:attrNameLst>
                                          <p:attrName>style.visibility</p:attrName>
                                        </p:attrNameLst>
                                      </p:cBhvr>
                                      <p:to>
                                        <p:strVal val="visible"/>
                                      </p:to>
                                    </p:set>
                                    <p:anim calcmode="lin" valueType="num">
                                      <p:cBhvr additive="base">
                                        <p:cTn id="37" dur="500" fill="hold"/>
                                        <p:tgtEl>
                                          <p:spTgt spid="2253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253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grpSp>
        <p:nvGrpSpPr>
          <p:cNvPr id="22531" name="Group 128"/>
          <p:cNvGrpSpPr>
            <a:grpSpLocks/>
          </p:cNvGrpSpPr>
          <p:nvPr/>
        </p:nvGrpSpPr>
        <p:grpSpPr bwMode="auto">
          <a:xfrm>
            <a:off x="381000" y="838200"/>
            <a:ext cx="7219950" cy="5643563"/>
            <a:chOff x="-3" y="-3"/>
            <a:chExt cx="4548" cy="3846"/>
          </a:xfrm>
        </p:grpSpPr>
        <p:grpSp>
          <p:nvGrpSpPr>
            <p:cNvPr id="22532" name="Group 126"/>
            <p:cNvGrpSpPr>
              <a:grpSpLocks/>
            </p:cNvGrpSpPr>
            <p:nvPr/>
          </p:nvGrpSpPr>
          <p:grpSpPr bwMode="auto">
            <a:xfrm>
              <a:off x="0" y="0"/>
              <a:ext cx="4542" cy="3840"/>
              <a:chOff x="0" y="0"/>
              <a:chExt cx="4542" cy="3840"/>
            </a:xfrm>
          </p:grpSpPr>
          <p:grpSp>
            <p:nvGrpSpPr>
              <p:cNvPr id="22534" name="Group 103"/>
              <p:cNvGrpSpPr>
                <a:grpSpLocks/>
              </p:cNvGrpSpPr>
              <p:nvPr/>
            </p:nvGrpSpPr>
            <p:grpSpPr bwMode="auto">
              <a:xfrm>
                <a:off x="0" y="0"/>
                <a:ext cx="2271" cy="672"/>
                <a:chOff x="0" y="0"/>
                <a:chExt cx="2271" cy="672"/>
              </a:xfrm>
            </p:grpSpPr>
            <p:sp>
              <p:nvSpPr>
                <p:cNvPr id="22568" name="Rectangle 90"/>
                <p:cNvSpPr>
                  <a:spLocks noChangeArrowheads="1"/>
                </p:cNvSpPr>
                <p:nvPr/>
              </p:nvSpPr>
              <p:spPr bwMode="auto">
                <a:xfrm>
                  <a:off x="43" y="0"/>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b="1">
                      <a:solidFill>
                        <a:srgbClr val="339966"/>
                      </a:solidFill>
                      <a:latin typeface="Arial" pitchFamily="34" charset="0"/>
                      <a:cs typeface="Arial" pitchFamily="34" charset="0"/>
                    </a:rPr>
                    <a:t>Trampling impacts on vegetation</a:t>
                  </a:r>
                  <a:endParaRPr lang="en-GB" sz="1000">
                    <a:latin typeface="Arial" pitchFamily="34" charset="0"/>
                    <a:cs typeface="Arial" pitchFamily="34" charset="0"/>
                  </a:endParaRPr>
                </a:p>
                <a:p>
                  <a:pPr eaLnBrk="0" hangingPunct="0"/>
                  <a:endParaRPr lang="en-GB"/>
                </a:p>
              </p:txBody>
            </p:sp>
            <p:sp>
              <p:nvSpPr>
                <p:cNvPr id="22569" name="Rectangle 102"/>
                <p:cNvSpPr>
                  <a:spLocks noChangeArrowheads="1"/>
                </p:cNvSpPr>
                <p:nvPr/>
              </p:nvSpPr>
              <p:spPr bwMode="auto">
                <a:xfrm>
                  <a:off x="0" y="0"/>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35" name="Group 105"/>
              <p:cNvGrpSpPr>
                <a:grpSpLocks/>
              </p:cNvGrpSpPr>
              <p:nvPr/>
            </p:nvGrpSpPr>
            <p:grpSpPr bwMode="auto">
              <a:xfrm>
                <a:off x="2271" y="0"/>
                <a:ext cx="2271" cy="672"/>
                <a:chOff x="2271" y="0"/>
                <a:chExt cx="2271" cy="672"/>
              </a:xfrm>
            </p:grpSpPr>
            <p:sp>
              <p:nvSpPr>
                <p:cNvPr id="22566" name="Rectangle 91"/>
                <p:cNvSpPr>
                  <a:spLocks noChangeArrowheads="1"/>
                </p:cNvSpPr>
                <p:nvPr/>
              </p:nvSpPr>
              <p:spPr bwMode="auto">
                <a:xfrm>
                  <a:off x="2314" y="0"/>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b="1">
                      <a:solidFill>
                        <a:srgbClr val="339966"/>
                      </a:solidFill>
                      <a:latin typeface="Arial" pitchFamily="34" charset="0"/>
                      <a:cs typeface="Arial" pitchFamily="34" charset="0"/>
                    </a:rPr>
                    <a:t>Trampling impacts on soil</a:t>
                  </a:r>
                  <a:r>
                    <a:rPr lang="en-GB" sz="2000">
                      <a:solidFill>
                        <a:srgbClr val="339966"/>
                      </a:solidFill>
                      <a:latin typeface="Arial" pitchFamily="34" charset="0"/>
                      <a:cs typeface="Arial" pitchFamily="34" charset="0"/>
                    </a:rPr>
                    <a:t> </a:t>
                  </a:r>
                  <a:endParaRPr lang="en-GB" sz="1000">
                    <a:latin typeface="Arial" pitchFamily="34" charset="0"/>
                    <a:cs typeface="Arial" pitchFamily="34" charset="0"/>
                  </a:endParaRPr>
                </a:p>
                <a:p>
                  <a:pPr eaLnBrk="0" hangingPunct="0"/>
                  <a:endParaRPr lang="en-GB"/>
                </a:p>
              </p:txBody>
            </p:sp>
            <p:sp>
              <p:nvSpPr>
                <p:cNvPr id="22567" name="Rectangle 104"/>
                <p:cNvSpPr>
                  <a:spLocks noChangeArrowheads="1"/>
                </p:cNvSpPr>
                <p:nvPr/>
              </p:nvSpPr>
              <p:spPr bwMode="auto">
                <a:xfrm>
                  <a:off x="2271" y="0"/>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36" name="Group 107"/>
              <p:cNvGrpSpPr>
                <a:grpSpLocks/>
              </p:cNvGrpSpPr>
              <p:nvPr/>
            </p:nvGrpSpPr>
            <p:grpSpPr bwMode="auto">
              <a:xfrm>
                <a:off x="0" y="672"/>
                <a:ext cx="2271" cy="672"/>
                <a:chOff x="0" y="672"/>
                <a:chExt cx="2271" cy="672"/>
              </a:xfrm>
            </p:grpSpPr>
            <p:sp>
              <p:nvSpPr>
                <p:cNvPr id="22564" name="Rectangle 92"/>
                <p:cNvSpPr>
                  <a:spLocks noChangeArrowheads="1"/>
                </p:cNvSpPr>
                <p:nvPr/>
              </p:nvSpPr>
              <p:spPr bwMode="auto">
                <a:xfrm>
                  <a:off x="43" y="672"/>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Breakage and bruising of stems</a:t>
                  </a:r>
                  <a:endParaRPr lang="en-GB" sz="1000">
                    <a:latin typeface="Arial" pitchFamily="34" charset="0"/>
                    <a:cs typeface="Arial" pitchFamily="34" charset="0"/>
                  </a:endParaRPr>
                </a:p>
                <a:p>
                  <a:pPr eaLnBrk="0" hangingPunct="0"/>
                  <a:endParaRPr lang="en-GB"/>
                </a:p>
              </p:txBody>
            </p:sp>
            <p:sp>
              <p:nvSpPr>
                <p:cNvPr id="22565" name="Rectangle 106"/>
                <p:cNvSpPr>
                  <a:spLocks noChangeArrowheads="1"/>
                </p:cNvSpPr>
                <p:nvPr/>
              </p:nvSpPr>
              <p:spPr bwMode="auto">
                <a:xfrm>
                  <a:off x="0" y="672"/>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37" name="Group 109"/>
              <p:cNvGrpSpPr>
                <a:grpSpLocks/>
              </p:cNvGrpSpPr>
              <p:nvPr/>
            </p:nvGrpSpPr>
            <p:grpSpPr bwMode="auto">
              <a:xfrm>
                <a:off x="2271" y="672"/>
                <a:ext cx="2271" cy="672"/>
                <a:chOff x="2271" y="672"/>
                <a:chExt cx="2271" cy="672"/>
              </a:xfrm>
            </p:grpSpPr>
            <p:sp>
              <p:nvSpPr>
                <p:cNvPr id="22562" name="Rectangle 93"/>
                <p:cNvSpPr>
                  <a:spLocks noChangeArrowheads="1"/>
                </p:cNvSpPr>
                <p:nvPr/>
              </p:nvSpPr>
              <p:spPr bwMode="auto">
                <a:xfrm>
                  <a:off x="2314" y="672"/>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Loss of organic matter </a:t>
                  </a:r>
                  <a:endParaRPr lang="en-GB" sz="1000">
                    <a:latin typeface="Arial" pitchFamily="34" charset="0"/>
                    <a:cs typeface="Arial" pitchFamily="34" charset="0"/>
                  </a:endParaRPr>
                </a:p>
                <a:p>
                  <a:pPr eaLnBrk="0" hangingPunct="0"/>
                  <a:endParaRPr lang="en-GB"/>
                </a:p>
              </p:txBody>
            </p:sp>
            <p:sp>
              <p:nvSpPr>
                <p:cNvPr id="22563" name="Rectangle 108"/>
                <p:cNvSpPr>
                  <a:spLocks noChangeArrowheads="1"/>
                </p:cNvSpPr>
                <p:nvPr/>
              </p:nvSpPr>
              <p:spPr bwMode="auto">
                <a:xfrm>
                  <a:off x="2271" y="672"/>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38" name="Group 111"/>
              <p:cNvGrpSpPr>
                <a:grpSpLocks/>
              </p:cNvGrpSpPr>
              <p:nvPr/>
            </p:nvGrpSpPr>
            <p:grpSpPr bwMode="auto">
              <a:xfrm>
                <a:off x="0" y="1344"/>
                <a:ext cx="2271" cy="672"/>
                <a:chOff x="0" y="1344"/>
                <a:chExt cx="2271" cy="672"/>
              </a:xfrm>
            </p:grpSpPr>
            <p:sp>
              <p:nvSpPr>
                <p:cNvPr id="22560" name="Rectangle 94"/>
                <p:cNvSpPr>
                  <a:spLocks noChangeArrowheads="1"/>
                </p:cNvSpPr>
                <p:nvPr/>
              </p:nvSpPr>
              <p:spPr bwMode="auto">
                <a:xfrm>
                  <a:off x="43" y="1344"/>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Reduced plant vigour</a:t>
                  </a:r>
                  <a:endParaRPr lang="en-GB" sz="1000">
                    <a:latin typeface="Arial" pitchFamily="34" charset="0"/>
                    <a:cs typeface="Arial" pitchFamily="34" charset="0"/>
                  </a:endParaRPr>
                </a:p>
                <a:p>
                  <a:pPr eaLnBrk="0" hangingPunct="0"/>
                  <a:endParaRPr lang="en-GB"/>
                </a:p>
              </p:txBody>
            </p:sp>
            <p:sp>
              <p:nvSpPr>
                <p:cNvPr id="22561" name="Rectangle 110"/>
                <p:cNvSpPr>
                  <a:spLocks noChangeArrowheads="1"/>
                </p:cNvSpPr>
                <p:nvPr/>
              </p:nvSpPr>
              <p:spPr bwMode="auto">
                <a:xfrm>
                  <a:off x="0" y="1344"/>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39" name="Group 113"/>
              <p:cNvGrpSpPr>
                <a:grpSpLocks/>
              </p:cNvGrpSpPr>
              <p:nvPr/>
            </p:nvGrpSpPr>
            <p:grpSpPr bwMode="auto">
              <a:xfrm>
                <a:off x="2271" y="1344"/>
                <a:ext cx="2271" cy="672"/>
                <a:chOff x="2271" y="1344"/>
                <a:chExt cx="2271" cy="672"/>
              </a:xfrm>
            </p:grpSpPr>
            <p:sp>
              <p:nvSpPr>
                <p:cNvPr id="22558" name="Rectangle 95"/>
                <p:cNvSpPr>
                  <a:spLocks noChangeArrowheads="1"/>
                </p:cNvSpPr>
                <p:nvPr/>
              </p:nvSpPr>
              <p:spPr bwMode="auto">
                <a:xfrm>
                  <a:off x="2314" y="1344"/>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Reduction in soil macro porosity</a:t>
                  </a:r>
                  <a:endParaRPr lang="en-GB" sz="1000">
                    <a:latin typeface="Arial" pitchFamily="34" charset="0"/>
                    <a:cs typeface="Arial" pitchFamily="34" charset="0"/>
                  </a:endParaRPr>
                </a:p>
                <a:p>
                  <a:pPr eaLnBrk="0" hangingPunct="0"/>
                  <a:endParaRPr lang="en-GB"/>
                </a:p>
              </p:txBody>
            </p:sp>
            <p:sp>
              <p:nvSpPr>
                <p:cNvPr id="22559" name="Rectangle 112"/>
                <p:cNvSpPr>
                  <a:spLocks noChangeArrowheads="1"/>
                </p:cNvSpPr>
                <p:nvPr/>
              </p:nvSpPr>
              <p:spPr bwMode="auto">
                <a:xfrm>
                  <a:off x="2271" y="1344"/>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0" name="Group 115"/>
              <p:cNvGrpSpPr>
                <a:grpSpLocks/>
              </p:cNvGrpSpPr>
              <p:nvPr/>
            </p:nvGrpSpPr>
            <p:grpSpPr bwMode="auto">
              <a:xfrm>
                <a:off x="0" y="2016"/>
                <a:ext cx="2271" cy="672"/>
                <a:chOff x="0" y="2016"/>
                <a:chExt cx="2271" cy="672"/>
              </a:xfrm>
            </p:grpSpPr>
            <p:sp>
              <p:nvSpPr>
                <p:cNvPr id="22556" name="Rectangle 96"/>
                <p:cNvSpPr>
                  <a:spLocks noChangeArrowheads="1"/>
                </p:cNvSpPr>
                <p:nvPr/>
              </p:nvSpPr>
              <p:spPr bwMode="auto">
                <a:xfrm>
                  <a:off x="43" y="2016"/>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Reduced regeneration </a:t>
                  </a:r>
                  <a:endParaRPr lang="en-GB" sz="1000">
                    <a:latin typeface="Arial" pitchFamily="34" charset="0"/>
                    <a:cs typeface="Arial" pitchFamily="34" charset="0"/>
                  </a:endParaRPr>
                </a:p>
                <a:p>
                  <a:pPr eaLnBrk="0" hangingPunct="0"/>
                  <a:endParaRPr lang="en-GB"/>
                </a:p>
              </p:txBody>
            </p:sp>
            <p:sp>
              <p:nvSpPr>
                <p:cNvPr id="22557" name="Rectangle 114"/>
                <p:cNvSpPr>
                  <a:spLocks noChangeArrowheads="1"/>
                </p:cNvSpPr>
                <p:nvPr/>
              </p:nvSpPr>
              <p:spPr bwMode="auto">
                <a:xfrm>
                  <a:off x="0" y="2016"/>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1" name="Group 117"/>
              <p:cNvGrpSpPr>
                <a:grpSpLocks/>
              </p:cNvGrpSpPr>
              <p:nvPr/>
            </p:nvGrpSpPr>
            <p:grpSpPr bwMode="auto">
              <a:xfrm>
                <a:off x="2271" y="2016"/>
                <a:ext cx="2271" cy="672"/>
                <a:chOff x="2271" y="2016"/>
                <a:chExt cx="2271" cy="672"/>
              </a:xfrm>
            </p:grpSpPr>
            <p:sp>
              <p:nvSpPr>
                <p:cNvPr id="22554" name="Rectangle 97"/>
                <p:cNvSpPr>
                  <a:spLocks noChangeArrowheads="1"/>
                </p:cNvSpPr>
                <p:nvPr/>
              </p:nvSpPr>
              <p:spPr bwMode="auto">
                <a:xfrm>
                  <a:off x="2314" y="2016"/>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Decrease in air and water permeability </a:t>
                  </a:r>
                  <a:endParaRPr lang="en-GB" sz="1000">
                    <a:latin typeface="Arial" pitchFamily="34" charset="0"/>
                    <a:cs typeface="Arial" pitchFamily="34" charset="0"/>
                  </a:endParaRPr>
                </a:p>
                <a:p>
                  <a:pPr eaLnBrk="0" hangingPunct="0"/>
                  <a:endParaRPr lang="en-GB"/>
                </a:p>
              </p:txBody>
            </p:sp>
            <p:sp>
              <p:nvSpPr>
                <p:cNvPr id="22555" name="Rectangle 116"/>
                <p:cNvSpPr>
                  <a:spLocks noChangeArrowheads="1"/>
                </p:cNvSpPr>
                <p:nvPr/>
              </p:nvSpPr>
              <p:spPr bwMode="auto">
                <a:xfrm>
                  <a:off x="2271" y="2016"/>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2" name="Group 119"/>
              <p:cNvGrpSpPr>
                <a:grpSpLocks/>
              </p:cNvGrpSpPr>
              <p:nvPr/>
            </p:nvGrpSpPr>
            <p:grpSpPr bwMode="auto">
              <a:xfrm>
                <a:off x="0" y="2688"/>
                <a:ext cx="2271" cy="480"/>
                <a:chOff x="0" y="2688"/>
                <a:chExt cx="2271" cy="480"/>
              </a:xfrm>
            </p:grpSpPr>
            <p:sp>
              <p:nvSpPr>
                <p:cNvPr id="22552" name="Rectangle 98"/>
                <p:cNvSpPr>
                  <a:spLocks noChangeArrowheads="1"/>
                </p:cNvSpPr>
                <p:nvPr/>
              </p:nvSpPr>
              <p:spPr bwMode="auto">
                <a:xfrm>
                  <a:off x="43" y="2688"/>
                  <a:ext cx="2185"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Loss of ground cover</a:t>
                  </a:r>
                  <a:endParaRPr lang="en-GB" sz="1000">
                    <a:latin typeface="Arial" pitchFamily="34" charset="0"/>
                    <a:cs typeface="Arial" pitchFamily="34" charset="0"/>
                  </a:endParaRPr>
                </a:p>
                <a:p>
                  <a:pPr eaLnBrk="0" hangingPunct="0"/>
                  <a:endParaRPr lang="en-GB"/>
                </a:p>
              </p:txBody>
            </p:sp>
            <p:sp>
              <p:nvSpPr>
                <p:cNvPr id="22553" name="Rectangle 118"/>
                <p:cNvSpPr>
                  <a:spLocks noChangeArrowheads="1"/>
                </p:cNvSpPr>
                <p:nvPr/>
              </p:nvSpPr>
              <p:spPr bwMode="auto">
                <a:xfrm>
                  <a:off x="0" y="2688"/>
                  <a:ext cx="2271" cy="480"/>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3" name="Group 121"/>
              <p:cNvGrpSpPr>
                <a:grpSpLocks/>
              </p:cNvGrpSpPr>
              <p:nvPr/>
            </p:nvGrpSpPr>
            <p:grpSpPr bwMode="auto">
              <a:xfrm>
                <a:off x="2271" y="2688"/>
                <a:ext cx="2271" cy="480"/>
                <a:chOff x="2271" y="2688"/>
                <a:chExt cx="2271" cy="480"/>
              </a:xfrm>
            </p:grpSpPr>
            <p:sp>
              <p:nvSpPr>
                <p:cNvPr id="22550" name="Rectangle 99"/>
                <p:cNvSpPr>
                  <a:spLocks noChangeArrowheads="1"/>
                </p:cNvSpPr>
                <p:nvPr/>
              </p:nvSpPr>
              <p:spPr bwMode="auto">
                <a:xfrm>
                  <a:off x="2314" y="2688"/>
                  <a:ext cx="2185"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Increase in run off </a:t>
                  </a:r>
                  <a:endParaRPr lang="en-GB" sz="1000">
                    <a:latin typeface="Arial" pitchFamily="34" charset="0"/>
                    <a:cs typeface="Arial" pitchFamily="34" charset="0"/>
                  </a:endParaRPr>
                </a:p>
                <a:p>
                  <a:pPr eaLnBrk="0" hangingPunct="0"/>
                  <a:endParaRPr lang="en-GB"/>
                </a:p>
              </p:txBody>
            </p:sp>
            <p:sp>
              <p:nvSpPr>
                <p:cNvPr id="22551" name="Rectangle 120"/>
                <p:cNvSpPr>
                  <a:spLocks noChangeArrowheads="1"/>
                </p:cNvSpPr>
                <p:nvPr/>
              </p:nvSpPr>
              <p:spPr bwMode="auto">
                <a:xfrm>
                  <a:off x="2271" y="2688"/>
                  <a:ext cx="2271" cy="480"/>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4" name="Group 123"/>
              <p:cNvGrpSpPr>
                <a:grpSpLocks/>
              </p:cNvGrpSpPr>
              <p:nvPr/>
            </p:nvGrpSpPr>
            <p:grpSpPr bwMode="auto">
              <a:xfrm>
                <a:off x="0" y="3168"/>
                <a:ext cx="2271" cy="672"/>
                <a:chOff x="0" y="3168"/>
                <a:chExt cx="2271" cy="672"/>
              </a:xfrm>
            </p:grpSpPr>
            <p:sp>
              <p:nvSpPr>
                <p:cNvPr id="22548" name="Rectangle 100"/>
                <p:cNvSpPr>
                  <a:spLocks noChangeArrowheads="1"/>
                </p:cNvSpPr>
                <p:nvPr/>
              </p:nvSpPr>
              <p:spPr bwMode="auto">
                <a:xfrm>
                  <a:off x="43" y="3168"/>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Change in species composition </a:t>
                  </a:r>
                  <a:endParaRPr lang="en-GB" sz="1000">
                    <a:latin typeface="Arial" pitchFamily="34" charset="0"/>
                    <a:cs typeface="Arial" pitchFamily="34" charset="0"/>
                  </a:endParaRPr>
                </a:p>
                <a:p>
                  <a:pPr eaLnBrk="0" hangingPunct="0"/>
                  <a:endParaRPr lang="en-GB"/>
                </a:p>
              </p:txBody>
            </p:sp>
            <p:sp>
              <p:nvSpPr>
                <p:cNvPr id="22549" name="Rectangle 122"/>
                <p:cNvSpPr>
                  <a:spLocks noChangeArrowheads="1"/>
                </p:cNvSpPr>
                <p:nvPr/>
              </p:nvSpPr>
              <p:spPr bwMode="auto">
                <a:xfrm>
                  <a:off x="0" y="3168"/>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22545" name="Group 125"/>
              <p:cNvGrpSpPr>
                <a:grpSpLocks/>
              </p:cNvGrpSpPr>
              <p:nvPr/>
            </p:nvGrpSpPr>
            <p:grpSpPr bwMode="auto">
              <a:xfrm>
                <a:off x="2271" y="3168"/>
                <a:ext cx="2271" cy="672"/>
                <a:chOff x="2271" y="3168"/>
                <a:chExt cx="2271" cy="672"/>
              </a:xfrm>
            </p:grpSpPr>
            <p:sp>
              <p:nvSpPr>
                <p:cNvPr id="22546" name="Rectangle 101"/>
                <p:cNvSpPr>
                  <a:spLocks noChangeArrowheads="1"/>
                </p:cNvSpPr>
                <p:nvPr/>
              </p:nvSpPr>
              <p:spPr bwMode="auto">
                <a:xfrm>
                  <a:off x="2314" y="3168"/>
                  <a:ext cx="2185"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000">
                      <a:solidFill>
                        <a:srgbClr val="339966"/>
                      </a:solidFill>
                      <a:latin typeface="Arial" pitchFamily="34" charset="0"/>
                      <a:cs typeface="Arial" pitchFamily="34" charset="0"/>
                    </a:rPr>
                    <a:t>Accelerated erosion </a:t>
                  </a:r>
                  <a:endParaRPr lang="en-GB" sz="1000">
                    <a:latin typeface="Arial" pitchFamily="34" charset="0"/>
                    <a:cs typeface="Arial" pitchFamily="34" charset="0"/>
                  </a:endParaRPr>
                </a:p>
                <a:p>
                  <a:pPr eaLnBrk="0" hangingPunct="0"/>
                  <a:endParaRPr lang="en-GB"/>
                </a:p>
              </p:txBody>
            </p:sp>
            <p:sp>
              <p:nvSpPr>
                <p:cNvPr id="22547" name="Rectangle 124"/>
                <p:cNvSpPr>
                  <a:spLocks noChangeArrowheads="1"/>
                </p:cNvSpPr>
                <p:nvPr/>
              </p:nvSpPr>
              <p:spPr bwMode="auto">
                <a:xfrm>
                  <a:off x="2271" y="3168"/>
                  <a:ext cx="2271" cy="67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sp>
          <p:nvSpPr>
            <p:cNvPr id="22533" name="Rectangle 127"/>
            <p:cNvSpPr>
              <a:spLocks noChangeArrowheads="1"/>
            </p:cNvSpPr>
            <p:nvPr/>
          </p:nvSpPr>
          <p:spPr bwMode="auto">
            <a:xfrm>
              <a:off x="-3" y="-3"/>
              <a:ext cx="4548" cy="3846"/>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5123" name="Rectangle 1027"/>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None/>
            </a:pPr>
            <a:endParaRPr lang="en-US" sz="2000">
              <a:latin typeface="Arial" pitchFamily="34" charset="0"/>
              <a:ea typeface="Arial Unicode MS" pitchFamily="34" charset="-128"/>
              <a:cs typeface="Arial Unicode MS" pitchFamily="34" charset="-128"/>
            </a:endParaRPr>
          </a:p>
        </p:txBody>
      </p:sp>
      <p:pic>
        <p:nvPicPr>
          <p:cNvPr id="5124" name="Picture 1028" descr="infi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6591300" cy="443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28600" y="762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24579" name="Rectangle 3"/>
          <p:cNvSpPr>
            <a:spLocks noChangeArrowheads="1"/>
          </p:cNvSpPr>
          <p:nvPr/>
        </p:nvSpPr>
        <p:spPr bwMode="auto">
          <a:xfrm>
            <a:off x="0" y="6858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Negative impacts from tourism occur when the level of visitor use is greater than the environment's ability to cope with this use within the acceptable limits of change.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Uncontrolled conventional tourism poses potential threats to many natural areas around the world.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It can put enormous pressure on an area and lead to impacts such as: soil erosion, increased pollution, discharges into the sea, natural habitat loss, increased pressure on endangered species and heightened vulnerability to forest fires.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It often puts a strain on water resources, and it can force local populations to compete for the use of critical resources.</a:t>
            </a:r>
            <a:r>
              <a:rPr lang="en-GB" sz="2000">
                <a:latin typeface="Arial" pitchFamily="34" charset="0"/>
                <a:ea typeface="Arial Unicode MS" pitchFamily="34" charset="-128"/>
                <a:cs typeface="Arial Unicode MS" pitchFamily="34"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25603"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ctr">
              <a:spcBef>
                <a:spcPct val="20000"/>
              </a:spcBef>
              <a:buClr>
                <a:schemeClr val="bg2"/>
              </a:buClr>
              <a:buSzPct val="65000"/>
              <a:buFont typeface="Wingdings" pitchFamily="2" charset="2"/>
              <a:buNone/>
            </a:pPr>
            <a:r>
              <a:rPr lang="en-GB" sz="2800" b="1" u="sng">
                <a:solidFill>
                  <a:srgbClr val="669933"/>
                </a:solidFill>
                <a:latin typeface="Arial" pitchFamily="34" charset="0"/>
                <a:ea typeface="Arial Unicode MS" pitchFamily="34" charset="-128"/>
                <a:cs typeface="Arial Unicode MS" pitchFamily="34" charset="-128"/>
              </a:rPr>
              <a:t>DEPLETION OF NATURAL RESOURCES</a:t>
            </a:r>
          </a:p>
          <a:p>
            <a:pPr marL="609600" indent="-609600">
              <a:spcBef>
                <a:spcPct val="20000"/>
              </a:spcBef>
              <a:buClr>
                <a:schemeClr val="bg2"/>
              </a:buClr>
              <a:buSzPct val="65000"/>
              <a:buFont typeface="Wingdings" pitchFamily="2" charset="2"/>
              <a:buNone/>
            </a:pPr>
            <a:endParaRPr lang="en-GB" sz="2800" b="1">
              <a:solidFill>
                <a:srgbClr val="669933"/>
              </a:solidFill>
              <a:latin typeface="Arial" pitchFamily="34" charset="0"/>
              <a:ea typeface="Arial Unicode MS" pitchFamily="34" charset="-128"/>
              <a:cs typeface="Arial Unicode MS" pitchFamily="34" charset="-128"/>
            </a:endParaRPr>
          </a:p>
          <a:p>
            <a:pPr marL="609600" indent="-609600">
              <a:spcBef>
                <a:spcPct val="20000"/>
              </a:spcBef>
              <a:buClr>
                <a:schemeClr val="bg2"/>
              </a:buClr>
              <a:buSzPct val="65000"/>
              <a:buFont typeface="Wingdings" pitchFamily="2" charset="2"/>
              <a:buChar char="­"/>
            </a:pPr>
            <a:r>
              <a:rPr lang="en-GB" sz="2800">
                <a:solidFill>
                  <a:schemeClr val="accent1"/>
                </a:solidFill>
                <a:latin typeface="Arial" pitchFamily="34" charset="0"/>
                <a:ea typeface="Arial Unicode MS" pitchFamily="34" charset="-128"/>
                <a:cs typeface="Arial Unicode MS" pitchFamily="34" charset="-128"/>
              </a:rPr>
              <a:t>Tourism development can put pressure on natural resources when it increases consumption in areas where resources are already scarce.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300" fill="hold"/>
                                        <p:tgtEl>
                                          <p:spTgt spid="25603">
                                            <p:txEl>
                                              <p:pRg st="0" end="0"/>
                                            </p:txEl>
                                          </p:spTgt>
                                        </p:tgtEl>
                                        <p:attrNameLst>
                                          <p:attrName>ppt_x</p:attrName>
                                        </p:attrNameLst>
                                      </p:cBhvr>
                                      <p:tavLst>
                                        <p:tav tm="0">
                                          <p:val>
                                            <p:strVal val="0-#ppt_w/2"/>
                                          </p:val>
                                        </p:tav>
                                        <p:tav tm="100000">
                                          <p:val>
                                            <p:strVal val="#ppt_x"/>
                                          </p:val>
                                        </p:tav>
                                      </p:tavLst>
                                    </p:anim>
                                    <p:anim calcmode="lin" valueType="num">
                                      <p:cBhvr additive="base">
                                        <p:cTn id="8" dur="300" fill="hold"/>
                                        <p:tgtEl>
                                          <p:spTgt spid="25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iterate type="wd">
                                    <p:tmPct val="100000"/>
                                  </p:iterate>
                                  <p:childTnLst>
                                    <p:set>
                                      <p:cBhvr>
                                        <p:cTn id="12" dur="1" fill="hold">
                                          <p:stCondLst>
                                            <p:cond delay="0"/>
                                          </p:stCondLst>
                                        </p:cTn>
                                        <p:tgtEl>
                                          <p:spTgt spid="25603">
                                            <p:txEl>
                                              <p:pRg st="2" end="2"/>
                                            </p:txEl>
                                          </p:spTgt>
                                        </p:tgtEl>
                                        <p:attrNameLst>
                                          <p:attrName>style.visibility</p:attrName>
                                        </p:attrNameLst>
                                      </p:cBhvr>
                                      <p:to>
                                        <p:strVal val="visible"/>
                                      </p:to>
                                    </p:set>
                                    <p:anim calcmode="lin" valueType="num">
                                      <p:cBhvr additive="base">
                                        <p:cTn id="13" dur="300" fill="hold"/>
                                        <p:tgtEl>
                                          <p:spTgt spid="25603">
                                            <p:txEl>
                                              <p:pRg st="2" end="2"/>
                                            </p:txEl>
                                          </p:spTgt>
                                        </p:tgtEl>
                                        <p:attrNameLst>
                                          <p:attrName>ppt_x</p:attrName>
                                        </p:attrNameLst>
                                      </p:cBhvr>
                                      <p:tavLst>
                                        <p:tav tm="0">
                                          <p:val>
                                            <p:strVal val="0-#ppt_w/2"/>
                                          </p:val>
                                        </p:tav>
                                        <p:tav tm="100000">
                                          <p:val>
                                            <p:strVal val="#ppt_x"/>
                                          </p:val>
                                        </p:tav>
                                      </p:tavLst>
                                    </p:anim>
                                    <p:anim calcmode="lin" valueType="num">
                                      <p:cBhvr additive="base">
                                        <p:cTn id="14" dur="300" fill="hold"/>
                                        <p:tgtEl>
                                          <p:spTgt spid="2560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26627"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Char char="­"/>
            </a:pPr>
            <a:r>
              <a:rPr lang="en-GB" b="1">
                <a:solidFill>
                  <a:schemeClr val="accent1"/>
                </a:solidFill>
                <a:latin typeface="Arial" pitchFamily="34" charset="0"/>
                <a:ea typeface="Arial Unicode MS" pitchFamily="34" charset="-128"/>
                <a:cs typeface="Arial Unicode MS" pitchFamily="34" charset="-128"/>
              </a:rPr>
              <a:t>Water Resources</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The tourism industry generally overuses water resources for hotels, swimming pools, golf courses and personal use of water by tourists.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This can result in water shortages and degradation of water supplies, as well as generating a greater volume of waste water.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In drier regions like the Mediterranean, the issue of water scarcity is of particular concern. Because of the hot climate and the tendency of tourists to consume more water when on holiday than they do at home, the amount used can run up to 440 litres a day. This is almost double what the inhabitants of an average Spanish city use.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27651"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Golf course maintenance can also deplete fresh water resources. </a:t>
            </a:r>
          </a:p>
          <a:p>
            <a:pPr marL="342900" indent="-3429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In recent years golf tourism has increased in popularity and the number of golf courses has grown rapidly. </a:t>
            </a:r>
          </a:p>
          <a:p>
            <a:pPr marL="342900" indent="-3429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Golf courses require an enormous amount of water every day and this can result in water scarcity. </a:t>
            </a:r>
          </a:p>
          <a:p>
            <a:pPr marL="342900" indent="-3429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If the water comes from wells, over-pumping can cause saline intrusion into groundwater. </a:t>
            </a:r>
          </a:p>
          <a:p>
            <a:pPr marL="342900" indent="-342900">
              <a:spcBef>
                <a:spcPct val="20000"/>
              </a:spcBef>
              <a:buClr>
                <a:schemeClr val="bg2"/>
              </a:buClr>
              <a:buSzPct val="65000"/>
              <a:buFont typeface="Wingdings" pitchFamily="2" charset="2"/>
              <a:buChar char="­"/>
            </a:pPr>
            <a:r>
              <a:rPr lang="en-GB" sz="2000">
                <a:solidFill>
                  <a:schemeClr val="accent1"/>
                </a:solidFill>
                <a:latin typeface="Arial" pitchFamily="34" charset="0"/>
                <a:ea typeface="Arial Unicode MS" pitchFamily="34" charset="-128"/>
                <a:cs typeface="Arial Unicode MS" pitchFamily="34" charset="-128"/>
              </a:rPr>
              <a:t>Golf resorts are more and more often situated in or near protected areas or areas where resources are limited, exacerbating their impacts. </a:t>
            </a:r>
          </a:p>
          <a:p>
            <a:pPr marL="342900" indent="-342900">
              <a:spcBef>
                <a:spcPct val="20000"/>
              </a:spcBef>
              <a:buClr>
                <a:schemeClr val="bg2"/>
              </a:buClr>
              <a:buSzPct val="65000"/>
              <a:buFont typeface="Wingdings" pitchFamily="2" charset="2"/>
              <a:buChar char="­"/>
            </a:pPr>
            <a:r>
              <a:rPr lang="en-GB" sz="2000" i="1">
                <a:solidFill>
                  <a:schemeClr val="accent1"/>
                </a:solidFill>
                <a:latin typeface="Arial" pitchFamily="34" charset="0"/>
                <a:ea typeface="Arial Unicode MS" pitchFamily="34" charset="-128"/>
                <a:cs typeface="Arial Unicode MS" pitchFamily="34" charset="-128"/>
              </a:rPr>
              <a:t>An average golf course in a tropical country such as Thailand needs 1500kg of chemical fertilizers, pesticides and herbicides per year and uses as much water as 60,000 rural villagers.</a:t>
            </a:r>
            <a:br>
              <a:rPr lang="en-GB" sz="2000" i="1">
                <a:solidFill>
                  <a:schemeClr val="accent1"/>
                </a:solidFill>
                <a:latin typeface="Arial" pitchFamily="34" charset="0"/>
                <a:ea typeface="Arial Unicode MS" pitchFamily="34" charset="-128"/>
                <a:cs typeface="Arial Unicode MS" pitchFamily="34" charset="-128"/>
              </a:rPr>
            </a:br>
            <a:endParaRPr lang="en-GB" sz="2000" i="1">
              <a:solidFill>
                <a:schemeClr val="accent1"/>
              </a:solidFill>
              <a:latin typeface="Arial" pitchFamily="34" charset="0"/>
              <a:ea typeface="Arial Unicode MS" pitchFamily="34" charset="-128"/>
              <a:cs typeface="Arial Unicode MS"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 calcmode="lin" valueType="num">
                                      <p:cBhvr additive="base">
                                        <p:cTn id="31" dur="500" fill="hold"/>
                                        <p:tgtEl>
                                          <p:spTgt spid="276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76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7651">
                                            <p:txEl>
                                              <p:pRg st="5" end="5"/>
                                            </p:txEl>
                                          </p:spTgt>
                                        </p:tgtEl>
                                        <p:attrNameLst>
                                          <p:attrName>style.visibility</p:attrName>
                                        </p:attrNameLst>
                                      </p:cBhvr>
                                      <p:to>
                                        <p:strVal val="visible"/>
                                      </p:to>
                                    </p:set>
                                    <p:anim calcmode="lin" valueType="num">
                                      <p:cBhvr additive="base">
                                        <p:cTn id="37" dur="500" fill="hold"/>
                                        <p:tgtEl>
                                          <p:spTgt spid="2765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765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pic>
        <p:nvPicPr>
          <p:cNvPr id="10243" name="Picture 5" descr="d%20springs%20back%20p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143000"/>
            <a:ext cx="7497763"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28600" y="228600"/>
            <a:ext cx="7467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p>
            <a:pPr algn="ctr"/>
            <a:r>
              <a:rPr lang="pt-PT" sz="1800">
                <a:solidFill>
                  <a:schemeClr val="accent1"/>
                </a:solidFill>
                <a:latin typeface="Arial Black" pitchFamily="34" charset="0"/>
                <a:cs typeface="Times New Roman" pitchFamily="18" charset="0"/>
              </a:rPr>
              <a:t>ENVIRONMENTAL IMPACTS OF TOURISM</a:t>
            </a:r>
            <a:endParaRPr lang="en-GB" sz="1800">
              <a:solidFill>
                <a:schemeClr val="accent1"/>
              </a:solidFill>
              <a:latin typeface="Arial Black" pitchFamily="34" charset="0"/>
              <a:cs typeface="Times New Roman" pitchFamily="18" charset="0"/>
            </a:endParaRPr>
          </a:p>
        </p:txBody>
      </p:sp>
      <p:sp>
        <p:nvSpPr>
          <p:cNvPr id="29699" name="Rectangle 3"/>
          <p:cNvSpPr>
            <a:spLocks noChangeArrowheads="1"/>
          </p:cNvSpPr>
          <p:nvPr/>
        </p:nvSpPr>
        <p:spPr bwMode="auto">
          <a:xfrm>
            <a:off x="0" y="838200"/>
            <a:ext cx="7772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65000"/>
              <a:buFont typeface="Wingdings" pitchFamily="2" charset="2"/>
              <a:buChar char="­"/>
            </a:pPr>
            <a:r>
              <a:rPr lang="en-GB" b="1">
                <a:solidFill>
                  <a:schemeClr val="accent1"/>
                </a:solidFill>
                <a:latin typeface="Arial" pitchFamily="34" charset="0"/>
                <a:ea typeface="Arial Unicode MS" pitchFamily="34" charset="-128"/>
                <a:cs typeface="Arial Unicode MS" pitchFamily="34" charset="-128"/>
              </a:rPr>
              <a:t>Local resources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Tourism can create great pressure on local resources like energy, food, and other raw materials that may already be in short supply.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Greater extraction and transport of these resources exacerbates the physical impacts associated with their exploitation.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Because of the seasonal character of the industry, many destinations have ten times more inhabitants in the high season as in the low season. </a:t>
            </a:r>
          </a:p>
          <a:p>
            <a:pPr marL="342900" indent="-342900">
              <a:spcBef>
                <a:spcPct val="20000"/>
              </a:spcBef>
              <a:buClr>
                <a:schemeClr val="bg2"/>
              </a:buClr>
              <a:buSzPct val="65000"/>
              <a:buFont typeface="Wingdings" pitchFamily="2" charset="2"/>
              <a:buChar char="­"/>
            </a:pPr>
            <a:r>
              <a:rPr lang="en-GB">
                <a:solidFill>
                  <a:schemeClr val="accent1"/>
                </a:solidFill>
                <a:latin typeface="Arial" pitchFamily="34" charset="0"/>
                <a:ea typeface="Arial Unicode MS" pitchFamily="34" charset="-128"/>
                <a:cs typeface="Arial Unicode MS" pitchFamily="34" charset="-128"/>
              </a:rPr>
              <a:t>A high demand is placed upon these resources to meet the high expectations tourists often have (proper heating, hot water,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699">
                                            <p:txEl>
                                              <p:pRg st="3" end="3"/>
                                            </p:txEl>
                                          </p:spTgt>
                                        </p:tgtEl>
                                        <p:attrNameLst>
                                          <p:attrName>style.visibility</p:attrName>
                                        </p:attrNameLst>
                                      </p:cBhvr>
                                      <p:to>
                                        <p:strVal val="visible"/>
                                      </p:to>
                                    </p:set>
                                    <p:anim calcmode="lin" valueType="num">
                                      <p:cBhvr additive="base">
                                        <p:cTn id="25" dur="500" fill="hold"/>
                                        <p:tgtEl>
                                          <p:spTgt spid="296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6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699">
                                            <p:txEl>
                                              <p:pRg st="4" end="4"/>
                                            </p:txEl>
                                          </p:spTgt>
                                        </p:tgtEl>
                                        <p:attrNameLst>
                                          <p:attrName>style.visibility</p:attrName>
                                        </p:attrNameLst>
                                      </p:cBhvr>
                                      <p:to>
                                        <p:strVal val="visible"/>
                                      </p:to>
                                    </p:set>
                                    <p:anim calcmode="lin" valueType="num">
                                      <p:cBhvr additive="base">
                                        <p:cTn id="31" dur="500" fill="hold"/>
                                        <p:tgtEl>
                                          <p:spTgt spid="296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69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theme/theme1.xml><?xml version="1.0" encoding="utf-8"?>
<a:theme xmlns:a="http://schemas.openxmlformats.org/drawingml/2006/main" name="Bamboo">
  <a:themeElements>
    <a:clrScheme name="Bamboo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fontScheme name="Bambo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amboo 1">
        <a:dk1>
          <a:srgbClr val="000000"/>
        </a:dk1>
        <a:lt1>
          <a:srgbClr val="FFFFFF"/>
        </a:lt1>
        <a:dk2>
          <a:srgbClr val="396F39"/>
        </a:dk2>
        <a:lt2>
          <a:srgbClr val="FFCC00"/>
        </a:lt2>
        <a:accent1>
          <a:srgbClr val="009900"/>
        </a:accent1>
        <a:accent2>
          <a:srgbClr val="CC9900"/>
        </a:accent2>
        <a:accent3>
          <a:srgbClr val="AEBBAE"/>
        </a:accent3>
        <a:accent4>
          <a:srgbClr val="DADADA"/>
        </a:accent4>
        <a:accent5>
          <a:srgbClr val="AACAAA"/>
        </a:accent5>
        <a:accent6>
          <a:srgbClr val="B98A00"/>
        </a:accent6>
        <a:hlink>
          <a:srgbClr val="FF3300"/>
        </a:hlink>
        <a:folHlink>
          <a:srgbClr val="663300"/>
        </a:folHlink>
      </a:clrScheme>
      <a:clrMap bg1="dk2" tx1="lt1" bg2="dk1" tx2="lt2" accent1="accent1" accent2="accent2" accent3="accent3" accent4="accent4" accent5="accent5" accent6="accent6" hlink="hlink" folHlink="folHlink"/>
    </a:extraClrScheme>
    <a:extraClrScheme>
      <a:clrScheme name="Bamboo 2">
        <a:dk1>
          <a:srgbClr val="000000"/>
        </a:dk1>
        <a:lt1>
          <a:srgbClr val="FFFFFF"/>
        </a:lt1>
        <a:dk2>
          <a:srgbClr val="003300"/>
        </a:dk2>
        <a:lt2>
          <a:srgbClr val="5F5F5F"/>
        </a:lt2>
        <a:accent1>
          <a:srgbClr val="009900"/>
        </a:accent1>
        <a:accent2>
          <a:srgbClr val="CC9900"/>
        </a:accent2>
        <a:accent3>
          <a:srgbClr val="FFFFFF"/>
        </a:accent3>
        <a:accent4>
          <a:srgbClr val="000000"/>
        </a:accent4>
        <a:accent5>
          <a:srgbClr val="AACAAA"/>
        </a:accent5>
        <a:accent6>
          <a:srgbClr val="B98A00"/>
        </a:accent6>
        <a:hlink>
          <a:srgbClr val="FF3300"/>
        </a:hlink>
        <a:folHlink>
          <a:srgbClr val="663300"/>
        </a:folHlink>
      </a:clrScheme>
      <a:clrMap bg1="lt1" tx1="dk1" bg2="lt2" tx2="dk2" accent1="accent1" accent2="accent2" accent3="accent3" accent4="accent4" accent5="accent5" accent6="accent6" hlink="hlink" folHlink="folHlink"/>
    </a:extraClrScheme>
    <a:extraClrScheme>
      <a:clrScheme name="Bambo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Bamboo 4">
        <a:dk1>
          <a:srgbClr val="000000"/>
        </a:dk1>
        <a:lt1>
          <a:srgbClr val="FFFFFF"/>
        </a:lt1>
        <a:dk2>
          <a:srgbClr val="FF0000"/>
        </a:dk2>
        <a:lt2>
          <a:srgbClr val="800000"/>
        </a:lt2>
        <a:accent1>
          <a:srgbClr val="008000"/>
        </a:accent1>
        <a:accent2>
          <a:srgbClr val="FF9900"/>
        </a:accent2>
        <a:accent3>
          <a:srgbClr val="FFFFFF"/>
        </a:accent3>
        <a:accent4>
          <a:srgbClr val="000000"/>
        </a:accent4>
        <a:accent5>
          <a:srgbClr val="AAC0AA"/>
        </a:accent5>
        <a:accent6>
          <a:srgbClr val="E78A00"/>
        </a:accent6>
        <a:hlink>
          <a:srgbClr val="CC3300"/>
        </a:hlink>
        <a:folHlink>
          <a:srgbClr val="6633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Designs\Bamboo.pot</Template>
  <TotalTime>107</TotalTime>
  <Words>1506</Words>
  <Application>Microsoft Office PowerPoint</Application>
  <PresentationFormat>On-screen Show (4:3)</PresentationFormat>
  <Paragraphs>122</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Times New Roman</vt:lpstr>
      <vt:lpstr>Arial</vt:lpstr>
      <vt:lpstr>Arial Black</vt:lpstr>
      <vt:lpstr>Wingdings</vt:lpstr>
      <vt:lpstr>Calibri</vt:lpstr>
      <vt:lpstr>Arial Unicode MS</vt:lpstr>
      <vt:lpstr>Bamboo</vt:lpstr>
      <vt:lpstr>ENVIRONMENTAL IMPACTS OF TOURISM </vt:lpstr>
      <vt:lpstr>ENVIRONMENTAL IMPACTS OF TOURISM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JULIANS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IMPACTS OF TOURISM</dc:title>
  <dc:creator>sm</dc:creator>
  <cp:lastModifiedBy>Teacher E-Solutions</cp:lastModifiedBy>
  <cp:revision>3</cp:revision>
  <cp:lastPrinted>1601-01-01T00:00:00Z</cp:lastPrinted>
  <dcterms:created xsi:type="dcterms:W3CDTF">2004-03-22T08:07:31Z</dcterms:created>
  <dcterms:modified xsi:type="dcterms:W3CDTF">2019-01-18T16:56:34Z</dcterms:modified>
</cp:coreProperties>
</file>