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59"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p:cViewPr varScale="1">
        <p:scale>
          <a:sx n="42" d="100"/>
          <a:sy n="42" d="100"/>
        </p:scale>
        <p:origin x="-6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AB237-035B-46B4-8834-AEB56497387F}" type="slidenum">
              <a:rPr lang="en-US"/>
              <a:pPr>
                <a:defRPr/>
              </a:pPr>
              <a:t>‹#›</a:t>
            </a:fld>
            <a:endParaRPr lang="en-US"/>
          </a:p>
        </p:txBody>
      </p:sp>
    </p:spTree>
    <p:extLst>
      <p:ext uri="{BB962C8B-B14F-4D97-AF65-F5344CB8AC3E}">
        <p14:creationId xmlns:p14="http://schemas.microsoft.com/office/powerpoint/2010/main" val="219543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B21DA8-31E8-4664-BEC4-D5F7597ECE4A}" type="slidenum">
              <a:rPr lang="en-US"/>
              <a:pPr>
                <a:defRPr/>
              </a:pPr>
              <a:t>‹#›</a:t>
            </a:fld>
            <a:endParaRPr lang="en-US"/>
          </a:p>
        </p:txBody>
      </p:sp>
    </p:spTree>
    <p:extLst>
      <p:ext uri="{BB962C8B-B14F-4D97-AF65-F5344CB8AC3E}">
        <p14:creationId xmlns:p14="http://schemas.microsoft.com/office/powerpoint/2010/main" val="77935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DF4796-3C15-4953-A421-012EDBD67890}" type="slidenum">
              <a:rPr lang="en-US"/>
              <a:pPr>
                <a:defRPr/>
              </a:pPr>
              <a:t>‹#›</a:t>
            </a:fld>
            <a:endParaRPr lang="en-US"/>
          </a:p>
        </p:txBody>
      </p:sp>
    </p:spTree>
    <p:extLst>
      <p:ext uri="{BB962C8B-B14F-4D97-AF65-F5344CB8AC3E}">
        <p14:creationId xmlns:p14="http://schemas.microsoft.com/office/powerpoint/2010/main" val="356578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5A0BE-CB13-4182-B830-6FAC26558657}" type="slidenum">
              <a:rPr lang="en-US"/>
              <a:pPr>
                <a:defRPr/>
              </a:pPr>
              <a:t>‹#›</a:t>
            </a:fld>
            <a:endParaRPr lang="en-US"/>
          </a:p>
        </p:txBody>
      </p:sp>
    </p:spTree>
    <p:extLst>
      <p:ext uri="{BB962C8B-B14F-4D97-AF65-F5344CB8AC3E}">
        <p14:creationId xmlns:p14="http://schemas.microsoft.com/office/powerpoint/2010/main" val="129026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FA707-07A1-4B48-8E21-A75EAD3B1EAD}" type="slidenum">
              <a:rPr lang="en-US"/>
              <a:pPr>
                <a:defRPr/>
              </a:pPr>
              <a:t>‹#›</a:t>
            </a:fld>
            <a:endParaRPr lang="en-US"/>
          </a:p>
        </p:txBody>
      </p:sp>
    </p:spTree>
    <p:extLst>
      <p:ext uri="{BB962C8B-B14F-4D97-AF65-F5344CB8AC3E}">
        <p14:creationId xmlns:p14="http://schemas.microsoft.com/office/powerpoint/2010/main" val="193904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814DA0-0D63-48A4-AB74-9879A38D33B6}" type="slidenum">
              <a:rPr lang="en-US"/>
              <a:pPr>
                <a:defRPr/>
              </a:pPr>
              <a:t>‹#›</a:t>
            </a:fld>
            <a:endParaRPr lang="en-US"/>
          </a:p>
        </p:txBody>
      </p:sp>
    </p:spTree>
    <p:extLst>
      <p:ext uri="{BB962C8B-B14F-4D97-AF65-F5344CB8AC3E}">
        <p14:creationId xmlns:p14="http://schemas.microsoft.com/office/powerpoint/2010/main" val="153810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6DD9F3-E650-49E8-902C-B3AD54264528}" type="slidenum">
              <a:rPr lang="en-US"/>
              <a:pPr>
                <a:defRPr/>
              </a:pPr>
              <a:t>‹#›</a:t>
            </a:fld>
            <a:endParaRPr lang="en-US"/>
          </a:p>
        </p:txBody>
      </p:sp>
    </p:spTree>
    <p:extLst>
      <p:ext uri="{BB962C8B-B14F-4D97-AF65-F5344CB8AC3E}">
        <p14:creationId xmlns:p14="http://schemas.microsoft.com/office/powerpoint/2010/main" val="15629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B3D70B-BF45-4712-960B-716E6562ABB8}" type="slidenum">
              <a:rPr lang="en-US"/>
              <a:pPr>
                <a:defRPr/>
              </a:pPr>
              <a:t>‹#›</a:t>
            </a:fld>
            <a:endParaRPr lang="en-US"/>
          </a:p>
        </p:txBody>
      </p:sp>
    </p:spTree>
    <p:extLst>
      <p:ext uri="{BB962C8B-B14F-4D97-AF65-F5344CB8AC3E}">
        <p14:creationId xmlns:p14="http://schemas.microsoft.com/office/powerpoint/2010/main" val="26020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BD596E-EE63-41DF-86D3-7BAEF73067CF}" type="slidenum">
              <a:rPr lang="en-US"/>
              <a:pPr>
                <a:defRPr/>
              </a:pPr>
              <a:t>‹#›</a:t>
            </a:fld>
            <a:endParaRPr lang="en-US"/>
          </a:p>
        </p:txBody>
      </p:sp>
    </p:spTree>
    <p:extLst>
      <p:ext uri="{BB962C8B-B14F-4D97-AF65-F5344CB8AC3E}">
        <p14:creationId xmlns:p14="http://schemas.microsoft.com/office/powerpoint/2010/main" val="143188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89AFD5-9B7C-46CF-809F-0A49F0CD13C6}" type="slidenum">
              <a:rPr lang="en-US"/>
              <a:pPr>
                <a:defRPr/>
              </a:pPr>
              <a:t>‹#›</a:t>
            </a:fld>
            <a:endParaRPr lang="en-US"/>
          </a:p>
        </p:txBody>
      </p:sp>
    </p:spTree>
    <p:extLst>
      <p:ext uri="{BB962C8B-B14F-4D97-AF65-F5344CB8AC3E}">
        <p14:creationId xmlns:p14="http://schemas.microsoft.com/office/powerpoint/2010/main" val="23338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1957DF-342B-4BBA-B847-112C059F308C}" type="slidenum">
              <a:rPr lang="en-US"/>
              <a:pPr>
                <a:defRPr/>
              </a:pPr>
              <a:t>‹#›</a:t>
            </a:fld>
            <a:endParaRPr lang="en-US"/>
          </a:p>
        </p:txBody>
      </p:sp>
    </p:spTree>
    <p:extLst>
      <p:ext uri="{BB962C8B-B14F-4D97-AF65-F5344CB8AC3E}">
        <p14:creationId xmlns:p14="http://schemas.microsoft.com/office/powerpoint/2010/main" val="61322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6666"/>
            </a:gs>
            <a:gs pos="50000">
              <a:srgbClr val="DDDDDD"/>
            </a:gs>
            <a:gs pos="100000">
              <a:srgbClr val="6666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C7AEECB-DB24-4850-A09A-F1F3A4B2FB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flickr.com/photos/kohara/86588271/" TargetMode="External"/><Relationship Id="rId7" Type="http://schemas.openxmlformats.org/officeDocument/2006/relationships/hyperlink" Target="http://www.flickr.com/photos/bocavermelha/18700659/" TargetMode="External"/><Relationship Id="rId2" Type="http://schemas.openxmlformats.org/officeDocument/2006/relationships/hyperlink" Target="http://my.dreamwiz.com/sunss00/animal%20photo/other%20animals/giraffe_baby.jpg" TargetMode="Externa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hyperlink" Target="http://www.flickr.com/photos/paolobr/2846775852/"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www.flickr.com/photos/tomsfries/1589790658/"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flickr.com/photos/sheltieblue/276615067/" TargetMode="External"/><Relationship Id="rId1" Type="http://schemas.openxmlformats.org/officeDocument/2006/relationships/slideLayout" Target="../slideLayouts/slideLayout6.xml"/><Relationship Id="rId6" Type="http://schemas.openxmlformats.org/officeDocument/2006/relationships/hyperlink" Target="http://www.flickr.com/photos/flioukas/1491561684/"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flickr.com/photos/fortphoto/531266471/" TargetMode="External"/><Relationship Id="rId4" Type="http://schemas.openxmlformats.org/officeDocument/2006/relationships/hyperlink" Target="http://www.flickr.com/photos/mnesterpics/318992603/" TargetMode="Externa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lickr.com/photos/tropicaliving/2437805955/" TargetMode="Externa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http://www.flickr.com/photos/pg-photography/42659431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hyperlink" Target="http://www.flickr.com/photos/coyotos/397843862/" TargetMode="External"/><Relationship Id="rId1" Type="http://schemas.openxmlformats.org/officeDocument/2006/relationships/slideLayout" Target="../slideLayouts/slideLayout6.xml"/><Relationship Id="rId6" Type="http://schemas.openxmlformats.org/officeDocument/2006/relationships/hyperlink" Target="http://www.flickr.com/photos/hvhe1/262129031/" TargetMode="External"/><Relationship Id="rId5" Type="http://schemas.openxmlformats.org/officeDocument/2006/relationships/image" Target="../media/image26.jpeg"/><Relationship Id="rId4" Type="http://schemas.openxmlformats.org/officeDocument/2006/relationships/hyperlink" Target="http://www.flickr.com/photos/sakowitz/20407236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flickr.com/photos/chris_vd_merwe/394237864/" TargetMode="External"/><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www.flickr.com/photos/tomsfries/1570621578/" TargetMode="External"/><Relationship Id="rId1" Type="http://schemas.openxmlformats.org/officeDocument/2006/relationships/slideLayout" Target="../slideLayouts/slideLayout6.xml"/><Relationship Id="rId6" Type="http://schemas.openxmlformats.org/officeDocument/2006/relationships/hyperlink" Target="http://www.flickr.com/photos/hvhe1/276327872/" TargetMode="External"/><Relationship Id="rId5" Type="http://schemas.openxmlformats.org/officeDocument/2006/relationships/image" Target="../media/image29.jpeg"/><Relationship Id="rId4" Type="http://schemas.openxmlformats.org/officeDocument/2006/relationships/hyperlink" Target="http://www.flickr.com/photos/bocavermelha/538522040/" TargetMode="External"/><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flickr.com/photos/autanex/260396913/" TargetMode="Externa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www.flickr.com/photos/darwishh/44526754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studyjunkie/3031290507/"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lickr.com/photos/paolobr/2846775852/" TargetMode="Externa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hyperlink" Target="http://www.flickr.com/photos/kagedfish/21852501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flickr.com/photos/czucz/822694125/" TargetMode="Externa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hyperlink" Target="http://www.flickr.com/photos/vw4ross/277037834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flickr.com/photos/riot/48712135/"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flickr.com/photos/tatianacardeal/872508106/"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flickr.com/photos/12732816@N00/361541613/" TargetMode="Externa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hyperlink" Target="http://www.flickr.com/photos/8153468@N04/48729836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4.jpeg"/><Relationship Id="rId2" Type="http://schemas.openxmlformats.org/officeDocument/2006/relationships/hyperlink" Target="http://www.flickr.com/photos/23330676@N06/2232614298/" TargetMode="External"/><Relationship Id="rId1" Type="http://schemas.openxmlformats.org/officeDocument/2006/relationships/slideLayout" Target="../slideLayouts/slideLayout6.xml"/><Relationship Id="rId6" Type="http://schemas.openxmlformats.org/officeDocument/2006/relationships/hyperlink" Target="http://www.flickr.com/photos/ajna6/366522836/" TargetMode="External"/><Relationship Id="rId5" Type="http://schemas.openxmlformats.org/officeDocument/2006/relationships/image" Target="../media/image11.jpeg"/><Relationship Id="rId4" Type="http://schemas.openxmlformats.org/officeDocument/2006/relationships/hyperlink" Target="http://www.flickr.com/photos/dujarandille/25913903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flickr.com/photos/fordesign/203369223/" TargetMode="Externa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www.flickr.com/photos/safariguide/15160600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flickr.com/photos/tatianacardeal/379771053/" TargetMode="Externa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hyperlink" Target="http://www.flickr.com/photos/56579537@N00/22641898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www.flickr.com/photos/paolobr/2600487225/" TargetMode="External"/><Relationship Id="rId1" Type="http://schemas.openxmlformats.org/officeDocument/2006/relationships/slideLayout" Target="../slideLayouts/slideLayout6.xml"/><Relationship Id="rId6" Type="http://schemas.openxmlformats.org/officeDocument/2006/relationships/hyperlink" Target="http://www.flickr.com/photos/brightblightcafe/438481933/" TargetMode="External"/><Relationship Id="rId5" Type="http://schemas.openxmlformats.org/officeDocument/2006/relationships/image" Target="../media/image51.jpeg"/><Relationship Id="rId4" Type="http://schemas.openxmlformats.org/officeDocument/2006/relationships/hyperlink" Target="http://www.flickr.com/photos/vanapagan/45422226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lickr.com/photos/image-oasis/30933862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lickr.com/photos/image-oasis/309338626/" TargetMode="Externa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www.flickr.com/photos/marylea/3224107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lickr.com/photos/image-oasis/309338626/"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flickr.com/photos/bocavermelha/13159424/" TargetMode="External"/><Relationship Id="rId1" Type="http://schemas.openxmlformats.org/officeDocument/2006/relationships/slideLayout" Target="../slideLayouts/slideLayout6.xml"/><Relationship Id="rId6" Type="http://schemas.openxmlformats.org/officeDocument/2006/relationships/hyperlink" Target="http://www.flickr.com/photos/peopea/1436829996/" TargetMode="External"/><Relationship Id="rId5" Type="http://schemas.openxmlformats.org/officeDocument/2006/relationships/image" Target="../media/image7.jpeg"/><Relationship Id="rId4" Type="http://schemas.openxmlformats.org/officeDocument/2006/relationships/hyperlink" Target="http://www.flickr.com/photos/bocavermelha/2884349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flickr.com/photos/pg-photography/317720996/" TargetMode="External"/><Relationship Id="rId1" Type="http://schemas.openxmlformats.org/officeDocument/2006/relationships/slideLayout" Target="../slideLayouts/slideLayout6.xml"/><Relationship Id="rId6" Type="http://schemas.openxmlformats.org/officeDocument/2006/relationships/hyperlink" Target="http://www.flickr.com/photos/dujarandille/259139039/" TargetMode="External"/><Relationship Id="rId5" Type="http://schemas.openxmlformats.org/officeDocument/2006/relationships/image" Target="../media/image10.jpeg"/><Relationship Id="rId4" Type="http://schemas.openxmlformats.org/officeDocument/2006/relationships/hyperlink" Target="http://www.flickr.com/photos/giampaolocianella/33081170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flickr.com/photos/bocavermelha/182619080/" TargetMode="External"/><Relationship Id="rId1" Type="http://schemas.openxmlformats.org/officeDocument/2006/relationships/slideLayout" Target="../slideLayouts/slideLayout6.xml"/><Relationship Id="rId6" Type="http://schemas.openxmlformats.org/officeDocument/2006/relationships/hyperlink" Target="http://www.flickr.com/photos/kjdrill/1520324747/" TargetMode="External"/><Relationship Id="rId5" Type="http://schemas.openxmlformats.org/officeDocument/2006/relationships/image" Target="../media/image13.jpeg"/><Relationship Id="rId4" Type="http://schemas.openxmlformats.org/officeDocument/2006/relationships/hyperlink" Target="http://www.flickr.com/photos/giampaolocianella/3231821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flickr.com/photos/manolinlao/490422877/" TargetMode="External"/><Relationship Id="rId1" Type="http://schemas.openxmlformats.org/officeDocument/2006/relationships/slideLayout" Target="../slideLayouts/slideLayout6.xml"/><Relationship Id="rId6" Type="http://schemas.openxmlformats.org/officeDocument/2006/relationships/hyperlink" Target="http://www.flickr.com/photos/ucumari/459031166/" TargetMode="External"/><Relationship Id="rId5" Type="http://schemas.openxmlformats.org/officeDocument/2006/relationships/image" Target="../media/image16.jpeg"/><Relationship Id="rId4" Type="http://schemas.openxmlformats.org/officeDocument/2006/relationships/hyperlink" Target="http://www.flickr.com/photos/durotriges/2258949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u="sng" smtClean="0">
                <a:latin typeface="Comic Sans MS" pitchFamily="66" charset="0"/>
              </a:rPr>
              <a:t>Tourism in Kenya </a:t>
            </a:r>
            <a:br>
              <a:rPr lang="en-US" b="1" u="sng" smtClean="0">
                <a:latin typeface="Comic Sans MS" pitchFamily="66" charset="0"/>
              </a:rPr>
            </a:br>
            <a:endParaRPr lang="en-US" b="1" u="sng" smtClean="0">
              <a:latin typeface="Comic Sans MS" pitchFamily="66" charset="0"/>
            </a:endParaRPr>
          </a:p>
        </p:txBody>
      </p:sp>
      <p:grpSp>
        <p:nvGrpSpPr>
          <p:cNvPr id="2051" name="Group 16"/>
          <p:cNvGrpSpPr>
            <a:grpSpLocks/>
          </p:cNvGrpSpPr>
          <p:nvPr/>
        </p:nvGrpSpPr>
        <p:grpSpPr bwMode="auto">
          <a:xfrm>
            <a:off x="3870325" y="2073275"/>
            <a:ext cx="1403350" cy="2713038"/>
            <a:chOff x="0" y="920"/>
            <a:chExt cx="884" cy="1709"/>
          </a:xfrm>
        </p:grpSpPr>
        <p:sp>
          <p:nvSpPr>
            <p:cNvPr id="2055" name="Rectangle 13"/>
            <p:cNvSpPr>
              <a:spLocks noChangeArrowheads="1"/>
            </p:cNvSpPr>
            <p:nvPr/>
          </p:nvSpPr>
          <p:spPr bwMode="auto">
            <a:xfrm>
              <a:off x="0" y="920"/>
              <a:ext cx="482"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056" name="Rectangle 14"/>
            <p:cNvSpPr>
              <a:spLocks noChangeArrowheads="1"/>
            </p:cNvSpPr>
            <p:nvPr/>
          </p:nvSpPr>
          <p:spPr bwMode="auto">
            <a:xfrm>
              <a:off x="0" y="920"/>
              <a:ext cx="884" cy="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hlinkClick r:id="rId2"/>
                </a:rPr>
                <a:t>  </a:t>
              </a:r>
              <a:r>
                <a:rPr lang="en-US" sz="14800"/>
                <a:t> </a:t>
              </a:r>
              <a:r>
                <a:rPr lang="en-US"/>
                <a:t>             </a:t>
              </a:r>
            </a:p>
          </p:txBody>
        </p:sp>
      </p:grpSp>
      <p:pic>
        <p:nvPicPr>
          <p:cNvPr id="2052" name="Picture 1030" descr="Lion Portrait (&quot;Malik&quot;) by Pieter Pieterse">
            <a:hlinkClick r:id="rId3" tooltip="Lion Portrait (&quot;Malik&quot;) by Pieter Pieters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32" descr="kenya shantzu beach * the boat by paololivorno">
            <a:hlinkClick r:id="rId5" tooltip="kenya shantzu beach * the boat by paololivorn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860800"/>
            <a:ext cx="345598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34" descr="GET ME TO THE WILDERNESS… by bocavermelha-l.b.">
            <a:hlinkClick r:id="rId7" tooltip="GET ME TO THE WILDERNESS… by bocavermelha-l.b."/>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276475"/>
            <a:ext cx="416718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260350"/>
            <a:ext cx="7772400" cy="1143000"/>
          </a:xfrm>
        </p:spPr>
        <p:txBody>
          <a:bodyPr/>
          <a:lstStyle/>
          <a:p>
            <a:pPr eaLnBrk="1" hangingPunct="1"/>
            <a:r>
              <a:rPr lang="en-US" b="1" u="sng" smtClean="0">
                <a:latin typeface="Comic Sans MS" pitchFamily="66" charset="0"/>
              </a:rPr>
              <a:t>Birds</a:t>
            </a:r>
          </a:p>
        </p:txBody>
      </p:sp>
      <p:sp>
        <p:nvSpPr>
          <p:cNvPr id="11267" name="Text Box 14"/>
          <p:cNvSpPr txBox="1">
            <a:spLocks noChangeArrowheads="1"/>
          </p:cNvSpPr>
          <p:nvPr/>
        </p:nvSpPr>
        <p:spPr bwMode="auto">
          <a:xfrm>
            <a:off x="533400" y="63246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Pink Flamingos</a:t>
            </a:r>
          </a:p>
        </p:txBody>
      </p:sp>
      <p:sp>
        <p:nvSpPr>
          <p:cNvPr id="11268" name="Text Box 15"/>
          <p:cNvSpPr txBox="1">
            <a:spLocks noChangeArrowheads="1"/>
          </p:cNvSpPr>
          <p:nvPr/>
        </p:nvSpPr>
        <p:spPr bwMode="auto">
          <a:xfrm>
            <a:off x="250825" y="30686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Vultures</a:t>
            </a:r>
          </a:p>
        </p:txBody>
      </p:sp>
      <p:sp>
        <p:nvSpPr>
          <p:cNvPr id="11269" name="Text Box 16"/>
          <p:cNvSpPr txBox="1">
            <a:spLocks noChangeArrowheads="1"/>
          </p:cNvSpPr>
          <p:nvPr/>
        </p:nvSpPr>
        <p:spPr bwMode="auto">
          <a:xfrm>
            <a:off x="5943600" y="3962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Ostrich</a:t>
            </a:r>
          </a:p>
        </p:txBody>
      </p:sp>
      <p:sp>
        <p:nvSpPr>
          <p:cNvPr id="11270" name="Text Box 17"/>
          <p:cNvSpPr txBox="1">
            <a:spLocks noChangeArrowheads="1"/>
          </p:cNvSpPr>
          <p:nvPr/>
        </p:nvSpPr>
        <p:spPr bwMode="auto">
          <a:xfrm>
            <a:off x="4648200" y="6248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Guinea Foul</a:t>
            </a:r>
          </a:p>
        </p:txBody>
      </p:sp>
      <p:sp>
        <p:nvSpPr>
          <p:cNvPr id="11271" name="Text Box 19"/>
          <p:cNvSpPr txBox="1">
            <a:spLocks noChangeArrowheads="1"/>
          </p:cNvSpPr>
          <p:nvPr/>
        </p:nvSpPr>
        <p:spPr bwMode="auto">
          <a:xfrm>
            <a:off x="3048000" y="3581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Lilac Roller</a:t>
            </a:r>
          </a:p>
        </p:txBody>
      </p:sp>
      <p:pic>
        <p:nvPicPr>
          <p:cNvPr id="11272" name="Picture 21" descr="Updated: First published work! by ѕhadowdancer">
            <a:hlinkClick r:id="rId2" tooltip="Updated: First published work! by ѕhadowdance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259238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3" descr="Lilac-breasted Roller by mnesterpics">
            <a:hlinkClick r:id="rId4" tooltip="Lilac-breasted Roller by mnesterpic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196975"/>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5" descr="Hello!.. by tolis*">
            <a:hlinkClick r:id="rId6" tooltip="Hello!.. by toli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76250"/>
            <a:ext cx="24685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7" descr="Flamingo by Thomas Retterath">
            <a:hlinkClick r:id="rId8" tooltip="Flamingo by Thomas Retterath"/>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149725"/>
            <a:ext cx="30257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9" descr="You Rang? by Fort Photo">
            <a:hlinkClick r:id="rId10" tooltip="You Rang? by Fort Phot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763" y="4365625"/>
            <a:ext cx="1762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b="1" smtClean="0">
                <a:latin typeface="Comic Sans MS" pitchFamily="66" charset="0"/>
              </a:rPr>
              <a:t>       </a:t>
            </a:r>
            <a:r>
              <a:rPr lang="en-US" b="1" u="sng" smtClean="0">
                <a:latin typeface="Comic Sans MS" pitchFamily="66" charset="0"/>
              </a:rPr>
              <a:t>Leopards</a:t>
            </a:r>
          </a:p>
        </p:txBody>
      </p:sp>
      <p:pic>
        <p:nvPicPr>
          <p:cNvPr id="12291" name="Picture 12" descr="Leopard - Panthera pardus by tropicaLiving - busy">
            <a:hlinkClick r:id="rId2" tooltip="Leopard - Panthera pardus by tropicaLiving - bus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35290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4" descr="Purrfect by Edgar Thissen">
            <a:hlinkClick r:id="rId4" tooltip="Purrfect by Edgar Thisse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89138"/>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b="1" smtClean="0">
                <a:latin typeface="Comic Sans MS" pitchFamily="66" charset="0"/>
              </a:rPr>
              <a:t>     </a:t>
            </a:r>
            <a:r>
              <a:rPr lang="en-US" b="1" u="sng" smtClean="0">
                <a:latin typeface="Comic Sans MS" pitchFamily="66" charset="0"/>
              </a:rPr>
              <a:t>… and more!</a:t>
            </a:r>
          </a:p>
        </p:txBody>
      </p:sp>
      <p:sp>
        <p:nvSpPr>
          <p:cNvPr id="13315" name="Text Box 9"/>
          <p:cNvSpPr txBox="1">
            <a:spLocks noChangeArrowheads="1"/>
          </p:cNvSpPr>
          <p:nvPr/>
        </p:nvSpPr>
        <p:spPr bwMode="auto">
          <a:xfrm>
            <a:off x="5334000" y="3048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Wildebeest</a:t>
            </a:r>
          </a:p>
        </p:txBody>
      </p:sp>
      <p:sp>
        <p:nvSpPr>
          <p:cNvPr id="13316" name="Text Box 10"/>
          <p:cNvSpPr txBox="1">
            <a:spLocks noChangeArrowheads="1"/>
          </p:cNvSpPr>
          <p:nvPr/>
        </p:nvSpPr>
        <p:spPr bwMode="auto">
          <a:xfrm>
            <a:off x="3505200" y="4343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Rhinos</a:t>
            </a:r>
          </a:p>
        </p:txBody>
      </p:sp>
      <p:sp>
        <p:nvSpPr>
          <p:cNvPr id="13317" name="Text Box 15"/>
          <p:cNvSpPr txBox="1">
            <a:spLocks noChangeArrowheads="1"/>
          </p:cNvSpPr>
          <p:nvPr/>
        </p:nvSpPr>
        <p:spPr bwMode="auto">
          <a:xfrm>
            <a:off x="5181600" y="5105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Zebra</a:t>
            </a:r>
          </a:p>
        </p:txBody>
      </p:sp>
      <p:pic>
        <p:nvPicPr>
          <p:cNvPr id="13318" name="Picture 17" descr="Rhinos by Coyotos">
            <a:hlinkClick r:id="rId2" tooltip="Rhinos by Coyoto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6113"/>
            <a:ext cx="33829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9" descr="Dusty Roads by sakowitz">
            <a:hlinkClick r:id="rId4" tooltip="Dusty Roads by sakowitz"/>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765175"/>
            <a:ext cx="35290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1" descr="Happy by hvhe1">
            <a:hlinkClick r:id="rId6" tooltip="Happy by hvhe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3500438"/>
            <a:ext cx="22066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188913"/>
            <a:ext cx="7772400" cy="1143000"/>
          </a:xfrm>
        </p:spPr>
        <p:txBody>
          <a:bodyPr/>
          <a:lstStyle/>
          <a:p>
            <a:pPr algn="l" eaLnBrk="1" hangingPunct="1"/>
            <a:r>
              <a:rPr lang="en-US" b="1" smtClean="0">
                <a:latin typeface="Comic Sans MS" pitchFamily="66" charset="0"/>
              </a:rPr>
              <a:t>     </a:t>
            </a:r>
            <a:r>
              <a:rPr lang="en-US" b="1" u="sng" smtClean="0">
                <a:latin typeface="Comic Sans MS" pitchFamily="66" charset="0"/>
              </a:rPr>
              <a:t>… and more</a:t>
            </a:r>
          </a:p>
        </p:txBody>
      </p:sp>
      <p:sp>
        <p:nvSpPr>
          <p:cNvPr id="14339" name="Text Box 6"/>
          <p:cNvSpPr txBox="1">
            <a:spLocks noChangeArrowheads="1"/>
          </p:cNvSpPr>
          <p:nvPr/>
        </p:nvSpPr>
        <p:spPr bwMode="auto">
          <a:xfrm>
            <a:off x="457200" y="38100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Impala</a:t>
            </a:r>
          </a:p>
        </p:txBody>
      </p:sp>
      <p:sp>
        <p:nvSpPr>
          <p:cNvPr id="14340" name="Text Box 11"/>
          <p:cNvSpPr txBox="1">
            <a:spLocks noChangeArrowheads="1"/>
          </p:cNvSpPr>
          <p:nvPr/>
        </p:nvSpPr>
        <p:spPr bwMode="auto">
          <a:xfrm>
            <a:off x="5334000" y="3352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Warthog</a:t>
            </a:r>
          </a:p>
        </p:txBody>
      </p:sp>
      <p:sp>
        <p:nvSpPr>
          <p:cNvPr id="14341" name="Text Box 12"/>
          <p:cNvSpPr txBox="1">
            <a:spLocks noChangeArrowheads="1"/>
          </p:cNvSpPr>
          <p:nvPr/>
        </p:nvSpPr>
        <p:spPr bwMode="auto">
          <a:xfrm>
            <a:off x="7315200" y="6019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Hyena</a:t>
            </a:r>
          </a:p>
        </p:txBody>
      </p:sp>
      <p:sp>
        <p:nvSpPr>
          <p:cNvPr id="14342" name="Text Box 15"/>
          <p:cNvSpPr txBox="1">
            <a:spLocks noChangeArrowheads="1"/>
          </p:cNvSpPr>
          <p:nvPr/>
        </p:nvSpPr>
        <p:spPr bwMode="auto">
          <a:xfrm>
            <a:off x="3048000" y="6248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Baboon</a:t>
            </a:r>
          </a:p>
        </p:txBody>
      </p:sp>
      <p:pic>
        <p:nvPicPr>
          <p:cNvPr id="14343" name="Picture 17" descr="Impalas by Thomas Retterath">
            <a:hlinkClick r:id="rId2" tooltip="Impalas by Thomas Retterat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28813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9" descr="Mmmmm, tasty! errr… say ♥_♥ ba-na-nas?  okay, now throw me another banana!...♫♫ wildlife from bali ♫ by bocavermelha-l.b.">
            <a:hlinkClick r:id="rId4" tooltip="Mmmmm, tasty! errr… say ♥_♥ ba-na-nas?  okay, now throw me another banana!...♫♫ wildlife from bali ♫ by bocavermelha-l.b."/>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221163"/>
            <a:ext cx="2808288"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1" descr="Hey! But the girls all love me!! by hvhe1">
            <a:hlinkClick r:id="rId6" tooltip="Hey! But the girls all love me!! by hvhe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88913"/>
            <a:ext cx="25415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3" descr="Waiting by chris.merwe">
            <a:hlinkClick r:id="rId8" tooltip="Waiting by chris.merw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3860800"/>
            <a:ext cx="3024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88913"/>
            <a:ext cx="7772400" cy="1143000"/>
          </a:xfrm>
        </p:spPr>
        <p:txBody>
          <a:bodyPr/>
          <a:lstStyle/>
          <a:p>
            <a:pPr eaLnBrk="1" hangingPunct="1"/>
            <a:r>
              <a:rPr lang="en-US" b="1" u="sng" smtClean="0">
                <a:latin typeface="Comic Sans MS" pitchFamily="66" charset="0"/>
              </a:rPr>
              <a:t>Physical landscape</a:t>
            </a:r>
          </a:p>
        </p:txBody>
      </p:sp>
      <p:sp>
        <p:nvSpPr>
          <p:cNvPr id="15363" name="Text Box 10"/>
          <p:cNvSpPr txBox="1">
            <a:spLocks noChangeArrowheads="1"/>
          </p:cNvSpPr>
          <p:nvPr/>
        </p:nvSpPr>
        <p:spPr bwMode="auto">
          <a:xfrm>
            <a:off x="4648200" y="56388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Mount Kenya : 5199m</a:t>
            </a:r>
          </a:p>
        </p:txBody>
      </p:sp>
      <p:sp>
        <p:nvSpPr>
          <p:cNvPr id="15364" name="Text Box 11"/>
          <p:cNvSpPr txBox="1">
            <a:spLocks noChangeArrowheads="1"/>
          </p:cNvSpPr>
          <p:nvPr/>
        </p:nvSpPr>
        <p:spPr bwMode="auto">
          <a:xfrm>
            <a:off x="304800" y="41148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Savanna</a:t>
            </a:r>
          </a:p>
        </p:txBody>
      </p:sp>
      <p:pic>
        <p:nvPicPr>
          <p:cNvPr id="15365" name="Picture 15" descr="Acacia tree on the grassland by autan">
            <a:hlinkClick r:id="rId2" tooltip="Acacia tree on the grassland by auta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37449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 descr="The Giants of Africa by | HD |">
            <a:hlinkClick r:id="rId4" tooltip="The Giants of Africa by | HD |"/>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2349500"/>
            <a:ext cx="46085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8175" y="0"/>
            <a:ext cx="7772400" cy="1143000"/>
          </a:xfrm>
        </p:spPr>
        <p:txBody>
          <a:bodyPr/>
          <a:lstStyle/>
          <a:p>
            <a:pPr eaLnBrk="1" hangingPunct="1"/>
            <a:r>
              <a:rPr lang="en-US" b="1" u="sng" smtClean="0">
                <a:latin typeface="Comic Sans MS" pitchFamily="66" charset="0"/>
              </a:rPr>
              <a:t>The Rift Valley</a:t>
            </a:r>
          </a:p>
        </p:txBody>
      </p:sp>
      <p:pic>
        <p:nvPicPr>
          <p:cNvPr id="16387" name="Picture 6" descr="Fig3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464026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609600" y="56388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Kenyan Rift Valley</a:t>
            </a:r>
          </a:p>
        </p:txBody>
      </p:sp>
      <p:sp>
        <p:nvSpPr>
          <p:cNvPr id="16389" name="Text Box 9"/>
          <p:cNvSpPr txBox="1">
            <a:spLocks noChangeArrowheads="1"/>
          </p:cNvSpPr>
          <p:nvPr/>
        </p:nvSpPr>
        <p:spPr bwMode="auto">
          <a:xfrm>
            <a:off x="4137025" y="5943600"/>
            <a:ext cx="302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Formation of the Rift Valley</a:t>
            </a:r>
          </a:p>
        </p:txBody>
      </p:sp>
      <p:pic>
        <p:nvPicPr>
          <p:cNvPr id="16390" name="Picture 11" descr="Rift Valley, Kenya by Studyjunkie">
            <a:hlinkClick r:id="rId3" tooltip="Rift Valley, Kenya by Studyjunki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8913"/>
            <a:ext cx="31305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88913"/>
            <a:ext cx="7772400" cy="1143000"/>
          </a:xfrm>
        </p:spPr>
        <p:txBody>
          <a:bodyPr/>
          <a:lstStyle/>
          <a:p>
            <a:pPr eaLnBrk="1" hangingPunct="1"/>
            <a:r>
              <a:rPr lang="en-US" b="1" u="sng" smtClean="0">
                <a:latin typeface="Comic Sans MS" pitchFamily="66" charset="0"/>
              </a:rPr>
              <a:t>The Coast</a:t>
            </a:r>
          </a:p>
        </p:txBody>
      </p:sp>
      <p:pic>
        <p:nvPicPr>
          <p:cNvPr id="17411" name="Picture 14" descr="kenya shantzu beach * the boat by paololivorno">
            <a:hlinkClick r:id="rId2" tooltip="kenya shantzu beach * the boat by paololivorn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37433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6" descr="Colorful Fishing by kagedfish">
            <a:hlinkClick r:id="rId4" tooltip="Colorful Fishing by kagedfish"/>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628775"/>
            <a:ext cx="2663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88913"/>
            <a:ext cx="7772400" cy="1143000"/>
          </a:xfrm>
        </p:spPr>
        <p:txBody>
          <a:bodyPr/>
          <a:lstStyle/>
          <a:p>
            <a:pPr eaLnBrk="1" hangingPunct="1"/>
            <a:r>
              <a:rPr lang="en-US" b="1" u="sng" smtClean="0">
                <a:latin typeface="Comic Sans MS" pitchFamily="66" charset="0"/>
              </a:rPr>
              <a:t>Safari holiday</a:t>
            </a:r>
          </a:p>
        </p:txBody>
      </p:sp>
      <p:sp>
        <p:nvSpPr>
          <p:cNvPr id="18435" name="Text Box 11"/>
          <p:cNvSpPr txBox="1">
            <a:spLocks noChangeArrowheads="1"/>
          </p:cNvSpPr>
          <p:nvPr/>
        </p:nvSpPr>
        <p:spPr bwMode="auto">
          <a:xfrm>
            <a:off x="8382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By minibus……</a:t>
            </a:r>
          </a:p>
        </p:txBody>
      </p:sp>
      <p:sp>
        <p:nvSpPr>
          <p:cNvPr id="18436" name="Text Box 12"/>
          <p:cNvSpPr txBox="1">
            <a:spLocks noChangeArrowheads="1"/>
          </p:cNvSpPr>
          <p:nvPr/>
        </p:nvSpPr>
        <p:spPr bwMode="auto">
          <a:xfrm>
            <a:off x="2209800" y="63246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by air……</a:t>
            </a:r>
          </a:p>
        </p:txBody>
      </p:sp>
      <p:pic>
        <p:nvPicPr>
          <p:cNvPr id="18437" name="Picture 14" descr="angry by czuczy">
            <a:hlinkClick r:id="rId2" tooltip="angry by czucz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33845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Taking flight over the countryside by vw4ross">
            <a:hlinkClick r:id="rId4" tooltip="Taking flight over the countryside by vw4ros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429000"/>
            <a:ext cx="496887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u="sng" smtClean="0">
                <a:latin typeface="Comic Sans MS" pitchFamily="66" charset="0"/>
              </a:rPr>
              <a:t>Where to go</a:t>
            </a:r>
            <a:br>
              <a:rPr lang="en-US" b="1" u="sng" smtClean="0">
                <a:latin typeface="Comic Sans MS" pitchFamily="66" charset="0"/>
              </a:rPr>
            </a:br>
            <a:r>
              <a:rPr lang="en-US" b="1" u="sng" smtClean="0">
                <a:latin typeface="Comic Sans MS" pitchFamily="66" charset="0"/>
              </a:rPr>
              <a:t>Nairobi</a:t>
            </a:r>
          </a:p>
        </p:txBody>
      </p:sp>
      <p:sp>
        <p:nvSpPr>
          <p:cNvPr id="19459" name="Text Box 11"/>
          <p:cNvSpPr txBox="1">
            <a:spLocks noChangeArrowheads="1"/>
          </p:cNvSpPr>
          <p:nvPr/>
        </p:nvSpPr>
        <p:spPr bwMode="auto">
          <a:xfrm>
            <a:off x="5257800" y="4724400"/>
            <a:ext cx="342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Comic Sans MS" pitchFamily="66" charset="0"/>
              </a:rPr>
              <a:t>Nairobi is the capital of Kenya. It has a well developed Central Business District……however</a:t>
            </a:r>
          </a:p>
        </p:txBody>
      </p:sp>
      <p:pic>
        <p:nvPicPr>
          <p:cNvPr id="19460" name="Picture 13" descr="Nairobi Traffic Jam by rogiro">
            <a:hlinkClick r:id="rId2" tooltip="Nairobi Traffic Jam by rogir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205038"/>
            <a:ext cx="4033838"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u="sng" smtClean="0">
                <a:latin typeface="Comic Sans MS" pitchFamily="66" charset="0"/>
              </a:rPr>
              <a:t>Nairobi</a:t>
            </a:r>
          </a:p>
        </p:txBody>
      </p:sp>
      <p:sp>
        <p:nvSpPr>
          <p:cNvPr id="20483" name="Text Box 13"/>
          <p:cNvSpPr txBox="1">
            <a:spLocks noChangeArrowheads="1"/>
          </p:cNvSpPr>
          <p:nvPr/>
        </p:nvSpPr>
        <p:spPr bwMode="auto">
          <a:xfrm>
            <a:off x="323850" y="3573463"/>
            <a:ext cx="3962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Kibera : slum housing on the outskirts of Nairobi. Population approximately 1.4 million!!</a:t>
            </a:r>
          </a:p>
        </p:txBody>
      </p:sp>
      <p:pic>
        <p:nvPicPr>
          <p:cNvPr id="20484" name="Picture 15" descr="Kibera's roofs by Tatiana Cardeal">
            <a:hlinkClick r:id="rId2" tooltip="Kibera's roofs by Tatiana Carde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73238"/>
            <a:ext cx="44592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u="sng" smtClean="0">
                <a:latin typeface="Comic Sans MS" pitchFamily="66" charset="0"/>
              </a:rPr>
              <a:t>Aims and objectives</a:t>
            </a:r>
          </a:p>
        </p:txBody>
      </p:sp>
      <p:sp>
        <p:nvSpPr>
          <p:cNvPr id="3075" name="Rectangle 3"/>
          <p:cNvSpPr>
            <a:spLocks noGrp="1" noChangeArrowheads="1"/>
          </p:cNvSpPr>
          <p:nvPr>
            <p:ph type="body" idx="1"/>
          </p:nvPr>
        </p:nvSpPr>
        <p:spPr/>
        <p:txBody>
          <a:bodyPr/>
          <a:lstStyle/>
          <a:p>
            <a:pPr eaLnBrk="1" hangingPunct="1"/>
            <a:r>
              <a:rPr lang="en-US" sz="2800" smtClean="0">
                <a:latin typeface="Comic Sans MS" pitchFamily="66" charset="0"/>
              </a:rPr>
              <a:t>To be able to identify a tourist destination in a LEDC.</a:t>
            </a:r>
          </a:p>
          <a:p>
            <a:pPr eaLnBrk="1" hangingPunct="1"/>
            <a:r>
              <a:rPr lang="en-US" sz="2800" smtClean="0">
                <a:latin typeface="Comic Sans MS" pitchFamily="66" charset="0"/>
              </a:rPr>
              <a:t>Recognise the physical attractions of Kenya.</a:t>
            </a:r>
          </a:p>
          <a:p>
            <a:pPr eaLnBrk="1" hangingPunct="1"/>
            <a:r>
              <a:rPr lang="en-US" sz="2800" smtClean="0">
                <a:latin typeface="Comic Sans MS" pitchFamily="66" charset="0"/>
              </a:rPr>
              <a:t>Recognise the human attractions of Kenya.</a:t>
            </a:r>
          </a:p>
          <a:p>
            <a:pPr eaLnBrk="1" hangingPunct="1"/>
            <a:r>
              <a:rPr lang="en-US" sz="2800" smtClean="0">
                <a:latin typeface="Comic Sans MS" pitchFamily="66" charset="0"/>
              </a:rPr>
              <a:t>To be able to identify the economic, environmental and social impacts of tourism.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b="1" smtClean="0">
                <a:latin typeface="Comic Sans MS" pitchFamily="66" charset="0"/>
              </a:rPr>
              <a:t>        </a:t>
            </a:r>
            <a:r>
              <a:rPr lang="en-US" b="1" u="sng" smtClean="0">
                <a:latin typeface="Comic Sans MS" pitchFamily="66" charset="0"/>
              </a:rPr>
              <a:t>Samburu</a:t>
            </a:r>
            <a:br>
              <a:rPr lang="en-US" b="1" u="sng" smtClean="0">
                <a:latin typeface="Comic Sans MS" pitchFamily="66" charset="0"/>
              </a:rPr>
            </a:br>
            <a:r>
              <a:rPr lang="en-US" b="1" smtClean="0">
                <a:latin typeface="Comic Sans MS" pitchFamily="66" charset="0"/>
              </a:rPr>
              <a:t>      </a:t>
            </a:r>
            <a:r>
              <a:rPr lang="en-US" b="1" u="sng" smtClean="0">
                <a:latin typeface="Comic Sans MS" pitchFamily="66" charset="0"/>
              </a:rPr>
              <a:t>National Park</a:t>
            </a:r>
          </a:p>
        </p:txBody>
      </p:sp>
      <p:sp>
        <p:nvSpPr>
          <p:cNvPr id="21507" name="Text Box 12"/>
          <p:cNvSpPr txBox="1">
            <a:spLocks noChangeArrowheads="1"/>
          </p:cNvSpPr>
          <p:nvPr/>
        </p:nvSpPr>
        <p:spPr bwMode="auto">
          <a:xfrm>
            <a:off x="381000" y="4191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Comic Sans MS" pitchFamily="66" charset="0"/>
              </a:rPr>
              <a:t>Samburu warrior</a:t>
            </a:r>
          </a:p>
        </p:txBody>
      </p:sp>
      <p:sp>
        <p:nvSpPr>
          <p:cNvPr id="21508" name="Text Box 13"/>
          <p:cNvSpPr txBox="1">
            <a:spLocks noChangeArrowheads="1"/>
          </p:cNvSpPr>
          <p:nvPr/>
        </p:nvSpPr>
        <p:spPr bwMode="auto">
          <a:xfrm>
            <a:off x="6019800" y="2667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Comic Sans MS" pitchFamily="66" charset="0"/>
              </a:rPr>
              <a:t>The Samburu Lodge</a:t>
            </a:r>
          </a:p>
        </p:txBody>
      </p:sp>
      <p:pic>
        <p:nvPicPr>
          <p:cNvPr id="21509" name="Picture 1045" descr="Samburu warrior. by Fotomaker123">
            <a:hlinkClick r:id="rId2" tooltip="Samburu warrior. by Fotomaker123"/>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331311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47" descr="Kenya Samburu by maksid">
            <a:hlinkClick r:id="rId4" tooltip="Kenya Samburu by maksid"/>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573463"/>
            <a:ext cx="3887787"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92275" y="1484313"/>
            <a:ext cx="7772400" cy="1143000"/>
          </a:xfrm>
        </p:spPr>
        <p:txBody>
          <a:bodyPr/>
          <a:lstStyle/>
          <a:p>
            <a:pPr eaLnBrk="1" hangingPunct="1"/>
            <a:r>
              <a:rPr lang="en-US" b="1" u="sng" smtClean="0">
                <a:latin typeface="Comic Sans MS" pitchFamily="66" charset="0"/>
              </a:rPr>
              <a:t>Lake Naivasha</a:t>
            </a:r>
          </a:p>
        </p:txBody>
      </p:sp>
      <p:sp>
        <p:nvSpPr>
          <p:cNvPr id="22531" name="Text Box 13"/>
          <p:cNvSpPr txBox="1">
            <a:spLocks noChangeArrowheads="1"/>
          </p:cNvSpPr>
          <p:nvPr/>
        </p:nvSpPr>
        <p:spPr bwMode="auto">
          <a:xfrm>
            <a:off x="323850" y="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Boat trips</a:t>
            </a:r>
          </a:p>
        </p:txBody>
      </p:sp>
      <p:sp>
        <p:nvSpPr>
          <p:cNvPr id="22532" name="Text Box 16"/>
          <p:cNvSpPr txBox="1">
            <a:spLocks noChangeArrowheads="1"/>
          </p:cNvSpPr>
          <p:nvPr/>
        </p:nvSpPr>
        <p:spPr bwMode="auto">
          <a:xfrm>
            <a:off x="5867400" y="6308725"/>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Hungry Hippos!!</a:t>
            </a:r>
          </a:p>
        </p:txBody>
      </p:sp>
      <p:pic>
        <p:nvPicPr>
          <p:cNvPr id="22533" name="Picture 18" descr="Lake Navisha Sunrise 2 by Ed Ved">
            <a:hlinkClick r:id="rId2" tooltip="Lake Navisha Sunrise 2 by Ed Ve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76250"/>
            <a:ext cx="22685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0" descr="Lección de Bostezos - Yawning Lesson by dujarandille">
            <a:hlinkClick r:id="rId4" tooltip="Lección de Bostezos - Yawning Lesson by dujarandil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644900"/>
            <a:ext cx="33115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2" descr="Gossip at the spa..... by ajna6">
            <a:hlinkClick r:id="rId6" tooltip="Gossip at the spa..... by ajna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789363"/>
            <a:ext cx="360045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23"/>
          <p:cNvSpPr txBox="1">
            <a:spLocks noChangeArrowheads="1"/>
          </p:cNvSpPr>
          <p:nvPr/>
        </p:nvSpPr>
        <p:spPr bwMode="auto">
          <a:xfrm>
            <a:off x="2771775" y="386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solidFill>
                  <a:schemeClr val="bg1"/>
                </a:solidFill>
                <a:latin typeface="Comic Sans MS" pitchFamily="66" charset="0"/>
              </a:rPr>
              <a:t>Flamingos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u="sng" smtClean="0">
                <a:latin typeface="Comic Sans MS" pitchFamily="66" charset="0"/>
              </a:rPr>
              <a:t>Maasai Mara</a:t>
            </a:r>
            <a:br>
              <a:rPr lang="en-US" b="1" u="sng" smtClean="0">
                <a:latin typeface="Comic Sans MS" pitchFamily="66" charset="0"/>
              </a:rPr>
            </a:br>
            <a:r>
              <a:rPr lang="en-US" b="1" u="sng" smtClean="0">
                <a:latin typeface="Comic Sans MS" pitchFamily="66" charset="0"/>
              </a:rPr>
              <a:t>National Reserve</a:t>
            </a:r>
          </a:p>
        </p:txBody>
      </p:sp>
      <p:sp>
        <p:nvSpPr>
          <p:cNvPr id="23555" name="Text Box 12"/>
          <p:cNvSpPr txBox="1">
            <a:spLocks noChangeArrowheads="1"/>
          </p:cNvSpPr>
          <p:nvPr/>
        </p:nvSpPr>
        <p:spPr bwMode="auto">
          <a:xfrm>
            <a:off x="7239000" y="16764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Keekerok</a:t>
            </a:r>
          </a:p>
        </p:txBody>
      </p:sp>
      <p:sp>
        <p:nvSpPr>
          <p:cNvPr id="23556" name="Text Box 13"/>
          <p:cNvSpPr txBox="1">
            <a:spLocks noChangeArrowheads="1"/>
          </p:cNvSpPr>
          <p:nvPr/>
        </p:nvSpPr>
        <p:spPr bwMode="auto">
          <a:xfrm>
            <a:off x="4495800" y="5715000"/>
            <a:ext cx="4191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Comic Sans MS" pitchFamily="66" charset="0"/>
              </a:rPr>
              <a:t>The Maasai Mara Game Reserve has an abundance of wildlife and is home to a number of tribes. </a:t>
            </a:r>
          </a:p>
        </p:txBody>
      </p:sp>
      <p:pic>
        <p:nvPicPr>
          <p:cNvPr id="23557" name="Picture 15" descr="MasiWoman.SML by Steven Ford / snowbasinbumps">
            <a:hlinkClick r:id="rId2" tooltip="MasiWoman.SML by Steven Ford / snowbasinbump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23669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7" descr="Keekerok bedroom by Real Africa">
            <a:hlinkClick r:id="rId4" tooltip="Keekerok bedroom by Real Afric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188913"/>
            <a:ext cx="186372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9" descr="Mara Sarova Club tent exterior by Real Af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05038"/>
            <a:ext cx="4535488"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u="sng" smtClean="0">
                <a:latin typeface="Comic Sans MS" pitchFamily="66" charset="0"/>
              </a:rPr>
              <a:t>The people</a:t>
            </a:r>
            <a:br>
              <a:rPr lang="en-US" b="1" u="sng" smtClean="0">
                <a:latin typeface="Comic Sans MS" pitchFamily="66" charset="0"/>
              </a:rPr>
            </a:br>
            <a:r>
              <a:rPr lang="en-US" b="1" u="sng" smtClean="0">
                <a:latin typeface="Comic Sans MS" pitchFamily="66" charset="0"/>
              </a:rPr>
              <a:t/>
            </a:r>
            <a:br>
              <a:rPr lang="en-US" b="1" u="sng" smtClean="0">
                <a:latin typeface="Comic Sans MS" pitchFamily="66" charset="0"/>
              </a:rPr>
            </a:br>
            <a:endParaRPr lang="en-US" b="1" u="sng" smtClean="0">
              <a:latin typeface="Comic Sans MS" pitchFamily="66" charset="0"/>
            </a:endParaRPr>
          </a:p>
        </p:txBody>
      </p:sp>
      <p:sp>
        <p:nvSpPr>
          <p:cNvPr id="24579" name="Text Box 17"/>
          <p:cNvSpPr txBox="1">
            <a:spLocks noChangeArrowheads="1"/>
          </p:cNvSpPr>
          <p:nvPr/>
        </p:nvSpPr>
        <p:spPr bwMode="auto">
          <a:xfrm>
            <a:off x="250825" y="5805488"/>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Maasai</a:t>
            </a:r>
          </a:p>
        </p:txBody>
      </p:sp>
      <p:sp>
        <p:nvSpPr>
          <p:cNvPr id="24580" name="Text Box 18"/>
          <p:cNvSpPr txBox="1">
            <a:spLocks noChangeArrowheads="1"/>
          </p:cNvSpPr>
          <p:nvPr/>
        </p:nvSpPr>
        <p:spPr bwMode="auto">
          <a:xfrm>
            <a:off x="4500563" y="5013325"/>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Kikuyu</a:t>
            </a:r>
          </a:p>
        </p:txBody>
      </p:sp>
      <p:sp>
        <p:nvSpPr>
          <p:cNvPr id="24581" name="Text Box 19"/>
          <p:cNvSpPr txBox="1">
            <a:spLocks noChangeArrowheads="1"/>
          </p:cNvSpPr>
          <p:nvPr/>
        </p:nvSpPr>
        <p:spPr bwMode="auto">
          <a:xfrm>
            <a:off x="7092950" y="5734050"/>
            <a:ext cx="1752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400">
                <a:latin typeface="Comic Sans MS" pitchFamily="66" charset="0"/>
              </a:rPr>
              <a:t>Notice the different shapes of the traditional housing.</a:t>
            </a:r>
          </a:p>
        </p:txBody>
      </p:sp>
      <p:pic>
        <p:nvPicPr>
          <p:cNvPr id="24582" name="Picture 5" descr="happy, Maasai by Tatiana Cardeal">
            <a:hlinkClick r:id="rId2" tooltip="happy, Maasai by Tatiana Carde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352901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Kenya - July 2006 267 by antalcura">
            <a:hlinkClick r:id="rId4" tooltip="Kenya - July 2006 267 by antalcur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484313"/>
            <a:ext cx="4103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260350"/>
            <a:ext cx="4027487" cy="1143000"/>
          </a:xfrm>
        </p:spPr>
        <p:txBody>
          <a:bodyPr/>
          <a:lstStyle/>
          <a:p>
            <a:pPr eaLnBrk="1" hangingPunct="1"/>
            <a:r>
              <a:rPr lang="en-US" b="1" u="sng" smtClean="0">
                <a:latin typeface="Comic Sans MS" pitchFamily="66" charset="0"/>
              </a:rPr>
              <a:t>Mombasa</a:t>
            </a:r>
            <a:br>
              <a:rPr lang="en-US" b="1" u="sng" smtClean="0">
                <a:latin typeface="Comic Sans MS" pitchFamily="66" charset="0"/>
              </a:rPr>
            </a:br>
            <a:endParaRPr lang="en-US" b="1" u="sng" smtClean="0">
              <a:latin typeface="Comic Sans MS" pitchFamily="66" charset="0"/>
            </a:endParaRPr>
          </a:p>
        </p:txBody>
      </p:sp>
      <p:sp>
        <p:nvSpPr>
          <p:cNvPr id="25603" name="Text Box 17"/>
          <p:cNvSpPr txBox="1">
            <a:spLocks noChangeArrowheads="1"/>
          </p:cNvSpPr>
          <p:nvPr/>
        </p:nvSpPr>
        <p:spPr bwMode="auto">
          <a:xfrm>
            <a:off x="152400" y="1524000"/>
            <a:ext cx="1371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a:latin typeface="Comic Sans MS" pitchFamily="66" charset="0"/>
              </a:rPr>
              <a:t>Mombasa’s attractions include the wood carving factory, safaris, beautiful beaches and the old town.</a:t>
            </a:r>
          </a:p>
        </p:txBody>
      </p:sp>
      <p:sp>
        <p:nvSpPr>
          <p:cNvPr id="25604" name="Text Box 22"/>
          <p:cNvSpPr txBox="1">
            <a:spLocks noChangeArrowheads="1"/>
          </p:cNvSpPr>
          <p:nvPr/>
        </p:nvSpPr>
        <p:spPr bwMode="auto">
          <a:xfrm>
            <a:off x="1692275" y="1773238"/>
            <a:ext cx="4105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b="1">
                <a:latin typeface="Comic Sans MS" pitchFamily="66" charset="0"/>
              </a:rPr>
              <a:t>Using an Atlas locate Mombasa and add it to you map</a:t>
            </a:r>
            <a:endParaRPr lang="en-US" b="1">
              <a:latin typeface="Comic Sans MS" pitchFamily="66" charset="0"/>
            </a:endParaRPr>
          </a:p>
        </p:txBody>
      </p:sp>
      <p:pic>
        <p:nvPicPr>
          <p:cNvPr id="25605" name="Picture 24" descr="kenya    man and sea by paololivorno">
            <a:hlinkClick r:id="rId2" tooltip="kenya    man and sea by paololivorn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89363"/>
            <a:ext cx="352901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6" descr="Another sunrise by Vanapagan (mostly away)">
            <a:hlinkClick r:id="rId4" tooltip="Another sunrise by Vanapagan (mostly awa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789363"/>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8" descr="Mombasa old town 08 by pirano">
            <a:hlinkClick r:id="rId6" tooltip="Mombasa old town 08 by piran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836613"/>
            <a:ext cx="3059113"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u="sng" smtClean="0">
                <a:latin typeface="Comic Sans MS" pitchFamily="66" charset="0"/>
              </a:rPr>
              <a:t>Challenge 1</a:t>
            </a:r>
            <a:br>
              <a:rPr lang="en-US" b="1" u="sng" smtClean="0">
                <a:latin typeface="Comic Sans MS" pitchFamily="66" charset="0"/>
              </a:rPr>
            </a:br>
            <a:r>
              <a:rPr lang="en-US" b="1" u="sng" smtClean="0">
                <a:latin typeface="Comic Sans MS" pitchFamily="66" charset="0"/>
              </a:rPr>
              <a:t/>
            </a:r>
            <a:br>
              <a:rPr lang="en-US" b="1" u="sng" smtClean="0">
                <a:latin typeface="Comic Sans MS" pitchFamily="66" charset="0"/>
              </a:rPr>
            </a:br>
            <a:endParaRPr lang="en-US" b="1" u="sng" smtClean="0">
              <a:latin typeface="Comic Sans MS" pitchFamily="66" charset="0"/>
            </a:endParaRPr>
          </a:p>
        </p:txBody>
      </p:sp>
      <p:sp>
        <p:nvSpPr>
          <p:cNvPr id="26627" name="Rectangle 3"/>
          <p:cNvSpPr>
            <a:spLocks noGrp="1" noChangeArrowheads="1"/>
          </p:cNvSpPr>
          <p:nvPr>
            <p:ph type="body" idx="1"/>
          </p:nvPr>
        </p:nvSpPr>
        <p:spPr>
          <a:xfrm>
            <a:off x="609600" y="1295400"/>
            <a:ext cx="7772400" cy="4876800"/>
          </a:xfrm>
        </p:spPr>
        <p:txBody>
          <a:bodyPr/>
          <a:lstStyle/>
          <a:p>
            <a:pPr algn="ctr" eaLnBrk="1" hangingPunct="1">
              <a:buFontTx/>
              <a:buNone/>
            </a:pPr>
            <a:r>
              <a:rPr lang="en-US" sz="2400" smtClean="0">
                <a:latin typeface="Comic Sans MS" pitchFamily="66" charset="0"/>
              </a:rPr>
              <a:t>Kenya is an ideal holiday destination. It has many physical and human attractions.</a:t>
            </a:r>
          </a:p>
          <a:p>
            <a:pPr algn="ctr" eaLnBrk="1" hangingPunct="1">
              <a:buFontTx/>
              <a:buNone/>
            </a:pPr>
            <a:endParaRPr lang="en-US" sz="2400" smtClean="0">
              <a:latin typeface="Comic Sans MS" pitchFamily="66" charset="0"/>
            </a:endParaRPr>
          </a:p>
          <a:p>
            <a:pPr algn="ctr" eaLnBrk="1" hangingPunct="1">
              <a:buFontTx/>
              <a:buNone/>
            </a:pPr>
            <a:r>
              <a:rPr lang="en-US" sz="2400" smtClean="0">
                <a:latin typeface="Comic Sans MS" pitchFamily="66" charset="0"/>
              </a:rPr>
              <a:t>Create a table like the one below and list as many attractions as possible under the correct heading. </a:t>
            </a:r>
          </a:p>
        </p:txBody>
      </p:sp>
      <p:graphicFrame>
        <p:nvGraphicFramePr>
          <p:cNvPr id="47152" name="Group 48"/>
          <p:cNvGraphicFramePr>
            <a:graphicFrameLocks noGrp="1"/>
          </p:cNvGraphicFramePr>
          <p:nvPr/>
        </p:nvGraphicFramePr>
        <p:xfrm>
          <a:off x="1447800" y="3581400"/>
          <a:ext cx="6096000" cy="2916238"/>
        </p:xfrm>
        <a:graphic>
          <a:graphicData uri="http://schemas.openxmlformats.org/drawingml/2006/table">
            <a:tbl>
              <a:tblPr/>
              <a:tblGrid>
                <a:gridCol w="3048000"/>
                <a:gridCol w="3048000"/>
              </a:tblGrid>
              <a:tr h="11427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Kenya’s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Tourist attractions</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77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Physical attractions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omic Sans MS" pitchFamily="66" charset="0"/>
                        </a:rPr>
                        <a:t>The climate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omic Sans MS" pitchFamily="66" charset="0"/>
                        </a:rPr>
                        <a:t>Rift Valley</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Comic Sans MS" pitchFamily="66" charset="0"/>
                      </a:endParaRP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Human attractions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omic Sans MS" pitchFamily="66" charset="0"/>
                        </a:rPr>
                        <a:t>Maasai people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smtClean="0">
                          <a:ln>
                            <a:noFill/>
                          </a:ln>
                          <a:solidFill>
                            <a:schemeClr val="tx1"/>
                          </a:solidFill>
                          <a:effectLst/>
                          <a:latin typeface="Comic Sans MS" pitchFamily="66" charset="0"/>
                        </a:rPr>
                        <a:t>Nairobi</a:t>
                      </a:r>
                    </a:p>
                  </a:txBody>
                  <a:tcPr marT="45709" marB="4570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u="sng" smtClean="0">
                <a:latin typeface="Comic Sans MS" pitchFamily="66" charset="0"/>
              </a:rPr>
              <a:t>Impacts of tourism</a:t>
            </a:r>
          </a:p>
        </p:txBody>
      </p:sp>
      <p:sp>
        <p:nvSpPr>
          <p:cNvPr id="48131" name="Rectangle 3"/>
          <p:cNvSpPr>
            <a:spLocks noGrp="1" noChangeArrowheads="1"/>
          </p:cNvSpPr>
          <p:nvPr>
            <p:ph type="body" idx="1"/>
          </p:nvPr>
        </p:nvSpPr>
        <p:spPr/>
        <p:txBody>
          <a:bodyPr/>
          <a:lstStyle/>
          <a:p>
            <a:pPr eaLnBrk="1" hangingPunct="1"/>
            <a:r>
              <a:rPr lang="en-US" sz="2400" smtClean="0">
                <a:latin typeface="Comic Sans MS" pitchFamily="66" charset="0"/>
              </a:rPr>
              <a:t>Kenya appreciates its landscape and wildlife. Tourists bring much money into the country. This can be used to improve services, provide housing, create jobs and generally help the country improve its level of development.</a:t>
            </a:r>
          </a:p>
          <a:p>
            <a:pPr eaLnBrk="1" hangingPunct="1"/>
            <a:r>
              <a:rPr lang="en-US" sz="2400" smtClean="0">
                <a:latin typeface="Comic Sans MS" pitchFamily="66" charset="0"/>
              </a:rPr>
              <a:t>However, tourism also brings problems. The animals maybe frightened, erosion of roads and damage fragile environments.</a:t>
            </a:r>
          </a:p>
          <a:p>
            <a:pPr eaLnBrk="1" hangingPunct="1"/>
            <a:r>
              <a:rPr lang="en-US" sz="2400" smtClean="0">
                <a:latin typeface="Comic Sans MS" pitchFamily="66" charset="0"/>
              </a:rPr>
              <a:t>Tourism can have positive and negative impacts on the wildlife, people and the environment.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u="sng" smtClean="0">
                <a:latin typeface="Comic Sans MS" pitchFamily="66" charset="0"/>
              </a:rPr>
              <a:t>Challenge 2</a:t>
            </a:r>
            <a:br>
              <a:rPr lang="en-US" b="1" u="sng" smtClean="0">
                <a:latin typeface="Comic Sans MS" pitchFamily="66" charset="0"/>
              </a:rPr>
            </a:br>
            <a:r>
              <a:rPr lang="en-US" b="1" u="sng" smtClean="0">
                <a:latin typeface="Comic Sans MS" pitchFamily="66" charset="0"/>
              </a:rPr>
              <a:t/>
            </a:r>
            <a:br>
              <a:rPr lang="en-US" b="1" u="sng" smtClean="0">
                <a:latin typeface="Comic Sans MS" pitchFamily="66" charset="0"/>
              </a:rPr>
            </a:br>
            <a:endParaRPr lang="en-US" b="1" u="sng" smtClean="0">
              <a:latin typeface="Comic Sans MS" pitchFamily="66" charset="0"/>
            </a:endParaRPr>
          </a:p>
        </p:txBody>
      </p:sp>
      <p:sp>
        <p:nvSpPr>
          <p:cNvPr id="28675" name="Rectangle 3"/>
          <p:cNvSpPr>
            <a:spLocks noGrp="1" noChangeArrowheads="1"/>
          </p:cNvSpPr>
          <p:nvPr>
            <p:ph type="body" idx="1"/>
          </p:nvPr>
        </p:nvSpPr>
        <p:spPr>
          <a:xfrm>
            <a:off x="609600" y="990600"/>
            <a:ext cx="7772400" cy="4114800"/>
          </a:xfrm>
        </p:spPr>
        <p:txBody>
          <a:bodyPr/>
          <a:lstStyle/>
          <a:p>
            <a:pPr algn="ctr" eaLnBrk="1" hangingPunct="1">
              <a:buFontTx/>
              <a:buNone/>
            </a:pPr>
            <a:r>
              <a:rPr lang="en-US" sz="2400" smtClean="0">
                <a:latin typeface="Comic Sans MS" pitchFamily="66" charset="0"/>
              </a:rPr>
              <a:t>On the next slide you will be shown a number of tourist impacts. Your challenge is to put them under the correct headings. Think carefully if the impact is positive or negative and whether the impact effects the environment, wildlife or people.</a:t>
            </a:r>
          </a:p>
        </p:txBody>
      </p:sp>
      <p:graphicFrame>
        <p:nvGraphicFramePr>
          <p:cNvPr id="54340" name="Group 68"/>
          <p:cNvGraphicFramePr>
            <a:graphicFrameLocks noGrp="1"/>
          </p:cNvGraphicFramePr>
          <p:nvPr/>
        </p:nvGraphicFramePr>
        <p:xfrm>
          <a:off x="609600" y="2997200"/>
          <a:ext cx="7848600" cy="3632200"/>
        </p:xfrm>
        <a:graphic>
          <a:graphicData uri="http://schemas.openxmlformats.org/drawingml/2006/table">
            <a:tbl>
              <a:tblPr/>
              <a:tblGrid>
                <a:gridCol w="1981200"/>
                <a:gridCol w="2819400"/>
                <a:gridCol w="3048000"/>
              </a:tblGrid>
              <a:tr h="6096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What’s affected?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Tourism impacts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42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Positive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Negative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Wildlife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omic Sans MS" pitchFamily="66" charset="0"/>
                        </a:rPr>
                        <a:t>People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u="sng" smtClean="0">
                <a:latin typeface="Comic Sans MS" pitchFamily="66" charset="0"/>
              </a:rPr>
              <a:t>Tourism impacts</a:t>
            </a:r>
          </a:p>
        </p:txBody>
      </p:sp>
      <p:sp>
        <p:nvSpPr>
          <p:cNvPr id="55299" name="Rectangle 3"/>
          <p:cNvSpPr>
            <a:spLocks noGrp="1" noChangeArrowheads="1"/>
          </p:cNvSpPr>
          <p:nvPr>
            <p:ph type="body" idx="1"/>
          </p:nvPr>
        </p:nvSpPr>
        <p:spPr/>
        <p:txBody>
          <a:bodyPr/>
          <a:lstStyle/>
          <a:p>
            <a:pPr eaLnBrk="1" hangingPunct="1">
              <a:lnSpc>
                <a:spcPct val="90000"/>
              </a:lnSpc>
            </a:pPr>
            <a:r>
              <a:rPr lang="en-US" sz="2000" smtClean="0">
                <a:latin typeface="Comic Sans MS" pitchFamily="66" charset="0"/>
              </a:rPr>
              <a:t>Money to improve education, housing and water supply</a:t>
            </a:r>
          </a:p>
          <a:p>
            <a:pPr eaLnBrk="1" hangingPunct="1">
              <a:lnSpc>
                <a:spcPct val="90000"/>
              </a:lnSpc>
            </a:pPr>
            <a:r>
              <a:rPr lang="en-US" sz="2000" smtClean="0">
                <a:latin typeface="Comic Sans MS" pitchFamily="66" charset="0"/>
              </a:rPr>
              <a:t>Safari vans go off track and cause erosion</a:t>
            </a:r>
          </a:p>
          <a:p>
            <a:pPr eaLnBrk="1" hangingPunct="1">
              <a:lnSpc>
                <a:spcPct val="90000"/>
              </a:lnSpc>
            </a:pPr>
            <a:r>
              <a:rPr lang="en-US" sz="2000" smtClean="0">
                <a:latin typeface="Comic Sans MS" pitchFamily="66" charset="0"/>
              </a:rPr>
              <a:t>Traditional skills are lost (eg farming methods), people only want to work within the tourist industry</a:t>
            </a:r>
          </a:p>
          <a:p>
            <a:pPr eaLnBrk="1" hangingPunct="1">
              <a:lnSpc>
                <a:spcPct val="90000"/>
              </a:lnSpc>
            </a:pPr>
            <a:r>
              <a:rPr lang="en-US" sz="2000" smtClean="0">
                <a:latin typeface="Comic Sans MS" pitchFamily="66" charset="0"/>
              </a:rPr>
              <a:t>There has been a bad on hunting the wildlife</a:t>
            </a:r>
          </a:p>
          <a:p>
            <a:pPr eaLnBrk="1" hangingPunct="1">
              <a:lnSpc>
                <a:spcPct val="90000"/>
              </a:lnSpc>
            </a:pPr>
            <a:r>
              <a:rPr lang="en-US" sz="2000" smtClean="0">
                <a:latin typeface="Comic Sans MS" pitchFamily="66" charset="0"/>
              </a:rPr>
              <a:t>Traditional dances are changed to suit the tourists</a:t>
            </a:r>
          </a:p>
          <a:p>
            <a:pPr eaLnBrk="1" hangingPunct="1">
              <a:lnSpc>
                <a:spcPct val="90000"/>
              </a:lnSpc>
            </a:pPr>
            <a:r>
              <a:rPr lang="en-US" sz="2000" smtClean="0">
                <a:latin typeface="Comic Sans MS" pitchFamily="66" charset="0"/>
              </a:rPr>
              <a:t>Provides jobs</a:t>
            </a:r>
          </a:p>
          <a:p>
            <a:pPr eaLnBrk="1" hangingPunct="1">
              <a:lnSpc>
                <a:spcPct val="90000"/>
              </a:lnSpc>
            </a:pPr>
            <a:r>
              <a:rPr lang="en-US" sz="2000" smtClean="0">
                <a:latin typeface="Comic Sans MS" pitchFamily="66" charset="0"/>
              </a:rPr>
              <a:t>Erosion on tracks leads to dust storms</a:t>
            </a:r>
          </a:p>
          <a:p>
            <a:pPr eaLnBrk="1" hangingPunct="1">
              <a:lnSpc>
                <a:spcPct val="90000"/>
              </a:lnSpc>
            </a:pPr>
            <a:r>
              <a:rPr lang="en-US" sz="2000" smtClean="0">
                <a:latin typeface="Comic Sans MS" pitchFamily="66" charset="0"/>
              </a:rPr>
              <a:t>The animals are protected in National Parks</a:t>
            </a:r>
          </a:p>
          <a:p>
            <a:pPr eaLnBrk="1" hangingPunct="1">
              <a:lnSpc>
                <a:spcPct val="90000"/>
              </a:lnSpc>
            </a:pPr>
            <a:r>
              <a:rPr lang="en-US" sz="2000" smtClean="0">
                <a:latin typeface="Comic Sans MS" pitchFamily="66" charset="0"/>
              </a:rPr>
              <a:t>Maasai forced to move from their homelands</a:t>
            </a:r>
          </a:p>
          <a:p>
            <a:pPr eaLnBrk="1" hangingPunct="1">
              <a:lnSpc>
                <a:spcPct val="90000"/>
              </a:lnSpc>
            </a:pPr>
            <a:r>
              <a:rPr lang="en-US" sz="2000" smtClean="0">
                <a:latin typeface="Comic Sans MS" pitchFamily="66" charset="0"/>
              </a:rPr>
              <a:t>Wildlife is disturbed by tourists noise</a:t>
            </a:r>
          </a:p>
          <a:p>
            <a:pPr eaLnBrk="1" hangingPunct="1">
              <a:lnSpc>
                <a:spcPct val="90000"/>
              </a:lnSpc>
            </a:pPr>
            <a:r>
              <a:rPr lang="en-US" sz="2000" smtClean="0">
                <a:latin typeface="Comic Sans MS" pitchFamily="66" charset="0"/>
              </a:rPr>
              <a:t>Special tourist trails and tracks are developed </a:t>
            </a:r>
          </a:p>
          <a:p>
            <a:pPr eaLnBrk="1" hangingPunct="1">
              <a:lnSpc>
                <a:spcPct val="90000"/>
              </a:lnSpc>
            </a:pPr>
            <a:r>
              <a:rPr lang="en-US" sz="2000" smtClean="0">
                <a:latin typeface="Comic Sans MS" pitchFamily="66" charset="0"/>
              </a:rPr>
              <a:t>The Savanna landscape is being protected by Park Rangers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5299">
                                            <p:txEl>
                                              <p:pRg st="6" end="6"/>
                                            </p:txEl>
                                          </p:spTgt>
                                        </p:tgtEl>
                                        <p:attrNameLst>
                                          <p:attrName>style.visibility</p:attrName>
                                        </p:attrNameLst>
                                      </p:cBhvr>
                                      <p:to>
                                        <p:strVal val="visible"/>
                                      </p:to>
                                    </p:set>
                                    <p:anim calcmode="lin" valueType="num">
                                      <p:cBhvr additive="base">
                                        <p:cTn id="43" dur="500" fill="hold"/>
                                        <p:tgtEl>
                                          <p:spTgt spid="5529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52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5299">
                                            <p:txEl>
                                              <p:pRg st="7" end="7"/>
                                            </p:txEl>
                                          </p:spTgt>
                                        </p:tgtEl>
                                        <p:attrNameLst>
                                          <p:attrName>style.visibility</p:attrName>
                                        </p:attrNameLst>
                                      </p:cBhvr>
                                      <p:to>
                                        <p:strVal val="visible"/>
                                      </p:to>
                                    </p:set>
                                    <p:anim calcmode="lin" valueType="num">
                                      <p:cBhvr additive="base">
                                        <p:cTn id="49" dur="500" fill="hold"/>
                                        <p:tgtEl>
                                          <p:spTgt spid="5529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52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5299">
                                            <p:txEl>
                                              <p:pRg st="8" end="8"/>
                                            </p:txEl>
                                          </p:spTgt>
                                        </p:tgtEl>
                                        <p:attrNameLst>
                                          <p:attrName>style.visibility</p:attrName>
                                        </p:attrNameLst>
                                      </p:cBhvr>
                                      <p:to>
                                        <p:strVal val="visible"/>
                                      </p:to>
                                    </p:set>
                                    <p:anim calcmode="lin" valueType="num">
                                      <p:cBhvr additive="base">
                                        <p:cTn id="55" dur="500" fill="hold"/>
                                        <p:tgtEl>
                                          <p:spTgt spid="5529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52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5299">
                                            <p:txEl>
                                              <p:pRg st="9" end="9"/>
                                            </p:txEl>
                                          </p:spTgt>
                                        </p:tgtEl>
                                        <p:attrNameLst>
                                          <p:attrName>style.visibility</p:attrName>
                                        </p:attrNameLst>
                                      </p:cBhvr>
                                      <p:to>
                                        <p:strVal val="visible"/>
                                      </p:to>
                                    </p:set>
                                    <p:anim calcmode="lin" valueType="num">
                                      <p:cBhvr additive="base">
                                        <p:cTn id="61" dur="500" fill="hold"/>
                                        <p:tgtEl>
                                          <p:spTgt spid="5529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52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5299">
                                            <p:txEl>
                                              <p:pRg st="10" end="10"/>
                                            </p:txEl>
                                          </p:spTgt>
                                        </p:tgtEl>
                                        <p:attrNameLst>
                                          <p:attrName>style.visibility</p:attrName>
                                        </p:attrNameLst>
                                      </p:cBhvr>
                                      <p:to>
                                        <p:strVal val="visible"/>
                                      </p:to>
                                    </p:set>
                                    <p:anim calcmode="lin" valueType="num">
                                      <p:cBhvr additive="base">
                                        <p:cTn id="67" dur="500" fill="hold"/>
                                        <p:tgtEl>
                                          <p:spTgt spid="55299">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52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5299">
                                            <p:txEl>
                                              <p:pRg st="11" end="11"/>
                                            </p:txEl>
                                          </p:spTgt>
                                        </p:tgtEl>
                                        <p:attrNameLst>
                                          <p:attrName>style.visibility</p:attrName>
                                        </p:attrNameLst>
                                      </p:cBhvr>
                                      <p:to>
                                        <p:strVal val="visible"/>
                                      </p:to>
                                    </p:set>
                                    <p:anim calcmode="lin" valueType="num">
                                      <p:cBhvr additive="base">
                                        <p:cTn id="73" dur="500" fill="hold"/>
                                        <p:tgtEl>
                                          <p:spTgt spid="55299">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529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u="sng" smtClean="0">
                <a:latin typeface="Comic Sans MS" pitchFamily="66" charset="0"/>
              </a:rPr>
              <a:t>Summary</a:t>
            </a:r>
          </a:p>
        </p:txBody>
      </p:sp>
      <p:sp>
        <p:nvSpPr>
          <p:cNvPr id="56323" name="Rectangle 3"/>
          <p:cNvSpPr>
            <a:spLocks noGrp="1" noChangeArrowheads="1"/>
          </p:cNvSpPr>
          <p:nvPr>
            <p:ph type="body" idx="1"/>
          </p:nvPr>
        </p:nvSpPr>
        <p:spPr/>
        <p:txBody>
          <a:bodyPr/>
          <a:lstStyle/>
          <a:p>
            <a:pPr eaLnBrk="1" hangingPunct="1">
              <a:lnSpc>
                <a:spcPct val="90000"/>
              </a:lnSpc>
            </a:pPr>
            <a:r>
              <a:rPr lang="en-US" smtClean="0">
                <a:latin typeface="Comic Sans MS" pitchFamily="66" charset="0"/>
              </a:rPr>
              <a:t>Kenya is a popular tourist destination, it has many physical (landscape, beaches) and human attractions (Nairobi, Maasai tribe).</a:t>
            </a:r>
          </a:p>
          <a:p>
            <a:pPr eaLnBrk="1" hangingPunct="1">
              <a:lnSpc>
                <a:spcPct val="90000"/>
              </a:lnSpc>
            </a:pPr>
            <a:r>
              <a:rPr lang="en-US" smtClean="0">
                <a:latin typeface="Comic Sans MS" pitchFamily="66" charset="0"/>
              </a:rPr>
              <a:t>Tourists can have a positive and negative effect on the country.</a:t>
            </a:r>
          </a:p>
          <a:p>
            <a:pPr eaLnBrk="1" hangingPunct="1">
              <a:lnSpc>
                <a:spcPct val="90000"/>
              </a:lnSpc>
            </a:pPr>
            <a:r>
              <a:rPr lang="en-US" smtClean="0">
                <a:latin typeface="Comic Sans MS" pitchFamily="66" charset="0"/>
              </a:rPr>
              <a:t>Impacts can effect the environment, wildlife and people.</a:t>
            </a:r>
          </a:p>
          <a:p>
            <a:pPr eaLnBrk="1" hangingPunct="1">
              <a:lnSpc>
                <a:spcPct val="90000"/>
              </a:lnSpc>
            </a:pPr>
            <a:endParaRPr lang="en-US" smtClean="0">
              <a:latin typeface="Comic Sans MS" pitchFamily="66" charset="0"/>
            </a:endParaRPr>
          </a:p>
          <a:p>
            <a:pPr eaLnBrk="1" hangingPunct="1">
              <a:lnSpc>
                <a:spcPct val="90000"/>
              </a:lnSpc>
            </a:pPr>
            <a:endParaRPr lang="en-US" smtClean="0">
              <a:latin typeface="Comic Sans MS" pitchFamily="66" charset="0"/>
            </a:endParaRPr>
          </a:p>
          <a:p>
            <a:pPr eaLnBrk="1" hangingPunct="1">
              <a:lnSpc>
                <a:spcPct val="90000"/>
              </a:lnSpc>
            </a:pPr>
            <a:endParaRPr lang="en-US"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b="1" smtClean="0">
                <a:latin typeface="Comic Sans MS" pitchFamily="66" charset="0"/>
              </a:rPr>
              <a:t>      </a:t>
            </a:r>
            <a:r>
              <a:rPr lang="en-US" b="1" u="sng" smtClean="0">
                <a:latin typeface="Comic Sans MS" pitchFamily="66" charset="0"/>
              </a:rPr>
              <a:t>Locating Kenya</a:t>
            </a:r>
          </a:p>
        </p:txBody>
      </p:sp>
      <p:sp>
        <p:nvSpPr>
          <p:cNvPr id="4099" name="Text Box 8"/>
          <p:cNvSpPr txBox="1">
            <a:spLocks noChangeArrowheads="1"/>
          </p:cNvSpPr>
          <p:nvPr/>
        </p:nvSpPr>
        <p:spPr bwMode="auto">
          <a:xfrm>
            <a:off x="1476375" y="2492375"/>
            <a:ext cx="5943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atin typeface="Comic Sans MS" pitchFamily="66" charset="0"/>
              </a:rPr>
              <a:t>Kenya is located in Central Africa with the equator passing through its centre. It is 583 000sq km and the main tourist season is in January and February, since the hot, dry climate is considered to be the most pleasant</a:t>
            </a:r>
          </a:p>
        </p:txBody>
      </p:sp>
      <p:pic>
        <p:nvPicPr>
          <p:cNvPr id="4100" name="Picture 11" descr="Giraffes at Sunset, Etosha Pan #3 by Image-Oasis">
            <a:hlinkClick r:id="rId2" tooltip="Giraffes at Sunset, Etosha Pan #3 by Image-Oasi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0"/>
            <a:ext cx="7772400" cy="1143000"/>
          </a:xfrm>
        </p:spPr>
        <p:txBody>
          <a:bodyPr/>
          <a:lstStyle/>
          <a:p>
            <a:pPr algn="l" eaLnBrk="1" hangingPunct="1"/>
            <a:r>
              <a:rPr lang="en-US" b="1" smtClean="0">
                <a:latin typeface="Comic Sans MS" pitchFamily="66" charset="0"/>
              </a:rPr>
              <a:t>           </a:t>
            </a:r>
            <a:r>
              <a:rPr lang="en-US" b="1" u="sng" smtClean="0">
                <a:latin typeface="Comic Sans MS" pitchFamily="66" charset="0"/>
              </a:rPr>
              <a:t>Kenya</a:t>
            </a:r>
          </a:p>
        </p:txBody>
      </p:sp>
      <p:sp>
        <p:nvSpPr>
          <p:cNvPr id="5123" name="Rectangle 6"/>
          <p:cNvSpPr>
            <a:spLocks noChangeArrowheads="1"/>
          </p:cNvSpPr>
          <p:nvPr/>
        </p:nvSpPr>
        <p:spPr bwMode="auto">
          <a:xfrm>
            <a:off x="357188" y="135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7417" name="Text Box 9"/>
          <p:cNvSpPr txBox="1">
            <a:spLocks noChangeArrowheads="1"/>
          </p:cNvSpPr>
          <p:nvPr/>
        </p:nvSpPr>
        <p:spPr bwMode="auto">
          <a:xfrm>
            <a:off x="5105400" y="1905000"/>
            <a:ext cx="3505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Comic Sans MS" pitchFamily="66" charset="0"/>
              </a:rPr>
              <a:t>Kenya is bordered by 5 other Kenyan countries</a:t>
            </a:r>
          </a:p>
          <a:p>
            <a:pPr eaLnBrk="1" hangingPunct="1">
              <a:spcBef>
                <a:spcPct val="50000"/>
              </a:spcBef>
            </a:pPr>
            <a:endParaRPr lang="en-US">
              <a:latin typeface="Comic Sans MS" pitchFamily="66" charset="0"/>
            </a:endParaRPr>
          </a:p>
          <a:p>
            <a:pPr eaLnBrk="1" hangingPunct="1">
              <a:spcBef>
                <a:spcPct val="50000"/>
              </a:spcBef>
            </a:pPr>
            <a:r>
              <a:rPr lang="en-US">
                <a:latin typeface="Comic Sans MS" pitchFamily="66" charset="0"/>
              </a:rPr>
              <a:t>Can you name them ?</a:t>
            </a:r>
          </a:p>
          <a:p>
            <a:pPr eaLnBrk="1" hangingPunct="1">
              <a:spcBef>
                <a:spcPct val="50000"/>
              </a:spcBef>
            </a:pPr>
            <a:endParaRPr lang="en-US">
              <a:latin typeface="Comic Sans MS" pitchFamily="66" charset="0"/>
            </a:endParaRPr>
          </a:p>
          <a:p>
            <a:pPr eaLnBrk="1" hangingPunct="1">
              <a:spcBef>
                <a:spcPct val="50000"/>
              </a:spcBef>
            </a:pPr>
            <a:r>
              <a:rPr lang="en-US">
                <a:latin typeface="Comic Sans MS" pitchFamily="66" charset="0"/>
              </a:rPr>
              <a:t>What is the capital city?</a:t>
            </a:r>
          </a:p>
        </p:txBody>
      </p:sp>
      <p:pic>
        <p:nvPicPr>
          <p:cNvPr id="5125" name="Picture 10" descr="Giraffes at Sunset, Etosha Pan #3 by Image-Oasis">
            <a:hlinkClick r:id="rId2" tooltip="Giraffes at Sunset, Etosha Pan #3 by Image-Oasi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1"/>
          <p:cNvSpPr txBox="1">
            <a:spLocks noChangeArrowheads="1"/>
          </p:cNvSpPr>
          <p:nvPr/>
        </p:nvSpPr>
        <p:spPr bwMode="auto">
          <a:xfrm>
            <a:off x="323850" y="1052513"/>
            <a:ext cx="4105275" cy="1606550"/>
          </a:xfrm>
          <a:prstGeom prst="rect">
            <a:avLst/>
          </a:prstGeom>
          <a:noFill/>
          <a:ln w="539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b="1">
                <a:latin typeface="Comic Sans MS" pitchFamily="66" charset="0"/>
              </a:rPr>
              <a:t>Using an Atlas locate Kenya and add it the main physical and human features</a:t>
            </a:r>
            <a:endParaRPr lang="en-US" b="1">
              <a:latin typeface="Comic Sans MS" pitchFamily="66" charset="0"/>
            </a:endParaRPr>
          </a:p>
        </p:txBody>
      </p:sp>
      <p:pic>
        <p:nvPicPr>
          <p:cNvPr id="5127" name="Picture 13" descr="Political Map of Africa by marylea">
            <a:hlinkClick r:id="rId4" tooltip="Political Map of Africa by maryl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781300"/>
            <a:ext cx="40084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additive="base">
                                        <p:cTn id="7" dur="500" fill="hold"/>
                                        <p:tgtEl>
                                          <p:spTgt spid="17417"/>
                                        </p:tgtEl>
                                        <p:attrNameLst>
                                          <p:attrName>ppt_x</p:attrName>
                                        </p:attrNameLst>
                                      </p:cBhvr>
                                      <p:tavLst>
                                        <p:tav tm="0">
                                          <p:val>
                                            <p:strVal val="1+#ppt_w/2"/>
                                          </p:val>
                                        </p:tav>
                                        <p:tav tm="100000">
                                          <p:val>
                                            <p:strVal val="#ppt_x"/>
                                          </p:val>
                                        </p:tav>
                                      </p:tavLst>
                                    </p:anim>
                                    <p:anim calcmode="lin" valueType="num">
                                      <p:cBhvr additive="base">
                                        <p:cTn id="8"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u="sng" smtClean="0">
                <a:latin typeface="Comic Sans MS" pitchFamily="66" charset="0"/>
              </a:rPr>
              <a:t>The climate</a:t>
            </a:r>
          </a:p>
        </p:txBody>
      </p:sp>
      <p:graphicFrame>
        <p:nvGraphicFramePr>
          <p:cNvPr id="13651" name="Group 1363"/>
          <p:cNvGraphicFramePr>
            <a:graphicFrameLocks noGrp="1"/>
          </p:cNvGraphicFramePr>
          <p:nvPr/>
        </p:nvGraphicFramePr>
        <p:xfrm>
          <a:off x="152400" y="2286000"/>
          <a:ext cx="8763000" cy="2540000"/>
        </p:xfrm>
        <a:graphic>
          <a:graphicData uri="http://schemas.openxmlformats.org/drawingml/2006/table">
            <a:tbl>
              <a:tblPr/>
              <a:tblGrid>
                <a:gridCol w="914400"/>
                <a:gridCol w="685800"/>
                <a:gridCol w="609600"/>
                <a:gridCol w="609600"/>
                <a:gridCol w="609600"/>
                <a:gridCol w="614363"/>
                <a:gridCol w="676275"/>
                <a:gridCol w="673100"/>
                <a:gridCol w="673100"/>
                <a:gridCol w="674687"/>
                <a:gridCol w="673100"/>
                <a:gridCol w="676275"/>
                <a:gridCol w="673100"/>
              </a:tblGrid>
              <a:tr h="5334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Month</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J</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F</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J</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J</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3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Temp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Degrees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31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29</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3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Rainfall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rPr>
                        <a:t>MM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Comic Sans MS" pitchFamily="66"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48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128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200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78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67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54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53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63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67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50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05" name="Text Box 1358"/>
          <p:cNvSpPr txBox="1">
            <a:spLocks noChangeArrowheads="1"/>
          </p:cNvSpPr>
          <p:nvPr/>
        </p:nvSpPr>
        <p:spPr bwMode="auto">
          <a:xfrm>
            <a:off x="457200" y="5257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Comic Sans MS" pitchFamily="66" charset="0"/>
              </a:rPr>
              <a:t>Using the statistics above draw your own climate graph</a:t>
            </a:r>
          </a:p>
        </p:txBody>
      </p:sp>
      <p:pic>
        <p:nvPicPr>
          <p:cNvPr id="6206" name="Picture 1364" descr="Giraffes at Sunset, Etosha Pan #3 by Image-Oasis">
            <a:hlinkClick r:id="rId2" tooltip="Giraffes at Sunset, Etosha Pan #3 by Image-Oasi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6013" y="188913"/>
            <a:ext cx="7772400" cy="1143000"/>
          </a:xfrm>
        </p:spPr>
        <p:txBody>
          <a:bodyPr/>
          <a:lstStyle/>
          <a:p>
            <a:pPr eaLnBrk="1" hangingPunct="1"/>
            <a:r>
              <a:rPr lang="en-US" b="1" smtClean="0">
                <a:latin typeface="Comic Sans MS" pitchFamily="66" charset="0"/>
              </a:rPr>
              <a:t>      </a:t>
            </a:r>
            <a:r>
              <a:rPr lang="en-US" b="1" u="sng" smtClean="0">
                <a:latin typeface="Comic Sans MS" pitchFamily="66" charset="0"/>
              </a:rPr>
              <a:t>The main attractions</a:t>
            </a:r>
            <a:br>
              <a:rPr lang="en-US" b="1" u="sng" smtClean="0">
                <a:latin typeface="Comic Sans MS" pitchFamily="66" charset="0"/>
              </a:rPr>
            </a:br>
            <a:endParaRPr lang="en-US" b="1" u="sng" smtClean="0">
              <a:latin typeface="Comic Sans MS" pitchFamily="66" charset="0"/>
            </a:endParaRPr>
          </a:p>
        </p:txBody>
      </p:sp>
      <p:sp>
        <p:nvSpPr>
          <p:cNvPr id="7171" name="Text Box 6"/>
          <p:cNvSpPr txBox="1">
            <a:spLocks noChangeArrowheads="1"/>
          </p:cNvSpPr>
          <p:nvPr/>
        </p:nvSpPr>
        <p:spPr bwMode="auto">
          <a:xfrm>
            <a:off x="2771775" y="836613"/>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Comic Sans MS" pitchFamily="66" charset="0"/>
              </a:rPr>
              <a:t>      </a:t>
            </a:r>
            <a:r>
              <a:rPr lang="en-US" b="1" u="sng">
                <a:latin typeface="Comic Sans MS" pitchFamily="66" charset="0"/>
              </a:rPr>
              <a:t>Safari holidays – the wildlife</a:t>
            </a:r>
          </a:p>
        </p:txBody>
      </p:sp>
      <p:sp>
        <p:nvSpPr>
          <p:cNvPr id="7172" name="Rectangle 13"/>
          <p:cNvSpPr>
            <a:spLocks noChangeArrowheads="1"/>
          </p:cNvSpPr>
          <p:nvPr/>
        </p:nvSpPr>
        <p:spPr bwMode="auto">
          <a:xfrm>
            <a:off x="3260725"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73" name="Text Box 24"/>
          <p:cNvSpPr txBox="1">
            <a:spLocks noChangeArrowheads="1"/>
          </p:cNvSpPr>
          <p:nvPr/>
        </p:nvSpPr>
        <p:spPr bwMode="auto">
          <a:xfrm>
            <a:off x="5724525" y="5589588"/>
            <a:ext cx="259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b="1" u="sng">
                <a:latin typeface="Comic Sans MS" pitchFamily="66" charset="0"/>
              </a:rPr>
              <a:t>Lions</a:t>
            </a:r>
          </a:p>
        </p:txBody>
      </p:sp>
      <p:pic>
        <p:nvPicPr>
          <p:cNvPr id="7174" name="Picture 26" descr="Absolutely Lords of Their Place… by bocavermelha-l.b.">
            <a:hlinkClick r:id="rId2" tooltip="Absolutely Lords of Their Place… by bocavermelha-l.b."/>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3526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8" descr="stealthily, the queen's mad-eyes...♫ wildilife from zimbabwe ♫ by bocavermelha-l.b.">
            <a:hlinkClick r:id="rId4" tooltip="stealthily, the queen's mad-eyes...♫ wildilife from zimbabwe ♫ by bocavermelha-l.b."/>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860800"/>
            <a:ext cx="41767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0" descr="ERA PROPRIO BUONO!! by peo pea">
            <a:hlinkClick r:id="rId6" tooltip="ERA PROPRIO BUONO!! by peo pea"/>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1628775"/>
            <a:ext cx="410368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188913"/>
            <a:ext cx="7772400" cy="1143000"/>
          </a:xfrm>
        </p:spPr>
        <p:txBody>
          <a:bodyPr/>
          <a:lstStyle/>
          <a:p>
            <a:pPr eaLnBrk="1" hangingPunct="1"/>
            <a:r>
              <a:rPr lang="en-US" b="1" u="sng" smtClean="0">
                <a:latin typeface="Comic Sans MS" pitchFamily="66" charset="0"/>
              </a:rPr>
              <a:t>Hippo’s</a:t>
            </a:r>
          </a:p>
        </p:txBody>
      </p:sp>
      <p:pic>
        <p:nvPicPr>
          <p:cNvPr id="8195" name="Picture 11" descr="Mzima Springs Hippo by Edgar Thissen">
            <a:hlinkClick r:id="rId2" tooltip="Mzima Springs Hippo by Edgar Thi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143375"/>
            <a:ext cx="360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3" descr="Hippopotamus (03094) by giamplume">
            <a:hlinkClick r:id="rId4" tooltip="Hippopotamus (03094) by giamplu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3529013"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5" descr="Lección de Bostezos - Yawning Lesson by dujarandille">
            <a:hlinkClick r:id="rId6" tooltip="Lección de Bostezos - Yawning Lesson by dujarandil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2060575"/>
            <a:ext cx="432117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b="1" smtClean="0">
                <a:latin typeface="Comic Sans MS" pitchFamily="66" charset="0"/>
              </a:rPr>
              <a:t>      </a:t>
            </a:r>
            <a:r>
              <a:rPr lang="en-US" b="1" u="sng" smtClean="0">
                <a:latin typeface="Comic Sans MS" pitchFamily="66" charset="0"/>
              </a:rPr>
              <a:t>Elephants</a:t>
            </a:r>
          </a:p>
        </p:txBody>
      </p:sp>
      <p:pic>
        <p:nvPicPr>
          <p:cNvPr id="9219" name="Picture 11" descr="Step by step… steadily ♫♫ by bocavermelha-l.b.">
            <a:hlinkClick r:id="rId2" tooltip="Step by step… steadily ♫♫ by bocavermelha-l.b."/>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88913"/>
            <a:ext cx="345598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Elephant (00448) by giamplume">
            <a:hlinkClick r:id="rId4" tooltip="Elephant (00448) by giamplu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141663"/>
            <a:ext cx="53276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5" descr="Baby elephant Impunga sits up on his big brother Vus'musi, they are best friends. by kjdrill">
            <a:hlinkClick r:id="rId6" tooltip="Baby elephant Impunga sits up on his big brother Vus'musi, they are best friends. by kjdrill"/>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3284538"/>
            <a:ext cx="31686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en-US" b="1" smtClean="0">
                <a:latin typeface="Comic Sans MS" pitchFamily="66" charset="0"/>
              </a:rPr>
              <a:t>       </a:t>
            </a:r>
            <a:endParaRPr lang="en-US" b="1" u="sng" smtClean="0">
              <a:latin typeface="Comic Sans MS" pitchFamily="66" charset="0"/>
            </a:endParaRPr>
          </a:p>
        </p:txBody>
      </p:sp>
      <p:sp>
        <p:nvSpPr>
          <p:cNvPr id="10243" name="Text Box 10"/>
          <p:cNvSpPr txBox="1">
            <a:spLocks noChangeArrowheads="1"/>
          </p:cNvSpPr>
          <p:nvPr/>
        </p:nvSpPr>
        <p:spPr bwMode="auto">
          <a:xfrm>
            <a:off x="5486400" y="5105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0244" name="Text Box 11"/>
          <p:cNvSpPr txBox="1">
            <a:spLocks noChangeArrowheads="1"/>
          </p:cNvSpPr>
          <p:nvPr/>
        </p:nvSpPr>
        <p:spPr bwMode="auto">
          <a:xfrm>
            <a:off x="5486400" y="52578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b="1">
                <a:latin typeface="Comic Sans MS" pitchFamily="66" charset="0"/>
              </a:rPr>
              <a:t> </a:t>
            </a:r>
            <a:r>
              <a:rPr lang="en-US" sz="4400" b="1" u="sng">
                <a:latin typeface="Comic Sans MS" pitchFamily="66" charset="0"/>
              </a:rPr>
              <a:t>Giraffe</a:t>
            </a:r>
          </a:p>
        </p:txBody>
      </p:sp>
      <p:pic>
        <p:nvPicPr>
          <p:cNvPr id="10245" name="Picture 13" descr="Intimacy by manolinlao (I need more time!)">
            <a:hlinkClick r:id="rId2" tooltip="Intimacy by manolinlao (I need more ti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31750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5" descr="Giraffe: Keeping An Eye On You by Durotriges">
            <a:hlinkClick r:id="rId4" tooltip="Giraffe: Keeping An Eye On You by Durotrige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716338"/>
            <a:ext cx="29352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descr="I'm so pretty! by ucumari">
            <a:hlinkClick r:id="rId6" tooltip="I'm so pretty! by ucumari"/>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260350"/>
            <a:ext cx="30241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673</TotalTime>
  <Words>701</Words>
  <Application>Microsoft Office PowerPoint</Application>
  <PresentationFormat>On-screen Show (4:3)</PresentationFormat>
  <Paragraphs>182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Times New Roman</vt:lpstr>
      <vt:lpstr>Arial</vt:lpstr>
      <vt:lpstr>Calibri</vt:lpstr>
      <vt:lpstr>Comic Sans MS</vt:lpstr>
      <vt:lpstr>Default Design</vt:lpstr>
      <vt:lpstr>Tourism in Kenya  </vt:lpstr>
      <vt:lpstr>Aims and objectives</vt:lpstr>
      <vt:lpstr>      Locating Kenya</vt:lpstr>
      <vt:lpstr>           Kenya</vt:lpstr>
      <vt:lpstr>The climate</vt:lpstr>
      <vt:lpstr>      The main attractions </vt:lpstr>
      <vt:lpstr>Hippo’s</vt:lpstr>
      <vt:lpstr>      Elephants</vt:lpstr>
      <vt:lpstr>       </vt:lpstr>
      <vt:lpstr>Birds</vt:lpstr>
      <vt:lpstr>       Leopards</vt:lpstr>
      <vt:lpstr>     … and more!</vt:lpstr>
      <vt:lpstr>     … and more</vt:lpstr>
      <vt:lpstr>Physical landscape</vt:lpstr>
      <vt:lpstr>The Rift Valley</vt:lpstr>
      <vt:lpstr>The Coast</vt:lpstr>
      <vt:lpstr>Safari holiday</vt:lpstr>
      <vt:lpstr>Where to go Nairobi</vt:lpstr>
      <vt:lpstr>Nairobi</vt:lpstr>
      <vt:lpstr>        Samburu       National Park</vt:lpstr>
      <vt:lpstr>Lake Naivasha</vt:lpstr>
      <vt:lpstr>Maasai Mara National Reserve</vt:lpstr>
      <vt:lpstr>The people  </vt:lpstr>
      <vt:lpstr>Mombasa </vt:lpstr>
      <vt:lpstr>Challenge 1  </vt:lpstr>
      <vt:lpstr>Impacts of tourism</vt:lpstr>
      <vt:lpstr>Challenge 2  </vt:lpstr>
      <vt:lpstr>Tourism impacts</vt:lpstr>
      <vt:lpstr>Summary</vt:lpstr>
    </vt:vector>
  </TitlesOfParts>
  <Company>Heritage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in a LEDC Kenya</dc:title>
  <dc:creator>tinaparson</dc:creator>
  <cp:lastModifiedBy>Teacher E-Solutions</cp:lastModifiedBy>
  <cp:revision>82</cp:revision>
  <dcterms:created xsi:type="dcterms:W3CDTF">2004-05-13T04:50:51Z</dcterms:created>
  <dcterms:modified xsi:type="dcterms:W3CDTF">2019-01-18T16:56:36Z</dcterms:modified>
</cp:coreProperties>
</file>