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97" r:id="rId3"/>
    <p:sldId id="262" r:id="rId4"/>
    <p:sldId id="263" r:id="rId5"/>
    <p:sldId id="264" r:id="rId6"/>
    <p:sldId id="265" r:id="rId7"/>
    <p:sldId id="266" r:id="rId8"/>
    <p:sldId id="300" r:id="rId9"/>
    <p:sldId id="268" r:id="rId10"/>
    <p:sldId id="269" r:id="rId11"/>
    <p:sldId id="267" r:id="rId12"/>
    <p:sldId id="295" r:id="rId13"/>
    <p:sldId id="270" r:id="rId14"/>
    <p:sldId id="272" r:id="rId15"/>
    <p:sldId id="271" r:id="rId16"/>
    <p:sldId id="273" r:id="rId17"/>
    <p:sldId id="274" r:id="rId18"/>
    <p:sldId id="275" r:id="rId19"/>
    <p:sldId id="294" r:id="rId20"/>
    <p:sldId id="276" r:id="rId21"/>
    <p:sldId id="277" r:id="rId22"/>
    <p:sldId id="278" r:id="rId23"/>
    <p:sldId id="279" r:id="rId24"/>
    <p:sldId id="29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1" r:id="rId38"/>
    <p:sldId id="293" r:id="rId39"/>
  </p:sldIdLst>
  <p:sldSz cx="9144000" cy="6858000" type="screen4x3"/>
  <p:notesSz cx="6888163" cy="9623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902B4"/>
    <a:srgbClr val="30029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31.xml"/><Relationship Id="rId3" Type="http://schemas.openxmlformats.org/officeDocument/2006/relationships/slide" Target="slides/slide7.xml"/><Relationship Id="rId7" Type="http://schemas.openxmlformats.org/officeDocument/2006/relationships/slide" Target="slides/slide17.xml"/><Relationship Id="rId12" Type="http://schemas.openxmlformats.org/officeDocument/2006/relationships/slide" Target="slides/slide29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28.xml"/><Relationship Id="rId5" Type="http://schemas.openxmlformats.org/officeDocument/2006/relationships/slide" Target="slides/slide15.xml"/><Relationship Id="rId15" Type="http://schemas.openxmlformats.org/officeDocument/2006/relationships/slide" Target="slides/slide36.xml"/><Relationship Id="rId10" Type="http://schemas.openxmlformats.org/officeDocument/2006/relationships/slide" Target="slides/slide26.xml"/><Relationship Id="rId4" Type="http://schemas.openxmlformats.org/officeDocument/2006/relationships/slide" Target="slides/slide13.xml"/><Relationship Id="rId9" Type="http://schemas.openxmlformats.org/officeDocument/2006/relationships/slide" Target="slides/slide23.xml"/><Relationship Id="rId14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smtClean="0"/>
            </a:lvl1pPr>
          </a:lstStyle>
          <a:p>
            <a:pPr>
              <a:defRPr/>
            </a:pPr>
            <a:fld id="{5BC1D86F-F29A-4646-9A0F-82929723D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2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80A9719-B90A-4CAD-B58A-C58D58815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76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77421E6-5F5C-471D-AFC3-A3356A874EC4}" type="slidenum">
              <a:rPr lang="en-GB" sz="1200">
                <a:latin typeface="Times New Roman" pitchFamily="18" charset="0"/>
              </a:rPr>
              <a:pPr eaLnBrk="1" hangingPunct="1"/>
              <a:t>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495CB52-8CC7-4C9D-9930-95B46630C884}" type="slidenum">
              <a:rPr lang="en-GB" sz="1200">
                <a:latin typeface="Times New Roman" pitchFamily="18" charset="0"/>
              </a:rPr>
              <a:pPr eaLnBrk="1" hangingPunct="1"/>
              <a:t>21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89D681B-3725-4319-B9C4-C58E780B80C5}" type="slidenum">
              <a:rPr lang="en-GB" sz="1200">
                <a:latin typeface="Times New Roman" pitchFamily="18" charset="0"/>
              </a:rPr>
              <a:pPr eaLnBrk="1" hangingPunct="1"/>
              <a:t>22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B2065CA-853B-46E1-A23D-3769EEF7E3C3}" type="slidenum">
              <a:rPr lang="en-GB" sz="1200">
                <a:latin typeface="Times New Roman" pitchFamily="18" charset="0"/>
              </a:rPr>
              <a:pPr eaLnBrk="1" hangingPunct="1"/>
              <a:t>23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69828F1-6EF0-49C3-9241-71C360CB9F37}" type="slidenum">
              <a:rPr lang="en-GB" sz="1200">
                <a:latin typeface="Times New Roman" pitchFamily="18" charset="0"/>
              </a:rPr>
              <a:pPr eaLnBrk="1" hangingPunct="1"/>
              <a:t>25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32FE9A8-42CC-4CCF-9C60-05554F5CEA91}" type="slidenum">
              <a:rPr lang="en-GB" sz="1200">
                <a:latin typeface="Times New Roman" pitchFamily="18" charset="0"/>
              </a:rPr>
              <a:pPr eaLnBrk="1" hangingPunct="1"/>
              <a:t>26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87AD663-AD5F-418A-8EE3-0AEB930B6C7D}" type="slidenum">
              <a:rPr lang="en-GB" sz="1200">
                <a:latin typeface="Times New Roman" pitchFamily="18" charset="0"/>
              </a:rPr>
              <a:pPr eaLnBrk="1" hangingPunct="1"/>
              <a:t>28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56550E-71C2-4CBA-A7B8-96DC698AB035}" type="slidenum">
              <a:rPr lang="en-GB" sz="1200">
                <a:latin typeface="Times New Roman" pitchFamily="18" charset="0"/>
              </a:rPr>
              <a:pPr eaLnBrk="1" hangingPunct="1"/>
              <a:t>29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081E927-C8E9-49EA-9CCD-166F592A7A6C}" type="slidenum">
              <a:rPr lang="en-GB" sz="1200">
                <a:latin typeface="Times New Roman" pitchFamily="18" charset="0"/>
              </a:rPr>
              <a:pPr eaLnBrk="1" hangingPunct="1"/>
              <a:t>31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  <p:sp>
        <p:nvSpPr>
          <p:cNvPr id="6963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DD88277-BD82-463B-A04A-10ACD4484FAA}" type="slidenum">
              <a:rPr lang="en-GB" sz="1200">
                <a:latin typeface="Times New Roman" pitchFamily="18" charset="0"/>
              </a:rPr>
              <a:pPr eaLnBrk="1" hangingPunct="1"/>
              <a:t>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1721336-1A81-40F4-ACCA-38ED94BF4E80}" type="slidenum">
              <a:rPr lang="en-GB" sz="1200">
                <a:latin typeface="Times New Roman" pitchFamily="18" charset="0"/>
              </a:rPr>
              <a:pPr eaLnBrk="1" hangingPunct="1"/>
              <a:t>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A6A8A9-9D36-4194-A560-C424390D734C}" type="slidenum">
              <a:rPr lang="en-GB" sz="1200">
                <a:latin typeface="Times New Roman" pitchFamily="18" charset="0"/>
              </a:rPr>
              <a:pPr eaLnBrk="1" hangingPunct="1"/>
              <a:t>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F0EB7AF-E68B-460A-9B9E-62B3A5800F6F}" type="slidenum">
              <a:rPr lang="en-GB" sz="1200">
                <a:latin typeface="Times New Roman" pitchFamily="18" charset="0"/>
              </a:rPr>
              <a:pPr eaLnBrk="1" hangingPunct="1"/>
              <a:t>13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B48BA0C-32D8-4A5B-B404-E2A9529CFC66}" type="slidenum">
              <a:rPr lang="en-GB" sz="1200">
                <a:latin typeface="Times New Roman" pitchFamily="18" charset="0"/>
              </a:rPr>
              <a:pPr eaLnBrk="1" hangingPunct="1"/>
              <a:t>15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51806C8-9F8E-4EBE-899B-520ADEE0CFC5}" type="slidenum">
              <a:rPr lang="en-GB" sz="1200">
                <a:latin typeface="Times New Roman" pitchFamily="18" charset="0"/>
              </a:rPr>
              <a:pPr eaLnBrk="1" hangingPunct="1"/>
              <a:t>16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57CFA16-3EAD-4D04-9D9F-A3B31AF65E0E}" type="slidenum">
              <a:rPr lang="en-GB" sz="1200">
                <a:latin typeface="Times New Roman" pitchFamily="18" charset="0"/>
              </a:rPr>
              <a:pPr eaLnBrk="1" hangingPunct="1"/>
              <a:t>17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5C5D69A-8CA8-497D-BC51-62DC9FCA1E07}" type="slidenum">
              <a:rPr lang="en-GB" sz="1200">
                <a:latin typeface="Times New Roman" pitchFamily="18" charset="0"/>
              </a:rPr>
              <a:pPr eaLnBrk="1" hangingPunct="1"/>
              <a:t>20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7750" y="728663"/>
            <a:ext cx="4794250" cy="3595687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xfrm>
            <a:off x="919163" y="4575175"/>
            <a:ext cx="504983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8" tIns="45860" rIns="93358" bIns="458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05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166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747713"/>
            <a:ext cx="2074862" cy="5195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747713"/>
            <a:ext cx="6075363" cy="5195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9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172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6444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64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4064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75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4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5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54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8811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80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747713"/>
            <a:ext cx="71342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8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28" name="Group 10"/>
          <p:cNvGrpSpPr>
            <a:grpSpLocks/>
          </p:cNvGrpSpPr>
          <p:nvPr/>
        </p:nvGrpSpPr>
        <p:grpSpPr bwMode="auto">
          <a:xfrm>
            <a:off x="4953000" y="138113"/>
            <a:ext cx="4059238" cy="1281112"/>
            <a:chOff x="3256" y="147"/>
            <a:chExt cx="2337" cy="738"/>
          </a:xfrm>
        </p:grpSpPr>
        <p:pic>
          <p:nvPicPr>
            <p:cNvPr id="1033" name="Picture 8" descr="newheaderenvgeog_0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" y="147"/>
              <a:ext cx="233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9" descr="newheaderenvgeog_03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" y="416"/>
              <a:ext cx="80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" name="Group 21"/>
          <p:cNvGrpSpPr>
            <a:grpSpLocks/>
          </p:cNvGrpSpPr>
          <p:nvPr/>
        </p:nvGrpSpPr>
        <p:grpSpPr bwMode="auto">
          <a:xfrm>
            <a:off x="57150" y="6296025"/>
            <a:ext cx="3827463" cy="544513"/>
            <a:chOff x="36" y="3966"/>
            <a:chExt cx="2411" cy="343"/>
          </a:xfrm>
        </p:grpSpPr>
        <p:pic>
          <p:nvPicPr>
            <p:cNvPr id="1030" name="Picture 11" descr="mmu-off_0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3966"/>
              <a:ext cx="45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2" descr="mmu-off_02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3967"/>
              <a:ext cx="1578" cy="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0" descr="mmu-off_0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" y="3968"/>
              <a:ext cx="46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Renewable Energy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7772400" cy="14478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Generating Capacity of Renewable Plants</a:t>
            </a:r>
          </a:p>
        </p:txBody>
      </p:sp>
      <p:pic>
        <p:nvPicPr>
          <p:cNvPr id="22531" name="Picture 3" descr="Energy Statistics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2484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7772400" cy="16002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The DTI List of 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Renewable Resources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3914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Wind, Wave and Hydro Power</a:t>
            </a:r>
          </a:p>
          <a:p>
            <a:pPr algn="ctr">
              <a:spcBef>
                <a:spcPct val="50000"/>
              </a:spcBef>
            </a:pPr>
            <a:endParaRPr lang="en-GB" sz="80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Photovoltaics	 Active Solar Heating</a:t>
            </a:r>
          </a:p>
          <a:p>
            <a:pPr algn="ctr">
              <a:spcBef>
                <a:spcPct val="50000"/>
              </a:spcBef>
            </a:pPr>
            <a:endParaRPr lang="en-GB" sz="80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Municipal and General Wastes</a:t>
            </a:r>
          </a:p>
          <a:p>
            <a:pPr algn="ctr">
              <a:spcBef>
                <a:spcPct val="50000"/>
              </a:spcBef>
            </a:pPr>
            <a:endParaRPr lang="en-GB" sz="80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Landfill Gas 		Geothermal</a:t>
            </a:r>
          </a:p>
          <a:p>
            <a:pPr algn="ctr">
              <a:spcBef>
                <a:spcPct val="50000"/>
              </a:spcBef>
            </a:pPr>
            <a:endParaRPr lang="en-GB" sz="80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Agricultural and Forestry Wastes</a:t>
            </a:r>
          </a:p>
          <a:p>
            <a:pPr algn="ctr">
              <a:spcBef>
                <a:spcPct val="50000"/>
              </a:spcBef>
            </a:pPr>
            <a:endParaRPr lang="en-GB" sz="800"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Energy Crops	 Fuel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3250"/>
            <a:ext cx="7086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467600" y="152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239000" y="1524000"/>
            <a:ext cx="16002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/>
              <a:t>Other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/>
              <a:t>Renewables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/>
              <a:t>Nuclear</a:t>
            </a:r>
          </a:p>
          <a:p>
            <a:pPr eaLnBrk="1" hangingPunct="1">
              <a:spcBef>
                <a:spcPct val="50000"/>
              </a:spcBef>
            </a:pPr>
            <a:endParaRPr lang="en-GB" sz="1400"/>
          </a:p>
          <a:p>
            <a:pPr eaLnBrk="1" hangingPunct="1">
              <a:spcBef>
                <a:spcPct val="50000"/>
              </a:spcBef>
            </a:pPr>
            <a:endParaRPr lang="en-GB" sz="1400"/>
          </a:p>
          <a:p>
            <a:pPr eaLnBrk="1" hangingPunct="1">
              <a:spcBef>
                <a:spcPct val="50000"/>
              </a:spcBef>
            </a:pPr>
            <a:r>
              <a:rPr lang="en-GB" sz="1400"/>
              <a:t>Combined Cycle Gas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/>
              <a:t>Turbine</a:t>
            </a:r>
          </a:p>
          <a:p>
            <a:pPr eaLnBrk="1" hangingPunct="1">
              <a:spcBef>
                <a:spcPct val="50000"/>
              </a:spcBef>
            </a:pPr>
            <a:endParaRPr lang="en-GB" sz="1400"/>
          </a:p>
          <a:p>
            <a:pPr eaLnBrk="1" hangingPunct="1">
              <a:spcBef>
                <a:spcPct val="50000"/>
              </a:spcBef>
            </a:pPr>
            <a:r>
              <a:rPr lang="en-GB" sz="1400"/>
              <a:t>GasTurbine</a:t>
            </a:r>
          </a:p>
          <a:p>
            <a:pPr eaLnBrk="1" hangingPunct="1">
              <a:spcBef>
                <a:spcPct val="50000"/>
              </a:spcBef>
            </a:pPr>
            <a:endParaRPr lang="en-GB" sz="1400"/>
          </a:p>
          <a:p>
            <a:pPr eaLnBrk="1" hangingPunct="1">
              <a:spcBef>
                <a:spcPct val="50000"/>
              </a:spcBef>
            </a:pPr>
            <a:r>
              <a:rPr lang="en-GB" sz="1400"/>
              <a:t>Coal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Forms of Renewable Energy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All sources of energy ultimately come from the sun.</a:t>
            </a:r>
          </a:p>
          <a:p>
            <a:pPr eaLnBrk="1" hangingPunct="1"/>
            <a:r>
              <a:rPr lang="en-GB" sz="2400" smtClean="0"/>
              <a:t>This is particularly obvious in the case of renewable energies.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762000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Renewable Energy 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Utilisation 2000</a:t>
            </a:r>
          </a:p>
        </p:txBody>
      </p:sp>
      <p:pic>
        <p:nvPicPr>
          <p:cNvPr id="26627" name="Picture 3" descr="Energy Statistics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3238"/>
            <a:ext cx="70866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58000" y="5638800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Source – DTI Energy Statistics 2000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Solar Radiation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solar heating panels/passive</a:t>
            </a:r>
          </a:p>
          <a:p>
            <a:pPr eaLnBrk="1" hangingPunct="1"/>
            <a:r>
              <a:rPr lang="en-GB" sz="2400" smtClean="0"/>
              <a:t>solar power generation</a:t>
            </a:r>
          </a:p>
          <a:p>
            <a:pPr eaLnBrk="1" hangingPunct="1"/>
            <a:r>
              <a:rPr lang="en-GB" sz="2400" smtClean="0"/>
              <a:t>solar cells / photovoltaic cells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Solar cells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convert light into a small electrical output -milliwatts output.</a:t>
            </a:r>
          </a:p>
          <a:p>
            <a:pPr eaLnBrk="1" hangingPunct="1"/>
            <a:r>
              <a:rPr lang="en-GB" sz="2400" smtClean="0"/>
              <a:t>need a bank/array of cells for useful output.</a:t>
            </a:r>
          </a:p>
          <a:p>
            <a:pPr eaLnBrk="1" hangingPunct="1"/>
            <a:r>
              <a:rPr lang="en-GB" sz="2400" smtClean="0"/>
              <a:t>cost of cells is high but reducing.</a:t>
            </a:r>
          </a:p>
          <a:p>
            <a:pPr eaLnBrk="1" hangingPunct="1"/>
            <a:r>
              <a:rPr lang="en-GB" sz="2400" smtClean="0"/>
              <a:t>efficiency of cells is up to 23%/ improving.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Solar Panels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are situated on roof of building.</a:t>
            </a:r>
          </a:p>
          <a:p>
            <a:pPr eaLnBrk="1" hangingPunct="1"/>
            <a:r>
              <a:rPr lang="en-GB" sz="2400" smtClean="0"/>
              <a:t>absorb heat in the form of radiation from sun.</a:t>
            </a:r>
          </a:p>
          <a:p>
            <a:pPr eaLnBrk="1" hangingPunct="1"/>
            <a:r>
              <a:rPr lang="en-GB" sz="2400" smtClean="0"/>
              <a:t>basically system is like a domestic central heating radiator painted black/insulated.</a:t>
            </a:r>
          </a:p>
          <a:p>
            <a:pPr eaLnBrk="1" hangingPunct="1"/>
            <a:r>
              <a:rPr lang="en-GB" sz="2400" smtClean="0"/>
              <a:t>provides “topping up” of domestic hot water</a:t>
            </a:r>
            <a:r>
              <a:rPr lang="en-GB" sz="2400" b="1" smtClean="0"/>
              <a:t>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153400" cy="9906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Photovoltaics on Buildings</a:t>
            </a:r>
          </a:p>
        </p:txBody>
      </p:sp>
      <p:pic>
        <p:nvPicPr>
          <p:cNvPr id="30723" name="Picture 3" descr="PV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74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42672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 PV arrays, generating around 54kW (peak) with a total area of 430m</a:t>
            </a:r>
            <a:r>
              <a:rPr lang="en-GB" sz="2000" baseline="30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, form the sloping glazed roofs of the atrium spaces in the four main buildings.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 Ove Arup has designed the system to match the annual electricity demand of the supply and extractor fans, effectively providing zero-energy ventilation systems.</a:t>
            </a:r>
            <a:endParaRPr lang="en-GB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058025" cy="838200"/>
          </a:xfrm>
        </p:spPr>
        <p:txBody>
          <a:bodyPr/>
          <a:lstStyle/>
          <a:p>
            <a:pPr eaLnBrk="1" hangingPunct="1"/>
            <a:r>
              <a:rPr lang="en-GB" smtClean="0"/>
              <a:t>Solar Roof tiles</a:t>
            </a:r>
            <a:br>
              <a:rPr lang="en-GB" smtClean="0"/>
            </a:br>
            <a:r>
              <a:rPr lang="en-GB" sz="2400" smtClean="0"/>
              <a:t>(Solar Grants now available)</a:t>
            </a:r>
            <a:endParaRPr lang="en-GB" smtClean="0"/>
          </a:p>
        </p:txBody>
      </p:sp>
      <p:pic>
        <p:nvPicPr>
          <p:cNvPr id="31747" name="Picture 4" descr="English Partnerships/Bloor H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419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396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Integrated solar tiles installed by Solar Century on a current development in Milton Keynes by English partnership and Bloor homes</a:t>
            </a:r>
          </a:p>
        </p:txBody>
      </p:sp>
      <p:pic>
        <p:nvPicPr>
          <p:cNvPr id="31749" name="Picture 8" descr="laing ro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6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SC roo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0"/>
            <a:ext cx="2286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2514600" y="2133600"/>
            <a:ext cx="1828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Roof mounted solar panels (Solar century)</a:t>
            </a:r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5486400" y="5943600"/>
            <a:ext cx="29479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Innovative SunSlates installation by</a:t>
            </a:r>
          </a:p>
          <a:p>
            <a:pPr>
              <a:spcBef>
                <a:spcPct val="50000"/>
              </a:spcBef>
            </a:pPr>
            <a:r>
              <a:rPr lang="en-GB" sz="1200"/>
              <a:t> Solar century for Liang Homes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Questions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What are the current and projected UK energy (fuel + electricity) demands?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How is the demand for electricity currently being generated? In the future?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What contribution can renewable energy make to future fuel and electricity needs?</a:t>
            </a:r>
            <a:endParaRPr lang="en-US" sz="2800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Solar Power Generation</a:t>
            </a:r>
            <a:r>
              <a:rPr lang="en-GB" sz="2400" b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91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located in desert/high intensity/long sunlight hours</a:t>
            </a:r>
          </a:p>
          <a:p>
            <a:pPr eaLnBrk="1" hangingPunct="1"/>
            <a:r>
              <a:rPr lang="en-GB" sz="2400" smtClean="0"/>
              <a:t>parabolic mirrors reflect/focus sun’s rays onto metal water pipe located along focal axis of mirrors.</a:t>
            </a:r>
          </a:p>
          <a:p>
            <a:pPr eaLnBrk="1" hangingPunct="1"/>
            <a:r>
              <a:rPr lang="en-GB" sz="2400" smtClean="0"/>
              <a:t>High temperature produced - steam - electrical power generated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Wind Turbines</a:t>
            </a: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8415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4038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windturbine at Dun La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2768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lambrigg01_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1828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638800" cy="609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Location of UK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Wind Clusters</a:t>
            </a: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60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Windpower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57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Each windturbine can produce between 1/4 and 2 MW of electrical power.</a:t>
            </a:r>
          </a:p>
          <a:p>
            <a:pPr eaLnBrk="1" hangingPunct="1"/>
            <a:r>
              <a:rPr lang="en-GB" sz="2400" smtClean="0"/>
              <a:t>Windfarm needs to be located where there is a relatively high average wind speed.</a:t>
            </a:r>
          </a:p>
          <a:p>
            <a:pPr eaLnBrk="1" hangingPunct="1"/>
            <a:r>
              <a:rPr lang="en-GB" sz="2400" smtClean="0"/>
              <a:t>Advantages?</a:t>
            </a:r>
          </a:p>
          <a:p>
            <a:pPr eaLnBrk="1" hangingPunct="1"/>
            <a:r>
              <a:rPr lang="en-GB" sz="2400" smtClean="0"/>
              <a:t>Disadvantages?</a:t>
            </a:r>
          </a:p>
          <a:p>
            <a:pPr eaLnBrk="1" hangingPunct="1">
              <a:buFontTx/>
              <a:buNone/>
            </a:pPr>
            <a:endParaRPr lang="en-GB" sz="2400" b="1" smtClean="0"/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594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Calculation of number of households supplied by a windfarm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80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Assume 24 windturbines each generating 0.25 MW for 70% of time.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In a year this amounts to 3.66 x 10</a:t>
            </a:r>
            <a:r>
              <a:rPr lang="en-GB" sz="2800" baseline="30000" smtClean="0"/>
              <a:t>7</a:t>
            </a:r>
            <a:r>
              <a:rPr lang="en-GB" sz="2800" smtClean="0"/>
              <a:t>kwhr.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If this figure is divided by average amount of electricity used by a consumer ie 10,607 kwhr in a year,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Answer is 3600 consumers.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But 166 of these wind farms = 1000Mw power station!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4800600" cy="1219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Offshore Wind Turbines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43561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57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5562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Offshore Wind 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Cluster Features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Larger average wind speed than onshore</a:t>
            </a:r>
          </a:p>
          <a:p>
            <a:pPr lvl="4" eaLnBrk="1" hangingPunct="1"/>
            <a:endParaRPr lang="en-GB" sz="2400" smtClean="0"/>
          </a:p>
          <a:p>
            <a:pPr eaLnBrk="1" hangingPunct="1"/>
            <a:r>
              <a:rPr lang="en-GB" sz="2400" smtClean="0"/>
              <a:t>Easier planning consent 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Technical expertise exists from oil rig experience</a:t>
            </a:r>
          </a:p>
          <a:p>
            <a:pPr eaLnBrk="1" hangingPunct="1"/>
            <a:r>
              <a:rPr lang="en-GB" sz="2400" smtClean="0"/>
              <a:t>Suitable location</a:t>
            </a:r>
          </a:p>
          <a:p>
            <a:pPr eaLnBrk="1" hangingPunct="1">
              <a:buFontTx/>
              <a:buNone/>
            </a:pPr>
            <a:endParaRPr lang="en-GB" sz="2400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wfmap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4557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3124200"/>
            <a:ext cx="3429000" cy="1084263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Offshore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sites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Hydroelectric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Currently largest source of electricity from renewables.</a:t>
            </a:r>
          </a:p>
          <a:p>
            <a:pPr eaLnBrk="1" hangingPunct="1"/>
            <a:r>
              <a:rPr lang="en-GB" sz="2400" smtClean="0"/>
              <a:t>Needs guaranteed supply of water.</a:t>
            </a:r>
          </a:p>
          <a:p>
            <a:pPr eaLnBrk="1" hangingPunct="1"/>
            <a:r>
              <a:rPr lang="en-GB" sz="2400" smtClean="0"/>
              <a:t>Galloway-West of Scotland - series of lochs and rivers-cascade of flowing water.</a:t>
            </a:r>
          </a:p>
          <a:p>
            <a:pPr eaLnBrk="1" hangingPunct="1"/>
            <a:r>
              <a:rPr lang="en-GB" sz="2400" smtClean="0"/>
              <a:t>Kinetic energy of water rotates turbines which generate electricity.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5720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Tidal Power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Located at some coastal sites - usually estuaries and bays with large tidal range.</a:t>
            </a:r>
          </a:p>
          <a:p>
            <a:pPr eaLnBrk="1" hangingPunct="1"/>
            <a:r>
              <a:rPr lang="en-GB" sz="2400" smtClean="0"/>
              <a:t>Shape of coastal site above and below sea level determines range eg Bay of Funday, Severn.</a:t>
            </a:r>
          </a:p>
          <a:p>
            <a:pPr eaLnBrk="1" hangingPunct="1"/>
            <a:r>
              <a:rPr lang="en-GB" sz="2400" smtClean="0"/>
              <a:t> At high tide reservoir of water is created which is allowed to ebb through turbines located in dam.</a:t>
            </a:r>
          </a:p>
          <a:p>
            <a:pPr eaLnBrk="1" hangingPunct="1"/>
            <a:r>
              <a:rPr lang="en-GB" sz="2400" smtClean="0"/>
              <a:t>Expensive construction.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UK Energy Demands 2000</a:t>
            </a:r>
          </a:p>
        </p:txBody>
      </p:sp>
      <p:pic>
        <p:nvPicPr>
          <p:cNvPr id="15363" name="Picture 4" descr="Energy Statistics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0772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705600" y="5105400"/>
            <a:ext cx="19812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Data from DTI Energy Statistics 2000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257800" cy="6858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Wave Power</a:t>
            </a:r>
          </a:p>
        </p:txBody>
      </p:sp>
      <p:pic>
        <p:nvPicPr>
          <p:cNvPr id="50179" name="Picture 3" descr="Limpet_1_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18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19800" y="1524000"/>
            <a:ext cx="2895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Land Installed Marine Powered Energy Transformer on Islay, West Coast of Scotland.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Wavegen Co.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609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LIMPET provides 500kW of electricity  for the National Grid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191000" y="5638800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Three floating wave power stations at Lewis/1 MW each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0" grpId="0" autoUpdateAnimBg="0"/>
      <p:bldP spid="50181" grpId="0" autoUpdateAnimBg="0"/>
      <p:bldP spid="5018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Biomass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cycle of sunlight - photosynthesis - plant growth - absorption of CO</a:t>
            </a:r>
            <a:r>
              <a:rPr lang="en-GB" sz="2400" baseline="-25000" smtClean="0"/>
              <a:t>2</a:t>
            </a:r>
            <a:r>
              <a:rPr lang="en-GB" sz="2400" smtClean="0"/>
              <a:t> - emission of O</a:t>
            </a:r>
            <a:r>
              <a:rPr lang="en-GB" sz="2400" baseline="-25000" smtClean="0"/>
              <a:t>2</a:t>
            </a:r>
            <a:r>
              <a:rPr lang="en-GB" sz="2400" smtClean="0"/>
              <a:t>.</a:t>
            </a:r>
          </a:p>
          <a:p>
            <a:pPr eaLnBrk="1" hangingPunct="1"/>
            <a:r>
              <a:rPr lang="en-GB" sz="2400" smtClean="0"/>
              <a:t>combustion of wood - heat</a:t>
            </a:r>
          </a:p>
          <a:p>
            <a:pPr eaLnBrk="1" hangingPunct="1"/>
            <a:r>
              <a:rPr lang="en-GB" sz="2400" smtClean="0"/>
              <a:t>some plants - alcohol</a:t>
            </a:r>
          </a:p>
          <a:p>
            <a:pPr eaLnBrk="1" hangingPunct="1"/>
            <a:r>
              <a:rPr lang="en-GB" sz="2400" smtClean="0"/>
              <a:t>decomposition - methane/landfill gas/fuel for heating.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Woodbu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633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5105400"/>
            <a:ext cx="481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248400" y="685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096000" y="1143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800600" y="1736725"/>
            <a:ext cx="40386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ARBRE is the first commercial wood-burning plant of its type in Europe.  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It produces enough electricity for 33,000 people from clean and sustainable wood fuel sources.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The plant has a 10MW electricity generating capacity and 8MW is exported to the local grid.  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The fuel for the plant is wood chips from forestry and short rotation coppice</a:t>
            </a:r>
            <a:r>
              <a:rPr lang="en-GB" sz="2000">
                <a:cs typeface="Arial" pitchFamily="34" charset="0"/>
              </a:rPr>
              <a:t>. </a:t>
            </a:r>
            <a:endParaRPr lang="en-GB" sz="200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16764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Woodburning Electricity Generation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pp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776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72200" y="2057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52578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28600" y="4724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Short rotation coppice harvesting for ARBRE wood-fuelled power station. As trees grow they store energy from the sun in their biomass. At ARBRE’s power plant the energy stored in the biomass is converted to electricity.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315200" cy="9906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Coppice harvesting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400800" y="25908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First Renewables Ltd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105400" cy="14478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Straw Burning Power Plant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305800" cy="1752600"/>
          </a:xfrm>
        </p:spPr>
        <p:txBody>
          <a:bodyPr/>
          <a:lstStyle/>
          <a:p>
            <a:pPr lvl="1" eaLnBrk="1" hangingPunct="1"/>
            <a:r>
              <a:rPr lang="en-GB" sz="2400" smtClean="0"/>
              <a:t>Elean Power station near Ely,Cambridgeshire generates 36MW of electricity and is the worlds largest such facility. It supplies 80,000 homes with electricity.</a:t>
            </a:r>
          </a:p>
        </p:txBody>
      </p:sp>
      <p:pic>
        <p:nvPicPr>
          <p:cNvPr id="55300" name="Picture 4" descr="Anglian Str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72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867400" y="2133600"/>
            <a:ext cx="236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Lorry leaving plant after delivering straw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  <p:bldP spid="5530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Biomass Plant in Fife</a:t>
            </a:r>
          </a:p>
        </p:txBody>
      </p:sp>
      <p:pic>
        <p:nvPicPr>
          <p:cNvPr id="56323" name="Picture 3" descr="biomass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biomassfluidised b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" y="480060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Plant burns poultry litter and produces 10MW of electricity and fertiliser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Fluidised bed boiler ensures efficient burning and low emissions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56125" y="3165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  <p:bldP spid="56326" grpId="0" autoUpdateAnimBg="0"/>
      <p:bldP spid="5632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7772400" cy="9906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Landfill Gas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5715000"/>
            <a:ext cx="7772400" cy="381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Landfill gas, Dorset</a:t>
            </a:r>
          </a:p>
        </p:txBody>
      </p:sp>
      <p:pic>
        <p:nvPicPr>
          <p:cNvPr id="57348" name="Picture 4" descr="landfillgasdor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landfill Buck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09600" y="4267200"/>
            <a:ext cx="289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1MW generator at Buckden- Biogas Association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  <p:bldP spid="5735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SCENARIO STUDIES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Suggest that delivering 10% of electricity from renewables by 2010 at a cost of 3.5 p/kwh is feasible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Requires 3-4 GW new plant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Dominant technologies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1) Waste (Municipal/industrial/agricultural)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2) Remainder – landfill gas + hydro (small scale)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3) Longer term - photovoltaics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134225" cy="990600"/>
          </a:xfrm>
        </p:spPr>
        <p:txBody>
          <a:bodyPr/>
          <a:lstStyle/>
          <a:p>
            <a:pPr eaLnBrk="1" hangingPunct="1"/>
            <a:r>
              <a:rPr lang="en-GB" u="sng" smtClean="0"/>
              <a:t>Conclusions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848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Major difficulties in attaining target of 10% of electricity generated by renewables by 2010</a:t>
            </a:r>
          </a:p>
          <a:p>
            <a:pPr eaLnBrk="1" hangingPunct="1">
              <a:spcBef>
                <a:spcPct val="50000"/>
              </a:spcBef>
            </a:pPr>
            <a:r>
              <a:rPr lang="en-GB" b="1"/>
              <a:t>Main contributors to this target will be :-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GB" b="1"/>
              <a:t>Offshore and Onshore windfarms/clusters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GB" b="1"/>
              <a:t>Biomass/wood, straw, etc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GB" b="1"/>
              <a:t>Photovoltaic</a:t>
            </a:r>
          </a:p>
          <a:p>
            <a:pPr eaLnBrk="1" hangingPunct="1">
              <a:spcBef>
                <a:spcPct val="50000"/>
              </a:spcBef>
            </a:pPr>
            <a:r>
              <a:rPr lang="en-GB" b="1"/>
              <a:t>But policies like Climate Change Levy and the Renewables Obligation will help establish renewables.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nergy Statistics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85800"/>
            <a:ext cx="37814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3657600" cy="31242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How are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 energy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 needs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 supplied?</a:t>
            </a:r>
            <a:r>
              <a:rPr lang="en-GB" sz="2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Source –DTI energy Statistics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600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Present Energy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72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Fossil fuels - coal, oil, gas are all of limited amounts. Cant be replaced.</a:t>
            </a:r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Nuclear fuels -limited amounts of uranium for nuclear fission reactors but reprocessing of fuel possible.</a:t>
            </a:r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Difficult to estimate how long these fuels will last - but  is it sustainable economically or environmentally?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How much energy is needed?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2000" u="sng" smtClean="0">
                <a:solidFill>
                  <a:srgbClr val="000000"/>
                </a:solidFill>
              </a:rPr>
              <a:t>DTI Energy Statistics for 2000</a:t>
            </a:r>
          </a:p>
          <a:p>
            <a:pPr>
              <a:spcBef>
                <a:spcPct val="50000"/>
              </a:spcBef>
            </a:pPr>
            <a:r>
              <a:rPr lang="en-GB" sz="2000" smtClean="0">
                <a:solidFill>
                  <a:srgbClr val="000000"/>
                </a:solidFill>
              </a:rPr>
              <a:t>308,332 GWh of electricity was distributed to 29.068 million consumers.</a:t>
            </a:r>
          </a:p>
          <a:p>
            <a:pPr lvl="1">
              <a:spcBef>
                <a:spcPct val="50000"/>
              </a:spcBef>
            </a:pPr>
            <a:r>
              <a:rPr lang="en-GB" sz="1800" smtClean="0">
                <a:solidFill>
                  <a:srgbClr val="000000"/>
                </a:solidFill>
              </a:rPr>
              <a:t>i.e. on average, each consumer used 10, 607 kwh of electricity.</a:t>
            </a:r>
            <a:r>
              <a:rPr lang="en-GB" sz="1800" b="1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2000" smtClean="0">
                <a:solidFill>
                  <a:srgbClr val="000000"/>
                </a:solidFill>
              </a:rPr>
              <a:t>In 2000, the total energy consumed in the domestic sector of the UK was 46,833 thousands tons  of oil equivalent. </a:t>
            </a:r>
          </a:p>
          <a:p>
            <a:pPr>
              <a:spcBef>
                <a:spcPct val="50000"/>
              </a:spcBef>
            </a:pPr>
            <a:r>
              <a:rPr lang="en-GB" sz="2000" smtClean="0">
                <a:solidFill>
                  <a:srgbClr val="000000"/>
                </a:solidFill>
              </a:rPr>
              <a:t>Dividing this value by the number of consumers and converting to kwh gives the average amount of energy used per household as </a:t>
            </a:r>
            <a:r>
              <a:rPr lang="en-GB" sz="2000" b="1" smtClean="0">
                <a:solidFill>
                  <a:srgbClr val="000000"/>
                </a:solidFill>
              </a:rPr>
              <a:t>18,737 kwh</a:t>
            </a:r>
            <a:r>
              <a:rPr lang="en-GB" sz="2000" smtClean="0">
                <a:solidFill>
                  <a:srgbClr val="000000"/>
                </a:solidFill>
              </a:rPr>
              <a:t>.</a:t>
            </a:r>
            <a:endParaRPr lang="en-GB" sz="280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447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Sustainable situation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Renewable energy resources are being replaced / generated at the same rate that they are being utilised.</a:t>
            </a:r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/>
            <a:r>
              <a:rPr lang="en-GB" sz="2400" smtClean="0"/>
              <a:t>Hence they will last indefinitely.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Renewable Energy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What is renewable energy?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What forms does it take?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Why is it needed?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Targets exist for renewable energy to generate 10% of electricity by 2010 and 20% by 2020!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Can these be achieved?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What forms of renewable energy will deliver these targets?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eaLnBrk="1" hangingPunct="1"/>
            <a:r>
              <a:rPr lang="en-GB" sz="4000" b="0" smtClean="0">
                <a:solidFill>
                  <a:schemeClr val="tx1"/>
                </a:solidFill>
              </a:rPr>
              <a:t>Electricity Generation</a:t>
            </a:r>
            <a:br>
              <a:rPr lang="en-GB" sz="4000" b="0" smtClean="0">
                <a:solidFill>
                  <a:schemeClr val="tx1"/>
                </a:solidFill>
              </a:rPr>
            </a:br>
            <a:r>
              <a:rPr lang="en-GB" sz="4000" b="0" smtClean="0">
                <a:solidFill>
                  <a:schemeClr val="tx1"/>
                </a:solidFill>
              </a:rPr>
              <a:t> by Renewables</a:t>
            </a:r>
          </a:p>
        </p:txBody>
      </p:sp>
      <p:pic>
        <p:nvPicPr>
          <p:cNvPr id="21507" name="Picture 3" descr="Energy Statistics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67056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629400" y="55626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Source – DTi Energy statistics 2000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GS1">
  <a:themeElements>
    <a:clrScheme name="EGS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GS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S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S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S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S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Settings\Administrator\Local Settings\Temporary Internet Files\Content.IE5\3ITJLO4N\EGS1.pot</Template>
  <TotalTime>662</TotalTime>
  <Words>1071</Words>
  <Application>Microsoft Office PowerPoint</Application>
  <PresentationFormat>On-screen Show (4:3)</PresentationFormat>
  <Paragraphs>185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Verdana</vt:lpstr>
      <vt:lpstr>Arial</vt:lpstr>
      <vt:lpstr>Times New Roman</vt:lpstr>
      <vt:lpstr>EGS1</vt:lpstr>
      <vt:lpstr>Renewable Energy</vt:lpstr>
      <vt:lpstr>Specific Questions</vt:lpstr>
      <vt:lpstr>UK Energy Demands 2000</vt:lpstr>
      <vt:lpstr>How are  energy  needs  supplied? </vt:lpstr>
      <vt:lpstr>Present Energy Resources</vt:lpstr>
      <vt:lpstr>How much energy is needed?</vt:lpstr>
      <vt:lpstr>Sustainable situation</vt:lpstr>
      <vt:lpstr>Renewable Energy</vt:lpstr>
      <vt:lpstr>Electricity Generation  by Renewables</vt:lpstr>
      <vt:lpstr>Generating Capacity of Renewable Plants</vt:lpstr>
      <vt:lpstr>The DTI List of  Renewable Resources</vt:lpstr>
      <vt:lpstr>PowerPoint Presentation</vt:lpstr>
      <vt:lpstr>Forms of Renewable Energy</vt:lpstr>
      <vt:lpstr>Renewable Energy  Utilisation 2000</vt:lpstr>
      <vt:lpstr>Solar Radiation</vt:lpstr>
      <vt:lpstr>Solar cells</vt:lpstr>
      <vt:lpstr>Solar Panels</vt:lpstr>
      <vt:lpstr>Photovoltaics on Buildings</vt:lpstr>
      <vt:lpstr>Solar Roof tiles (Solar Grants now available)</vt:lpstr>
      <vt:lpstr>Solar Power Generation </vt:lpstr>
      <vt:lpstr>Wind Turbines</vt:lpstr>
      <vt:lpstr>Location of UK Wind Clusters</vt:lpstr>
      <vt:lpstr>Windpower</vt:lpstr>
      <vt:lpstr>Calculation of number of households supplied by a windfarm</vt:lpstr>
      <vt:lpstr>Offshore Wind Turbines</vt:lpstr>
      <vt:lpstr>Offshore Wind  Cluster Features</vt:lpstr>
      <vt:lpstr>Offshore sites</vt:lpstr>
      <vt:lpstr>Hydroelectric </vt:lpstr>
      <vt:lpstr>Tidal Power</vt:lpstr>
      <vt:lpstr>Wave Power</vt:lpstr>
      <vt:lpstr>Biomass</vt:lpstr>
      <vt:lpstr>Woodburning Electricity Generation</vt:lpstr>
      <vt:lpstr>Coppice harvesting</vt:lpstr>
      <vt:lpstr>Straw Burning Power Plant</vt:lpstr>
      <vt:lpstr>Biomass Plant in Fife</vt:lpstr>
      <vt:lpstr>Landfill Gas</vt:lpstr>
      <vt:lpstr>SCENARIO STUDIES</vt:lpstr>
      <vt:lpstr>Conclusions</vt:lpstr>
    </vt:vector>
  </TitlesOfParts>
  <Company>MMU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EGS</dc:creator>
  <cp:lastModifiedBy>Teacher E-Solutions</cp:lastModifiedBy>
  <cp:revision>28</cp:revision>
  <dcterms:created xsi:type="dcterms:W3CDTF">2002-05-20T09:43:01Z</dcterms:created>
  <dcterms:modified xsi:type="dcterms:W3CDTF">2019-01-18T16:56:38Z</dcterms:modified>
</cp:coreProperties>
</file>