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5" r:id="rId7"/>
    <p:sldId id="267" r:id="rId8"/>
    <p:sldId id="391" r:id="rId9"/>
    <p:sldId id="392" r:id="rId10"/>
    <p:sldId id="393" r:id="rId11"/>
    <p:sldId id="266" r:id="rId12"/>
    <p:sldId id="268" r:id="rId13"/>
    <p:sldId id="269" r:id="rId14"/>
    <p:sldId id="270" r:id="rId15"/>
    <p:sldId id="272" r:id="rId16"/>
    <p:sldId id="271" r:id="rId17"/>
    <p:sldId id="274" r:id="rId18"/>
    <p:sldId id="273" r:id="rId19"/>
    <p:sldId id="276" r:id="rId20"/>
    <p:sldId id="275" r:id="rId21"/>
    <p:sldId id="277" r:id="rId22"/>
    <p:sldId id="279" r:id="rId23"/>
    <p:sldId id="280" r:id="rId24"/>
    <p:sldId id="281" r:id="rId25"/>
    <p:sldId id="282" r:id="rId26"/>
    <p:sldId id="283" r:id="rId27"/>
    <p:sldId id="397" r:id="rId28"/>
    <p:sldId id="398" r:id="rId29"/>
    <p:sldId id="399" r:id="rId30"/>
    <p:sldId id="284" r:id="rId31"/>
    <p:sldId id="285" r:id="rId32"/>
    <p:sldId id="290" r:id="rId33"/>
    <p:sldId id="286" r:id="rId34"/>
    <p:sldId id="287" r:id="rId35"/>
    <p:sldId id="289" r:id="rId36"/>
    <p:sldId id="400" r:id="rId37"/>
    <p:sldId id="401" r:id="rId38"/>
    <p:sldId id="402" r:id="rId39"/>
    <p:sldId id="288" r:id="rId40"/>
    <p:sldId id="291" r:id="rId41"/>
    <p:sldId id="292" r:id="rId42"/>
    <p:sldId id="293" r:id="rId43"/>
    <p:sldId id="294" r:id="rId44"/>
    <p:sldId id="403" r:id="rId45"/>
    <p:sldId id="404" r:id="rId46"/>
    <p:sldId id="405" r:id="rId47"/>
    <p:sldId id="406" r:id="rId48"/>
    <p:sldId id="407" r:id="rId49"/>
    <p:sldId id="295" r:id="rId50"/>
    <p:sldId id="296" r:id="rId51"/>
    <p:sldId id="298" r:id="rId52"/>
    <p:sldId id="297" r:id="rId53"/>
    <p:sldId id="299" r:id="rId54"/>
    <p:sldId id="300" r:id="rId55"/>
    <p:sldId id="302" r:id="rId56"/>
    <p:sldId id="301" r:id="rId57"/>
    <p:sldId id="304" r:id="rId58"/>
    <p:sldId id="303" r:id="rId59"/>
    <p:sldId id="305" r:id="rId60"/>
    <p:sldId id="408" r:id="rId61"/>
    <p:sldId id="409" r:id="rId62"/>
    <p:sldId id="410" r:id="rId63"/>
    <p:sldId id="411" r:id="rId64"/>
    <p:sldId id="261"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2" r:id="rId81"/>
    <p:sldId id="321" r:id="rId82"/>
    <p:sldId id="324" r:id="rId83"/>
    <p:sldId id="323"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latin typeface="Arial" charset="0"/>
            </a:endParaRPr>
          </a:p>
        </p:txBody>
      </p:sp>
      <p:sp>
        <p:nvSpPr>
          <p:cNvPr id="3174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317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smtClean="0"/>
            </a:lvl1pPr>
          </a:lstStyle>
          <a:p>
            <a:pPr>
              <a:defRPr/>
            </a:pPr>
            <a:fld id="{2B9A8D5B-D65A-4490-959E-E21E7B9629D5}" type="slidenum">
              <a:rPr lang="en-US" altLang="en-US"/>
              <a:pPr>
                <a:defRPr/>
              </a:pPr>
              <a:t>‹#›</a:t>
            </a:fld>
            <a:endParaRPr lang="en-US" altLang="en-US"/>
          </a:p>
        </p:txBody>
      </p:sp>
    </p:spTree>
    <p:extLst>
      <p:ext uri="{BB962C8B-B14F-4D97-AF65-F5344CB8AC3E}">
        <p14:creationId xmlns:p14="http://schemas.microsoft.com/office/powerpoint/2010/main" val="2861727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37C28A5-9B1A-4977-A146-1DD905C9E45F}" type="slidenum">
              <a:rPr lang="en-US" altLang="en-US"/>
              <a:pPr>
                <a:defRPr/>
              </a:pPr>
              <a:t>‹#›</a:t>
            </a:fld>
            <a:endParaRPr lang="en-US" altLang="en-US"/>
          </a:p>
        </p:txBody>
      </p:sp>
    </p:spTree>
    <p:extLst>
      <p:ext uri="{BB962C8B-B14F-4D97-AF65-F5344CB8AC3E}">
        <p14:creationId xmlns:p14="http://schemas.microsoft.com/office/powerpoint/2010/main" val="39969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F0EB883-1CE3-4F49-9289-F09B9A80144C}" type="slidenum">
              <a:rPr lang="en-US" altLang="en-US"/>
              <a:pPr>
                <a:defRPr/>
              </a:pPr>
              <a:t>‹#›</a:t>
            </a:fld>
            <a:endParaRPr lang="en-US" altLang="en-US"/>
          </a:p>
        </p:txBody>
      </p:sp>
    </p:spTree>
    <p:extLst>
      <p:ext uri="{BB962C8B-B14F-4D97-AF65-F5344CB8AC3E}">
        <p14:creationId xmlns:p14="http://schemas.microsoft.com/office/powerpoint/2010/main" val="2048003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951331C-A72A-4846-9D40-1B4416B91B26}" type="slidenum">
              <a:rPr lang="en-US" altLang="en-US"/>
              <a:pPr>
                <a:defRPr/>
              </a:pPr>
              <a:t>‹#›</a:t>
            </a:fld>
            <a:endParaRPr lang="en-US" altLang="en-US"/>
          </a:p>
        </p:txBody>
      </p:sp>
    </p:spTree>
    <p:extLst>
      <p:ext uri="{BB962C8B-B14F-4D97-AF65-F5344CB8AC3E}">
        <p14:creationId xmlns:p14="http://schemas.microsoft.com/office/powerpoint/2010/main" val="1690669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98A0868-FB6C-4E9D-B305-24541B445C90}" type="slidenum">
              <a:rPr lang="en-US" altLang="en-US"/>
              <a:pPr>
                <a:defRPr/>
              </a:pPr>
              <a:t>‹#›</a:t>
            </a:fld>
            <a:endParaRPr lang="en-US" altLang="en-US"/>
          </a:p>
        </p:txBody>
      </p:sp>
    </p:spTree>
    <p:extLst>
      <p:ext uri="{BB962C8B-B14F-4D97-AF65-F5344CB8AC3E}">
        <p14:creationId xmlns:p14="http://schemas.microsoft.com/office/powerpoint/2010/main" val="1259957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22DABD5-D7F6-4608-9144-170A20A27E5E}" type="slidenum">
              <a:rPr lang="en-US" altLang="en-US"/>
              <a:pPr>
                <a:defRPr/>
              </a:pPr>
              <a:t>‹#›</a:t>
            </a:fld>
            <a:endParaRPr lang="en-US" altLang="en-US"/>
          </a:p>
        </p:txBody>
      </p:sp>
    </p:spTree>
    <p:extLst>
      <p:ext uri="{BB962C8B-B14F-4D97-AF65-F5344CB8AC3E}">
        <p14:creationId xmlns:p14="http://schemas.microsoft.com/office/powerpoint/2010/main" val="144067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88578A9-CF40-44F4-A445-B955620396AB}" type="slidenum">
              <a:rPr lang="en-US" altLang="en-US"/>
              <a:pPr>
                <a:defRPr/>
              </a:pPr>
              <a:t>‹#›</a:t>
            </a:fld>
            <a:endParaRPr lang="en-US" altLang="en-US"/>
          </a:p>
        </p:txBody>
      </p:sp>
    </p:spTree>
    <p:extLst>
      <p:ext uri="{BB962C8B-B14F-4D97-AF65-F5344CB8AC3E}">
        <p14:creationId xmlns:p14="http://schemas.microsoft.com/office/powerpoint/2010/main" val="78901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99AEF75-4D5F-43FC-A3B6-80458FFA1A9C}" type="slidenum">
              <a:rPr lang="en-US" altLang="en-US"/>
              <a:pPr>
                <a:defRPr/>
              </a:pPr>
              <a:t>‹#›</a:t>
            </a:fld>
            <a:endParaRPr lang="en-US" altLang="en-US"/>
          </a:p>
        </p:txBody>
      </p:sp>
    </p:spTree>
    <p:extLst>
      <p:ext uri="{BB962C8B-B14F-4D97-AF65-F5344CB8AC3E}">
        <p14:creationId xmlns:p14="http://schemas.microsoft.com/office/powerpoint/2010/main" val="258656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A9A006E-3EDD-4263-8290-5236DA5679CE}" type="slidenum">
              <a:rPr lang="en-US" altLang="en-US"/>
              <a:pPr>
                <a:defRPr/>
              </a:pPr>
              <a:t>‹#›</a:t>
            </a:fld>
            <a:endParaRPr lang="en-US" altLang="en-US"/>
          </a:p>
        </p:txBody>
      </p:sp>
    </p:spTree>
    <p:extLst>
      <p:ext uri="{BB962C8B-B14F-4D97-AF65-F5344CB8AC3E}">
        <p14:creationId xmlns:p14="http://schemas.microsoft.com/office/powerpoint/2010/main" val="428298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4A3DC78-4B67-4474-A502-B0F03FA1FBA1}" type="slidenum">
              <a:rPr lang="en-US" altLang="en-US"/>
              <a:pPr>
                <a:defRPr/>
              </a:pPr>
              <a:t>‹#›</a:t>
            </a:fld>
            <a:endParaRPr lang="en-US" altLang="en-US"/>
          </a:p>
        </p:txBody>
      </p:sp>
    </p:spTree>
    <p:extLst>
      <p:ext uri="{BB962C8B-B14F-4D97-AF65-F5344CB8AC3E}">
        <p14:creationId xmlns:p14="http://schemas.microsoft.com/office/powerpoint/2010/main" val="282182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2BBF969-653D-40E0-80A2-2EAF9D123EB9}" type="slidenum">
              <a:rPr lang="en-US" altLang="en-US"/>
              <a:pPr>
                <a:defRPr/>
              </a:pPr>
              <a:t>‹#›</a:t>
            </a:fld>
            <a:endParaRPr lang="en-US" altLang="en-US"/>
          </a:p>
        </p:txBody>
      </p:sp>
    </p:spTree>
    <p:extLst>
      <p:ext uri="{BB962C8B-B14F-4D97-AF65-F5344CB8AC3E}">
        <p14:creationId xmlns:p14="http://schemas.microsoft.com/office/powerpoint/2010/main" val="414612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B3A7E8D-A633-4E94-8D09-BF3149E9962B}" type="slidenum">
              <a:rPr lang="en-US" altLang="en-US"/>
              <a:pPr>
                <a:defRPr/>
              </a:pPr>
              <a:t>‹#›</a:t>
            </a:fld>
            <a:endParaRPr lang="en-US" altLang="en-US"/>
          </a:p>
        </p:txBody>
      </p:sp>
    </p:spTree>
    <p:extLst>
      <p:ext uri="{BB962C8B-B14F-4D97-AF65-F5344CB8AC3E}">
        <p14:creationId xmlns:p14="http://schemas.microsoft.com/office/powerpoint/2010/main" val="186846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A87B7F4-3699-4239-B809-6DDF13C862C6}" type="slidenum">
              <a:rPr lang="en-US" altLang="en-US"/>
              <a:pPr>
                <a:defRPr/>
              </a:pPr>
              <a:t>‹#›</a:t>
            </a:fld>
            <a:endParaRPr lang="en-US" altLang="en-US"/>
          </a:p>
        </p:txBody>
      </p:sp>
    </p:spTree>
    <p:extLst>
      <p:ext uri="{BB962C8B-B14F-4D97-AF65-F5344CB8AC3E}">
        <p14:creationId xmlns:p14="http://schemas.microsoft.com/office/powerpoint/2010/main" val="128645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25C1EBB-6C7D-46C6-B00C-C7465C9F26E6}" type="slidenum">
              <a:rPr lang="en-US" altLang="en-US"/>
              <a:pPr>
                <a:defRPr/>
              </a:pPr>
              <a:t>‹#›</a:t>
            </a:fld>
            <a:endParaRPr lang="en-US" altLang="en-US"/>
          </a:p>
        </p:txBody>
      </p:sp>
    </p:spTree>
    <p:extLst>
      <p:ext uri="{BB962C8B-B14F-4D97-AF65-F5344CB8AC3E}">
        <p14:creationId xmlns:p14="http://schemas.microsoft.com/office/powerpoint/2010/main" val="17242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a:defRPr/>
            </a:pPr>
            <a:endParaRPr lang="en-US" alt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a:defRPr/>
            </a:pPr>
            <a:endParaRPr lang="en-US" altLang="en-US"/>
          </a:p>
        </p:txBody>
      </p:sp>
      <p:sp>
        <p:nvSpPr>
          <p:cNvPr id="3072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a:defRPr/>
            </a:pPr>
            <a:fld id="{690953EA-22FC-4E2B-9681-37837C2F4E58}" type="slidenum">
              <a:rPr lang="en-US" altLang="en-US"/>
              <a:pPr>
                <a:defRPr/>
              </a:pPr>
              <a:t>‹#›</a:t>
            </a:fld>
            <a:endParaRPr lang="en-US" altLang="en-US"/>
          </a:p>
        </p:txBody>
      </p:sp>
      <p:sp>
        <p:nvSpPr>
          <p:cNvPr id="3072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latin typeface="Arial" charset="0"/>
            </a:endParaRPr>
          </a:p>
        </p:txBody>
      </p:sp>
      <p:sp>
        <p:nvSpPr>
          <p:cNvPr id="307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702"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F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563"/>
            <a:ext cx="914400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ctrTitle"/>
          </p:nvPr>
        </p:nvSpPr>
        <p:spPr/>
        <p:txBody>
          <a:bodyPr/>
          <a:lstStyle/>
          <a:p>
            <a:pPr eaLnBrk="1" hangingPunct="1"/>
            <a:r>
              <a:rPr lang="en-US" smtClean="0">
                <a:solidFill>
                  <a:schemeClr val="bg1"/>
                </a:solidFill>
              </a:rPr>
              <a:t>Industrial Geography</a:t>
            </a:r>
          </a:p>
        </p:txBody>
      </p:sp>
      <p:sp>
        <p:nvSpPr>
          <p:cNvPr id="3076" name="Rectangle 3"/>
          <p:cNvSpPr>
            <a:spLocks noGrp="1" noChangeArrowheads="1"/>
          </p:cNvSpPr>
          <p:nvPr>
            <p:ph type="subTitle" idx="1"/>
          </p:nvPr>
        </p:nvSpPr>
        <p:spPr/>
        <p:txBody>
          <a:bodyPr/>
          <a:lstStyle/>
          <a:p>
            <a:pPr eaLnBrk="1" hangingPunct="1"/>
            <a:r>
              <a:rPr lang="en-US" smtClean="0">
                <a:solidFill>
                  <a:schemeClr val="bg1"/>
                </a:solidFill>
              </a:rPr>
              <a:t>The Human Mosaic</a:t>
            </a:r>
          </a:p>
          <a:p>
            <a:pPr eaLnBrk="1" hangingPunct="1"/>
            <a:r>
              <a:rPr lang="en-US" smtClean="0">
                <a:solidFill>
                  <a:schemeClr val="bg1"/>
                </a:solidFill>
              </a:rPr>
              <a:t>Chapter 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800" smtClean="0"/>
              <a:t>Primary Industry:</a:t>
            </a:r>
            <a:br>
              <a:rPr lang="en-US" sz="3800" smtClean="0"/>
            </a:br>
            <a:r>
              <a:rPr lang="en-US" sz="3800" smtClean="0"/>
              <a:t>Nga Trang, Vietnam</a:t>
            </a:r>
          </a:p>
        </p:txBody>
      </p:sp>
      <p:sp>
        <p:nvSpPr>
          <p:cNvPr id="12291" name="Rectangle 3"/>
          <p:cNvSpPr>
            <a:spLocks noGrp="1" noChangeArrowheads="1"/>
          </p:cNvSpPr>
          <p:nvPr>
            <p:ph type="body" sz="half" idx="1"/>
          </p:nvPr>
        </p:nvSpPr>
        <p:spPr/>
        <p:txBody>
          <a:bodyPr/>
          <a:lstStyle/>
          <a:p>
            <a:pPr eaLnBrk="1" hangingPunct="1"/>
            <a:r>
              <a:rPr lang="en-US" sz="2600" smtClean="0"/>
              <a:t>Nylon nets along with styrofoam and plastic containers are becoming increasingly common.</a:t>
            </a:r>
          </a:p>
          <a:p>
            <a:pPr eaLnBrk="1" hangingPunct="1"/>
            <a:r>
              <a:rPr lang="en-US" sz="2600" smtClean="0"/>
              <a:t>These are derived from oil, a </a:t>
            </a:r>
            <a:r>
              <a:rPr lang="en-US" sz="2600" b="1" smtClean="0"/>
              <a:t>nonrenewable resource</a:t>
            </a:r>
            <a:r>
              <a:rPr lang="en-US" sz="2600" smtClean="0"/>
              <a:t>.</a:t>
            </a:r>
          </a:p>
        </p:txBody>
      </p:sp>
      <p:pic>
        <p:nvPicPr>
          <p:cNvPr id="12292" name="Picture 4" descr="12-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425700"/>
            <a:ext cx="4648200" cy="307975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Industrial regions</a:t>
            </a:r>
          </a:p>
        </p:txBody>
      </p:sp>
      <p:sp>
        <p:nvSpPr>
          <p:cNvPr id="13315" name="Rectangle 3"/>
          <p:cNvSpPr>
            <a:spLocks noGrp="1" noChangeArrowheads="1"/>
          </p:cNvSpPr>
          <p:nvPr>
            <p:ph type="body" idx="1"/>
          </p:nvPr>
        </p:nvSpPr>
        <p:spPr/>
        <p:txBody>
          <a:bodyPr/>
          <a:lstStyle/>
          <a:p>
            <a:pPr eaLnBrk="1" hangingPunct="1"/>
            <a:r>
              <a:rPr lang="en-US" sz="2600" smtClean="0"/>
              <a:t>Five types of industrial activity, each occupying culture regions can be distinguished</a:t>
            </a:r>
          </a:p>
          <a:p>
            <a:pPr lvl="1" eaLnBrk="1" hangingPunct="1"/>
            <a:r>
              <a:rPr lang="en-US" sz="2200" i="1" smtClean="0"/>
              <a:t>Secondary </a:t>
            </a:r>
            <a:r>
              <a:rPr lang="en-US" sz="2200" smtClean="0"/>
              <a:t>industry—processing stage, commonly called manufacturing</a:t>
            </a:r>
          </a:p>
          <a:p>
            <a:pPr lvl="1" eaLnBrk="1" hangingPunct="1"/>
            <a:r>
              <a:rPr lang="en-US" sz="2200" smtClean="0"/>
              <a:t>Other three types all involve </a:t>
            </a:r>
            <a:r>
              <a:rPr lang="en-US" sz="2200" i="1" smtClean="0"/>
              <a:t>services </a:t>
            </a:r>
            <a:r>
              <a:rPr lang="en-US" sz="2200" smtClean="0"/>
              <a:t>of some sort, rather than the extraction or production of commodities</a:t>
            </a:r>
          </a:p>
          <a:p>
            <a:pPr lvl="2" eaLnBrk="1" hangingPunct="1"/>
            <a:r>
              <a:rPr lang="en-US" sz="2000" smtClean="0"/>
              <a:t>Tertiary</a:t>
            </a:r>
          </a:p>
          <a:p>
            <a:pPr lvl="2" eaLnBrk="1" hangingPunct="1"/>
            <a:r>
              <a:rPr lang="en-US" sz="2000" smtClean="0"/>
              <a:t>Quaternary</a:t>
            </a:r>
          </a:p>
          <a:p>
            <a:pPr lvl="2" eaLnBrk="1" hangingPunct="1"/>
            <a:r>
              <a:rPr lang="en-US" sz="2000" smtClean="0"/>
              <a:t>Quinary</a:t>
            </a:r>
          </a:p>
          <a:p>
            <a:pPr lvl="1" eaLnBrk="1" hangingPunct="1"/>
            <a:r>
              <a:rPr lang="en-US" sz="2200" smtClean="0"/>
              <a:t>Next slide reveals worldwide patterns of some primary and secondary industry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F12-02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33525"/>
            <a:ext cx="41148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descr="F12-02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44958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Primary industry</a:t>
            </a:r>
          </a:p>
        </p:txBody>
      </p:sp>
      <p:sp>
        <p:nvSpPr>
          <p:cNvPr id="15363" name="Rectangle 3"/>
          <p:cNvSpPr>
            <a:spLocks noGrp="1" noChangeArrowheads="1"/>
          </p:cNvSpPr>
          <p:nvPr>
            <p:ph type="body" idx="1"/>
          </p:nvPr>
        </p:nvSpPr>
        <p:spPr/>
        <p:txBody>
          <a:bodyPr/>
          <a:lstStyle/>
          <a:p>
            <a:pPr eaLnBrk="1" hangingPunct="1"/>
            <a:r>
              <a:rPr lang="en-US" sz="2600" smtClean="0"/>
              <a:t>Extract both renewable and nonrenewable sources</a:t>
            </a:r>
          </a:p>
          <a:p>
            <a:pPr eaLnBrk="1" hangingPunct="1"/>
            <a:r>
              <a:rPr lang="en-US" sz="2600" i="1" smtClean="0"/>
              <a:t>Renewable resources—those </a:t>
            </a:r>
            <a:r>
              <a:rPr lang="en-US" sz="2600" smtClean="0"/>
              <a:t>that can be used without being permanently depleted, such as forests, water, fishing grounds, and agricultural land</a:t>
            </a:r>
          </a:p>
          <a:p>
            <a:pPr lvl="1" eaLnBrk="1" hangingPunct="1"/>
            <a:r>
              <a:rPr lang="en-US" sz="2200" smtClean="0"/>
              <a:t>Overexploitation of renewable resources does causes depletion</a:t>
            </a:r>
          </a:p>
          <a:p>
            <a:pPr lvl="1" eaLnBrk="1" hangingPunct="1"/>
            <a:r>
              <a:rPr lang="en-US" sz="2200" smtClean="0"/>
              <a:t>Example of the 1990s worldwide crisis in oceanic fishing industry as result of overfishing</a:t>
            </a:r>
          </a:p>
          <a:p>
            <a:pPr eaLnBrk="1" hangingPunct="1"/>
            <a:r>
              <a:rPr lang="en-US" sz="2600" i="1" smtClean="0"/>
              <a:t>Nonrenewable resources </a:t>
            </a:r>
            <a:r>
              <a:rPr lang="en-US" sz="2600" smtClean="0"/>
              <a:t>are depleted when used — example of minerals and petroleum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Secondary industry </a:t>
            </a:r>
          </a:p>
        </p:txBody>
      </p:sp>
      <p:sp>
        <p:nvSpPr>
          <p:cNvPr id="16387" name="Rectangle 3"/>
          <p:cNvSpPr>
            <a:spLocks noGrp="1" noChangeArrowheads="1"/>
          </p:cNvSpPr>
          <p:nvPr>
            <p:ph type="body" idx="1"/>
          </p:nvPr>
        </p:nvSpPr>
        <p:spPr/>
        <p:txBody>
          <a:bodyPr/>
          <a:lstStyle/>
          <a:p>
            <a:pPr eaLnBrk="1" hangingPunct="1"/>
            <a:r>
              <a:rPr lang="en-US" smtClean="0"/>
              <a:t>Most of the world’s industrial activity has traditionally been found in developed countries of the midlatitudes</a:t>
            </a:r>
          </a:p>
          <a:p>
            <a:pPr lvl="1" eaLnBrk="1" hangingPunct="1"/>
            <a:r>
              <a:rPr lang="en-US" smtClean="0"/>
              <a:t>Especially true in parts of Anglo-America, Europe, Russia, and Japan</a:t>
            </a:r>
          </a:p>
          <a:p>
            <a:pPr lvl="1" eaLnBrk="1" hangingPunct="1"/>
            <a:r>
              <a:rPr lang="en-US" smtClean="0"/>
              <a:t>In the U.S., secondary industries once clustered mainly in a region called the American Manufacturing Belt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F1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9338"/>
            <a:ext cx="91440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Secondary industry </a:t>
            </a:r>
          </a:p>
        </p:txBody>
      </p:sp>
      <p:sp>
        <p:nvSpPr>
          <p:cNvPr id="18435" name="Rectangle 3"/>
          <p:cNvSpPr>
            <a:spLocks noGrp="1" noChangeArrowheads="1"/>
          </p:cNvSpPr>
          <p:nvPr>
            <p:ph type="body" idx="1"/>
          </p:nvPr>
        </p:nvSpPr>
        <p:spPr/>
        <p:txBody>
          <a:bodyPr/>
          <a:lstStyle/>
          <a:p>
            <a:pPr eaLnBrk="1" hangingPunct="1"/>
            <a:r>
              <a:rPr lang="en-US" smtClean="0"/>
              <a:t>Most of the world’s industrial activity has traditionally been found in developed countries of the midlatitudes</a:t>
            </a:r>
          </a:p>
          <a:p>
            <a:pPr lvl="1" eaLnBrk="1" hangingPunct="1"/>
            <a:r>
              <a:rPr lang="en-US" smtClean="0"/>
              <a:t>Manufacturing occupies the central core of Europe, surrounded by a less industrialized periphery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F1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775" y="0"/>
            <a:ext cx="537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Secondary industry </a:t>
            </a:r>
          </a:p>
        </p:txBody>
      </p:sp>
      <p:sp>
        <p:nvSpPr>
          <p:cNvPr id="20483" name="Rectangle 3"/>
          <p:cNvSpPr>
            <a:spLocks noGrp="1" noChangeArrowheads="1"/>
          </p:cNvSpPr>
          <p:nvPr>
            <p:ph type="body" idx="1"/>
          </p:nvPr>
        </p:nvSpPr>
        <p:spPr/>
        <p:txBody>
          <a:bodyPr/>
          <a:lstStyle/>
          <a:p>
            <a:pPr eaLnBrk="1" hangingPunct="1"/>
            <a:r>
              <a:rPr lang="en-US" smtClean="0"/>
              <a:t>Most of the world’s industrial activity has traditionally been found in developed countries of the midlatitudes</a:t>
            </a:r>
          </a:p>
          <a:p>
            <a:pPr lvl="1" eaLnBrk="1" hangingPunct="1"/>
            <a:r>
              <a:rPr lang="en-US" smtClean="0"/>
              <a:t>Japan’s industrial complex lies around the shore of the Inland Sea and in the southern part of the country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F1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688"/>
            <a:ext cx="91440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800" smtClean="0"/>
              <a:t>Two great economic “revolutions” occurred in human development </a:t>
            </a:r>
          </a:p>
        </p:txBody>
      </p:sp>
      <p:sp>
        <p:nvSpPr>
          <p:cNvPr id="4099" name="Rectangle 3"/>
          <p:cNvSpPr>
            <a:spLocks noGrp="1" noChangeArrowheads="1"/>
          </p:cNvSpPr>
          <p:nvPr>
            <p:ph type="body" idx="1"/>
          </p:nvPr>
        </p:nvSpPr>
        <p:spPr/>
        <p:txBody>
          <a:bodyPr/>
          <a:lstStyle/>
          <a:p>
            <a:pPr eaLnBrk="1" hangingPunct="1"/>
            <a:r>
              <a:rPr lang="en-US" smtClean="0"/>
              <a:t>Domestication of plants and animals occurred in our dim prehistory</a:t>
            </a:r>
          </a:p>
          <a:p>
            <a:pPr lvl="1" eaLnBrk="1" hangingPunct="1"/>
            <a:r>
              <a:rPr lang="en-US" smtClean="0"/>
              <a:t>Ultimately resulted in a huge increase in human population</a:t>
            </a:r>
          </a:p>
          <a:p>
            <a:pPr lvl="1" eaLnBrk="1" hangingPunct="1"/>
            <a:r>
              <a:rPr lang="en-US" smtClean="0"/>
              <a:t>Greatly accelerated modification of the physical environment</a:t>
            </a:r>
          </a:p>
          <a:p>
            <a:pPr lvl="1" eaLnBrk="1" hangingPunct="1"/>
            <a:r>
              <a:rPr lang="en-US" smtClean="0"/>
              <a:t>Resulted in major cultural readjustments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Secondary industry </a:t>
            </a:r>
          </a:p>
        </p:txBody>
      </p:sp>
      <p:sp>
        <p:nvSpPr>
          <p:cNvPr id="22531" name="Rectangle 3"/>
          <p:cNvSpPr>
            <a:spLocks noGrp="1" noChangeArrowheads="1"/>
          </p:cNvSpPr>
          <p:nvPr>
            <p:ph type="body" idx="1"/>
          </p:nvPr>
        </p:nvSpPr>
        <p:spPr/>
        <p:txBody>
          <a:bodyPr/>
          <a:lstStyle/>
          <a:p>
            <a:pPr eaLnBrk="1" hangingPunct="1"/>
            <a:r>
              <a:rPr lang="en-US" smtClean="0"/>
              <a:t>Industrial regions usually consist of several zones, each dominated by a particular kind of industry</a:t>
            </a:r>
          </a:p>
          <a:p>
            <a:pPr lvl="1" eaLnBrk="1" hangingPunct="1"/>
            <a:r>
              <a:rPr lang="en-US" smtClean="0"/>
              <a:t>Iron and steel zone</a:t>
            </a:r>
          </a:p>
          <a:p>
            <a:pPr lvl="1" eaLnBrk="1" hangingPunct="1"/>
            <a:r>
              <a:rPr lang="en-US" smtClean="0"/>
              <a:t>Coal mining in another</a:t>
            </a:r>
          </a:p>
          <a:p>
            <a:pPr lvl="1" eaLnBrk="1" hangingPunct="1"/>
            <a:r>
              <a:rPr lang="en-US" smtClean="0"/>
              <a:t>Textiles in a third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Secondary industry </a:t>
            </a:r>
          </a:p>
        </p:txBody>
      </p:sp>
      <p:sp>
        <p:nvSpPr>
          <p:cNvPr id="23555" name="Rectangle 3"/>
          <p:cNvSpPr>
            <a:spLocks noGrp="1" noChangeArrowheads="1"/>
          </p:cNvSpPr>
          <p:nvPr>
            <p:ph type="body" idx="1"/>
          </p:nvPr>
        </p:nvSpPr>
        <p:spPr/>
        <p:txBody>
          <a:bodyPr/>
          <a:lstStyle/>
          <a:p>
            <a:pPr eaLnBrk="1" hangingPunct="1">
              <a:lnSpc>
                <a:spcPct val="90000"/>
              </a:lnSpc>
            </a:pPr>
            <a:r>
              <a:rPr lang="en-US" smtClean="0"/>
              <a:t>Pronounced regional specialization arose with the Industrial Revolution in the 1700s</a:t>
            </a:r>
          </a:p>
          <a:p>
            <a:pPr eaLnBrk="1" hangingPunct="1">
              <a:lnSpc>
                <a:spcPct val="90000"/>
              </a:lnSpc>
            </a:pPr>
            <a:r>
              <a:rPr lang="en-US" i="1" smtClean="0"/>
              <a:t>Core and periphery</a:t>
            </a:r>
            <a:endParaRPr lang="en-US" smtClean="0"/>
          </a:p>
          <a:p>
            <a:pPr lvl="1" eaLnBrk="1" hangingPunct="1">
              <a:lnSpc>
                <a:spcPct val="90000"/>
              </a:lnSpc>
            </a:pPr>
            <a:r>
              <a:rPr lang="en-US" smtClean="0"/>
              <a:t>Evolving industrial core consisted of developed countries, with their collective manufacturing regions</a:t>
            </a:r>
          </a:p>
          <a:p>
            <a:pPr lvl="1" eaLnBrk="1" hangingPunct="1">
              <a:lnSpc>
                <a:spcPct val="90000"/>
              </a:lnSpc>
            </a:pPr>
            <a:r>
              <a:rPr lang="en-US" smtClean="0"/>
              <a:t>Periphery had nonindustrial and weakly industrialized lands, including many colonies</a:t>
            </a:r>
          </a:p>
          <a:p>
            <a:pPr lvl="1" eaLnBrk="1" hangingPunct="1">
              <a:lnSpc>
                <a:spcPct val="90000"/>
              </a:lnSpc>
            </a:pPr>
            <a:r>
              <a:rPr lang="en-US" smtClean="0"/>
              <a:t>Resources extracted from increasingly impoverished peripheries flowed to core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Secondary industry </a:t>
            </a:r>
          </a:p>
        </p:txBody>
      </p:sp>
      <p:sp>
        <p:nvSpPr>
          <p:cNvPr id="24579" name="Rectangle 3"/>
          <p:cNvSpPr>
            <a:spLocks noGrp="1" noChangeArrowheads="1"/>
          </p:cNvSpPr>
          <p:nvPr>
            <p:ph type="body" idx="1"/>
          </p:nvPr>
        </p:nvSpPr>
        <p:spPr/>
        <p:txBody>
          <a:bodyPr/>
          <a:lstStyle/>
          <a:p>
            <a:pPr eaLnBrk="1" hangingPunct="1"/>
            <a:r>
              <a:rPr lang="en-US" i="1" smtClean="0"/>
              <a:t>Core and periphery</a:t>
            </a:r>
            <a:endParaRPr lang="en-US" smtClean="0"/>
          </a:p>
          <a:p>
            <a:pPr lvl="1" eaLnBrk="1" hangingPunct="1"/>
            <a:r>
              <a:rPr lang="en-US" smtClean="0"/>
              <a:t>Resultant geographical pattern is often referred to as </a:t>
            </a:r>
            <a:r>
              <a:rPr lang="en-US" i="1" smtClean="0"/>
              <a:t>uneven development, </a:t>
            </a:r>
            <a:r>
              <a:rPr lang="en-US" smtClean="0"/>
              <a:t>or regional disparity</a:t>
            </a:r>
          </a:p>
          <a:p>
            <a:pPr lvl="1" eaLnBrk="1" hangingPunct="1"/>
            <a:r>
              <a:rPr lang="en-US" smtClean="0"/>
              <a:t>Uneven development has proven to be increasingly and unyieldingly present</a:t>
            </a:r>
          </a:p>
          <a:p>
            <a:pPr lvl="1" eaLnBrk="1" hangingPunct="1"/>
            <a:r>
              <a:rPr lang="en-US" smtClean="0"/>
              <a:t>Manufacturing dominance of developed core countries persists</a:t>
            </a:r>
          </a:p>
          <a:p>
            <a:pPr lvl="1" eaLnBrk="1" hangingPunct="1"/>
            <a:r>
              <a:rPr lang="en-US" smtClean="0"/>
              <a:t>A major global shift is currently under way in secondary industry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Secondary industry </a:t>
            </a:r>
          </a:p>
        </p:txBody>
      </p:sp>
      <p:sp>
        <p:nvSpPr>
          <p:cNvPr id="25603" name="Rectangle 3"/>
          <p:cNvSpPr>
            <a:spLocks noGrp="1" noChangeArrowheads="1"/>
          </p:cNvSpPr>
          <p:nvPr>
            <p:ph type="body" idx="1"/>
          </p:nvPr>
        </p:nvSpPr>
        <p:spPr/>
        <p:txBody>
          <a:bodyPr/>
          <a:lstStyle/>
          <a:p>
            <a:pPr eaLnBrk="1" hangingPunct="1"/>
            <a:r>
              <a:rPr lang="en-US" i="1" smtClean="0"/>
              <a:t>Core and periphery</a:t>
            </a:r>
            <a:endParaRPr lang="en-US" smtClean="0"/>
          </a:p>
          <a:p>
            <a:pPr lvl="1" eaLnBrk="1" hangingPunct="1"/>
            <a:r>
              <a:rPr lang="en-US" smtClean="0"/>
              <a:t>In virtually every core country, much of secondary sector is in marked decline</a:t>
            </a:r>
          </a:p>
          <a:p>
            <a:pPr lvl="2" eaLnBrk="1" hangingPunct="1"/>
            <a:r>
              <a:rPr lang="en-US" smtClean="0"/>
              <a:t>Especially steel making and other manufacturing requiring a minimally skilled, blue-collar work force</a:t>
            </a:r>
          </a:p>
          <a:p>
            <a:pPr lvl="2" eaLnBrk="1" hangingPunct="1"/>
            <a:r>
              <a:rPr lang="en-US" smtClean="0"/>
              <a:t>Factories are closing</a:t>
            </a:r>
          </a:p>
          <a:p>
            <a:pPr lvl="2" eaLnBrk="1" hangingPunct="1"/>
            <a:r>
              <a:rPr lang="en-US" smtClean="0"/>
              <a:t>Blue-collar unemployment rates at highest levels since the Great Depression of the 1930s</a:t>
            </a:r>
          </a:p>
          <a:p>
            <a:pPr lvl="2" eaLnBrk="1" hangingPunct="1"/>
            <a:r>
              <a:rPr lang="en-US" smtClean="0"/>
              <a:t>In the U.S., a relative decline began about 1950</a:t>
            </a:r>
          </a:p>
          <a:p>
            <a:pPr lvl="2" eaLnBrk="1" hangingPunct="1"/>
            <a:r>
              <a:rPr lang="en-US" smtClean="0"/>
              <a:t>Nine out of every ten new jobs have been unskilled low-paying service positions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Secondary industry </a:t>
            </a:r>
          </a:p>
        </p:txBody>
      </p:sp>
      <p:sp>
        <p:nvSpPr>
          <p:cNvPr id="26627" name="Rectangle 3"/>
          <p:cNvSpPr>
            <a:spLocks noGrp="1" noChangeArrowheads="1"/>
          </p:cNvSpPr>
          <p:nvPr>
            <p:ph type="body" idx="1"/>
          </p:nvPr>
        </p:nvSpPr>
        <p:spPr/>
        <p:txBody>
          <a:bodyPr/>
          <a:lstStyle/>
          <a:p>
            <a:pPr eaLnBrk="1" hangingPunct="1">
              <a:lnSpc>
                <a:spcPct val="90000"/>
              </a:lnSpc>
            </a:pPr>
            <a:r>
              <a:rPr lang="en-US" smtClean="0"/>
              <a:t>Manufacturing now booming in core countries mainly requires a highly skilled or artisanal work force</a:t>
            </a:r>
          </a:p>
          <a:p>
            <a:pPr lvl="1" eaLnBrk="1" hangingPunct="1">
              <a:lnSpc>
                <a:spcPct val="90000"/>
              </a:lnSpc>
            </a:pPr>
            <a:r>
              <a:rPr lang="en-US" smtClean="0"/>
              <a:t>“High-tech” firms produce quality consumer goods</a:t>
            </a:r>
          </a:p>
          <a:p>
            <a:pPr lvl="1" eaLnBrk="1" hangingPunct="1">
              <a:lnSpc>
                <a:spcPct val="90000"/>
              </a:lnSpc>
            </a:pPr>
            <a:r>
              <a:rPr lang="en-US" smtClean="0"/>
              <a:t>Blue-collar work force has proven largely unable to acquire needed new skills</a:t>
            </a:r>
          </a:p>
          <a:p>
            <a:pPr lvl="1" eaLnBrk="1" hangingPunct="1">
              <a:lnSpc>
                <a:spcPct val="90000"/>
              </a:lnSpc>
            </a:pPr>
            <a:r>
              <a:rPr lang="en-US" smtClean="0"/>
              <a:t>High-tech manufacturers employ far fewer workers than the former heavy industries</a:t>
            </a:r>
          </a:p>
          <a:p>
            <a:pPr lvl="1" eaLnBrk="1" hangingPunct="1">
              <a:lnSpc>
                <a:spcPct val="90000"/>
              </a:lnSpc>
            </a:pPr>
            <a:r>
              <a:rPr lang="en-US" smtClean="0"/>
              <a:t>New companies tend to be concentrated in relatively small districts sometimes called </a:t>
            </a:r>
            <a:r>
              <a:rPr lang="en-US" i="1" smtClean="0"/>
              <a:t>technopoles</a:t>
            </a: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Secondary industry </a:t>
            </a:r>
          </a:p>
        </p:txBody>
      </p:sp>
      <p:sp>
        <p:nvSpPr>
          <p:cNvPr id="27651" name="Rectangle 3"/>
          <p:cNvSpPr>
            <a:spLocks noGrp="1" noChangeArrowheads="1"/>
          </p:cNvSpPr>
          <p:nvPr>
            <p:ph type="body" idx="1"/>
          </p:nvPr>
        </p:nvSpPr>
        <p:spPr/>
        <p:txBody>
          <a:bodyPr/>
          <a:lstStyle/>
          <a:p>
            <a:pPr eaLnBrk="1" hangingPunct="1"/>
            <a:r>
              <a:rPr lang="en-US" i="1" smtClean="0"/>
              <a:t>Deindustrialization </a:t>
            </a:r>
            <a:r>
              <a:rPr lang="en-US" smtClean="0"/>
              <a:t>describes the decline and fall of once-prosperous factory and mining areas</a:t>
            </a:r>
          </a:p>
          <a:p>
            <a:pPr lvl="1" eaLnBrk="1" hangingPunct="1"/>
            <a:r>
              <a:rPr lang="en-US" smtClean="0"/>
              <a:t>Brings demoralization and erosion of the </a:t>
            </a:r>
            <a:r>
              <a:rPr lang="en-US" i="1" smtClean="0"/>
              <a:t>spirit of place</a:t>
            </a:r>
            <a:endParaRPr lang="en-US" smtClean="0"/>
          </a:p>
          <a:p>
            <a:pPr lvl="1" eaLnBrk="1" hangingPunct="1"/>
            <a:r>
              <a:rPr lang="en-US" smtClean="0"/>
              <a:t>Western Germany’s reaction to deindustrialization</a:t>
            </a:r>
          </a:p>
          <a:p>
            <a:pPr lvl="2" eaLnBrk="1" hangingPunct="1"/>
            <a:r>
              <a:rPr lang="en-US" smtClean="0"/>
              <a:t>Maintained a high proportion of its work force by reinvesting for high productivity</a:t>
            </a:r>
          </a:p>
          <a:p>
            <a:pPr lvl="2" eaLnBrk="1" hangingPunct="1"/>
            <a:r>
              <a:rPr lang="en-US" smtClean="0"/>
              <a:t>Offered high wages</a:t>
            </a:r>
          </a:p>
          <a:p>
            <a:pPr lvl="2" eaLnBrk="1" hangingPunct="1"/>
            <a:r>
              <a:rPr lang="en-US" smtClean="0"/>
              <a:t>Specialized in expensive export-oriented products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Secondary industry </a:t>
            </a:r>
          </a:p>
        </p:txBody>
      </p:sp>
      <p:sp>
        <p:nvSpPr>
          <p:cNvPr id="28675" name="Rectangle 3"/>
          <p:cNvSpPr>
            <a:spLocks noGrp="1" noChangeArrowheads="1"/>
          </p:cNvSpPr>
          <p:nvPr>
            <p:ph type="body" idx="1"/>
          </p:nvPr>
        </p:nvSpPr>
        <p:spPr/>
        <p:txBody>
          <a:bodyPr/>
          <a:lstStyle/>
          <a:p>
            <a:pPr lvl="1" eaLnBrk="1" hangingPunct="1">
              <a:lnSpc>
                <a:spcPct val="90000"/>
              </a:lnSpc>
            </a:pPr>
            <a:r>
              <a:rPr lang="en-US" smtClean="0"/>
              <a:t>Western Germany’s reaction to deindustrialization</a:t>
            </a:r>
          </a:p>
          <a:p>
            <a:pPr lvl="2" eaLnBrk="1" hangingPunct="1">
              <a:lnSpc>
                <a:spcPct val="90000"/>
              </a:lnSpc>
            </a:pPr>
            <a:r>
              <a:rPr lang="en-US" smtClean="0"/>
              <a:t>Protected high level of labor skill through a well-developed apprenticeship system</a:t>
            </a:r>
            <a:endParaRPr lang="en-US" i="1" smtClean="0"/>
          </a:p>
          <a:p>
            <a:pPr lvl="2" eaLnBrk="1" hangingPunct="1">
              <a:lnSpc>
                <a:spcPct val="90000"/>
              </a:lnSpc>
            </a:pPr>
            <a:r>
              <a:rPr lang="en-US" smtClean="0"/>
              <a:t>East German regions are now faced with same industries and mining that form core of deindustrialization and decline</a:t>
            </a:r>
          </a:p>
          <a:p>
            <a:pPr lvl="2" eaLnBrk="1" hangingPunct="1">
              <a:lnSpc>
                <a:spcPct val="90000"/>
              </a:lnSpc>
            </a:pPr>
            <a:r>
              <a:rPr lang="en-US" smtClean="0"/>
              <a:t>Manufacturing industries lost by core countries relocate in newly industrializing lands of the periphery</a:t>
            </a:r>
          </a:p>
          <a:p>
            <a:pPr eaLnBrk="1" hangingPunct="1">
              <a:lnSpc>
                <a:spcPct val="90000"/>
              </a:lnSpc>
            </a:pPr>
            <a:r>
              <a:rPr lang="en-US" smtClean="0"/>
              <a:t>South Korea, Taiwan, India, Singapore, Brazil, Mexico, Guangdong province in coastal South China, and India have a major expansion of manufacturing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463"/>
            <a:ext cx="9144000"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p:txBody>
          <a:bodyPr/>
          <a:lstStyle/>
          <a:p>
            <a:pPr eaLnBrk="1" hangingPunct="1"/>
            <a:r>
              <a:rPr lang="en-US" sz="3800" smtClean="0"/>
              <a:t>Secondary Industry: Ouro Preto, Brazil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800" smtClean="0"/>
              <a:t>Secondary Industry: Ouro Preto, Brazil</a:t>
            </a:r>
          </a:p>
        </p:txBody>
      </p:sp>
      <p:sp>
        <p:nvSpPr>
          <p:cNvPr id="30723" name="Rectangle 3"/>
          <p:cNvSpPr>
            <a:spLocks noGrp="1" noChangeArrowheads="1"/>
          </p:cNvSpPr>
          <p:nvPr>
            <p:ph type="body" sz="half" idx="2"/>
          </p:nvPr>
        </p:nvSpPr>
        <p:spPr/>
        <p:txBody>
          <a:bodyPr/>
          <a:lstStyle/>
          <a:p>
            <a:pPr eaLnBrk="1" hangingPunct="1"/>
            <a:r>
              <a:rPr lang="en-US" sz="2600" smtClean="0"/>
              <a:t>This is Alcan Aluminio do Brasil which fashions bauxite into ingots.</a:t>
            </a:r>
          </a:p>
          <a:p>
            <a:pPr eaLnBrk="1" hangingPunct="1"/>
            <a:r>
              <a:rPr lang="en-US" sz="2600" smtClean="0"/>
              <a:t>Available hydroelectric power permits this factory to locate near both raw material and market sites.</a:t>
            </a:r>
          </a:p>
        </p:txBody>
      </p:sp>
      <p:pic>
        <p:nvPicPr>
          <p:cNvPr id="30724" name="Picture 4" descr="12-2"/>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224088"/>
            <a:ext cx="4648200" cy="307975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800" smtClean="0"/>
              <a:t>Secondary Industry: Ouro Preto, Brazil</a:t>
            </a:r>
          </a:p>
        </p:txBody>
      </p:sp>
      <p:sp>
        <p:nvSpPr>
          <p:cNvPr id="31747" name="Rectangle 3"/>
          <p:cNvSpPr>
            <a:spLocks noGrp="1" noChangeArrowheads="1"/>
          </p:cNvSpPr>
          <p:nvPr>
            <p:ph type="body" sz="half" idx="2"/>
          </p:nvPr>
        </p:nvSpPr>
        <p:spPr/>
        <p:txBody>
          <a:bodyPr/>
          <a:lstStyle/>
          <a:p>
            <a:pPr eaLnBrk="1" hangingPunct="1"/>
            <a:r>
              <a:rPr lang="en-US" sz="2600" smtClean="0"/>
              <a:t>Bauxite, a non-renewable resource is mined close by and Alcan is part of the greater Sao Paulo region’s industrial landscape.</a:t>
            </a:r>
          </a:p>
          <a:p>
            <a:pPr eaLnBrk="1" hangingPunct="1"/>
            <a:r>
              <a:rPr lang="en-US" sz="2600" smtClean="0"/>
              <a:t>Company housing is in the background.</a:t>
            </a:r>
          </a:p>
        </p:txBody>
      </p:sp>
      <p:pic>
        <p:nvPicPr>
          <p:cNvPr id="31748" name="Picture 4" descr="12-2"/>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224088"/>
            <a:ext cx="4648200" cy="307975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800" smtClean="0"/>
              <a:t>Two great economic “revolutions” occurred in human development </a:t>
            </a:r>
          </a:p>
        </p:txBody>
      </p:sp>
      <p:sp>
        <p:nvSpPr>
          <p:cNvPr id="5123" name="Rectangle 3"/>
          <p:cNvSpPr>
            <a:spLocks noGrp="1" noChangeArrowheads="1"/>
          </p:cNvSpPr>
          <p:nvPr>
            <p:ph type="body" idx="1"/>
          </p:nvPr>
        </p:nvSpPr>
        <p:spPr/>
        <p:txBody>
          <a:bodyPr/>
          <a:lstStyle/>
          <a:p>
            <a:pPr eaLnBrk="1" hangingPunct="1"/>
            <a:r>
              <a:rPr lang="en-US" smtClean="0"/>
              <a:t>The </a:t>
            </a:r>
            <a:r>
              <a:rPr lang="en-US" i="1" smtClean="0"/>
              <a:t>Industrial Revolution, </a:t>
            </a:r>
            <a:r>
              <a:rPr lang="en-US" smtClean="0"/>
              <a:t>started in the eighteenth century, is still taking place today</a:t>
            </a:r>
          </a:p>
          <a:p>
            <a:pPr lvl="1" eaLnBrk="1" hangingPunct="1"/>
            <a:r>
              <a:rPr lang="en-US" smtClean="0"/>
              <a:t>Involves a series of inventions leading to the use of machines and inanimate power in the manufacturing process</a:t>
            </a:r>
          </a:p>
          <a:p>
            <a:pPr lvl="1" eaLnBrk="1" hangingPunct="1"/>
            <a:r>
              <a:rPr lang="en-US" smtClean="0"/>
              <a:t>Suddenly whole societies could engage in seemingly limitless multiplication of goods and services</a:t>
            </a:r>
          </a:p>
          <a:p>
            <a:pPr lvl="1" eaLnBrk="1" hangingPunct="1"/>
            <a:r>
              <a:rPr lang="en-US" smtClean="0"/>
              <a:t>Rapid bursts of human inventiveness followed</a:t>
            </a:r>
          </a:p>
          <a:p>
            <a:pPr lvl="1" eaLnBrk="1" hangingPunct="1"/>
            <a:r>
              <a:rPr lang="en-US" smtClean="0"/>
              <a:t>Gigantic population increases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Secondary industry </a:t>
            </a:r>
          </a:p>
        </p:txBody>
      </p:sp>
      <p:sp>
        <p:nvSpPr>
          <p:cNvPr id="32771" name="Rectangle 3"/>
          <p:cNvSpPr>
            <a:spLocks noGrp="1" noChangeArrowheads="1"/>
          </p:cNvSpPr>
          <p:nvPr>
            <p:ph type="body" idx="1"/>
          </p:nvPr>
        </p:nvSpPr>
        <p:spPr/>
        <p:txBody>
          <a:bodyPr/>
          <a:lstStyle/>
          <a:p>
            <a:pPr eaLnBrk="1" hangingPunct="1">
              <a:lnSpc>
                <a:spcPct val="90000"/>
              </a:lnSpc>
            </a:pPr>
            <a:r>
              <a:rPr lang="en-US" sz="2600" i="1" smtClean="0"/>
              <a:t>Global corporations</a:t>
            </a:r>
            <a:endParaRPr lang="en-US" sz="2600" smtClean="0"/>
          </a:p>
          <a:p>
            <a:pPr lvl="1" eaLnBrk="1" hangingPunct="1">
              <a:lnSpc>
                <a:spcPct val="90000"/>
              </a:lnSpc>
            </a:pPr>
            <a:r>
              <a:rPr lang="en-US" sz="2200" smtClean="0"/>
              <a:t>Corporate giants based mainly in the U.S., Europe, and Japan have sweeping control over:</a:t>
            </a:r>
          </a:p>
          <a:p>
            <a:pPr lvl="2" eaLnBrk="1" hangingPunct="1">
              <a:lnSpc>
                <a:spcPct val="90000"/>
              </a:lnSpc>
            </a:pPr>
            <a:r>
              <a:rPr lang="en-US" sz="2000" smtClean="0"/>
              <a:t>International communications networks</a:t>
            </a:r>
          </a:p>
          <a:p>
            <a:pPr lvl="2" eaLnBrk="1" hangingPunct="1">
              <a:lnSpc>
                <a:spcPct val="90000"/>
              </a:lnSpc>
            </a:pPr>
            <a:r>
              <a:rPr lang="en-US" sz="2000" smtClean="0"/>
              <a:t>Latest advances in modern technology</a:t>
            </a:r>
          </a:p>
          <a:p>
            <a:pPr lvl="2" eaLnBrk="1" hangingPunct="1">
              <a:lnSpc>
                <a:spcPct val="90000"/>
              </a:lnSpc>
            </a:pPr>
            <a:r>
              <a:rPr lang="en-US" sz="2000" smtClean="0"/>
              <a:t>Large amounts of investment capital</a:t>
            </a:r>
          </a:p>
          <a:p>
            <a:pPr lvl="1" eaLnBrk="1" hangingPunct="1">
              <a:lnSpc>
                <a:spcPct val="90000"/>
              </a:lnSpc>
            </a:pPr>
            <a:r>
              <a:rPr lang="en-US" sz="2200" smtClean="0"/>
              <a:t>Corporate giants effectively control economic structure of many developing countries</a:t>
            </a:r>
          </a:p>
          <a:p>
            <a:pPr lvl="2" eaLnBrk="1" hangingPunct="1">
              <a:lnSpc>
                <a:spcPct val="90000"/>
              </a:lnSpc>
            </a:pPr>
            <a:r>
              <a:rPr lang="en-US" sz="2000" smtClean="0"/>
              <a:t>In Mexico, by 1970, foreign interest controlled 67 percent of metal- products, 84 percent of tobacco industry, and 100 percent of rubber, electrical machinery, and automobile industries</a:t>
            </a:r>
          </a:p>
          <a:p>
            <a:pPr lvl="2" eaLnBrk="1" hangingPunct="1">
              <a:lnSpc>
                <a:spcPct val="90000"/>
              </a:lnSpc>
            </a:pPr>
            <a:r>
              <a:rPr lang="en-US" sz="2000" smtClean="0"/>
              <a:t>In Argentina they controlled every “top </a:t>
            </a:r>
            <a:r>
              <a:rPr lang="en-US" sz="2000" i="1" smtClean="0"/>
              <a:t>50” </a:t>
            </a:r>
            <a:r>
              <a:rPr lang="en-US" sz="2000" smtClean="0"/>
              <a:t>company by 1985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Tertiary industry</a:t>
            </a:r>
          </a:p>
        </p:txBody>
      </p:sp>
      <p:sp>
        <p:nvSpPr>
          <p:cNvPr id="33795" name="Rectangle 3"/>
          <p:cNvSpPr>
            <a:spLocks noGrp="1" noChangeArrowheads="1"/>
          </p:cNvSpPr>
          <p:nvPr>
            <p:ph type="body" idx="1"/>
          </p:nvPr>
        </p:nvSpPr>
        <p:spPr/>
        <p:txBody>
          <a:bodyPr/>
          <a:lstStyle/>
          <a:p>
            <a:pPr eaLnBrk="1" hangingPunct="1"/>
            <a:r>
              <a:rPr lang="en-US" sz="2600" smtClean="0"/>
              <a:t>Decline of primary and secondary industries has ushered in an era referred to as the </a:t>
            </a:r>
            <a:r>
              <a:rPr lang="en-US" sz="2600" i="1" smtClean="0"/>
              <a:t>postindustrial </a:t>
            </a:r>
            <a:r>
              <a:rPr lang="en-US" sz="2600" smtClean="0"/>
              <a:t>phase</a:t>
            </a:r>
          </a:p>
          <a:p>
            <a:pPr lvl="1" eaLnBrk="1" hangingPunct="1"/>
            <a:r>
              <a:rPr lang="en-US" sz="2200" smtClean="0"/>
              <a:t>Part of the postindustrial phases includes:</a:t>
            </a:r>
          </a:p>
          <a:p>
            <a:pPr lvl="2" eaLnBrk="1" hangingPunct="1"/>
            <a:r>
              <a:rPr lang="en-US" sz="2000" smtClean="0"/>
              <a:t>Transportation, communication, and utility services</a:t>
            </a:r>
          </a:p>
          <a:p>
            <a:pPr lvl="2" eaLnBrk="1" hangingPunct="1"/>
            <a:r>
              <a:rPr lang="en-US" sz="2000" smtClean="0"/>
              <a:t>Highways, railroads, airlines, and pipelines</a:t>
            </a:r>
          </a:p>
          <a:p>
            <a:pPr lvl="2" eaLnBrk="1" hangingPunct="1"/>
            <a:r>
              <a:rPr lang="en-US" sz="2000" smtClean="0"/>
              <a:t>Telephones, radios, television, and the Internet</a:t>
            </a:r>
          </a:p>
          <a:p>
            <a:pPr eaLnBrk="1" hangingPunct="1"/>
            <a:r>
              <a:rPr lang="en-US" sz="2600" smtClean="0"/>
              <a:t>All facilitate the distribution of goods, services, and information</a:t>
            </a:r>
          </a:p>
          <a:p>
            <a:pPr eaLnBrk="1" hangingPunct="1"/>
            <a:r>
              <a:rPr lang="en-US" sz="2600" smtClean="0"/>
              <a:t>Every industrial district is served by well-developed transport systems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F12-06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589088"/>
            <a:ext cx="444500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descr="F12-06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76400"/>
            <a:ext cx="44958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Tertiary industry</a:t>
            </a:r>
          </a:p>
        </p:txBody>
      </p:sp>
      <p:sp>
        <p:nvSpPr>
          <p:cNvPr id="35843" name="Rectangle 3"/>
          <p:cNvSpPr>
            <a:spLocks noGrp="1" noChangeArrowheads="1"/>
          </p:cNvSpPr>
          <p:nvPr>
            <p:ph type="body" idx="1"/>
          </p:nvPr>
        </p:nvSpPr>
        <p:spPr/>
        <p:txBody>
          <a:bodyPr/>
          <a:lstStyle/>
          <a:p>
            <a:pPr eaLnBrk="1" hangingPunct="1">
              <a:lnSpc>
                <a:spcPct val="90000"/>
              </a:lnSpc>
            </a:pPr>
            <a:r>
              <a:rPr lang="en-US" smtClean="0"/>
              <a:t>Regional differences exist in relative importance of the various modes of transport</a:t>
            </a:r>
          </a:p>
          <a:p>
            <a:pPr lvl="1" eaLnBrk="1" hangingPunct="1">
              <a:lnSpc>
                <a:spcPct val="90000"/>
              </a:lnSpc>
            </a:pPr>
            <a:r>
              <a:rPr lang="en-US" smtClean="0"/>
              <a:t>In Russia and Ukraine</a:t>
            </a:r>
          </a:p>
          <a:p>
            <a:pPr lvl="2" eaLnBrk="1" hangingPunct="1">
              <a:lnSpc>
                <a:spcPct val="90000"/>
              </a:lnSpc>
            </a:pPr>
            <a:r>
              <a:rPr lang="en-US" smtClean="0"/>
              <a:t>Highways have little industrial significance</a:t>
            </a:r>
          </a:p>
          <a:p>
            <a:pPr lvl="2" eaLnBrk="1" hangingPunct="1">
              <a:lnSpc>
                <a:spcPct val="90000"/>
              </a:lnSpc>
            </a:pPr>
            <a:r>
              <a:rPr lang="en-US" smtClean="0"/>
              <a:t>Railroads, and to a lesser extent, waterways carry most of transport load</a:t>
            </a:r>
          </a:p>
          <a:p>
            <a:pPr lvl="1" eaLnBrk="1" hangingPunct="1">
              <a:lnSpc>
                <a:spcPct val="90000"/>
              </a:lnSpc>
            </a:pPr>
            <a:r>
              <a:rPr lang="en-US" smtClean="0"/>
              <a:t>In the U.S., highways became most important, while railroad system declined</a:t>
            </a:r>
          </a:p>
          <a:p>
            <a:pPr lvl="1" eaLnBrk="1" hangingPunct="1">
              <a:lnSpc>
                <a:spcPct val="90000"/>
              </a:lnSpc>
            </a:pPr>
            <a:r>
              <a:rPr lang="en-US" smtClean="0"/>
              <a:t>Western European nations rely heavily on greater balance between rail, highway, and waterway transport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Tertiary industry</a:t>
            </a:r>
          </a:p>
        </p:txBody>
      </p:sp>
      <p:sp>
        <p:nvSpPr>
          <p:cNvPr id="36867" name="Rectangle 3"/>
          <p:cNvSpPr>
            <a:spLocks noGrp="1" noChangeArrowheads="1"/>
          </p:cNvSpPr>
          <p:nvPr>
            <p:ph type="body" idx="1"/>
          </p:nvPr>
        </p:nvSpPr>
        <p:spPr/>
        <p:txBody>
          <a:bodyPr/>
          <a:lstStyle/>
          <a:p>
            <a:pPr eaLnBrk="1" hangingPunct="1">
              <a:lnSpc>
                <a:spcPct val="90000"/>
              </a:lnSpc>
            </a:pPr>
            <a:r>
              <a:rPr lang="en-US" smtClean="0"/>
              <a:t>Regional differences exist in relative importance of the various modes of transport</a:t>
            </a:r>
          </a:p>
          <a:p>
            <a:pPr lvl="1" eaLnBrk="1" hangingPunct="1">
              <a:lnSpc>
                <a:spcPct val="90000"/>
              </a:lnSpc>
            </a:pPr>
            <a:r>
              <a:rPr lang="en-US" smtClean="0"/>
              <a:t>In most of Africa, interior Asia and other weakly industrialized regions, motorable highways and railroads remain rare</a:t>
            </a:r>
          </a:p>
          <a:p>
            <a:pPr lvl="1" eaLnBrk="1" hangingPunct="1">
              <a:lnSpc>
                <a:spcPct val="90000"/>
              </a:lnSpc>
            </a:pPr>
            <a:r>
              <a:rPr lang="en-US" smtClean="0"/>
              <a:t>Even in the weakly industrialized regions tertiary activity is increasing</a:t>
            </a:r>
          </a:p>
          <a:p>
            <a:pPr lvl="2" eaLnBrk="1" hangingPunct="1">
              <a:lnSpc>
                <a:spcPct val="90000"/>
              </a:lnSpc>
            </a:pPr>
            <a:r>
              <a:rPr lang="en-US" smtClean="0"/>
              <a:t>In more developed countries, such services as electronic transfer of funds and telecommunications between computers continents apart increasingly rival traditional importance of railroads or trucks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F1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4250"/>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12-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27075"/>
            <a:ext cx="9144000" cy="6130925"/>
          </a:xfrm>
          <a:noFill/>
        </p:spPr>
      </p:pic>
      <p:sp>
        <p:nvSpPr>
          <p:cNvPr id="38915" name="Rectangle 4"/>
          <p:cNvSpPr>
            <a:spLocks noGrp="1" noChangeArrowheads="1"/>
          </p:cNvSpPr>
          <p:nvPr>
            <p:ph type="title"/>
          </p:nvPr>
        </p:nvSpPr>
        <p:spPr/>
        <p:txBody>
          <a:bodyPr/>
          <a:lstStyle/>
          <a:p>
            <a:pPr eaLnBrk="1" hangingPunct="1"/>
            <a:r>
              <a:rPr lang="en-US" sz="3800" smtClean="0"/>
              <a:t>Tertiary Industry: Rotterdam, Netherlands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hangingPunct="1"/>
            <a:r>
              <a:rPr lang="en-US" sz="3800" smtClean="0"/>
              <a:t>Tertiary Industry: Rotterdam, Netherlands</a:t>
            </a:r>
          </a:p>
        </p:txBody>
      </p:sp>
      <p:sp>
        <p:nvSpPr>
          <p:cNvPr id="39939" name="Rectangle 5"/>
          <p:cNvSpPr>
            <a:spLocks noGrp="1" noChangeArrowheads="1"/>
          </p:cNvSpPr>
          <p:nvPr>
            <p:ph type="body" sz="half" idx="1"/>
          </p:nvPr>
        </p:nvSpPr>
        <p:spPr/>
        <p:txBody>
          <a:bodyPr/>
          <a:lstStyle/>
          <a:p>
            <a:pPr eaLnBrk="1" hangingPunct="1"/>
            <a:r>
              <a:rPr lang="en-US" sz="2600" smtClean="0"/>
              <a:t>Rotterdam, Europe’s busiest port and one of the world’s largest is shipping gateway to Western Europe and major outlet for Germany’s Ruhr and other industrial districts along the Rhine River.</a:t>
            </a:r>
          </a:p>
        </p:txBody>
      </p:sp>
      <p:pic>
        <p:nvPicPr>
          <p:cNvPr id="39940" name="Picture 7" descr="12-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408238"/>
            <a:ext cx="4648200" cy="311785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800" smtClean="0"/>
              <a:t>Tertiary Industry: Rotterdam, Netherlands</a:t>
            </a:r>
          </a:p>
        </p:txBody>
      </p:sp>
      <p:sp>
        <p:nvSpPr>
          <p:cNvPr id="40963" name="Rectangle 3"/>
          <p:cNvSpPr>
            <a:spLocks noGrp="1" noChangeArrowheads="1"/>
          </p:cNvSpPr>
          <p:nvPr>
            <p:ph type="body" sz="half" idx="1"/>
          </p:nvPr>
        </p:nvSpPr>
        <p:spPr/>
        <p:txBody>
          <a:bodyPr/>
          <a:lstStyle/>
          <a:p>
            <a:pPr eaLnBrk="1" hangingPunct="1"/>
            <a:r>
              <a:rPr lang="en-US" sz="2200" smtClean="0"/>
              <a:t>Container ships carry materials and goods to and from overseas while barges ply the river.</a:t>
            </a:r>
          </a:p>
          <a:p>
            <a:pPr eaLnBrk="1" hangingPunct="1"/>
            <a:r>
              <a:rPr lang="en-US" sz="2200" smtClean="0"/>
              <a:t>Shipping offices, shipyards and dry docks, warehouses, cargo and container cranes, supertanker berths, and oil storage tanks are only some of the facilities located here.</a:t>
            </a:r>
          </a:p>
        </p:txBody>
      </p:sp>
      <p:pic>
        <p:nvPicPr>
          <p:cNvPr id="40964" name="Picture 4" descr="12-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408238"/>
            <a:ext cx="4648200" cy="3117850"/>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Tertiary industry</a:t>
            </a:r>
          </a:p>
        </p:txBody>
      </p:sp>
      <p:sp>
        <p:nvSpPr>
          <p:cNvPr id="41987" name="Rectangle 3"/>
          <p:cNvSpPr>
            <a:spLocks noGrp="1" noChangeArrowheads="1"/>
          </p:cNvSpPr>
          <p:nvPr>
            <p:ph type="body" idx="1"/>
          </p:nvPr>
        </p:nvSpPr>
        <p:spPr/>
        <p:txBody>
          <a:bodyPr/>
          <a:lstStyle/>
          <a:p>
            <a:pPr eaLnBrk="1" hangingPunct="1"/>
            <a:r>
              <a:rPr lang="en-US" sz="2600" smtClean="0"/>
              <a:t>Regional differences exist in relative importance of the various modes of transport</a:t>
            </a:r>
          </a:p>
          <a:p>
            <a:pPr lvl="1" eaLnBrk="1" hangingPunct="1"/>
            <a:r>
              <a:rPr lang="en-US" sz="2200" smtClean="0"/>
              <a:t>In more developed countries, such services as electronic transfer of funds and telecommunications between computers continents apart increasingly rival traditional importance of railroads or trucks</a:t>
            </a:r>
          </a:p>
          <a:p>
            <a:pPr lvl="1" eaLnBrk="1" hangingPunct="1"/>
            <a:r>
              <a:rPr lang="en-US" sz="2200" smtClean="0"/>
              <a:t>Utilities also belong in the tertiary sector</a:t>
            </a:r>
          </a:p>
          <a:p>
            <a:pPr lvl="1" eaLnBrk="1" hangingPunct="1"/>
            <a:r>
              <a:rPr lang="en-US" sz="2200" smtClean="0"/>
              <a:t>Automobiles create a special kind of functional culture region</a:t>
            </a:r>
          </a:p>
          <a:p>
            <a:pPr lvl="2" eaLnBrk="1" hangingPunct="1"/>
            <a:r>
              <a:rPr lang="en-US" sz="2000" smtClean="0"/>
              <a:t>Sometimes called </a:t>
            </a:r>
            <a:r>
              <a:rPr lang="en-US" sz="2000" i="1" smtClean="0"/>
              <a:t>machine space</a:t>
            </a:r>
            <a:endParaRPr lang="en-US" sz="2000" smtClean="0"/>
          </a:p>
          <a:p>
            <a:pPr lvl="2" eaLnBrk="1" hangingPunct="1"/>
            <a:r>
              <a:rPr lang="en-US" sz="2000" smtClean="0"/>
              <a:t>As usage increases more space must be devoted to them</a:t>
            </a:r>
          </a:p>
          <a:p>
            <a:pPr lvl="2" eaLnBrk="1" hangingPunct="1"/>
            <a:r>
              <a:rPr lang="en-US" sz="2000" smtClean="0"/>
              <a:t>Often results in visual blight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800" smtClean="0"/>
              <a:t>Two great economic “revolutions” occurred in human development </a:t>
            </a:r>
          </a:p>
        </p:txBody>
      </p:sp>
      <p:sp>
        <p:nvSpPr>
          <p:cNvPr id="6147" name="Rectangle 3"/>
          <p:cNvSpPr>
            <a:spLocks noGrp="1" noChangeArrowheads="1"/>
          </p:cNvSpPr>
          <p:nvPr>
            <p:ph type="body" idx="1"/>
          </p:nvPr>
        </p:nvSpPr>
        <p:spPr/>
        <p:txBody>
          <a:bodyPr/>
          <a:lstStyle/>
          <a:p>
            <a:pPr eaLnBrk="1" hangingPunct="1"/>
            <a:r>
              <a:rPr lang="en-US" sz="2600" smtClean="0"/>
              <a:t>The </a:t>
            </a:r>
            <a:r>
              <a:rPr lang="en-US" sz="2600" i="1" smtClean="0"/>
              <a:t>Industrial Revolution, </a:t>
            </a:r>
            <a:r>
              <a:rPr lang="en-US" sz="2600" smtClean="0"/>
              <a:t>started in the eighteenth century, is still taking place today</a:t>
            </a:r>
          </a:p>
          <a:p>
            <a:pPr marL="742950" lvl="1" indent="-285750" eaLnBrk="1" hangingPunct="1"/>
            <a:r>
              <a:rPr lang="en-US" sz="2200" smtClean="0"/>
              <a:t>Massive, often unsettling, remodeling of the environment</a:t>
            </a:r>
          </a:p>
          <a:p>
            <a:pPr marL="742950" lvl="1" indent="-285750" eaLnBrk="1" hangingPunct="1"/>
            <a:r>
              <a:rPr lang="en-US" sz="2200" smtClean="0"/>
              <a:t>Today, few lands remain largely untouched by its machines, factories, transportation devices, and communication techniques</a:t>
            </a:r>
          </a:p>
          <a:p>
            <a:pPr marL="742950" lvl="1" indent="-285750" eaLnBrk="1" hangingPunct="1"/>
            <a:r>
              <a:rPr lang="en-US" sz="2200" smtClean="0"/>
              <a:t>On an individual level, no facet of North American life remains unaffected</a:t>
            </a:r>
          </a:p>
          <a:p>
            <a:pPr marL="742950" lvl="1" indent="-285750" eaLnBrk="1" hangingPunct="1"/>
            <a:r>
              <a:rPr lang="en-US" sz="2200" smtClean="0"/>
              <a:t>Just about every object and every event in your life is affected, if not actually created, by the Industrial Revolution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F1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82638"/>
            <a:ext cx="8915400" cy="599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Quaternary industry</a:t>
            </a:r>
          </a:p>
        </p:txBody>
      </p:sp>
      <p:sp>
        <p:nvSpPr>
          <p:cNvPr id="44035" name="Rectangle 3"/>
          <p:cNvSpPr>
            <a:spLocks noGrp="1" noChangeArrowheads="1"/>
          </p:cNvSpPr>
          <p:nvPr>
            <p:ph type="body" idx="1"/>
          </p:nvPr>
        </p:nvSpPr>
        <p:spPr/>
        <p:txBody>
          <a:bodyPr/>
          <a:lstStyle/>
          <a:p>
            <a:pPr eaLnBrk="1" hangingPunct="1">
              <a:lnSpc>
                <a:spcPct val="90000"/>
              </a:lnSpc>
            </a:pPr>
            <a:r>
              <a:rPr lang="en-US" smtClean="0"/>
              <a:t>Includes those services mainly required by producers</a:t>
            </a:r>
          </a:p>
          <a:p>
            <a:pPr lvl="1" eaLnBrk="1" hangingPunct="1">
              <a:lnSpc>
                <a:spcPct val="90000"/>
              </a:lnSpc>
            </a:pPr>
            <a:r>
              <a:rPr lang="en-US" smtClean="0"/>
              <a:t>Trade, wholesaling, retailing, and advertising</a:t>
            </a:r>
          </a:p>
          <a:p>
            <a:pPr lvl="1" eaLnBrk="1" hangingPunct="1">
              <a:lnSpc>
                <a:spcPct val="90000"/>
              </a:lnSpc>
            </a:pPr>
            <a:r>
              <a:rPr lang="en-US" smtClean="0"/>
              <a:t>Banking, legal services, real estate transactions, and insurance</a:t>
            </a:r>
          </a:p>
          <a:p>
            <a:pPr lvl="1" eaLnBrk="1" hangingPunct="1">
              <a:lnSpc>
                <a:spcPct val="90000"/>
              </a:lnSpc>
            </a:pPr>
            <a:r>
              <a:rPr lang="en-US" smtClean="0"/>
              <a:t>Consulting and information generation</a:t>
            </a:r>
          </a:p>
          <a:p>
            <a:pPr eaLnBrk="1" hangingPunct="1">
              <a:lnSpc>
                <a:spcPct val="90000"/>
              </a:lnSpc>
            </a:pPr>
            <a:r>
              <a:rPr lang="en-US" smtClean="0"/>
              <a:t>Such activities represent one of the major growth sectors in postindustrial economies</a:t>
            </a:r>
          </a:p>
          <a:p>
            <a:pPr eaLnBrk="1" hangingPunct="1">
              <a:lnSpc>
                <a:spcPct val="90000"/>
              </a:lnSpc>
            </a:pPr>
            <a:r>
              <a:rPr lang="en-US" smtClean="0"/>
              <a:t>Manufacturing is increasingly shunted to the peripheries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Quaternary industry</a:t>
            </a:r>
          </a:p>
        </p:txBody>
      </p:sp>
      <p:sp>
        <p:nvSpPr>
          <p:cNvPr id="45059" name="Rectangle 3"/>
          <p:cNvSpPr>
            <a:spLocks noGrp="1" noChangeArrowheads="1"/>
          </p:cNvSpPr>
          <p:nvPr>
            <p:ph type="body" idx="1"/>
          </p:nvPr>
        </p:nvSpPr>
        <p:spPr/>
        <p:txBody>
          <a:bodyPr/>
          <a:lstStyle/>
          <a:p>
            <a:pPr eaLnBrk="1" hangingPunct="1"/>
            <a:r>
              <a:rPr lang="en-US" sz="2600" smtClean="0"/>
              <a:t>Corporate headquarters, markets, and producer-related service activities remain in the core</a:t>
            </a:r>
            <a:endParaRPr lang="en-US" sz="2600" i="1" smtClean="0"/>
          </a:p>
          <a:p>
            <a:pPr eaLnBrk="1" hangingPunct="1"/>
            <a:r>
              <a:rPr lang="en-US" sz="2600" i="1" smtClean="0"/>
              <a:t>Multiplier</a:t>
            </a:r>
            <a:r>
              <a:rPr lang="en-US" sz="2600" smtClean="0"/>
              <a:t> </a:t>
            </a:r>
            <a:r>
              <a:rPr lang="en-US" sz="2600" i="1" smtClean="0"/>
              <a:t>leakage</a:t>
            </a:r>
            <a:r>
              <a:rPr lang="en-US" sz="2600" smtClean="0"/>
              <a:t> — global corporations invest in secondary industry in the peripheries, but profits flow back to the core</a:t>
            </a:r>
          </a:p>
          <a:p>
            <a:pPr eaLnBrk="1" hangingPunct="1"/>
            <a:r>
              <a:rPr lang="en-US" sz="2600" smtClean="0"/>
              <a:t>The industrialization of less developed countries actually increases the power of the world’s established industrial nations</a:t>
            </a:r>
          </a:p>
          <a:p>
            <a:pPr eaLnBrk="1" hangingPunct="1"/>
            <a:r>
              <a:rPr lang="en-US" sz="2600" smtClean="0"/>
              <a:t>Today, we face a world in which the basic industrial power of the planet is more centralized than ever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Quaternary industry</a:t>
            </a:r>
          </a:p>
        </p:txBody>
      </p:sp>
      <p:sp>
        <p:nvSpPr>
          <p:cNvPr id="46083" name="Rectangle 3"/>
          <p:cNvSpPr>
            <a:spLocks noGrp="1" noChangeArrowheads="1"/>
          </p:cNvSpPr>
          <p:nvPr>
            <p:ph type="body" idx="1"/>
          </p:nvPr>
        </p:nvSpPr>
        <p:spPr/>
        <p:txBody>
          <a:bodyPr/>
          <a:lstStyle/>
          <a:p>
            <a:pPr eaLnBrk="1" hangingPunct="1"/>
            <a:r>
              <a:rPr lang="en-US" sz="2600" b="1" i="1" smtClean="0"/>
              <a:t>Global corporations are headquartered mainly in quaternary areas where the Industrial Revolution took root earliest</a:t>
            </a:r>
          </a:p>
          <a:p>
            <a:pPr eaLnBrk="1" hangingPunct="1"/>
            <a:r>
              <a:rPr lang="en-US" sz="2600" b="1" i="1" smtClean="0"/>
              <a:t>Industrial development loans come from Europe, Japan, and the U.S., with the result that interest payments drain away from poor countries to rich countries</a:t>
            </a:r>
          </a:p>
          <a:p>
            <a:pPr eaLnBrk="1" hangingPunct="1"/>
            <a:r>
              <a:rPr lang="en-US" sz="2600" b="1" i="1" smtClean="0"/>
              <a:t>Increasingly important is the collection, generation, storage, retrieval, and processing of computerized knowledge and information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1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463"/>
            <a:ext cx="9144000"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5"/>
          <p:cNvSpPr>
            <a:spLocks noGrp="1" noChangeArrowheads="1"/>
          </p:cNvSpPr>
          <p:nvPr>
            <p:ph type="title"/>
          </p:nvPr>
        </p:nvSpPr>
        <p:spPr/>
        <p:txBody>
          <a:bodyPr/>
          <a:lstStyle/>
          <a:p>
            <a:pPr eaLnBrk="1" hangingPunct="1"/>
            <a:r>
              <a:rPr lang="en-US" sz="3800" smtClean="0">
                <a:solidFill>
                  <a:schemeClr val="bg1"/>
                </a:solidFill>
              </a:rPr>
              <a:t>Quaternary Industry:</a:t>
            </a:r>
            <a:br>
              <a:rPr lang="en-US" sz="3800" smtClean="0">
                <a:solidFill>
                  <a:schemeClr val="bg1"/>
                </a:solidFill>
              </a:rPr>
            </a:br>
            <a:r>
              <a:rPr lang="en-US" sz="3800" smtClean="0">
                <a:solidFill>
                  <a:schemeClr val="bg1"/>
                </a:solidFill>
              </a:rPr>
              <a:t>Hong Kong (Central)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sz="3800" smtClean="0"/>
              <a:t>Quaternary Industry:</a:t>
            </a:r>
            <a:br>
              <a:rPr lang="en-US" sz="3800" smtClean="0"/>
            </a:br>
            <a:r>
              <a:rPr lang="en-US" sz="3800" smtClean="0"/>
              <a:t>Hong Kong (Central)</a:t>
            </a:r>
          </a:p>
        </p:txBody>
      </p:sp>
      <p:sp>
        <p:nvSpPr>
          <p:cNvPr id="48131" name="Rectangle 6"/>
          <p:cNvSpPr>
            <a:spLocks noGrp="1" noChangeArrowheads="1"/>
          </p:cNvSpPr>
          <p:nvPr>
            <p:ph type="body" sz="half" idx="2"/>
          </p:nvPr>
        </p:nvSpPr>
        <p:spPr/>
        <p:txBody>
          <a:bodyPr/>
          <a:lstStyle/>
          <a:p>
            <a:pPr eaLnBrk="1" hangingPunct="1">
              <a:lnSpc>
                <a:spcPct val="90000"/>
              </a:lnSpc>
            </a:pPr>
            <a:r>
              <a:rPr lang="en-US" sz="2600" smtClean="0"/>
              <a:t>Because of its natural harbor and accessibility, Hong Kong has functioned as an entreport since 1841 and is also a major financial center.  This is the view from Victoria Peak on Hong Kong Island across the harbor to the Kowloon peninsula.</a:t>
            </a:r>
          </a:p>
        </p:txBody>
      </p:sp>
      <p:pic>
        <p:nvPicPr>
          <p:cNvPr id="48132" name="Picture 7" descr="12-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476500"/>
            <a:ext cx="4572000" cy="3028950"/>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800" smtClean="0"/>
              <a:t>Quaternary Industry:</a:t>
            </a:r>
            <a:br>
              <a:rPr lang="en-US" sz="3800" smtClean="0"/>
            </a:br>
            <a:r>
              <a:rPr lang="en-US" sz="3800" smtClean="0"/>
              <a:t>Hong Kong (Central)</a:t>
            </a:r>
          </a:p>
        </p:txBody>
      </p:sp>
      <p:sp>
        <p:nvSpPr>
          <p:cNvPr id="49155" name="Rectangle 3"/>
          <p:cNvSpPr>
            <a:spLocks noGrp="1" noChangeArrowheads="1"/>
          </p:cNvSpPr>
          <p:nvPr>
            <p:ph type="body" sz="half" idx="2"/>
          </p:nvPr>
        </p:nvSpPr>
        <p:spPr/>
        <p:txBody>
          <a:bodyPr/>
          <a:lstStyle/>
          <a:p>
            <a:pPr eaLnBrk="1" hangingPunct="1"/>
            <a:r>
              <a:rPr lang="en-US" sz="2200" smtClean="0"/>
              <a:t>The rose-colored buildings at top center house the stock exchange, offices and shops.  The adjacent Jardine House, once the tallest building in Asia, is the center for travel and tourism.</a:t>
            </a:r>
          </a:p>
          <a:p>
            <a:pPr eaLnBrk="1" hangingPunct="1"/>
            <a:r>
              <a:rPr lang="en-US" sz="2200" smtClean="0"/>
              <a:t>The Hongkong Bank is to the right of the green-roofed structure and I.M. Pei’s Bank of China skyscraper is further right.</a:t>
            </a:r>
          </a:p>
        </p:txBody>
      </p:sp>
      <p:pic>
        <p:nvPicPr>
          <p:cNvPr id="49156" name="Picture 4" descr="12-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476500"/>
            <a:ext cx="4572000" cy="3028950"/>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3800" smtClean="0"/>
              <a:t>Quaternary Industry:</a:t>
            </a:r>
            <a:br>
              <a:rPr lang="en-US" sz="3800" smtClean="0"/>
            </a:br>
            <a:r>
              <a:rPr lang="en-US" sz="3800" smtClean="0"/>
              <a:t>Hong Kong (Central)</a:t>
            </a:r>
          </a:p>
        </p:txBody>
      </p:sp>
      <p:sp>
        <p:nvSpPr>
          <p:cNvPr id="50179" name="Rectangle 3"/>
          <p:cNvSpPr>
            <a:spLocks noGrp="1" noChangeArrowheads="1"/>
          </p:cNvSpPr>
          <p:nvPr>
            <p:ph type="body" sz="half" idx="2"/>
          </p:nvPr>
        </p:nvSpPr>
        <p:spPr/>
        <p:txBody>
          <a:bodyPr/>
          <a:lstStyle/>
          <a:p>
            <a:pPr eaLnBrk="1" hangingPunct="1"/>
            <a:r>
              <a:rPr lang="en-US" sz="2200" smtClean="0"/>
              <a:t>Their dramatic architecture reflects the significance of banking in this </a:t>
            </a:r>
            <a:r>
              <a:rPr lang="en-US" sz="2200" b="1" smtClean="0"/>
              <a:t>post-industrial</a:t>
            </a:r>
            <a:r>
              <a:rPr lang="en-US" sz="2200" smtClean="0"/>
              <a:t> city.  Luxury apartments dominate the foreground.  Most manufacturing, mainly </a:t>
            </a:r>
            <a:r>
              <a:rPr lang="en-US" sz="2200" b="1" smtClean="0"/>
              <a:t>labor-intensive</a:t>
            </a:r>
            <a:r>
              <a:rPr lang="en-US" sz="2200" smtClean="0"/>
              <a:t>, is in the </a:t>
            </a:r>
            <a:r>
              <a:rPr lang="en-US" sz="2200" b="1" smtClean="0"/>
              <a:t>peripheral</a:t>
            </a:r>
            <a:r>
              <a:rPr lang="en-US" sz="2200" smtClean="0"/>
              <a:t> New Territories, and increasingly in China’s Guangdong Province.</a:t>
            </a:r>
          </a:p>
        </p:txBody>
      </p:sp>
      <p:pic>
        <p:nvPicPr>
          <p:cNvPr id="50180" name="Picture 4" descr="12-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476500"/>
            <a:ext cx="4572000" cy="3028950"/>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800" smtClean="0"/>
              <a:t>Quaternary Industry:</a:t>
            </a:r>
            <a:br>
              <a:rPr lang="en-US" sz="3800" smtClean="0"/>
            </a:br>
            <a:r>
              <a:rPr lang="en-US" sz="3800" smtClean="0"/>
              <a:t>Hong Kong (Central)</a:t>
            </a:r>
          </a:p>
        </p:txBody>
      </p:sp>
      <p:sp>
        <p:nvSpPr>
          <p:cNvPr id="51203" name="Rectangle 3"/>
          <p:cNvSpPr>
            <a:spLocks noGrp="1" noChangeArrowheads="1"/>
          </p:cNvSpPr>
          <p:nvPr>
            <p:ph type="body" sz="half" idx="2"/>
          </p:nvPr>
        </p:nvSpPr>
        <p:spPr/>
        <p:txBody>
          <a:bodyPr/>
          <a:lstStyle/>
          <a:p>
            <a:pPr eaLnBrk="1" hangingPunct="1">
              <a:lnSpc>
                <a:spcPct val="90000"/>
              </a:lnSpc>
            </a:pPr>
            <a:r>
              <a:rPr lang="en-US" sz="2600" b="1" smtClean="0"/>
              <a:t>Multiplier leakage</a:t>
            </a:r>
            <a:r>
              <a:rPr lang="en-US" sz="2600" smtClean="0"/>
              <a:t> occurs as many corporate headquarters and related activities remain in the Hong Kong. </a:t>
            </a:r>
          </a:p>
          <a:p>
            <a:pPr eaLnBrk="1" hangingPunct="1">
              <a:lnSpc>
                <a:spcPct val="90000"/>
              </a:lnSpc>
            </a:pPr>
            <a:r>
              <a:rPr lang="en-US" sz="2600" smtClean="0"/>
              <a:t> Hong Kong reverted from Britain to join China as an autonomous region in 1997.</a:t>
            </a:r>
          </a:p>
        </p:txBody>
      </p:sp>
      <p:pic>
        <p:nvPicPr>
          <p:cNvPr id="51204" name="Picture 4" descr="12-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476500"/>
            <a:ext cx="4572000" cy="3028950"/>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Quaternary industry</a:t>
            </a:r>
          </a:p>
        </p:txBody>
      </p:sp>
      <p:sp>
        <p:nvSpPr>
          <p:cNvPr id="52227" name="Rectangle 3"/>
          <p:cNvSpPr>
            <a:spLocks noGrp="1" noChangeArrowheads="1"/>
          </p:cNvSpPr>
          <p:nvPr>
            <p:ph type="body" idx="1"/>
          </p:nvPr>
        </p:nvSpPr>
        <p:spPr/>
        <p:txBody>
          <a:bodyPr/>
          <a:lstStyle/>
          <a:p>
            <a:pPr eaLnBrk="1" hangingPunct="1"/>
            <a:r>
              <a:rPr lang="en-US" i="1" smtClean="0"/>
              <a:t>Postindustrial society is organized around knowledge and innovation used to acquire profits and exert social control</a:t>
            </a:r>
          </a:p>
          <a:p>
            <a:pPr eaLnBrk="1" hangingPunct="1"/>
            <a:r>
              <a:rPr lang="en-US" i="1" smtClean="0"/>
              <a:t>Impact of computers is changing world dramatically, with implication for spatial organization of all human activities</a:t>
            </a:r>
          </a:p>
          <a:p>
            <a:pPr eaLnBrk="1" hangingPunct="1"/>
            <a:r>
              <a:rPr lang="en-US" i="1" smtClean="0"/>
              <a:t>Many quaternary industries depend on a highly skilled, intelligent, creative, and imaginative labor force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Culture Regions</a:t>
            </a:r>
          </a:p>
        </p:txBody>
      </p:sp>
      <p:sp>
        <p:nvSpPr>
          <p:cNvPr id="7171" name="Rectangle 3"/>
          <p:cNvSpPr>
            <a:spLocks noGrp="1" noChangeArrowheads="1"/>
          </p:cNvSpPr>
          <p:nvPr>
            <p:ph type="body" idx="1"/>
          </p:nvPr>
        </p:nvSpPr>
        <p:spPr/>
        <p:txBody>
          <a:bodyPr/>
          <a:lstStyle/>
          <a:p>
            <a:pPr eaLnBrk="1" hangingPunct="1"/>
            <a:r>
              <a:rPr lang="en-US" u="sng" smtClean="0"/>
              <a:t>Industrial Regions</a:t>
            </a:r>
          </a:p>
          <a:p>
            <a:pPr eaLnBrk="1" hangingPunct="1"/>
            <a:r>
              <a:rPr lang="en-US" smtClean="0"/>
              <a:t>Diffusion of the Industrial Revolution</a:t>
            </a:r>
          </a:p>
          <a:p>
            <a:pPr eaLnBrk="1" hangingPunct="1"/>
            <a:r>
              <a:rPr lang="en-US" smtClean="0"/>
              <a:t>Industrial Ecology</a:t>
            </a:r>
          </a:p>
          <a:p>
            <a:pPr eaLnBrk="1" hangingPunct="1"/>
            <a:r>
              <a:rPr lang="en-US" smtClean="0"/>
              <a:t>Industrial Cultural Integration</a:t>
            </a:r>
          </a:p>
          <a:p>
            <a:pPr eaLnBrk="1" hangingPunct="1"/>
            <a:r>
              <a:rPr lang="en-US" smtClean="0"/>
              <a:t>Industrial Landscapes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Quaternary industry</a:t>
            </a:r>
          </a:p>
        </p:txBody>
      </p:sp>
      <p:sp>
        <p:nvSpPr>
          <p:cNvPr id="53251" name="Rectangle 3"/>
          <p:cNvSpPr>
            <a:spLocks noGrp="1" noChangeArrowheads="1"/>
          </p:cNvSpPr>
          <p:nvPr>
            <p:ph type="body" idx="1"/>
          </p:nvPr>
        </p:nvSpPr>
        <p:spPr/>
        <p:txBody>
          <a:bodyPr/>
          <a:lstStyle/>
          <a:p>
            <a:pPr eaLnBrk="1" hangingPunct="1">
              <a:lnSpc>
                <a:spcPct val="90000"/>
              </a:lnSpc>
            </a:pPr>
            <a:r>
              <a:rPr lang="en-US" i="1" smtClean="0"/>
              <a:t>If seen on a local scale information-generating industries seem to coalesce around major universities and research centers </a:t>
            </a:r>
          </a:p>
          <a:p>
            <a:pPr lvl="1" eaLnBrk="1" hangingPunct="1">
              <a:lnSpc>
                <a:spcPct val="90000"/>
              </a:lnSpc>
            </a:pPr>
            <a:r>
              <a:rPr lang="en-US" i="1" smtClean="0"/>
              <a:t>Stanford and University of California at Berkeley helped make San Francisco Bay area a major center of such industry</a:t>
            </a:r>
          </a:p>
          <a:p>
            <a:pPr lvl="1" eaLnBrk="1" hangingPunct="1">
              <a:lnSpc>
                <a:spcPct val="90000"/>
              </a:lnSpc>
            </a:pPr>
            <a:r>
              <a:rPr lang="en-US" i="1" smtClean="0"/>
              <a:t>Similar foci developed near Harvard and M.I.T. in New England</a:t>
            </a:r>
          </a:p>
          <a:p>
            <a:pPr lvl="1" eaLnBrk="1" hangingPunct="1">
              <a:lnSpc>
                <a:spcPct val="90000"/>
              </a:lnSpc>
            </a:pPr>
            <a:r>
              <a:rPr lang="en-US" i="1" smtClean="0"/>
              <a:t>Triuniversity Raleigh-Durham-Chapel Hill “Research Triangle” of North Carolina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F1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9338"/>
            <a:ext cx="91440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Quaternary industry</a:t>
            </a:r>
          </a:p>
        </p:txBody>
      </p:sp>
      <p:sp>
        <p:nvSpPr>
          <p:cNvPr id="55299" name="Rectangle 3"/>
          <p:cNvSpPr>
            <a:spLocks noGrp="1" noChangeArrowheads="1"/>
          </p:cNvSpPr>
          <p:nvPr>
            <p:ph type="body" idx="1"/>
          </p:nvPr>
        </p:nvSpPr>
        <p:spPr/>
        <p:txBody>
          <a:bodyPr/>
          <a:lstStyle/>
          <a:p>
            <a:pPr eaLnBrk="1" hangingPunct="1"/>
            <a:r>
              <a:rPr lang="en-US" i="1" smtClean="0"/>
              <a:t>If seen on a local scale information-generating industries seem to coalesce around major universities and research centers </a:t>
            </a:r>
          </a:p>
          <a:p>
            <a:pPr lvl="1" eaLnBrk="1" hangingPunct="1"/>
            <a:r>
              <a:rPr lang="en-US" i="1" smtClean="0"/>
              <a:t>These high tech corridors, or “silicon landscapes,” are highly focused geographically, contributing to an uneven development spatially</a:t>
            </a:r>
          </a:p>
          <a:p>
            <a:pPr lvl="1" eaLnBrk="1" hangingPunct="1"/>
            <a:r>
              <a:rPr lang="en-US" i="1" smtClean="0"/>
              <a:t>In Europe, emerging core is more confined geographically than earlier concentration of manufacturing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F1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775" y="0"/>
            <a:ext cx="51403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Quinary industry</a:t>
            </a:r>
          </a:p>
        </p:txBody>
      </p:sp>
      <p:sp>
        <p:nvSpPr>
          <p:cNvPr id="57347" name="Rectangle 3"/>
          <p:cNvSpPr>
            <a:spLocks noGrp="1" noChangeArrowheads="1"/>
          </p:cNvSpPr>
          <p:nvPr>
            <p:ph type="body" idx="1"/>
          </p:nvPr>
        </p:nvSpPr>
        <p:spPr/>
        <p:txBody>
          <a:bodyPr/>
          <a:lstStyle/>
          <a:p>
            <a:pPr eaLnBrk="1" hangingPunct="1"/>
            <a:r>
              <a:rPr lang="en-US" smtClean="0"/>
              <a:t>One of the most rapidly expanding activities is tourism</a:t>
            </a:r>
          </a:p>
          <a:p>
            <a:pPr lvl="1" eaLnBrk="1" hangingPunct="1"/>
            <a:r>
              <a:rPr lang="en-US" smtClean="0"/>
              <a:t>By 1992</a:t>
            </a:r>
          </a:p>
          <a:p>
            <a:pPr lvl="2" eaLnBrk="1" hangingPunct="1"/>
            <a:r>
              <a:rPr lang="en-US" smtClean="0"/>
              <a:t>Generated $3 trillion in income</a:t>
            </a:r>
          </a:p>
          <a:p>
            <a:pPr lvl="2" eaLnBrk="1" hangingPunct="1"/>
            <a:r>
              <a:rPr lang="en-US" smtClean="0"/>
              <a:t>Employed 1 in 14 workers worldwide</a:t>
            </a:r>
          </a:p>
          <a:p>
            <a:pPr eaLnBrk="1" hangingPunct="1"/>
            <a:r>
              <a:rPr lang="en-US" smtClean="0"/>
              <a:t>Importance trend has continued in spite of tourist attacks</a:t>
            </a:r>
          </a:p>
          <a:p>
            <a:pPr eaLnBrk="1" hangingPunct="1"/>
            <a:r>
              <a:rPr lang="en-US" smtClean="0"/>
              <a:t>Importance varies greatly from one region and country to another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F12-09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41910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5" descr="F12-09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157288"/>
            <a:ext cx="4927600"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Quinary industry</a:t>
            </a:r>
          </a:p>
        </p:txBody>
      </p:sp>
      <p:sp>
        <p:nvSpPr>
          <p:cNvPr id="59395" name="Rectangle 3"/>
          <p:cNvSpPr>
            <a:spLocks noGrp="1" noChangeArrowheads="1"/>
          </p:cNvSpPr>
          <p:nvPr>
            <p:ph type="body" idx="1"/>
          </p:nvPr>
        </p:nvSpPr>
        <p:spPr/>
        <p:txBody>
          <a:bodyPr/>
          <a:lstStyle/>
          <a:p>
            <a:pPr eaLnBrk="1" hangingPunct="1"/>
            <a:r>
              <a:rPr lang="en-US" sz="2600" smtClean="0"/>
              <a:t>Some countries, particularly those in tropical island locations, depend principally on tourism to support their national economies</a:t>
            </a:r>
          </a:p>
          <a:p>
            <a:pPr eaLnBrk="1" hangingPunct="1"/>
            <a:r>
              <a:rPr lang="en-US" sz="2600" smtClean="0"/>
              <a:t>One advantage is that it is disproportionately focused in industrial peripheries rather than the core</a:t>
            </a:r>
          </a:p>
          <a:p>
            <a:pPr lvl="1" eaLnBrk="1" hangingPunct="1"/>
            <a:r>
              <a:rPr lang="en-US" sz="2200" smtClean="0"/>
              <a:t>Disproportionately focused in industrial peripheries than the core</a:t>
            </a:r>
          </a:p>
          <a:p>
            <a:pPr lvl="1" eaLnBrk="1" hangingPunct="1"/>
            <a:r>
              <a:rPr lang="en-US" sz="2200" smtClean="0"/>
              <a:t>Somewhat alleviates problem of uneven development</a:t>
            </a:r>
          </a:p>
          <a:p>
            <a:pPr lvl="1" eaLnBrk="1" hangingPunct="1"/>
            <a:r>
              <a:rPr lang="en-US" sz="2200" smtClean="0"/>
              <a:t>Multiplier leakage typically drains most profits back to core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F12-1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626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5" descr="F12-1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446463"/>
            <a:ext cx="5410200"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Quinary industry</a:t>
            </a:r>
          </a:p>
        </p:txBody>
      </p:sp>
      <p:sp>
        <p:nvSpPr>
          <p:cNvPr id="61443" name="Rectangle 3"/>
          <p:cNvSpPr>
            <a:spLocks noGrp="1" noChangeArrowheads="1"/>
          </p:cNvSpPr>
          <p:nvPr>
            <p:ph type="body" idx="1"/>
          </p:nvPr>
        </p:nvSpPr>
        <p:spPr/>
        <p:txBody>
          <a:bodyPr/>
          <a:lstStyle/>
          <a:p>
            <a:pPr eaLnBrk="1" hangingPunct="1"/>
            <a:r>
              <a:rPr lang="en-US" smtClean="0"/>
              <a:t>Tourism can be categorized into major types</a:t>
            </a:r>
          </a:p>
          <a:p>
            <a:pPr lvl="1" eaLnBrk="1" hangingPunct="1"/>
            <a:r>
              <a:rPr lang="en-US" smtClean="0"/>
              <a:t>One major flow is — from interior locations-to-seacoasts</a:t>
            </a:r>
          </a:p>
          <a:p>
            <a:pPr lvl="1" eaLnBrk="1" hangingPunct="1"/>
            <a:r>
              <a:rPr lang="en-US" smtClean="0"/>
              <a:t>Second major movement is — from lowlands-to-highlands</a:t>
            </a:r>
          </a:p>
          <a:p>
            <a:pPr lvl="1" eaLnBrk="1" hangingPunct="1"/>
            <a:r>
              <a:rPr lang="en-US" smtClean="0"/>
              <a:t>Third major flow — urban-to-rural</a:t>
            </a:r>
          </a:p>
          <a:p>
            <a:pPr lvl="2" eaLnBrk="1" hangingPunct="1"/>
            <a:r>
              <a:rPr lang="en-US" smtClean="0"/>
              <a:t>People seek vacations away from crowded cities</a:t>
            </a:r>
          </a:p>
          <a:p>
            <a:pPr lvl="2" eaLnBrk="1" hangingPunct="1"/>
            <a:r>
              <a:rPr lang="en-US" smtClean="0"/>
              <a:t>Acquisition of vacation homes in isolated places</a:t>
            </a:r>
          </a:p>
          <a:p>
            <a:pPr lvl="2" eaLnBrk="1" hangingPunct="1"/>
            <a:r>
              <a:rPr lang="en-US" smtClean="0"/>
              <a:t>In rural Norway, about 40 percent of all farmers take in summer guest to supplement income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Quinary industry</a:t>
            </a:r>
          </a:p>
        </p:txBody>
      </p:sp>
      <p:sp>
        <p:nvSpPr>
          <p:cNvPr id="62467" name="Rectangle 3"/>
          <p:cNvSpPr>
            <a:spLocks noGrp="1" noChangeArrowheads="1"/>
          </p:cNvSpPr>
          <p:nvPr>
            <p:ph type="body" idx="1"/>
          </p:nvPr>
        </p:nvSpPr>
        <p:spPr/>
        <p:txBody>
          <a:bodyPr/>
          <a:lstStyle/>
          <a:p>
            <a:pPr eaLnBrk="1" hangingPunct="1">
              <a:lnSpc>
                <a:spcPct val="90000"/>
              </a:lnSpc>
            </a:pPr>
            <a:r>
              <a:rPr lang="en-US" smtClean="0"/>
              <a:t>Tourism can be categorized into major types</a:t>
            </a:r>
          </a:p>
          <a:p>
            <a:pPr lvl="1" eaLnBrk="1" hangingPunct="1">
              <a:lnSpc>
                <a:spcPct val="90000"/>
              </a:lnSpc>
            </a:pPr>
            <a:r>
              <a:rPr lang="en-US" smtClean="0"/>
              <a:t>Third major flow — urban-to-rural</a:t>
            </a:r>
          </a:p>
          <a:p>
            <a:pPr lvl="2" eaLnBrk="1" hangingPunct="1">
              <a:lnSpc>
                <a:spcPct val="90000"/>
              </a:lnSpc>
            </a:pPr>
            <a:r>
              <a:rPr lang="en-US" i="1" smtClean="0"/>
              <a:t>Ecotourism — </a:t>
            </a:r>
            <a:r>
              <a:rPr lang="en-US" smtClean="0"/>
              <a:t>visits to very remote areas, particularly wilderness regions</a:t>
            </a:r>
          </a:p>
          <a:p>
            <a:pPr lvl="1" eaLnBrk="1" hangingPunct="1">
              <a:lnSpc>
                <a:spcPct val="90000"/>
              </a:lnSpc>
            </a:pPr>
            <a:r>
              <a:rPr lang="en-US" smtClean="0"/>
              <a:t>Fourth flow is directed to places of cultural and historical importance</a:t>
            </a:r>
          </a:p>
          <a:p>
            <a:pPr lvl="1" eaLnBrk="1" hangingPunct="1">
              <a:lnSpc>
                <a:spcPct val="90000"/>
              </a:lnSpc>
            </a:pPr>
            <a:r>
              <a:rPr lang="en-US" smtClean="0"/>
              <a:t>Most modern tourism involves multiple destinations</a:t>
            </a:r>
          </a:p>
          <a:p>
            <a:pPr lvl="2" eaLnBrk="1" hangingPunct="1">
              <a:lnSpc>
                <a:spcPct val="90000"/>
              </a:lnSpc>
            </a:pPr>
            <a:r>
              <a:rPr lang="en-US" smtClean="0"/>
              <a:t>Europeans, in general, prefer a single destination for the summer</a:t>
            </a:r>
          </a:p>
          <a:p>
            <a:pPr lvl="2" eaLnBrk="1" hangingPunct="1">
              <a:lnSpc>
                <a:spcPct val="90000"/>
              </a:lnSpc>
            </a:pPr>
            <a:r>
              <a:rPr lang="en-US" smtClean="0"/>
              <a:t>Americans generally seek multiple destinations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Industrial regions</a:t>
            </a:r>
          </a:p>
        </p:txBody>
      </p:sp>
      <p:sp>
        <p:nvSpPr>
          <p:cNvPr id="8195" name="Rectangle 3"/>
          <p:cNvSpPr>
            <a:spLocks noGrp="1" noChangeArrowheads="1"/>
          </p:cNvSpPr>
          <p:nvPr>
            <p:ph type="body" sz="half" idx="1"/>
          </p:nvPr>
        </p:nvSpPr>
        <p:spPr>
          <a:xfrm>
            <a:off x="457200" y="1600200"/>
            <a:ext cx="8229600" cy="4530725"/>
          </a:xfrm>
        </p:spPr>
        <p:txBody>
          <a:bodyPr/>
          <a:lstStyle/>
          <a:p>
            <a:pPr eaLnBrk="1" hangingPunct="1"/>
            <a:r>
              <a:rPr lang="en-US" sz="2600" smtClean="0"/>
              <a:t>Five types of industrial activity, each occupying culture regions can be distinguished</a:t>
            </a:r>
          </a:p>
          <a:p>
            <a:pPr lvl="1" eaLnBrk="1" hangingPunct="1"/>
            <a:r>
              <a:rPr lang="en-US" sz="2200" i="1" smtClean="0"/>
              <a:t>Primary industries—those </a:t>
            </a:r>
            <a:r>
              <a:rPr lang="en-US" sz="2200" smtClean="0"/>
              <a:t>involved in extracting natural resources from the Earth</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1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3388"/>
            <a:ext cx="914400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5"/>
          <p:cNvSpPr>
            <a:spLocks noGrp="1" noChangeArrowheads="1"/>
          </p:cNvSpPr>
          <p:nvPr>
            <p:ph type="title"/>
          </p:nvPr>
        </p:nvSpPr>
        <p:spPr/>
        <p:txBody>
          <a:bodyPr/>
          <a:lstStyle/>
          <a:p>
            <a:pPr eaLnBrk="1" hangingPunct="1"/>
            <a:r>
              <a:rPr lang="en-US" sz="3800" smtClean="0"/>
              <a:t>Quinary Industry: Sex Tourism, </a:t>
            </a:r>
            <a:r>
              <a:rPr lang="en-US" sz="3800" smtClean="0">
                <a:solidFill>
                  <a:schemeClr val="bg1"/>
                </a:solidFill>
              </a:rPr>
              <a:t>Bangkok</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pPr eaLnBrk="1" hangingPunct="1"/>
            <a:r>
              <a:rPr lang="en-US" sz="3800" smtClean="0"/>
              <a:t>Quinary Industry: Sex Tourism, Bangkok</a:t>
            </a:r>
          </a:p>
        </p:txBody>
      </p:sp>
      <p:sp>
        <p:nvSpPr>
          <p:cNvPr id="64515" name="Rectangle 5"/>
          <p:cNvSpPr>
            <a:spLocks noGrp="1" noChangeArrowheads="1"/>
          </p:cNvSpPr>
          <p:nvPr>
            <p:ph type="body" sz="half" idx="1"/>
          </p:nvPr>
        </p:nvSpPr>
        <p:spPr/>
        <p:txBody>
          <a:bodyPr/>
          <a:lstStyle/>
          <a:p>
            <a:pPr eaLnBrk="1" hangingPunct="1">
              <a:lnSpc>
                <a:spcPct val="90000"/>
              </a:lnSpc>
            </a:pPr>
            <a:r>
              <a:rPr lang="en-US" sz="2600" smtClean="0"/>
              <a:t>Like Manila, Taipei, and (increasingly) Saigon, Bangkok is one of the “sex capitals” of the world.  Desperate men and women enter into prostitution as a last resort to survive or to feed a drug habit.</a:t>
            </a:r>
          </a:p>
          <a:p>
            <a:pPr eaLnBrk="1" hangingPunct="1">
              <a:lnSpc>
                <a:spcPct val="90000"/>
              </a:lnSpc>
            </a:pPr>
            <a:r>
              <a:rPr lang="en-US" sz="2600" smtClean="0"/>
              <a:t>There is also an active slave trade from Mynmar (Burma).</a:t>
            </a:r>
          </a:p>
        </p:txBody>
      </p:sp>
      <p:pic>
        <p:nvPicPr>
          <p:cNvPr id="64516" name="Picture 7" descr="12-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443163"/>
            <a:ext cx="4648200" cy="3043237"/>
          </a:xfr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3800" smtClean="0"/>
              <a:t>Quinary Industry: Sex Tourism, Bangkok</a:t>
            </a:r>
          </a:p>
        </p:txBody>
      </p:sp>
      <p:sp>
        <p:nvSpPr>
          <p:cNvPr id="65539" name="Rectangle 3"/>
          <p:cNvSpPr>
            <a:spLocks noGrp="1" noChangeArrowheads="1"/>
          </p:cNvSpPr>
          <p:nvPr>
            <p:ph type="body" sz="half" idx="1"/>
          </p:nvPr>
        </p:nvSpPr>
        <p:spPr/>
        <p:txBody>
          <a:bodyPr/>
          <a:lstStyle/>
          <a:p>
            <a:pPr eaLnBrk="1" hangingPunct="1">
              <a:lnSpc>
                <a:spcPct val="80000"/>
              </a:lnSpc>
            </a:pPr>
            <a:r>
              <a:rPr lang="en-US" sz="2200" smtClean="0"/>
              <a:t>Destitute families in urban squatter settlements and poor villages are enticed to sell their children (primarily girls) to middlemen who promise to find them employment with a rich family who will send them to school.</a:t>
            </a:r>
          </a:p>
          <a:p>
            <a:pPr eaLnBrk="1" hangingPunct="1">
              <a:lnSpc>
                <a:spcPct val="80000"/>
              </a:lnSpc>
            </a:pPr>
            <a:r>
              <a:rPr lang="en-US" sz="2200" smtClean="0"/>
              <a:t>These children are enslaved and forcibly turned into prostitutes by whatever means necessary including physical abuse and drug addiction.</a:t>
            </a:r>
          </a:p>
        </p:txBody>
      </p:sp>
      <p:pic>
        <p:nvPicPr>
          <p:cNvPr id="65540" name="Picture 4" descr="12-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443163"/>
            <a:ext cx="4648200" cy="3043237"/>
          </a:xfr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3800" smtClean="0"/>
              <a:t>Quinary Industry: Sex Tourism, Bangkok</a:t>
            </a:r>
          </a:p>
        </p:txBody>
      </p:sp>
      <p:sp>
        <p:nvSpPr>
          <p:cNvPr id="66563" name="Rectangle 3"/>
          <p:cNvSpPr>
            <a:spLocks noGrp="1" noChangeArrowheads="1"/>
          </p:cNvSpPr>
          <p:nvPr>
            <p:ph type="body" sz="half" idx="1"/>
          </p:nvPr>
        </p:nvSpPr>
        <p:spPr/>
        <p:txBody>
          <a:bodyPr/>
          <a:lstStyle/>
          <a:p>
            <a:pPr eaLnBrk="1" hangingPunct="1"/>
            <a:r>
              <a:rPr lang="en-US" sz="2200" smtClean="0"/>
              <a:t>This is Patpong Street, notorious for its sex shows, brothels, and related services.  AIDS has reached critical proportions, but the industry continues to thrive on tourism.  Planned sex tours are widely available from around the world and are especially popular with Japanese businessmen.</a:t>
            </a:r>
          </a:p>
        </p:txBody>
      </p:sp>
      <p:pic>
        <p:nvPicPr>
          <p:cNvPr id="66564" name="Picture 4" descr="12-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443163"/>
            <a:ext cx="4648200" cy="3043237"/>
          </a:xfr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Culture Regions</a:t>
            </a:r>
          </a:p>
        </p:txBody>
      </p:sp>
      <p:sp>
        <p:nvSpPr>
          <p:cNvPr id="67587" name="Rectangle 3"/>
          <p:cNvSpPr>
            <a:spLocks noGrp="1" noChangeArrowheads="1"/>
          </p:cNvSpPr>
          <p:nvPr>
            <p:ph type="body" idx="1"/>
          </p:nvPr>
        </p:nvSpPr>
        <p:spPr/>
        <p:txBody>
          <a:bodyPr/>
          <a:lstStyle/>
          <a:p>
            <a:pPr eaLnBrk="1" hangingPunct="1"/>
            <a:r>
              <a:rPr lang="en-US" smtClean="0"/>
              <a:t>Industrial Regions</a:t>
            </a:r>
          </a:p>
          <a:p>
            <a:pPr eaLnBrk="1" hangingPunct="1"/>
            <a:r>
              <a:rPr lang="en-US" u="sng" smtClean="0"/>
              <a:t>Diffusion of the Industrial Revolution</a:t>
            </a:r>
          </a:p>
          <a:p>
            <a:pPr eaLnBrk="1" hangingPunct="1"/>
            <a:r>
              <a:rPr lang="en-US" smtClean="0"/>
              <a:t>Industrial Ecology</a:t>
            </a:r>
          </a:p>
          <a:p>
            <a:pPr eaLnBrk="1" hangingPunct="1"/>
            <a:r>
              <a:rPr lang="en-US" smtClean="0"/>
              <a:t>Industrial Cultural Integration</a:t>
            </a:r>
          </a:p>
          <a:p>
            <a:pPr eaLnBrk="1" hangingPunct="1"/>
            <a:r>
              <a:rPr lang="en-US" smtClean="0"/>
              <a:t>Industrial Landscapes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Introduction</a:t>
            </a:r>
          </a:p>
        </p:txBody>
      </p:sp>
      <p:sp>
        <p:nvSpPr>
          <p:cNvPr id="68611" name="Rectangle 3"/>
          <p:cNvSpPr>
            <a:spLocks noGrp="1" noChangeArrowheads="1"/>
          </p:cNvSpPr>
          <p:nvPr>
            <p:ph type="body" idx="1"/>
          </p:nvPr>
        </p:nvSpPr>
        <p:spPr/>
        <p:txBody>
          <a:bodyPr/>
          <a:lstStyle/>
          <a:p>
            <a:pPr eaLnBrk="1" hangingPunct="1"/>
            <a:r>
              <a:rPr lang="en-US" smtClean="0"/>
              <a:t>World map of formal industrial regions provides a good measure of how far the Industrial Revolution has spread </a:t>
            </a:r>
          </a:p>
          <a:p>
            <a:pPr eaLnBrk="1" hangingPunct="1"/>
            <a:r>
              <a:rPr lang="en-US" smtClean="0"/>
              <a:t>Generally, people resist substantial changes in their basic cultural patterns</a:t>
            </a:r>
          </a:p>
          <a:p>
            <a:pPr eaLnBrk="1" hangingPunct="1"/>
            <a:r>
              <a:rPr lang="en-US" smtClean="0"/>
              <a:t>The Industrial Revolution offered personal benefit, causing many people from many cultures to discard tradition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12-02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33525"/>
            <a:ext cx="41148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3" descr="F12-02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44958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Introduction</a:t>
            </a:r>
          </a:p>
        </p:txBody>
      </p:sp>
      <p:sp>
        <p:nvSpPr>
          <p:cNvPr id="70659" name="Rectangle 3"/>
          <p:cNvSpPr>
            <a:spLocks noGrp="1" noChangeArrowheads="1"/>
          </p:cNvSpPr>
          <p:nvPr>
            <p:ph type="body" idx="1"/>
          </p:nvPr>
        </p:nvSpPr>
        <p:spPr/>
        <p:txBody>
          <a:bodyPr/>
          <a:lstStyle/>
          <a:p>
            <a:pPr eaLnBrk="1" hangingPunct="1"/>
            <a:r>
              <a:rPr lang="en-US" smtClean="0"/>
              <a:t>Life before the Industrial Revolution</a:t>
            </a:r>
          </a:p>
          <a:p>
            <a:pPr lvl="1" eaLnBrk="1" hangingPunct="1"/>
            <a:r>
              <a:rPr lang="en-US" smtClean="0"/>
              <a:t>People were concerned with the most basic of primary economic activities</a:t>
            </a:r>
          </a:p>
          <a:p>
            <a:pPr lvl="1" eaLnBrk="1" hangingPunct="1"/>
            <a:r>
              <a:rPr lang="en-US" smtClean="0"/>
              <a:t>Acquired the necessities of survival from the land</a:t>
            </a:r>
          </a:p>
          <a:p>
            <a:pPr lvl="1" eaLnBrk="1" hangingPunct="1"/>
            <a:r>
              <a:rPr lang="en-US" smtClean="0"/>
              <a:t>Society and culture was overwhelmingly rural and agricultural</a:t>
            </a:r>
          </a:p>
          <a:p>
            <a:pPr lvl="1" eaLnBrk="1" hangingPunct="1"/>
            <a:r>
              <a:rPr lang="en-US" smtClean="0"/>
              <a:t>Before 1700 virtually all manufacturing was carried on in two systems, cottage and guild industries, both depended on hand labor and human power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Introduction</a:t>
            </a:r>
          </a:p>
        </p:txBody>
      </p:sp>
      <p:sp>
        <p:nvSpPr>
          <p:cNvPr id="71683" name="Rectangle 3"/>
          <p:cNvSpPr>
            <a:spLocks noGrp="1" noChangeArrowheads="1"/>
          </p:cNvSpPr>
          <p:nvPr>
            <p:ph type="body" idx="1"/>
          </p:nvPr>
        </p:nvSpPr>
        <p:spPr/>
        <p:txBody>
          <a:bodyPr/>
          <a:lstStyle/>
          <a:p>
            <a:pPr eaLnBrk="1" hangingPunct="1"/>
            <a:r>
              <a:rPr lang="en-US" i="1" smtClean="0"/>
              <a:t>Cottage industry</a:t>
            </a:r>
            <a:endParaRPr lang="en-US" smtClean="0"/>
          </a:p>
          <a:p>
            <a:pPr lvl="1" eaLnBrk="1" hangingPunct="1"/>
            <a:r>
              <a:rPr lang="en-US" smtClean="0"/>
              <a:t>Most common, was practiced in farm homes and rural villages</a:t>
            </a:r>
          </a:p>
          <a:p>
            <a:pPr lvl="1" eaLnBrk="1" hangingPunct="1"/>
            <a:r>
              <a:rPr lang="en-US" smtClean="0"/>
              <a:t>Usually a sideline to agriculture</a:t>
            </a:r>
          </a:p>
          <a:p>
            <a:pPr lvl="1" eaLnBrk="1" hangingPunct="1"/>
            <a:r>
              <a:rPr lang="en-US" smtClean="0"/>
              <a:t>Objects for family use were made in each household</a:t>
            </a:r>
          </a:p>
          <a:p>
            <a:pPr lvl="1" eaLnBrk="1" hangingPunct="1"/>
            <a:r>
              <a:rPr lang="en-US" smtClean="0"/>
              <a:t>Most villages had a cobbler, miller, weaver, and smith who worked part-time at home</a:t>
            </a:r>
          </a:p>
          <a:p>
            <a:pPr lvl="1" eaLnBrk="1" hangingPunct="1"/>
            <a:r>
              <a:rPr lang="en-US" smtClean="0"/>
              <a:t>Skills passed from parents to children with little formality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Introduction</a:t>
            </a:r>
          </a:p>
        </p:txBody>
      </p:sp>
      <p:sp>
        <p:nvSpPr>
          <p:cNvPr id="72707" name="Rectangle 3"/>
          <p:cNvSpPr>
            <a:spLocks noGrp="1" noChangeArrowheads="1"/>
          </p:cNvSpPr>
          <p:nvPr>
            <p:ph type="body" idx="1"/>
          </p:nvPr>
        </p:nvSpPr>
        <p:spPr/>
        <p:txBody>
          <a:bodyPr/>
          <a:lstStyle/>
          <a:p>
            <a:pPr eaLnBrk="1" hangingPunct="1"/>
            <a:r>
              <a:rPr lang="en-US" i="1" smtClean="0"/>
              <a:t>Guild industry</a:t>
            </a:r>
            <a:endParaRPr lang="en-US" smtClean="0"/>
          </a:p>
          <a:p>
            <a:pPr lvl="1" eaLnBrk="1" hangingPunct="1"/>
            <a:r>
              <a:rPr lang="en-US" smtClean="0"/>
              <a:t>Consisted of professional organizations of highly skilled, specialized artisans engaged full time in their trades and based in towns and cities</a:t>
            </a:r>
          </a:p>
          <a:p>
            <a:pPr lvl="1" eaLnBrk="1" hangingPunct="1"/>
            <a:r>
              <a:rPr lang="en-US" smtClean="0"/>
              <a:t>Membership came after a long apprenticeship</a:t>
            </a:r>
          </a:p>
          <a:p>
            <a:pPr lvl="1" eaLnBrk="1" hangingPunct="1"/>
            <a:r>
              <a:rPr lang="en-US" smtClean="0"/>
              <a:t>Was a fraternal organization of artisans skilled in a particular craft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F1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138"/>
            <a:ext cx="9144000"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Origins of the Industrial Revolution</a:t>
            </a:r>
          </a:p>
        </p:txBody>
      </p:sp>
      <p:sp>
        <p:nvSpPr>
          <p:cNvPr id="73731" name="Rectangle 3"/>
          <p:cNvSpPr>
            <a:spLocks noGrp="1" noChangeArrowheads="1"/>
          </p:cNvSpPr>
          <p:nvPr>
            <p:ph type="body" idx="1"/>
          </p:nvPr>
        </p:nvSpPr>
        <p:spPr/>
        <p:txBody>
          <a:bodyPr/>
          <a:lstStyle/>
          <a:p>
            <a:pPr eaLnBrk="1" hangingPunct="1"/>
            <a:r>
              <a:rPr lang="en-US" smtClean="0"/>
              <a:t>Arose among back-country English cottage craftspeople in the early 1700s</a:t>
            </a:r>
          </a:p>
          <a:p>
            <a:pPr eaLnBrk="1" hangingPunct="1"/>
            <a:r>
              <a:rPr lang="en-US" smtClean="0"/>
              <a:t>First: human hands were replaced by machines in fashioning finished products</a:t>
            </a:r>
          </a:p>
          <a:p>
            <a:pPr lvl="1" eaLnBrk="1" hangingPunct="1"/>
            <a:r>
              <a:rPr lang="en-US" smtClean="0"/>
              <a:t>Rendered the word </a:t>
            </a:r>
            <a:r>
              <a:rPr lang="en-US" i="1" smtClean="0"/>
              <a:t>manufacturing </a:t>
            </a:r>
            <a:r>
              <a:rPr lang="en-US" smtClean="0"/>
              <a:t>(“made by hand”) obsolete</a:t>
            </a:r>
          </a:p>
          <a:p>
            <a:pPr lvl="1" eaLnBrk="1" hangingPunct="1"/>
            <a:r>
              <a:rPr lang="en-US" smtClean="0"/>
              <a:t>Weavers no longer sat at a hand loom, instead large mechanical looms were invented to do the job faster and more economically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Origins of the Industrial Revolution</a:t>
            </a:r>
          </a:p>
        </p:txBody>
      </p:sp>
      <p:sp>
        <p:nvSpPr>
          <p:cNvPr id="74755" name="Rectangle 3"/>
          <p:cNvSpPr>
            <a:spLocks noGrp="1" noChangeArrowheads="1"/>
          </p:cNvSpPr>
          <p:nvPr>
            <p:ph type="body" idx="1"/>
          </p:nvPr>
        </p:nvSpPr>
        <p:spPr/>
        <p:txBody>
          <a:bodyPr/>
          <a:lstStyle/>
          <a:p>
            <a:pPr eaLnBrk="1" hangingPunct="1">
              <a:lnSpc>
                <a:spcPct val="90000"/>
              </a:lnSpc>
            </a:pPr>
            <a:r>
              <a:rPr lang="en-US" smtClean="0"/>
              <a:t>Second: Human power gave way to various forms of inanimate power</a:t>
            </a:r>
          </a:p>
          <a:p>
            <a:pPr lvl="1" eaLnBrk="1" hangingPunct="1">
              <a:lnSpc>
                <a:spcPct val="90000"/>
              </a:lnSpc>
            </a:pPr>
            <a:r>
              <a:rPr lang="en-US" smtClean="0"/>
              <a:t>Machines were driven by water power, burning of fossil fuels, and later hydroelectricity and the energy of the atom</a:t>
            </a:r>
          </a:p>
          <a:p>
            <a:pPr lvl="1" eaLnBrk="1" hangingPunct="1">
              <a:lnSpc>
                <a:spcPct val="90000"/>
              </a:lnSpc>
            </a:pPr>
            <a:r>
              <a:rPr lang="en-US" smtClean="0"/>
              <a:t>Men and women became tenders of machines instead of producers of fine handmade goods</a:t>
            </a:r>
          </a:p>
          <a:p>
            <a:pPr eaLnBrk="1" hangingPunct="1">
              <a:lnSpc>
                <a:spcPct val="90000"/>
              </a:lnSpc>
            </a:pPr>
            <a:r>
              <a:rPr lang="en-US" smtClean="0"/>
              <a:t>Within 150 years, the Industrial Revolution greatly altered the first three sectors of industrial activity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Origins of the Industrial Revolution</a:t>
            </a:r>
          </a:p>
        </p:txBody>
      </p:sp>
      <p:sp>
        <p:nvSpPr>
          <p:cNvPr id="75779" name="Rectangle 3"/>
          <p:cNvSpPr>
            <a:spLocks noGrp="1" noChangeArrowheads="1"/>
          </p:cNvSpPr>
          <p:nvPr>
            <p:ph type="body" idx="1"/>
          </p:nvPr>
        </p:nvSpPr>
        <p:spPr/>
        <p:txBody>
          <a:bodyPr/>
          <a:lstStyle/>
          <a:p>
            <a:pPr eaLnBrk="1" hangingPunct="1"/>
            <a:r>
              <a:rPr lang="en-US" sz="2600" i="1" smtClean="0"/>
              <a:t>Textiles</a:t>
            </a:r>
            <a:endParaRPr lang="en-US" sz="2600" smtClean="0"/>
          </a:p>
          <a:p>
            <a:pPr lvl="1" eaLnBrk="1" hangingPunct="1"/>
            <a:r>
              <a:rPr lang="en-US" sz="2200" smtClean="0"/>
              <a:t>Initial breakthrough occurred in the British cotton textile cottage industry, centered in the Lanchashire district of western England</a:t>
            </a:r>
          </a:p>
          <a:p>
            <a:pPr lvl="1" eaLnBrk="1" hangingPunct="1"/>
            <a:r>
              <a:rPr lang="en-US" sz="2200" smtClean="0"/>
              <a:t>First changes were modest and on a small scale</a:t>
            </a:r>
          </a:p>
          <a:p>
            <a:pPr lvl="2" eaLnBrk="1" hangingPunct="1"/>
            <a:r>
              <a:rPr lang="en-US" sz="2000" smtClean="0"/>
              <a:t>Mechanical looms, powered by flowing water were invented</a:t>
            </a:r>
          </a:p>
          <a:p>
            <a:pPr lvl="2" eaLnBrk="1" hangingPunct="1"/>
            <a:r>
              <a:rPr lang="en-US" sz="2000" smtClean="0"/>
              <a:t>Industries remained largely rural</a:t>
            </a:r>
          </a:p>
          <a:p>
            <a:pPr lvl="2" eaLnBrk="1" hangingPunct="1"/>
            <a:r>
              <a:rPr lang="en-US" sz="2000" smtClean="0"/>
              <a:t>Diffused hierarchically to sites of rushing streams</a:t>
            </a:r>
          </a:p>
          <a:p>
            <a:pPr lvl="1" eaLnBrk="1" hangingPunct="1"/>
            <a:r>
              <a:rPr lang="en-US" sz="2200" smtClean="0"/>
              <a:t>Later in the eighteenth century invention of the steam engine provided a better source of power</a:t>
            </a:r>
          </a:p>
          <a:p>
            <a:pPr lvl="1" eaLnBrk="1" hangingPunct="1"/>
            <a:r>
              <a:rPr lang="en-US" sz="2200" smtClean="0"/>
              <a:t>In the United states, textile plants were also the first factories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Origins of the Industrial Revolution</a:t>
            </a:r>
          </a:p>
        </p:txBody>
      </p:sp>
      <p:sp>
        <p:nvSpPr>
          <p:cNvPr id="76803" name="Rectangle 3"/>
          <p:cNvSpPr>
            <a:spLocks noGrp="1" noChangeArrowheads="1"/>
          </p:cNvSpPr>
          <p:nvPr>
            <p:ph type="body" idx="1"/>
          </p:nvPr>
        </p:nvSpPr>
        <p:spPr/>
        <p:txBody>
          <a:bodyPr/>
          <a:lstStyle/>
          <a:p>
            <a:pPr eaLnBrk="1" hangingPunct="1"/>
            <a:r>
              <a:rPr lang="en-US" i="1" smtClean="0"/>
              <a:t>Metallurgy</a:t>
            </a:r>
            <a:endParaRPr lang="en-US" smtClean="0"/>
          </a:p>
          <a:p>
            <a:pPr lvl="1" eaLnBrk="1" hangingPunct="1"/>
            <a:r>
              <a:rPr lang="en-US" smtClean="0"/>
              <a:t>Traditionally, metal industries had been small-scale, rural enterprises</a:t>
            </a:r>
          </a:p>
          <a:p>
            <a:pPr lvl="1" eaLnBrk="1" hangingPunct="1"/>
            <a:r>
              <a:rPr lang="en-US" smtClean="0"/>
              <a:t>Situated near ore sources</a:t>
            </a:r>
          </a:p>
          <a:p>
            <a:pPr lvl="1" eaLnBrk="1" hangingPunct="1"/>
            <a:r>
              <a:rPr lang="en-US" smtClean="0"/>
              <a:t>Forests provided charcoal for smelting process</a:t>
            </a:r>
          </a:p>
          <a:p>
            <a:pPr lvl="1" eaLnBrk="1" hangingPunct="1"/>
            <a:r>
              <a:rPr lang="en-US" smtClean="0"/>
              <a:t>Chemical changes that occurred in steel making remained mysterious even to craftspeople who used them</a:t>
            </a:r>
          </a:p>
          <a:p>
            <a:pPr lvl="1" eaLnBrk="1" hangingPunct="1"/>
            <a:r>
              <a:rPr lang="en-US" smtClean="0"/>
              <a:t>Techniques had changed little since the beginning of the Iron Age, 2500 years before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Origins of the Industrial Revolution</a:t>
            </a:r>
          </a:p>
        </p:txBody>
      </p:sp>
      <p:sp>
        <p:nvSpPr>
          <p:cNvPr id="77827" name="Rectangle 3"/>
          <p:cNvSpPr>
            <a:spLocks noGrp="1" noChangeArrowheads="1"/>
          </p:cNvSpPr>
          <p:nvPr>
            <p:ph type="body" idx="1"/>
          </p:nvPr>
        </p:nvSpPr>
        <p:spPr/>
        <p:txBody>
          <a:bodyPr/>
          <a:lstStyle/>
          <a:p>
            <a:pPr eaLnBrk="1" hangingPunct="1"/>
            <a:r>
              <a:rPr lang="en-US" i="1" smtClean="0"/>
              <a:t>Metallurgy</a:t>
            </a:r>
            <a:endParaRPr lang="en-US" smtClean="0"/>
          </a:p>
          <a:p>
            <a:pPr lvl="1" eaLnBrk="1" hangingPunct="1"/>
            <a:r>
              <a:rPr lang="en-US" smtClean="0"/>
              <a:t>In the 1700s, inventions by iron makers in the Coalbrookdale of English Midlands, created a new scientific, large-scale industry</a:t>
            </a:r>
          </a:p>
          <a:p>
            <a:pPr lvl="2" eaLnBrk="1" hangingPunct="1"/>
            <a:r>
              <a:rPr lang="en-US" smtClean="0"/>
              <a:t>Coke, nearly pure carbon, which is derived from nearly pure coal, replaced charcoal in the smelting process</a:t>
            </a:r>
          </a:p>
          <a:p>
            <a:pPr lvl="2" eaLnBrk="1" hangingPunct="1"/>
            <a:r>
              <a:rPr lang="en-US" smtClean="0"/>
              <a:t>Large blast furnaces replaced the forge</a:t>
            </a:r>
          </a:p>
          <a:p>
            <a:pPr lvl="2" eaLnBrk="1" hangingPunct="1"/>
            <a:r>
              <a:rPr lang="en-US" smtClean="0"/>
              <a:t>Efficient rolling mills took the place of hammer and anvil</a:t>
            </a:r>
          </a:p>
          <a:p>
            <a:pPr lvl="2" eaLnBrk="1" hangingPunct="1"/>
            <a:r>
              <a:rPr lang="en-US" smtClean="0"/>
              <a:t>Mass production of steel resulted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Origins of the Industrial Revolution</a:t>
            </a:r>
          </a:p>
        </p:txBody>
      </p:sp>
      <p:sp>
        <p:nvSpPr>
          <p:cNvPr id="78851" name="Rectangle 3"/>
          <p:cNvSpPr>
            <a:spLocks noGrp="1" noChangeArrowheads="1"/>
          </p:cNvSpPr>
          <p:nvPr>
            <p:ph type="body" idx="1"/>
          </p:nvPr>
        </p:nvSpPr>
        <p:spPr/>
        <p:txBody>
          <a:bodyPr/>
          <a:lstStyle/>
          <a:p>
            <a:pPr eaLnBrk="1" hangingPunct="1"/>
            <a:r>
              <a:rPr lang="en-US" i="1" smtClean="0"/>
              <a:t>Mining</a:t>
            </a:r>
            <a:endParaRPr lang="en-US" smtClean="0"/>
          </a:p>
          <a:p>
            <a:pPr lvl="1" eaLnBrk="1" hangingPunct="1"/>
            <a:r>
              <a:rPr lang="en-US" smtClean="0"/>
              <a:t>First to feel effects of new technology was coal mining</a:t>
            </a:r>
          </a:p>
          <a:p>
            <a:pPr lvl="2" eaLnBrk="1" hangingPunct="1"/>
            <a:r>
              <a:rPr lang="en-US" smtClean="0"/>
              <a:t>Adoption of steam engine necessitated huge amounts of coal to fire boilers</a:t>
            </a:r>
          </a:p>
          <a:p>
            <a:pPr lvl="2" eaLnBrk="1" hangingPunct="1"/>
            <a:r>
              <a:rPr lang="en-US" smtClean="0"/>
              <a:t>Conversion to coke further increased demand for coal</a:t>
            </a:r>
          </a:p>
          <a:p>
            <a:pPr lvl="2" eaLnBrk="1" hangingPunct="1"/>
            <a:r>
              <a:rPr lang="en-US" smtClean="0"/>
              <a:t>Fortunately, Britain had large coal deposits</a:t>
            </a:r>
          </a:p>
          <a:p>
            <a:pPr lvl="2" eaLnBrk="1" hangingPunct="1"/>
            <a:r>
              <a:rPr lang="en-US" smtClean="0"/>
              <a:t>New mining techniques and tools were invented</a:t>
            </a:r>
            <a:endParaRPr lang="en-US" i="1" smtClean="0"/>
          </a:p>
          <a:p>
            <a:pPr lvl="2" eaLnBrk="1" hangingPunct="1"/>
            <a:r>
              <a:rPr lang="en-US" smtClean="0"/>
              <a:t>Coal mining became a large-scale mechanized industry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Origins of the Industrial Revolution</a:t>
            </a:r>
          </a:p>
        </p:txBody>
      </p:sp>
      <p:sp>
        <p:nvSpPr>
          <p:cNvPr id="79875" name="Rectangle 3"/>
          <p:cNvSpPr>
            <a:spLocks noGrp="1" noChangeArrowheads="1"/>
          </p:cNvSpPr>
          <p:nvPr>
            <p:ph type="body" idx="1"/>
          </p:nvPr>
        </p:nvSpPr>
        <p:spPr/>
        <p:txBody>
          <a:bodyPr/>
          <a:lstStyle/>
          <a:p>
            <a:pPr eaLnBrk="1" hangingPunct="1"/>
            <a:r>
              <a:rPr lang="en-US" i="1" smtClean="0"/>
              <a:t>Mining</a:t>
            </a:r>
            <a:endParaRPr lang="en-US" smtClean="0"/>
          </a:p>
          <a:p>
            <a:pPr lvl="1" eaLnBrk="1" hangingPunct="1"/>
            <a:r>
              <a:rPr lang="en-US" smtClean="0"/>
              <a:t>Because coal is heavy and bulky, manufacturing industries began flocking to the coal fields, to be near supplies</a:t>
            </a:r>
          </a:p>
          <a:p>
            <a:pPr lvl="1" eaLnBrk="1" hangingPunct="1"/>
            <a:r>
              <a:rPr lang="en-US" smtClean="0"/>
              <a:t>Similar modernization occurred in mining of iron ore, copper, and other metals needed by growing industries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Origins of the Industrial Revolution</a:t>
            </a:r>
          </a:p>
        </p:txBody>
      </p:sp>
      <p:sp>
        <p:nvSpPr>
          <p:cNvPr id="80899" name="Rectangle 3"/>
          <p:cNvSpPr>
            <a:spLocks noGrp="1" noChangeArrowheads="1"/>
          </p:cNvSpPr>
          <p:nvPr>
            <p:ph type="body" idx="1"/>
          </p:nvPr>
        </p:nvSpPr>
        <p:spPr/>
        <p:txBody>
          <a:bodyPr/>
          <a:lstStyle/>
          <a:p>
            <a:pPr eaLnBrk="1" hangingPunct="1"/>
            <a:r>
              <a:rPr lang="en-US" i="1" smtClean="0"/>
              <a:t>Railroads</a:t>
            </a:r>
            <a:endParaRPr lang="en-US" smtClean="0"/>
          </a:p>
          <a:p>
            <a:pPr lvl="1" eaLnBrk="1" hangingPunct="1"/>
            <a:r>
              <a:rPr lang="en-US" smtClean="0"/>
              <a:t>Wooden sailing ships gave way to steel vessels driven by steam engines</a:t>
            </a:r>
          </a:p>
          <a:p>
            <a:pPr lvl="1" eaLnBrk="1" hangingPunct="1"/>
            <a:r>
              <a:rPr lang="en-US" smtClean="0"/>
              <a:t>Canals were built</a:t>
            </a:r>
          </a:p>
          <a:p>
            <a:pPr lvl="1" eaLnBrk="1" hangingPunct="1"/>
            <a:r>
              <a:rPr lang="en-US" smtClean="0"/>
              <a:t>British-invented railroad came on the scene</a:t>
            </a:r>
          </a:p>
          <a:p>
            <a:pPr lvl="1" eaLnBrk="1" hangingPunct="1"/>
            <a:r>
              <a:rPr lang="en-US" smtClean="0"/>
              <a:t>Need to move raw materials and finished products from place to place, cheaply and quickly, was main stimulus leading to transportation breakthroughs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Origins of the Industrial Revolution</a:t>
            </a:r>
          </a:p>
        </p:txBody>
      </p:sp>
      <p:sp>
        <p:nvSpPr>
          <p:cNvPr id="81923" name="Rectangle 3"/>
          <p:cNvSpPr>
            <a:spLocks noGrp="1" noChangeArrowheads="1"/>
          </p:cNvSpPr>
          <p:nvPr>
            <p:ph type="body" idx="1"/>
          </p:nvPr>
        </p:nvSpPr>
        <p:spPr/>
        <p:txBody>
          <a:bodyPr/>
          <a:lstStyle/>
          <a:p>
            <a:pPr eaLnBrk="1" hangingPunct="1">
              <a:lnSpc>
                <a:spcPct val="90000"/>
              </a:lnSpc>
            </a:pPr>
            <a:r>
              <a:rPr lang="en-US" i="1" smtClean="0"/>
              <a:t>Railroads</a:t>
            </a:r>
            <a:endParaRPr lang="en-US" smtClean="0"/>
          </a:p>
          <a:p>
            <a:pPr lvl="1" eaLnBrk="1" hangingPunct="1">
              <a:lnSpc>
                <a:spcPct val="90000"/>
              </a:lnSpc>
            </a:pPr>
            <a:r>
              <a:rPr lang="en-US" smtClean="0"/>
              <a:t>Impact of the Industrial Revolution would have been minimized if distribution of goods and services had not been improved</a:t>
            </a:r>
          </a:p>
          <a:p>
            <a:pPr lvl="1" eaLnBrk="1" hangingPunct="1">
              <a:lnSpc>
                <a:spcPct val="90000"/>
              </a:lnSpc>
            </a:pPr>
            <a:r>
              <a:rPr lang="en-US" smtClean="0"/>
              <a:t>British revolutionized shipbuilding industry and dominated it from their Scottish shipyards even into the twentieth century</a:t>
            </a:r>
          </a:p>
          <a:p>
            <a:pPr lvl="1" eaLnBrk="1" hangingPunct="1">
              <a:lnSpc>
                <a:spcPct val="90000"/>
              </a:lnSpc>
            </a:pPr>
            <a:r>
              <a:rPr lang="en-US" smtClean="0"/>
              <a:t>New modes of transport fostered additional cultural diffusion</a:t>
            </a:r>
          </a:p>
          <a:p>
            <a:pPr lvl="1" eaLnBrk="1" hangingPunct="1">
              <a:lnSpc>
                <a:spcPct val="90000"/>
              </a:lnSpc>
            </a:pPr>
            <a:r>
              <a:rPr lang="en-US" smtClean="0"/>
              <a:t>New industrial-age popular culture could easily penetrate previously untouched areas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Diffusion from Britain</a:t>
            </a:r>
          </a:p>
        </p:txBody>
      </p:sp>
      <p:sp>
        <p:nvSpPr>
          <p:cNvPr id="82947" name="Rectangle 3"/>
          <p:cNvSpPr>
            <a:spLocks noGrp="1" noChangeArrowheads="1"/>
          </p:cNvSpPr>
          <p:nvPr>
            <p:ph type="body" idx="1"/>
          </p:nvPr>
        </p:nvSpPr>
        <p:spPr/>
        <p:txBody>
          <a:bodyPr/>
          <a:lstStyle/>
          <a:p>
            <a:pPr eaLnBrk="1" hangingPunct="1"/>
            <a:r>
              <a:rPr lang="en-US" smtClean="0"/>
              <a:t>For a century, Britain held a virtual monopoly on its industrial innovations</a:t>
            </a:r>
          </a:p>
          <a:p>
            <a:pPr lvl="1" eaLnBrk="1" hangingPunct="1"/>
            <a:r>
              <a:rPr lang="en-US" smtClean="0"/>
              <a:t>Government actively tried to prevent diffusion</a:t>
            </a:r>
          </a:p>
          <a:p>
            <a:pPr lvl="1" eaLnBrk="1" hangingPunct="1"/>
            <a:r>
              <a:rPr lang="en-US" smtClean="0"/>
              <a:t>Gave Britain enormous economic advantage</a:t>
            </a:r>
          </a:p>
          <a:p>
            <a:pPr lvl="1" eaLnBrk="1" hangingPunct="1"/>
            <a:r>
              <a:rPr lang="en-US" smtClean="0"/>
              <a:t>Contributed greatly to growth and strength of British Empire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463"/>
            <a:ext cx="9144000"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5"/>
          <p:cNvSpPr>
            <a:spLocks noGrp="1" noChangeArrowheads="1"/>
          </p:cNvSpPr>
          <p:nvPr>
            <p:ph type="title"/>
          </p:nvPr>
        </p:nvSpPr>
        <p:spPr/>
        <p:txBody>
          <a:bodyPr/>
          <a:lstStyle/>
          <a:p>
            <a:pPr eaLnBrk="1" hangingPunct="1"/>
            <a:r>
              <a:rPr lang="en-US" smtClean="0">
                <a:solidFill>
                  <a:schemeClr val="bg1"/>
                </a:solidFill>
              </a:rPr>
              <a:t>Primary Industry: Nga Trang, Vietnam</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F12-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9800"/>
            <a:ext cx="91440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Diffusion from Britain</a:t>
            </a:r>
          </a:p>
        </p:txBody>
      </p:sp>
      <p:sp>
        <p:nvSpPr>
          <p:cNvPr id="84995" name="Rectangle 3"/>
          <p:cNvSpPr>
            <a:spLocks noGrp="1" noChangeArrowheads="1"/>
          </p:cNvSpPr>
          <p:nvPr>
            <p:ph type="body" idx="1"/>
          </p:nvPr>
        </p:nvSpPr>
        <p:spPr/>
        <p:txBody>
          <a:bodyPr/>
          <a:lstStyle/>
          <a:p>
            <a:pPr eaLnBrk="1" hangingPunct="1"/>
            <a:r>
              <a:rPr lang="en-US" smtClean="0"/>
              <a:t>The technology finally diffused beyond the British Isles </a:t>
            </a:r>
          </a:p>
          <a:p>
            <a:pPr lvl="1" eaLnBrk="1" hangingPunct="1"/>
            <a:r>
              <a:rPr lang="en-US" smtClean="0"/>
              <a:t>Continental Europe first received its impact in last half of the nineteenth century</a:t>
            </a:r>
          </a:p>
          <a:p>
            <a:pPr lvl="2" eaLnBrk="1" hangingPunct="1"/>
            <a:r>
              <a:rPr lang="en-US" smtClean="0"/>
              <a:t>Took firm root hierarchically in coal fields of Germany, Belgium, and other nations of northwestern and Central Europe</a:t>
            </a:r>
          </a:p>
          <a:p>
            <a:pPr lvl="2" eaLnBrk="1" hangingPunct="1"/>
            <a:r>
              <a:rPr lang="en-US" smtClean="0"/>
              <a:t>Diffusion of railroads provides a good index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F12-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750"/>
            <a:ext cx="76200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Diffusion from Britain</a:t>
            </a:r>
          </a:p>
        </p:txBody>
      </p:sp>
      <p:sp>
        <p:nvSpPr>
          <p:cNvPr id="87043" name="Rectangle 3"/>
          <p:cNvSpPr>
            <a:spLocks noGrp="1" noChangeArrowheads="1"/>
          </p:cNvSpPr>
          <p:nvPr>
            <p:ph type="body" idx="1"/>
          </p:nvPr>
        </p:nvSpPr>
        <p:spPr/>
        <p:txBody>
          <a:bodyPr/>
          <a:lstStyle/>
          <a:p>
            <a:pPr eaLnBrk="1" hangingPunct="1">
              <a:lnSpc>
                <a:spcPct val="90000"/>
              </a:lnSpc>
            </a:pPr>
            <a:r>
              <a:rPr lang="en-US" smtClean="0"/>
              <a:t>The technology finally diffused beyond the British Isles </a:t>
            </a:r>
          </a:p>
          <a:p>
            <a:pPr lvl="1" eaLnBrk="1" hangingPunct="1">
              <a:lnSpc>
                <a:spcPct val="90000"/>
              </a:lnSpc>
            </a:pPr>
            <a:r>
              <a:rPr lang="en-US" smtClean="0"/>
              <a:t>United States began rapid adoption of new technology about 1850</a:t>
            </a:r>
          </a:p>
          <a:p>
            <a:pPr lvl="1" eaLnBrk="1" hangingPunct="1">
              <a:lnSpc>
                <a:spcPct val="90000"/>
              </a:lnSpc>
            </a:pPr>
            <a:r>
              <a:rPr lang="en-US" smtClean="0"/>
              <a:t>About 1900, Japan was the first major non-Western country to undergo full industrialization</a:t>
            </a:r>
          </a:p>
          <a:p>
            <a:pPr lvl="1" eaLnBrk="1" hangingPunct="1">
              <a:lnSpc>
                <a:spcPct val="90000"/>
              </a:lnSpc>
            </a:pPr>
            <a:r>
              <a:rPr lang="en-US" smtClean="0"/>
              <a:t>In the first third of the 1900s, diffusion spilled into Russia and Ukraine</a:t>
            </a:r>
          </a:p>
          <a:p>
            <a:pPr lvl="1" eaLnBrk="1" hangingPunct="1">
              <a:lnSpc>
                <a:spcPct val="90000"/>
              </a:lnSpc>
            </a:pPr>
            <a:r>
              <a:rPr lang="en-US" smtClean="0"/>
              <a:t>Recently, countries such as Taiwan, South Korea, China, Indian, and Singapore joined the manufacturing age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sz="3800" smtClean="0"/>
              <a:t>Primary Industry:</a:t>
            </a:r>
            <a:br>
              <a:rPr lang="en-US" sz="3800" smtClean="0"/>
            </a:br>
            <a:r>
              <a:rPr lang="en-US" sz="3800" smtClean="0"/>
              <a:t>Nga Trang, Vietnam</a:t>
            </a:r>
          </a:p>
        </p:txBody>
      </p:sp>
      <p:sp>
        <p:nvSpPr>
          <p:cNvPr id="11267" name="Rectangle 5"/>
          <p:cNvSpPr>
            <a:spLocks noGrp="1" noChangeArrowheads="1"/>
          </p:cNvSpPr>
          <p:nvPr>
            <p:ph type="body" sz="half" idx="1"/>
          </p:nvPr>
        </p:nvSpPr>
        <p:spPr/>
        <p:txBody>
          <a:bodyPr/>
          <a:lstStyle/>
          <a:p>
            <a:pPr eaLnBrk="1" hangingPunct="1"/>
            <a:r>
              <a:rPr lang="en-US" sz="2600" smtClean="0"/>
              <a:t>Fishing is an </a:t>
            </a:r>
            <a:r>
              <a:rPr lang="en-US" sz="2600" b="1" smtClean="0"/>
              <a:t>extractive </a:t>
            </a:r>
            <a:r>
              <a:rPr lang="en-US" sz="2600" smtClean="0"/>
              <a:t>activity – taking a natural resource, in this case </a:t>
            </a:r>
            <a:r>
              <a:rPr lang="en-US" sz="2600" b="1" smtClean="0"/>
              <a:t>renewable</a:t>
            </a:r>
            <a:r>
              <a:rPr lang="en-US" sz="2600" smtClean="0"/>
              <a:t>, from the Earth.</a:t>
            </a:r>
          </a:p>
          <a:p>
            <a:pPr eaLnBrk="1" hangingPunct="1"/>
            <a:r>
              <a:rPr lang="en-US" sz="2600" smtClean="0"/>
              <a:t>Here in the Cai River estuary, a variety of boats fish the South China Sea</a:t>
            </a:r>
          </a:p>
        </p:txBody>
      </p:sp>
      <p:pic>
        <p:nvPicPr>
          <p:cNvPr id="11268" name="Picture 7" descr="12-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425700"/>
            <a:ext cx="4648200" cy="307975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193</TotalTime>
  <Words>3349</Words>
  <Application>Microsoft Office PowerPoint</Application>
  <PresentationFormat>On-screen Show (4:3)</PresentationFormat>
  <Paragraphs>333</Paragraphs>
  <Slides>83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Garamond</vt:lpstr>
      <vt:lpstr>Wingdings</vt:lpstr>
      <vt:lpstr>Calibri</vt:lpstr>
      <vt:lpstr>Times New Roman</vt:lpstr>
      <vt:lpstr>Edge</vt:lpstr>
      <vt:lpstr>Industrial Geography</vt:lpstr>
      <vt:lpstr>Two great economic “revolutions” occurred in human development </vt:lpstr>
      <vt:lpstr>Two great economic “revolutions” occurred in human development </vt:lpstr>
      <vt:lpstr>Two great economic “revolutions” occurred in human development </vt:lpstr>
      <vt:lpstr>Culture Regions</vt:lpstr>
      <vt:lpstr>Industrial regions</vt:lpstr>
      <vt:lpstr>PowerPoint Presentation</vt:lpstr>
      <vt:lpstr>Primary Industry: Nga Trang, Vietnam</vt:lpstr>
      <vt:lpstr>Primary Industry: Nga Trang, Vietnam</vt:lpstr>
      <vt:lpstr>Primary Industry: Nga Trang, Vietnam</vt:lpstr>
      <vt:lpstr>Industrial regions</vt:lpstr>
      <vt:lpstr>PowerPoint Presentation</vt:lpstr>
      <vt:lpstr>Primary industry</vt:lpstr>
      <vt:lpstr>Secondary industry </vt:lpstr>
      <vt:lpstr>PowerPoint Presentation</vt:lpstr>
      <vt:lpstr>Secondary industry </vt:lpstr>
      <vt:lpstr>PowerPoint Presentation</vt:lpstr>
      <vt:lpstr>Secondary industry </vt:lpstr>
      <vt:lpstr>PowerPoint Presentation</vt:lpstr>
      <vt:lpstr>Secondary industry </vt:lpstr>
      <vt:lpstr>Secondary industry </vt:lpstr>
      <vt:lpstr>Secondary industry </vt:lpstr>
      <vt:lpstr>Secondary industry </vt:lpstr>
      <vt:lpstr>Secondary industry </vt:lpstr>
      <vt:lpstr>Secondary industry </vt:lpstr>
      <vt:lpstr>Secondary industry </vt:lpstr>
      <vt:lpstr>Secondary Industry: Ouro Preto, Brazil</vt:lpstr>
      <vt:lpstr>Secondary Industry: Ouro Preto, Brazil</vt:lpstr>
      <vt:lpstr>Secondary Industry: Ouro Preto, Brazil</vt:lpstr>
      <vt:lpstr>Secondary industry </vt:lpstr>
      <vt:lpstr>Tertiary industry</vt:lpstr>
      <vt:lpstr>PowerPoint Presentation</vt:lpstr>
      <vt:lpstr>Tertiary industry</vt:lpstr>
      <vt:lpstr>Tertiary industry</vt:lpstr>
      <vt:lpstr>PowerPoint Presentation</vt:lpstr>
      <vt:lpstr>Tertiary Industry: Rotterdam, Netherlands</vt:lpstr>
      <vt:lpstr>Tertiary Industry: Rotterdam, Netherlands</vt:lpstr>
      <vt:lpstr>Tertiary Industry: Rotterdam, Netherlands</vt:lpstr>
      <vt:lpstr>Tertiary industry</vt:lpstr>
      <vt:lpstr>PowerPoint Presentation</vt:lpstr>
      <vt:lpstr>Quaternary industry</vt:lpstr>
      <vt:lpstr>Quaternary industry</vt:lpstr>
      <vt:lpstr>Quaternary industry</vt:lpstr>
      <vt:lpstr>Quaternary Industry: Hong Kong (Central)</vt:lpstr>
      <vt:lpstr>Quaternary Industry: Hong Kong (Central)</vt:lpstr>
      <vt:lpstr>Quaternary Industry: Hong Kong (Central)</vt:lpstr>
      <vt:lpstr>Quaternary Industry: Hong Kong (Central)</vt:lpstr>
      <vt:lpstr>Quaternary Industry: Hong Kong (Central)</vt:lpstr>
      <vt:lpstr>Quaternary industry</vt:lpstr>
      <vt:lpstr>Quaternary industry</vt:lpstr>
      <vt:lpstr>PowerPoint Presentation</vt:lpstr>
      <vt:lpstr>Quaternary industry</vt:lpstr>
      <vt:lpstr>PowerPoint Presentation</vt:lpstr>
      <vt:lpstr>Quinary industry</vt:lpstr>
      <vt:lpstr>PowerPoint Presentation</vt:lpstr>
      <vt:lpstr>Quinary industry</vt:lpstr>
      <vt:lpstr>PowerPoint Presentation</vt:lpstr>
      <vt:lpstr>Quinary industry</vt:lpstr>
      <vt:lpstr>Quinary industry</vt:lpstr>
      <vt:lpstr>Quinary Industry: Sex Tourism, Bangkok</vt:lpstr>
      <vt:lpstr>Quinary Industry: Sex Tourism, Bangkok</vt:lpstr>
      <vt:lpstr>Quinary Industry: Sex Tourism, Bangkok</vt:lpstr>
      <vt:lpstr>Quinary Industry: Sex Tourism, Bangkok</vt:lpstr>
      <vt:lpstr>Culture Regions</vt:lpstr>
      <vt:lpstr>Introduction</vt:lpstr>
      <vt:lpstr>PowerPoint Presentation</vt:lpstr>
      <vt:lpstr>Introduction</vt:lpstr>
      <vt:lpstr>Introduction</vt:lpstr>
      <vt:lpstr>Introduction</vt:lpstr>
      <vt:lpstr>Origins of the Industrial Revolution</vt:lpstr>
      <vt:lpstr>Origins of the Industrial Revolution</vt:lpstr>
      <vt:lpstr>Origins of the Industrial Revolution</vt:lpstr>
      <vt:lpstr>Origins of the Industrial Revolution</vt:lpstr>
      <vt:lpstr>Origins of the Industrial Revolution</vt:lpstr>
      <vt:lpstr>Origins of the Industrial Revolution</vt:lpstr>
      <vt:lpstr>Origins of the Industrial Revolution</vt:lpstr>
      <vt:lpstr>Origins of the Industrial Revolution</vt:lpstr>
      <vt:lpstr>Origins of the Industrial Revolution</vt:lpstr>
      <vt:lpstr>Diffusion from Britain</vt:lpstr>
      <vt:lpstr>PowerPoint Presentation</vt:lpstr>
      <vt:lpstr>Diffusion from Britain</vt:lpstr>
      <vt:lpstr>PowerPoint Presentation</vt:lpstr>
      <vt:lpstr>Diffusion from Britain</vt:lpstr>
    </vt:vector>
  </TitlesOfParts>
  <Company>Sanders Instructional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Geography</dc:title>
  <dc:creator>Dr Raymond L Sanders Jr</dc:creator>
  <cp:lastModifiedBy>Teacher E-Solutions</cp:lastModifiedBy>
  <cp:revision>121</cp:revision>
  <dcterms:created xsi:type="dcterms:W3CDTF">2001-11-08T01:41:53Z</dcterms:created>
  <dcterms:modified xsi:type="dcterms:W3CDTF">2019-01-18T16:56:40Z</dcterms:modified>
</cp:coreProperties>
</file>