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36"/>
  </p:notesMasterIdLst>
  <p:handoutMasterIdLst>
    <p:handoutMasterId r:id="rId37"/>
  </p:handoutMasterIdLst>
  <p:sldIdLst>
    <p:sldId id="283" r:id="rId2"/>
    <p:sldId id="372" r:id="rId3"/>
    <p:sldId id="373" r:id="rId4"/>
    <p:sldId id="401" r:id="rId5"/>
    <p:sldId id="402" r:id="rId6"/>
    <p:sldId id="400" r:id="rId7"/>
    <p:sldId id="390" r:id="rId8"/>
    <p:sldId id="392" r:id="rId9"/>
    <p:sldId id="374" r:id="rId10"/>
    <p:sldId id="386" r:id="rId11"/>
    <p:sldId id="394" r:id="rId12"/>
    <p:sldId id="271" r:id="rId13"/>
    <p:sldId id="395" r:id="rId14"/>
    <p:sldId id="387" r:id="rId15"/>
    <p:sldId id="375" r:id="rId16"/>
    <p:sldId id="399" r:id="rId17"/>
    <p:sldId id="404" r:id="rId18"/>
    <p:sldId id="403" r:id="rId19"/>
    <p:sldId id="377" r:id="rId20"/>
    <p:sldId id="380" r:id="rId21"/>
    <p:sldId id="360" r:id="rId22"/>
    <p:sldId id="405" r:id="rId23"/>
    <p:sldId id="388" r:id="rId24"/>
    <p:sldId id="391" r:id="rId25"/>
    <p:sldId id="396" r:id="rId26"/>
    <p:sldId id="397" r:id="rId27"/>
    <p:sldId id="382" r:id="rId28"/>
    <p:sldId id="408" r:id="rId29"/>
    <p:sldId id="409" r:id="rId30"/>
    <p:sldId id="383" r:id="rId31"/>
    <p:sldId id="335" r:id="rId32"/>
    <p:sldId id="359" r:id="rId33"/>
    <p:sldId id="256" r:id="rId34"/>
    <p:sldId id="384" r:id="rId3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00"/>
    <a:srgbClr val="333300"/>
    <a:srgbClr val="669900"/>
    <a:srgbClr val="FF9900"/>
    <a:srgbClr val="DDDDDD"/>
    <a:srgbClr val="009999"/>
    <a:srgbClr val="0099C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86814" autoAdjust="0"/>
  </p:normalViewPr>
  <p:slideViewPr>
    <p:cSldViewPr snapToGrid="0">
      <p:cViewPr varScale="1">
        <p:scale>
          <a:sx n="39" d="100"/>
          <a:sy n="39" d="100"/>
        </p:scale>
        <p:origin x="-720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77" tIns="48139" rIns="96277" bIns="48139" numCol="1" anchor="t" anchorCtr="0" compatLnSpc="1">
            <a:prstTxWarp prst="textNoShape">
              <a:avLst/>
            </a:prstTxWarp>
          </a:bodyPr>
          <a:lstStyle>
            <a:lvl1pPr defTabSz="962025" eaLnBrk="0" hangingPunct="0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77" tIns="48139" rIns="96277" bIns="48139" numCol="1" anchor="t" anchorCtr="0" compatLnSpc="1">
            <a:prstTxWarp prst="textNoShape">
              <a:avLst/>
            </a:prstTxWarp>
          </a:bodyPr>
          <a:lstStyle>
            <a:lvl1pPr algn="r" defTabSz="962025" eaLnBrk="0" hangingPunct="0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1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37650"/>
            <a:ext cx="317023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77" tIns="48139" rIns="96277" bIns="48139" numCol="1" anchor="b" anchorCtr="0" compatLnSpc="1">
            <a:prstTxWarp prst="textNoShape">
              <a:avLst/>
            </a:prstTxWarp>
          </a:bodyPr>
          <a:lstStyle>
            <a:lvl1pPr defTabSz="962025" eaLnBrk="0" hangingPunct="0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1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37650"/>
            <a:ext cx="317023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77" tIns="48139" rIns="96277" bIns="48139" numCol="1" anchor="b" anchorCtr="0" compatLnSpc="1">
            <a:prstTxWarp prst="textNoShape">
              <a:avLst/>
            </a:prstTxWarp>
          </a:bodyPr>
          <a:lstStyle>
            <a:lvl1pPr algn="r" defTabSz="962025" eaLnBrk="0" hangingPunct="0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5241F94E-9E92-40F6-8D86-D03BC237AC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588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77" tIns="48139" rIns="96277" bIns="48139" numCol="1" anchor="t" anchorCtr="0" compatLnSpc="1">
            <a:prstTxWarp prst="textNoShape">
              <a:avLst/>
            </a:prstTxWarp>
          </a:bodyPr>
          <a:lstStyle>
            <a:lvl1pPr defTabSz="962025" eaLnBrk="0" hangingPunct="0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77" tIns="48139" rIns="96277" bIns="48139" numCol="1" anchor="t" anchorCtr="0" compatLnSpc="1">
            <a:prstTxWarp prst="textNoShape">
              <a:avLst/>
            </a:prstTxWarp>
          </a:bodyPr>
          <a:lstStyle>
            <a:lvl1pPr algn="r" defTabSz="962025" eaLnBrk="0" hangingPunct="0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73175" y="714375"/>
            <a:ext cx="4768850" cy="3576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29138"/>
            <a:ext cx="5365750" cy="437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77" tIns="48139" rIns="96277" bIns="481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37650"/>
            <a:ext cx="317023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77" tIns="48139" rIns="96277" bIns="48139" numCol="1" anchor="b" anchorCtr="0" compatLnSpc="1">
            <a:prstTxWarp prst="textNoShape">
              <a:avLst/>
            </a:prstTxWarp>
          </a:bodyPr>
          <a:lstStyle>
            <a:lvl1pPr defTabSz="962025" eaLnBrk="0" hangingPunct="0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37650"/>
            <a:ext cx="317023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77" tIns="48139" rIns="96277" bIns="48139" numCol="1" anchor="b" anchorCtr="0" compatLnSpc="1">
            <a:prstTxWarp prst="textNoShape">
              <a:avLst/>
            </a:prstTxWarp>
          </a:bodyPr>
          <a:lstStyle>
            <a:lvl1pPr algn="r" defTabSz="962025" eaLnBrk="0" hangingPunct="0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D81D97B8-8D07-44FB-BF95-4E80C6C3B1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7083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A702636C-CE73-427A-B937-B612DD60B7CD}" type="slidenum">
              <a:rPr lang="en-US">
                <a:latin typeface="Times New Roman" pitchFamily="18" charset="0"/>
              </a:rPr>
              <a:pPr/>
              <a:t>1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891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34978311-9814-4BE5-881F-758A6BE38B08}" type="slidenum">
              <a:rPr lang="en-US">
                <a:latin typeface="Times New Roman" pitchFamily="18" charset="0"/>
              </a:rPr>
              <a:pPr/>
              <a:t>10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481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Source: Worldwatch Institute and BTS.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C0B1579C-84D5-4BA3-B034-093699B895FA}" type="slidenum">
              <a:rPr lang="en-US">
                <a:latin typeface="Times New Roman" pitchFamily="18" charset="0"/>
              </a:rPr>
              <a:pPr/>
              <a:t>11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4915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32ECB74B-5721-41B9-836B-505A148ED80F}" type="slidenum">
              <a:rPr lang="en-US">
                <a:latin typeface="Times New Roman" pitchFamily="18" charset="0"/>
              </a:rPr>
              <a:pPr/>
              <a:t>12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01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>
                <a:latin typeface="Arial" pitchFamily="34" charset="0"/>
              </a:rPr>
              <a:t>Source: UNDP Human Development Report 1999, p. 30.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82FA1EC4-B6D2-4CBF-ADE3-112FB88B7C8E}" type="slidenum">
              <a:rPr lang="en-US">
                <a:latin typeface="Times New Roman" pitchFamily="18" charset="0"/>
              </a:rPr>
              <a:pPr/>
              <a:t>13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120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6814B6EB-29B9-4667-9EE6-B212F1065341}" type="slidenum">
              <a:rPr lang="en-US">
                <a:latin typeface="Times New Roman" pitchFamily="18" charset="0"/>
              </a:rPr>
              <a:pPr/>
              <a:t>14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222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Source: ESRI.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8198F6A0-6891-4CE9-B7D1-EF1F48D032BA}" type="slidenum">
              <a:rPr lang="en-US">
                <a:latin typeface="Times New Roman" pitchFamily="18" charset="0"/>
              </a:rPr>
              <a:pPr/>
              <a:t>15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325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3ABB4FDE-4264-4D14-8EAE-ACFA7F7ADA6C}" type="slidenum">
              <a:rPr lang="en-US">
                <a:latin typeface="Times New Roman" pitchFamily="18" charset="0"/>
              </a:rPr>
              <a:pPr/>
              <a:t>16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427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E4EC1DE1-085E-41A6-A7AC-F2C6220A63C5}" type="slidenum">
              <a:rPr lang="en-US">
                <a:latin typeface="Times New Roman" pitchFamily="18" charset="0"/>
              </a:rPr>
              <a:pPr/>
              <a:t>17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529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FFF7A9F2-A54E-4153-B2DD-7F7EAA447C27}" type="slidenum">
              <a:rPr lang="en-US">
                <a:latin typeface="Times New Roman" pitchFamily="18" charset="0"/>
              </a:rPr>
              <a:pPr/>
              <a:t>18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632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256548A-AAB0-434B-816F-EAA37FB99E76}" type="slidenum">
              <a:rPr lang="en-US">
                <a:latin typeface="Times New Roman" pitchFamily="18" charset="0"/>
              </a:rPr>
              <a:pPr/>
              <a:t>19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734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F7B59FD1-84C2-4B16-A2D1-08BB6905B886}" type="slidenum">
              <a:rPr lang="en-US">
                <a:latin typeface="Times New Roman" pitchFamily="18" charset="0"/>
              </a:rPr>
              <a:pPr/>
              <a:t>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993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6E5D3DFB-6091-4D85-BCB5-3006463B672A}" type="slidenum">
              <a:rPr lang="en-US">
                <a:latin typeface="Times New Roman" pitchFamily="18" charset="0"/>
              </a:rPr>
              <a:pPr/>
              <a:t>20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837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792A4A95-0124-4F2B-8685-576A9475EFD7}" type="slidenum">
              <a:rPr lang="en-US">
                <a:latin typeface="Times New Roman" pitchFamily="18" charset="0"/>
              </a:rPr>
              <a:pPr/>
              <a:t>21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939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5F724942-B541-41DF-ABEF-C477AB90A82B}" type="slidenum">
              <a:rPr lang="en-US">
                <a:latin typeface="Times New Roman" pitchFamily="18" charset="0"/>
              </a:rPr>
              <a:pPr/>
              <a:t>22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C9C618E6-068E-47E4-B0C9-ECCE64433D73}" type="slidenum">
              <a:rPr lang="en-US">
                <a:latin typeface="Times New Roman" pitchFamily="18" charset="0"/>
              </a:rPr>
              <a:pPr/>
              <a:t>23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6144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BBEE6B8A-51D4-4189-8AE1-00FDC5174BD8}" type="slidenum">
              <a:rPr lang="en-US">
                <a:latin typeface="Times New Roman" pitchFamily="18" charset="0"/>
              </a:rPr>
              <a:pPr/>
              <a:t>24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6246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39150BCE-F0C9-41C6-97E6-EDBACC7DC4A6}" type="slidenum">
              <a:rPr lang="en-US">
                <a:latin typeface="Times New Roman" pitchFamily="18" charset="0"/>
              </a:rPr>
              <a:pPr/>
              <a:t>25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6349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B2622DF-0A48-4233-BD29-D8C5C7AE98E0}" type="slidenum">
              <a:rPr lang="en-US">
                <a:latin typeface="Times New Roman" pitchFamily="18" charset="0"/>
              </a:rPr>
              <a:pPr/>
              <a:t>26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6451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Source: adapted from M. Tomczak and J.S. Godfrey (1994) Regional Oceanography: An Introduction, London: Pergamon.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818737CD-3A26-47D3-A780-E8D2F611F47F}" type="slidenum">
              <a:rPr lang="en-US">
                <a:latin typeface="Times New Roman" pitchFamily="18" charset="0"/>
              </a:rPr>
              <a:pPr/>
              <a:t>27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6553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93C2C041-5580-47EA-AC4C-64CFD4A84C1E}" type="slidenum">
              <a:rPr lang="en-US">
                <a:latin typeface="Times New Roman" pitchFamily="18" charset="0"/>
              </a:rPr>
              <a:pPr/>
              <a:t>28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665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AB8936E8-E452-4897-8F48-D52CAADEDFE3}" type="slidenum">
              <a:rPr lang="en-US">
                <a:latin typeface="Times New Roman" pitchFamily="18" charset="0"/>
              </a:rPr>
              <a:pPr/>
              <a:t>29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6758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44063D2-6D57-4B31-A26D-1FE6ACD7F61F}" type="slidenum">
              <a:rPr lang="en-US">
                <a:latin typeface="Times New Roman" pitchFamily="18" charset="0"/>
              </a:rPr>
              <a:pPr/>
              <a:t>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409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945223DF-3AB5-4889-BC65-7D34A04F04DD}" type="slidenum">
              <a:rPr lang="en-US">
                <a:latin typeface="Times New Roman" pitchFamily="18" charset="0"/>
              </a:rPr>
              <a:pPr/>
              <a:t>30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686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6A75798-005A-44AE-B865-61B90C5ED416}" type="slidenum">
              <a:rPr lang="en-US">
                <a:latin typeface="Times New Roman" pitchFamily="18" charset="0"/>
              </a:rPr>
              <a:pPr/>
              <a:t>31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696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Source: adapted from Janelle, D.G. 1968 "Central Place Development in a Time-space Framework“, The Professional Geographer Vol. 20: pp. 5-10. 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A2952FEB-74CE-48FA-BBAF-9AD443608E5D}" type="slidenum">
              <a:rPr lang="en-US">
                <a:latin typeface="Times New Roman" pitchFamily="18" charset="0"/>
              </a:rPr>
              <a:pPr/>
              <a:t>32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7065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Source: SRI International (2002) http://www.sri.com/policy/csted/reports/economics/fedex/</a:t>
            </a: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FC2BCAAF-2640-454E-99C8-BB659A787C55}" type="slidenum">
              <a:rPr lang="en-US">
                <a:latin typeface="Times New Roman" pitchFamily="18" charset="0"/>
              </a:rPr>
              <a:pPr/>
              <a:t>33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7168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707C7A87-C49E-4D5D-9BB2-8A344844953D}" type="slidenum">
              <a:rPr lang="en-US">
                <a:latin typeface="Times New Roman" pitchFamily="18" charset="0"/>
              </a:rPr>
              <a:pPr/>
              <a:t>34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7270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824A44A4-B142-478B-BA41-774996A130DF}" type="slidenum">
              <a:rPr lang="en-US">
                <a:latin typeface="Times New Roman" pitchFamily="18" charset="0"/>
              </a:rPr>
              <a:pPr/>
              <a:t>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4198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E92FD287-1CF1-4FD0-8D30-7D5B5E32D3FC}" type="slidenum">
              <a:rPr lang="en-US">
                <a:latin typeface="Times New Roman" pitchFamily="18" charset="0"/>
              </a:rPr>
              <a:pPr/>
              <a:t>5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430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A215BA94-EEB9-4BA7-9E8B-66F2616849C6}" type="slidenum">
              <a:rPr lang="en-US">
                <a:latin typeface="Times New Roman" pitchFamily="18" charset="0"/>
              </a:rPr>
              <a:pPr/>
              <a:t>6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440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506C4BDE-0E31-48A2-9997-55015BC0D1BF}" type="slidenum">
              <a:rPr lang="en-US">
                <a:latin typeface="Times New Roman" pitchFamily="18" charset="0"/>
              </a:rPr>
              <a:pPr/>
              <a:t>7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4505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B80E9259-97E8-4A76-871A-41811CED8AB4}" type="slidenum">
              <a:rPr lang="en-US">
                <a:latin typeface="Times New Roman" pitchFamily="18" charset="0"/>
              </a:rPr>
              <a:pPr/>
              <a:t>8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4608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20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2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275BC67-5A43-4810-A7CF-3B16D5C29D1A}" type="slidenum">
              <a:rPr lang="en-US">
                <a:latin typeface="Times New Roman" pitchFamily="18" charset="0"/>
              </a:rPr>
              <a:pPr/>
              <a:t>9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4710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-1588" y="1447800"/>
            <a:ext cx="1219201" cy="4953000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-3175" y="-1588"/>
            <a:ext cx="4267200" cy="1460501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392238" y="152400"/>
            <a:ext cx="6777037" cy="1143000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-1588" y="6400800"/>
            <a:ext cx="8207376" cy="457200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503363" y="292100"/>
            <a:ext cx="4121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400" b="1">
                <a:solidFill>
                  <a:srgbClr val="FFFF99"/>
                </a:solidFill>
                <a:latin typeface="Arial Narrow" pitchFamily="34" charset="0"/>
              </a:rPr>
              <a:t>GEOG 80 – Transport Geography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503363" y="779463"/>
            <a:ext cx="32496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b="1">
                <a:solidFill>
                  <a:srgbClr val="FFFF99"/>
                </a:solidFill>
                <a:latin typeface="Arial Narrow" pitchFamily="34" charset="0"/>
              </a:rPr>
              <a:t>Professor: Dr. Jean-Paul Rodrigue</a:t>
            </a:r>
          </a:p>
        </p:txBody>
      </p:sp>
      <p:pic>
        <p:nvPicPr>
          <p:cNvPr id="10" name="Picture 10" descr="Hofstra_Shiel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" y="185738"/>
            <a:ext cx="102235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47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295400" y="1501775"/>
            <a:ext cx="7515225" cy="1470025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747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200400"/>
            <a:ext cx="7515225" cy="2971800"/>
          </a:xfrm>
        </p:spPr>
        <p:txBody>
          <a:bodyPr/>
          <a:lstStyle>
            <a:lvl1pPr marL="0" indent="0">
              <a:buFont typeface="Arial Narrow" pitchFamily="34" charset="0"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66092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6F6C9-BEDC-4057-89DC-C079C947B4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58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4363" y="152400"/>
            <a:ext cx="2038350" cy="655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9313" y="152400"/>
            <a:ext cx="5962650" cy="655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265F7-E721-47F9-822B-7DBB21CFC7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13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00" y="152400"/>
            <a:ext cx="81407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849313" y="1447800"/>
            <a:ext cx="8153400" cy="5257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FB61B-BBC9-4093-9BAD-ACCC00C1E8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772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5A6E9-FDE2-4F08-B9C0-5C5C8695C0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83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A07CE2-1591-4DBC-92AD-730AA26A08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419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9313" y="1447800"/>
            <a:ext cx="40005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02213" y="1447800"/>
            <a:ext cx="40005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0E1A5-786B-4151-B5F0-8115A32310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312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6273E-1C3D-404A-A8EF-53F7D37B8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8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4BDBE-C23E-4C88-8F72-0F42F6795E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782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192F0C-0BEF-40E0-B79D-63A8889F51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753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E0C19-D6FA-4B12-980D-398399C796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945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30607-AD58-4A6E-8028-EF37B764DE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321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ChangeArrowheads="1"/>
          </p:cNvSpPr>
          <p:nvPr/>
        </p:nvSpPr>
        <p:spPr bwMode="auto">
          <a:xfrm>
            <a:off x="-1588" y="6237288"/>
            <a:ext cx="762001" cy="620712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373763" name="Rectangle 3"/>
          <p:cNvSpPr>
            <a:spLocks noChangeArrowheads="1"/>
          </p:cNvSpPr>
          <p:nvPr/>
        </p:nvSpPr>
        <p:spPr bwMode="auto">
          <a:xfrm>
            <a:off x="-1588" y="-1588"/>
            <a:ext cx="762001" cy="1447801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373764" name="Rectangle 4"/>
          <p:cNvSpPr>
            <a:spLocks noChangeArrowheads="1"/>
          </p:cNvSpPr>
          <p:nvPr/>
        </p:nvSpPr>
        <p:spPr bwMode="auto">
          <a:xfrm>
            <a:off x="-1588" y="1436688"/>
            <a:ext cx="762001" cy="4800600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850900" y="152400"/>
            <a:ext cx="81407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849313" y="1447800"/>
            <a:ext cx="81534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7376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90500" y="635317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smtClean="0">
                <a:latin typeface="+mn-lt"/>
              </a:defRPr>
            </a:lvl1pPr>
          </a:lstStyle>
          <a:p>
            <a:pPr>
              <a:defRPr/>
            </a:pPr>
            <a:fld id="{796CEB3D-588B-42C5-8E2A-67FC211EF9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4D4D4D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4D4D4D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4D4D4D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4D4D4D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4D4D4D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4D4D4D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4D4D4D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4D4D4D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4D4D4D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buClr>
          <a:srgbClr val="FFCC00"/>
        </a:buClr>
        <a:buFont typeface="Arial Narrow" pitchFamily="34" charset="0"/>
        <a:buChar char="■"/>
        <a:defRPr sz="2800">
          <a:solidFill>
            <a:srgbClr val="080808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Font typeface="Arial" pitchFamily="34" charset="0"/>
        <a:buChar char="•"/>
        <a:defRPr sz="2400">
          <a:solidFill>
            <a:srgbClr val="4D4D4D"/>
          </a:solidFill>
          <a:latin typeface="+mn-lt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har char="•"/>
        <a:defRPr sz="2000">
          <a:solidFill>
            <a:srgbClr val="080808"/>
          </a:solidFill>
          <a:latin typeface="+mn-lt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har char="–"/>
        <a:defRPr sz="1600">
          <a:solidFill>
            <a:srgbClr val="080808"/>
          </a:solidFill>
          <a:latin typeface="+mn-lt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har char="»"/>
        <a:defRPr sz="1600">
          <a:solidFill>
            <a:srgbClr val="080808"/>
          </a:solidFill>
          <a:latin typeface="+mn-lt"/>
        </a:defRPr>
      </a:lvl5pPr>
      <a:lvl6pPr marL="2514600" indent="-228600" algn="l" rtl="0" fontAlgn="base">
        <a:spcBef>
          <a:spcPct val="0"/>
        </a:spcBef>
        <a:spcAft>
          <a:spcPct val="0"/>
        </a:spcAft>
        <a:buChar char="»"/>
        <a:defRPr sz="1600">
          <a:solidFill>
            <a:srgbClr val="080808"/>
          </a:solidFill>
          <a:latin typeface="+mn-lt"/>
        </a:defRPr>
      </a:lvl6pPr>
      <a:lvl7pPr marL="2971800" indent="-228600" algn="l" rtl="0" fontAlgn="base">
        <a:spcBef>
          <a:spcPct val="0"/>
        </a:spcBef>
        <a:spcAft>
          <a:spcPct val="0"/>
        </a:spcAft>
        <a:buChar char="»"/>
        <a:defRPr sz="1600">
          <a:solidFill>
            <a:srgbClr val="080808"/>
          </a:solidFill>
          <a:latin typeface="+mn-lt"/>
        </a:defRPr>
      </a:lvl7pPr>
      <a:lvl8pPr marL="3429000" indent="-228600" algn="l" rtl="0" fontAlgn="base">
        <a:spcBef>
          <a:spcPct val="0"/>
        </a:spcBef>
        <a:spcAft>
          <a:spcPct val="0"/>
        </a:spcAft>
        <a:buChar char="»"/>
        <a:defRPr sz="1600">
          <a:solidFill>
            <a:srgbClr val="080808"/>
          </a:solidFill>
          <a:latin typeface="+mn-lt"/>
        </a:defRPr>
      </a:lvl8pPr>
      <a:lvl9pPr marL="3886200" indent="-228600" algn="l" rtl="0" fontAlgn="base">
        <a:spcBef>
          <a:spcPct val="0"/>
        </a:spcBef>
        <a:spcAft>
          <a:spcPct val="0"/>
        </a:spcAft>
        <a:buChar char="»"/>
        <a:defRPr sz="1600">
          <a:solidFill>
            <a:srgbClr val="080808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7" Type="http://schemas.openxmlformats.org/officeDocument/2006/relationships/image" Target="../media/image10.e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9.emf"/><Relationship Id="rId4" Type="http://schemas.openxmlformats.org/officeDocument/2006/relationships/oleObject" Target="../embeddings/oleObject3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5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6.bin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Topic 1 – Transportation and Geography</a:t>
            </a:r>
          </a:p>
        </p:txBody>
      </p:sp>
      <p:sp>
        <p:nvSpPr>
          <p:cNvPr id="819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533400" indent="-533400" eaLnBrk="1" hangingPunct="1">
              <a:buFont typeface="Arial Narrow" pitchFamily="34" charset="0"/>
              <a:buAutoNum type="alphaUcPeriod"/>
            </a:pPr>
            <a:r>
              <a:rPr lang="en-US" smtClean="0"/>
              <a:t>What is Transport Geography?</a:t>
            </a:r>
          </a:p>
          <a:p>
            <a:pPr marL="533400" indent="-533400" eaLnBrk="1" hangingPunct="1">
              <a:buFont typeface="Arial Narrow" pitchFamily="34" charset="0"/>
              <a:buAutoNum type="alphaUcPeriod"/>
            </a:pPr>
            <a:r>
              <a:rPr lang="en-US" smtClean="0"/>
              <a:t>Transportation and Space</a:t>
            </a:r>
          </a:p>
          <a:p>
            <a:pPr marL="533400" indent="-533400" eaLnBrk="1" hangingPunct="1">
              <a:buFont typeface="Arial Narrow" pitchFamily="34" charset="0"/>
              <a:buAutoNum type="alphaUcPeriod"/>
            </a:pPr>
            <a:r>
              <a:rPr lang="en-US" smtClean="0"/>
              <a:t>Historical Evolution of Transportation I</a:t>
            </a:r>
          </a:p>
          <a:p>
            <a:pPr marL="533400" indent="-533400" eaLnBrk="1" hangingPunct="1">
              <a:buFont typeface="Arial Narrow" pitchFamily="34" charset="0"/>
              <a:buAutoNum type="alphaUcPeriod"/>
            </a:pPr>
            <a:r>
              <a:rPr lang="en-US" smtClean="0"/>
              <a:t>Historical Evolution of Transportation II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Vehicle Use Indicators, World, 1950-2002</a:t>
            </a: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>
            <p:ph type="chart" idx="1"/>
          </p:nvPr>
        </p:nvGraphicFramePr>
        <p:xfrm>
          <a:off x="1063625" y="2019300"/>
          <a:ext cx="7724775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Chart" r:id="rId4" imgW="7724606" imgH="4114935" progId="MSGraph.Chart.8">
                  <p:embed followColorScheme="full"/>
                </p:oleObj>
              </mc:Choice>
              <mc:Fallback>
                <p:oleObj name="Chart" r:id="rId4" imgW="7724606" imgH="4114935" progId="MSGraph.Chart.8">
                  <p:embed followColorScheme="full"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3625" y="2019300"/>
                        <a:ext cx="7724775" cy="411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2 – The Importance Transportation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Reduction of costs</a:t>
            </a:r>
          </a:p>
          <a:p>
            <a:pPr lvl="1" eaLnBrk="1" hangingPunct="1"/>
            <a:r>
              <a:rPr lang="en-US" smtClean="0"/>
              <a:t>Several transportation modes are very expensive to own and operate (ships and planes).</a:t>
            </a:r>
          </a:p>
          <a:p>
            <a:pPr lvl="1" eaLnBrk="1" hangingPunct="1"/>
            <a:r>
              <a:rPr lang="en-US" smtClean="0"/>
              <a:t>Costs per unit transported have significantly dropped.</a:t>
            </a:r>
          </a:p>
          <a:p>
            <a:pPr lvl="1" eaLnBrk="1" hangingPunct="1"/>
            <a:r>
              <a:rPr lang="en-US" smtClean="0"/>
              <a:t>Overcome larger distances and further exploit the comparative advantages of space.</a:t>
            </a:r>
          </a:p>
          <a:p>
            <a:pPr lvl="1" eaLnBrk="1" hangingPunct="1"/>
            <a:r>
              <a:rPr lang="en-US" smtClean="0"/>
              <a:t>Lower costs linked with longer distances.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Transport and Communication Costs Indexes, 1920-1990</a:t>
            </a:r>
          </a:p>
        </p:txBody>
      </p:sp>
      <p:graphicFrame>
        <p:nvGraphicFramePr>
          <p:cNvPr id="2050" name="Object 7"/>
          <p:cNvGraphicFramePr>
            <a:graphicFrameLocks noChangeAspect="1"/>
          </p:cNvGraphicFramePr>
          <p:nvPr>
            <p:ph type="chart" idx="1"/>
          </p:nvPr>
        </p:nvGraphicFramePr>
        <p:xfrm>
          <a:off x="1573213" y="1857375"/>
          <a:ext cx="6705600" cy="443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Chart" r:id="rId4" imgW="6705781" imgH="4438489" progId="MSGraph.Chart.8">
                  <p:embed followColorScheme="full"/>
                </p:oleObj>
              </mc:Choice>
              <mc:Fallback>
                <p:oleObj name="Chart" r:id="rId4" imgW="6705781" imgH="4438489" progId="MSGraph.Chart.8">
                  <p:embed followColorScheme="full"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3213" y="1857375"/>
                        <a:ext cx="6705600" cy="4438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2 – The Importance Transportation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Expansion of infrastructures</a:t>
            </a:r>
          </a:p>
          <a:p>
            <a:pPr lvl="1" eaLnBrk="1" hangingPunct="1"/>
            <a:r>
              <a:rPr lang="en-US" smtClean="0"/>
              <a:t>Extended the requirements for transport infrastructures both quantitatively and qualitatively.</a:t>
            </a:r>
          </a:p>
          <a:p>
            <a:pPr lvl="1" eaLnBrk="1" hangingPunct="1"/>
            <a:r>
              <a:rPr lang="en-US" smtClean="0"/>
              <a:t>Roads, harbors, airports, telecommunication facilities and pipelines have expanded considerably.</a:t>
            </a:r>
          </a:p>
          <a:p>
            <a:pPr lvl="1" eaLnBrk="1" hangingPunct="1"/>
            <a:r>
              <a:rPr lang="en-US" smtClean="0"/>
              <a:t>Service new areas and adding capacity to existing networks.</a:t>
            </a:r>
          </a:p>
          <a:p>
            <a:pPr lvl="1" eaLnBrk="1" hangingPunct="1"/>
            <a:r>
              <a:rPr lang="en-US" smtClean="0"/>
              <a:t>Transportation infrastructures are a major component of the land use.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Transportation Network Density (in km per 100 sqr km), 2000</a:t>
            </a:r>
          </a:p>
        </p:txBody>
      </p:sp>
      <p:pic>
        <p:nvPicPr>
          <p:cNvPr id="19459" name="Picture 18" descr="transportdensit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6" t="23534" r="1828" b="21259"/>
          <a:stretch>
            <a:fillRect/>
          </a:stretch>
        </p:blipFill>
        <p:spPr bwMode="auto">
          <a:xfrm>
            <a:off x="336550" y="2168525"/>
            <a:ext cx="8529638" cy="346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Rectangle 19"/>
          <p:cNvSpPr>
            <a:spLocks noChangeArrowheads="1"/>
          </p:cNvSpPr>
          <p:nvPr/>
        </p:nvSpPr>
        <p:spPr bwMode="auto">
          <a:xfrm>
            <a:off x="422275" y="4103688"/>
            <a:ext cx="1984375" cy="140811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Rectangle 20"/>
          <p:cNvSpPr>
            <a:spLocks noChangeArrowheads="1"/>
          </p:cNvSpPr>
          <p:nvPr/>
        </p:nvSpPr>
        <p:spPr bwMode="auto">
          <a:xfrm>
            <a:off x="490538" y="4171950"/>
            <a:ext cx="155575" cy="146050"/>
          </a:xfrm>
          <a:prstGeom prst="rect">
            <a:avLst/>
          </a:prstGeom>
          <a:solidFill>
            <a:srgbClr val="0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Text Box 21"/>
          <p:cNvSpPr txBox="1">
            <a:spLocks noChangeArrowheads="1"/>
          </p:cNvSpPr>
          <p:nvPr/>
        </p:nvSpPr>
        <p:spPr bwMode="auto">
          <a:xfrm>
            <a:off x="619125" y="4110038"/>
            <a:ext cx="18430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200" b="1">
                <a:latin typeface="Arial Narrow" pitchFamily="34" charset="0"/>
              </a:rPr>
              <a:t>More than 100 km / 100 km2</a:t>
            </a:r>
          </a:p>
        </p:txBody>
      </p:sp>
      <p:sp>
        <p:nvSpPr>
          <p:cNvPr id="19463" name="Rectangle 22"/>
          <p:cNvSpPr>
            <a:spLocks noChangeArrowheads="1"/>
          </p:cNvSpPr>
          <p:nvPr/>
        </p:nvSpPr>
        <p:spPr bwMode="auto">
          <a:xfrm>
            <a:off x="490538" y="4419600"/>
            <a:ext cx="155575" cy="146050"/>
          </a:xfrm>
          <a:prstGeom prst="rect">
            <a:avLst/>
          </a:prstGeom>
          <a:solidFill>
            <a:srgbClr val="0066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Text Box 23"/>
          <p:cNvSpPr txBox="1">
            <a:spLocks noChangeArrowheads="1"/>
          </p:cNvSpPr>
          <p:nvPr/>
        </p:nvSpPr>
        <p:spPr bwMode="auto">
          <a:xfrm>
            <a:off x="606425" y="4351338"/>
            <a:ext cx="13906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200" b="1">
                <a:latin typeface="Arial Narrow" pitchFamily="34" charset="0"/>
              </a:rPr>
              <a:t>60-100 km / 100 km2</a:t>
            </a:r>
          </a:p>
        </p:txBody>
      </p:sp>
      <p:sp>
        <p:nvSpPr>
          <p:cNvPr id="19465" name="Rectangle 24"/>
          <p:cNvSpPr>
            <a:spLocks noChangeArrowheads="1"/>
          </p:cNvSpPr>
          <p:nvPr/>
        </p:nvSpPr>
        <p:spPr bwMode="auto">
          <a:xfrm>
            <a:off x="490538" y="4641850"/>
            <a:ext cx="155575" cy="146050"/>
          </a:xfrm>
          <a:prstGeom prst="rect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Text Box 25"/>
          <p:cNvSpPr txBox="1">
            <a:spLocks noChangeArrowheads="1"/>
          </p:cNvSpPr>
          <p:nvPr/>
        </p:nvSpPr>
        <p:spPr bwMode="auto">
          <a:xfrm>
            <a:off x="612775" y="4573588"/>
            <a:ext cx="1320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200" b="1">
                <a:latin typeface="Arial Narrow" pitchFamily="34" charset="0"/>
              </a:rPr>
              <a:t>40-60 km / 100 km2</a:t>
            </a:r>
          </a:p>
        </p:txBody>
      </p:sp>
      <p:sp>
        <p:nvSpPr>
          <p:cNvPr id="19467" name="Rectangle 26"/>
          <p:cNvSpPr>
            <a:spLocks noChangeArrowheads="1"/>
          </p:cNvSpPr>
          <p:nvPr/>
        </p:nvSpPr>
        <p:spPr bwMode="auto">
          <a:xfrm>
            <a:off x="490538" y="4857750"/>
            <a:ext cx="155575" cy="146050"/>
          </a:xfrm>
          <a:prstGeom prst="rect">
            <a:avLst/>
          </a:prstGeom>
          <a:solidFill>
            <a:srgbClr val="00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Rectangle 27"/>
          <p:cNvSpPr>
            <a:spLocks noChangeArrowheads="1"/>
          </p:cNvSpPr>
          <p:nvPr/>
        </p:nvSpPr>
        <p:spPr bwMode="auto">
          <a:xfrm>
            <a:off x="490538" y="5086350"/>
            <a:ext cx="155575" cy="14605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Text Box 28"/>
          <p:cNvSpPr txBox="1">
            <a:spLocks noChangeArrowheads="1"/>
          </p:cNvSpPr>
          <p:nvPr/>
        </p:nvSpPr>
        <p:spPr bwMode="auto">
          <a:xfrm>
            <a:off x="612775" y="4802188"/>
            <a:ext cx="1320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200" b="1">
                <a:latin typeface="Arial Narrow" pitchFamily="34" charset="0"/>
              </a:rPr>
              <a:t>20-40 km / 100 km2</a:t>
            </a:r>
          </a:p>
        </p:txBody>
      </p:sp>
      <p:sp>
        <p:nvSpPr>
          <p:cNvPr id="19470" name="Text Box 29"/>
          <p:cNvSpPr txBox="1">
            <a:spLocks noChangeArrowheads="1"/>
          </p:cNvSpPr>
          <p:nvPr/>
        </p:nvSpPr>
        <p:spPr bwMode="auto">
          <a:xfrm>
            <a:off x="619125" y="5018088"/>
            <a:ext cx="1320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200" b="1">
                <a:latin typeface="Arial Narrow" pitchFamily="34" charset="0"/>
              </a:rPr>
              <a:t>10-40 km / 100 km2</a:t>
            </a:r>
          </a:p>
        </p:txBody>
      </p:sp>
      <p:sp>
        <p:nvSpPr>
          <p:cNvPr id="19471" name="Rectangle 30"/>
          <p:cNvSpPr>
            <a:spLocks noChangeArrowheads="1"/>
          </p:cNvSpPr>
          <p:nvPr/>
        </p:nvSpPr>
        <p:spPr bwMode="auto">
          <a:xfrm>
            <a:off x="490538" y="5295900"/>
            <a:ext cx="155575" cy="14605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2" name="Text Box 31"/>
          <p:cNvSpPr txBox="1">
            <a:spLocks noChangeArrowheads="1"/>
          </p:cNvSpPr>
          <p:nvPr/>
        </p:nvSpPr>
        <p:spPr bwMode="auto">
          <a:xfrm>
            <a:off x="631825" y="5233988"/>
            <a:ext cx="17589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200" b="1">
                <a:latin typeface="Arial Narrow" pitchFamily="34" charset="0"/>
              </a:rPr>
              <a:t>Less than 10 km / 100 km2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2 – The Importance Transportation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Spatial differentiation of the economy</a:t>
            </a:r>
          </a:p>
          <a:p>
            <a:pPr lvl="1" eaLnBrk="1" hangingPunct="1"/>
            <a:r>
              <a:rPr lang="en-US" smtClean="0"/>
              <a:t>Different locations</a:t>
            </a:r>
          </a:p>
          <a:p>
            <a:pPr lvl="1" eaLnBrk="1" hangingPunct="1"/>
            <a:r>
              <a:rPr lang="en-US" smtClean="0"/>
              <a:t>Location of resources (raw materials, labor, manufacturing).</a:t>
            </a:r>
          </a:p>
          <a:p>
            <a:pPr lvl="1" eaLnBrk="1" hangingPunct="1"/>
            <a:r>
              <a:rPr lang="en-US" smtClean="0"/>
              <a:t>Spatial division of production and consumption.</a:t>
            </a:r>
          </a:p>
          <a:p>
            <a:pPr lvl="1" eaLnBrk="1" hangingPunct="1"/>
            <a:r>
              <a:rPr lang="en-US" smtClean="0"/>
              <a:t>Service embedded in the socio-economic life of individuals, institutions and corporations.</a:t>
            </a:r>
          </a:p>
          <a:p>
            <a:pPr lvl="1" eaLnBrk="1" hangingPunct="1"/>
            <a:r>
              <a:rPr lang="en-US" smtClean="0"/>
              <a:t>Often invisible for to consumer, but always part of all economic functions.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2 – The Importance Transportation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Strategic infrastructure</a:t>
            </a:r>
          </a:p>
          <a:p>
            <a:pPr lvl="1" eaLnBrk="1" hangingPunct="1"/>
            <a:r>
              <a:rPr lang="en-US" smtClean="0"/>
              <a:t>Embedded in the socio-economic life of individuals, institutions and corporations.</a:t>
            </a:r>
          </a:p>
          <a:p>
            <a:pPr lvl="1" eaLnBrk="1" hangingPunct="1"/>
            <a:r>
              <a:rPr lang="en-US" smtClean="0"/>
              <a:t>If disrupted or cease to operate, the consequences can be dramatic.</a:t>
            </a:r>
          </a:p>
          <a:p>
            <a:pPr lvl="1" eaLnBrk="1" hangingPunct="1"/>
            <a:r>
              <a:rPr lang="en-US" smtClean="0"/>
              <a:t>No specific user can have a competitive advantage over others.</a:t>
            </a:r>
          </a:p>
          <a:p>
            <a:pPr lvl="1" eaLnBrk="1" hangingPunct="1"/>
            <a:r>
              <a:rPr lang="en-US" smtClean="0"/>
              <a:t>Often invisible to the consumer.</a:t>
            </a:r>
          </a:p>
          <a:p>
            <a:pPr lvl="1" eaLnBrk="1" hangingPunct="1"/>
            <a:r>
              <a:rPr lang="en-US" smtClean="0"/>
              <a:t>The perceived invisibility of transportation is derived from its efficiency.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2 – The Importance Transportation</a:t>
            </a:r>
          </a:p>
        </p:txBody>
      </p:sp>
      <p:sp>
        <p:nvSpPr>
          <p:cNvPr id="22531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Common fallacies</a:t>
            </a:r>
          </a:p>
          <a:p>
            <a:pPr lvl="1" eaLnBrk="1" hangingPunct="1"/>
            <a:r>
              <a:rPr lang="en-US" smtClean="0"/>
              <a:t>Access is not accessibility:</a:t>
            </a:r>
          </a:p>
          <a:p>
            <a:pPr lvl="2" eaLnBrk="1" hangingPunct="1"/>
            <a:r>
              <a:rPr lang="en-US" smtClean="0"/>
              <a:t>Access is uniform wherever one is located in regard to the transport system as long a there is a possibility to enter or to exit ; public highway. </a:t>
            </a:r>
          </a:p>
          <a:p>
            <a:pPr lvl="2" eaLnBrk="1" hangingPunct="1"/>
            <a:r>
              <a:rPr lang="en-US" smtClean="0"/>
              <a:t>Often no specific user can have a competitive advantage over others.</a:t>
            </a:r>
          </a:p>
          <a:p>
            <a:pPr lvl="2" eaLnBrk="1" hangingPunct="1"/>
            <a:r>
              <a:rPr lang="en-US" smtClean="0"/>
              <a:t>Accessibility varies according to one's location within the transport system.</a:t>
            </a:r>
          </a:p>
          <a:p>
            <a:pPr lvl="1" eaLnBrk="1" hangingPunct="1"/>
            <a:r>
              <a:rPr lang="en-US" smtClean="0"/>
              <a:t>Distance is not time:</a:t>
            </a:r>
          </a:p>
          <a:p>
            <a:pPr lvl="2" eaLnBrk="1" hangingPunct="1"/>
            <a:r>
              <a:rPr lang="en-US" smtClean="0"/>
              <a:t>Distance remains constant.</a:t>
            </a:r>
          </a:p>
          <a:p>
            <a:pPr lvl="2" eaLnBrk="1" hangingPunct="1"/>
            <a:r>
              <a:rPr lang="en-US" smtClean="0"/>
              <a:t>Time can vary due to improvements in transport technology or because of congestion.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Two Common Fallacies in Transport Geography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1022350" y="2312988"/>
            <a:ext cx="3443288" cy="3157537"/>
          </a:xfrm>
          <a:prstGeom prst="rect">
            <a:avLst/>
          </a:prstGeom>
          <a:noFill/>
          <a:ln w="25400">
            <a:solidFill>
              <a:srgbClr val="808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4578350" y="2314575"/>
            <a:ext cx="3443288" cy="3157538"/>
          </a:xfrm>
          <a:prstGeom prst="rect">
            <a:avLst/>
          </a:prstGeom>
          <a:noFill/>
          <a:ln w="25400">
            <a:solidFill>
              <a:srgbClr val="808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1536700" y="2362200"/>
            <a:ext cx="24352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b="1">
                <a:latin typeface="AvantGarde Bk BT" pitchFamily="34" charset="0"/>
              </a:rPr>
              <a:t>Access vs. Accessibility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5335588" y="2351088"/>
            <a:ext cx="183673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b="1">
                <a:latin typeface="AvantGarde Bk BT" pitchFamily="34" charset="0"/>
              </a:rPr>
              <a:t>Distance vs. Time</a:t>
            </a:r>
          </a:p>
        </p:txBody>
      </p:sp>
      <p:sp>
        <p:nvSpPr>
          <p:cNvPr id="23559" name="Freeform 7"/>
          <p:cNvSpPr>
            <a:spLocks/>
          </p:cNvSpPr>
          <p:nvPr/>
        </p:nvSpPr>
        <p:spPr bwMode="auto">
          <a:xfrm>
            <a:off x="1258888" y="3421063"/>
            <a:ext cx="3000375" cy="1162050"/>
          </a:xfrm>
          <a:custGeom>
            <a:avLst/>
            <a:gdLst>
              <a:gd name="T0" fmla="*/ 0 w 1890"/>
              <a:gd name="T1" fmla="*/ 74 h 732"/>
              <a:gd name="T2" fmla="*/ 244 w 1890"/>
              <a:gd name="T3" fmla="*/ 27 h 732"/>
              <a:gd name="T4" fmla="*/ 359 w 1890"/>
              <a:gd name="T5" fmla="*/ 0 h 732"/>
              <a:gd name="T6" fmla="*/ 637 w 1890"/>
              <a:gd name="T7" fmla="*/ 7 h 732"/>
              <a:gd name="T8" fmla="*/ 806 w 1890"/>
              <a:gd name="T9" fmla="*/ 108 h 732"/>
              <a:gd name="T10" fmla="*/ 1071 w 1890"/>
              <a:gd name="T11" fmla="*/ 183 h 732"/>
              <a:gd name="T12" fmla="*/ 1233 w 1890"/>
              <a:gd name="T13" fmla="*/ 305 h 732"/>
              <a:gd name="T14" fmla="*/ 1491 w 1890"/>
              <a:gd name="T15" fmla="*/ 386 h 732"/>
              <a:gd name="T16" fmla="*/ 1640 w 1890"/>
              <a:gd name="T17" fmla="*/ 501 h 732"/>
              <a:gd name="T18" fmla="*/ 1789 w 1890"/>
              <a:gd name="T19" fmla="*/ 637 h 732"/>
              <a:gd name="T20" fmla="*/ 1890 w 1890"/>
              <a:gd name="T21" fmla="*/ 732 h 73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890"/>
              <a:gd name="T34" fmla="*/ 0 h 732"/>
              <a:gd name="T35" fmla="*/ 1890 w 1890"/>
              <a:gd name="T36" fmla="*/ 732 h 73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890" h="732">
                <a:moveTo>
                  <a:pt x="0" y="74"/>
                </a:moveTo>
                <a:lnTo>
                  <a:pt x="244" y="27"/>
                </a:lnTo>
                <a:lnTo>
                  <a:pt x="359" y="0"/>
                </a:lnTo>
                <a:lnTo>
                  <a:pt x="637" y="7"/>
                </a:lnTo>
                <a:lnTo>
                  <a:pt x="806" y="108"/>
                </a:lnTo>
                <a:lnTo>
                  <a:pt x="1071" y="183"/>
                </a:lnTo>
                <a:lnTo>
                  <a:pt x="1233" y="305"/>
                </a:lnTo>
                <a:lnTo>
                  <a:pt x="1491" y="386"/>
                </a:lnTo>
                <a:lnTo>
                  <a:pt x="1640" y="501"/>
                </a:lnTo>
                <a:lnTo>
                  <a:pt x="1789" y="637"/>
                </a:lnTo>
                <a:lnTo>
                  <a:pt x="1890" y="732"/>
                </a:lnTo>
              </a:path>
            </a:pathLst>
          </a:custGeom>
          <a:noFill/>
          <a:ln w="508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0" name="Freeform 8"/>
          <p:cNvSpPr>
            <a:spLocks/>
          </p:cNvSpPr>
          <p:nvPr/>
        </p:nvSpPr>
        <p:spPr bwMode="auto">
          <a:xfrm>
            <a:off x="1333500" y="2894013"/>
            <a:ext cx="785813" cy="1635125"/>
          </a:xfrm>
          <a:custGeom>
            <a:avLst/>
            <a:gdLst>
              <a:gd name="T0" fmla="*/ 0 w 495"/>
              <a:gd name="T1" fmla="*/ 1030 h 1030"/>
              <a:gd name="T2" fmla="*/ 129 w 495"/>
              <a:gd name="T3" fmla="*/ 806 h 1030"/>
              <a:gd name="T4" fmla="*/ 244 w 495"/>
              <a:gd name="T5" fmla="*/ 698 h 1030"/>
              <a:gd name="T6" fmla="*/ 271 w 495"/>
              <a:gd name="T7" fmla="*/ 549 h 1030"/>
              <a:gd name="T8" fmla="*/ 319 w 495"/>
              <a:gd name="T9" fmla="*/ 427 h 1030"/>
              <a:gd name="T10" fmla="*/ 319 w 495"/>
              <a:gd name="T11" fmla="*/ 325 h 1030"/>
              <a:gd name="T12" fmla="*/ 346 w 495"/>
              <a:gd name="T13" fmla="*/ 237 h 1030"/>
              <a:gd name="T14" fmla="*/ 495 w 495"/>
              <a:gd name="T15" fmla="*/ 0 h 103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95"/>
              <a:gd name="T25" fmla="*/ 0 h 1030"/>
              <a:gd name="T26" fmla="*/ 495 w 495"/>
              <a:gd name="T27" fmla="*/ 1030 h 103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95" h="1030">
                <a:moveTo>
                  <a:pt x="0" y="1030"/>
                </a:moveTo>
                <a:lnTo>
                  <a:pt x="129" y="806"/>
                </a:lnTo>
                <a:lnTo>
                  <a:pt x="244" y="698"/>
                </a:lnTo>
                <a:lnTo>
                  <a:pt x="271" y="549"/>
                </a:lnTo>
                <a:lnTo>
                  <a:pt x="319" y="427"/>
                </a:lnTo>
                <a:lnTo>
                  <a:pt x="319" y="325"/>
                </a:lnTo>
                <a:lnTo>
                  <a:pt x="346" y="237"/>
                </a:lnTo>
                <a:lnTo>
                  <a:pt x="495" y="0"/>
                </a:lnTo>
              </a:path>
            </a:pathLst>
          </a:custGeom>
          <a:noFill/>
          <a:ln w="508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Freeform 9"/>
          <p:cNvSpPr>
            <a:spLocks/>
          </p:cNvSpPr>
          <p:nvPr/>
        </p:nvSpPr>
        <p:spPr bwMode="auto">
          <a:xfrm>
            <a:off x="1806575" y="3432175"/>
            <a:ext cx="452438" cy="1914525"/>
          </a:xfrm>
          <a:custGeom>
            <a:avLst/>
            <a:gdLst>
              <a:gd name="T0" fmla="*/ 285 w 285"/>
              <a:gd name="T1" fmla="*/ 0 h 1206"/>
              <a:gd name="T2" fmla="*/ 244 w 285"/>
              <a:gd name="T3" fmla="*/ 142 h 1206"/>
              <a:gd name="T4" fmla="*/ 238 w 285"/>
              <a:gd name="T5" fmla="*/ 264 h 1206"/>
              <a:gd name="T6" fmla="*/ 231 w 285"/>
              <a:gd name="T7" fmla="*/ 460 h 1206"/>
              <a:gd name="T8" fmla="*/ 170 w 285"/>
              <a:gd name="T9" fmla="*/ 596 h 1206"/>
              <a:gd name="T10" fmla="*/ 163 w 285"/>
              <a:gd name="T11" fmla="*/ 725 h 1206"/>
              <a:gd name="T12" fmla="*/ 102 w 285"/>
              <a:gd name="T13" fmla="*/ 928 h 1206"/>
              <a:gd name="T14" fmla="*/ 21 w 285"/>
              <a:gd name="T15" fmla="*/ 1077 h 1206"/>
              <a:gd name="T16" fmla="*/ 0 w 285"/>
              <a:gd name="T17" fmla="*/ 1206 h 120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85"/>
              <a:gd name="T28" fmla="*/ 0 h 1206"/>
              <a:gd name="T29" fmla="*/ 285 w 285"/>
              <a:gd name="T30" fmla="*/ 1206 h 120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85" h="1206">
                <a:moveTo>
                  <a:pt x="285" y="0"/>
                </a:moveTo>
                <a:lnTo>
                  <a:pt x="244" y="142"/>
                </a:lnTo>
                <a:lnTo>
                  <a:pt x="238" y="264"/>
                </a:lnTo>
                <a:lnTo>
                  <a:pt x="231" y="460"/>
                </a:lnTo>
                <a:lnTo>
                  <a:pt x="170" y="596"/>
                </a:lnTo>
                <a:lnTo>
                  <a:pt x="163" y="725"/>
                </a:lnTo>
                <a:lnTo>
                  <a:pt x="102" y="928"/>
                </a:lnTo>
                <a:lnTo>
                  <a:pt x="21" y="1077"/>
                </a:lnTo>
                <a:lnTo>
                  <a:pt x="0" y="1206"/>
                </a:lnTo>
              </a:path>
            </a:pathLst>
          </a:custGeom>
          <a:noFill/>
          <a:ln w="508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Freeform 10"/>
          <p:cNvSpPr>
            <a:spLocks/>
          </p:cNvSpPr>
          <p:nvPr/>
        </p:nvSpPr>
        <p:spPr bwMode="auto">
          <a:xfrm>
            <a:off x="1743075" y="3990975"/>
            <a:ext cx="1871663" cy="236538"/>
          </a:xfrm>
          <a:custGeom>
            <a:avLst/>
            <a:gdLst>
              <a:gd name="T0" fmla="*/ 0 w 1179"/>
              <a:gd name="T1" fmla="*/ 0 h 149"/>
              <a:gd name="T2" fmla="*/ 122 w 1179"/>
              <a:gd name="T3" fmla="*/ 68 h 149"/>
              <a:gd name="T4" fmla="*/ 271 w 1179"/>
              <a:gd name="T5" fmla="*/ 102 h 149"/>
              <a:gd name="T6" fmla="*/ 637 w 1179"/>
              <a:gd name="T7" fmla="*/ 149 h 149"/>
              <a:gd name="T8" fmla="*/ 854 w 1179"/>
              <a:gd name="T9" fmla="*/ 129 h 149"/>
              <a:gd name="T10" fmla="*/ 1057 w 1179"/>
              <a:gd name="T11" fmla="*/ 149 h 149"/>
              <a:gd name="T12" fmla="*/ 1179 w 1179"/>
              <a:gd name="T13" fmla="*/ 34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79"/>
              <a:gd name="T22" fmla="*/ 0 h 149"/>
              <a:gd name="T23" fmla="*/ 1179 w 1179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79" h="149">
                <a:moveTo>
                  <a:pt x="0" y="0"/>
                </a:moveTo>
                <a:lnTo>
                  <a:pt x="122" y="68"/>
                </a:lnTo>
                <a:lnTo>
                  <a:pt x="271" y="102"/>
                </a:lnTo>
                <a:lnTo>
                  <a:pt x="637" y="149"/>
                </a:lnTo>
                <a:lnTo>
                  <a:pt x="854" y="129"/>
                </a:lnTo>
                <a:lnTo>
                  <a:pt x="1057" y="149"/>
                </a:lnTo>
                <a:lnTo>
                  <a:pt x="1179" y="34"/>
                </a:lnTo>
              </a:path>
            </a:pathLst>
          </a:custGeom>
          <a:noFill/>
          <a:ln w="508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Freeform 11"/>
          <p:cNvSpPr>
            <a:spLocks/>
          </p:cNvSpPr>
          <p:nvPr/>
        </p:nvSpPr>
        <p:spPr bwMode="auto">
          <a:xfrm>
            <a:off x="2668588" y="2905125"/>
            <a:ext cx="106362" cy="2322513"/>
          </a:xfrm>
          <a:custGeom>
            <a:avLst/>
            <a:gdLst>
              <a:gd name="T0" fmla="*/ 20 w 67"/>
              <a:gd name="T1" fmla="*/ 1463 h 1463"/>
              <a:gd name="T2" fmla="*/ 0 w 67"/>
              <a:gd name="T3" fmla="*/ 1213 h 1463"/>
              <a:gd name="T4" fmla="*/ 6 w 67"/>
              <a:gd name="T5" fmla="*/ 948 h 1463"/>
              <a:gd name="T6" fmla="*/ 6 w 67"/>
              <a:gd name="T7" fmla="*/ 752 h 1463"/>
              <a:gd name="T8" fmla="*/ 27 w 67"/>
              <a:gd name="T9" fmla="*/ 467 h 1463"/>
              <a:gd name="T10" fmla="*/ 67 w 67"/>
              <a:gd name="T11" fmla="*/ 332 h 1463"/>
              <a:gd name="T12" fmla="*/ 54 w 67"/>
              <a:gd name="T13" fmla="*/ 162 h 1463"/>
              <a:gd name="T14" fmla="*/ 61 w 67"/>
              <a:gd name="T15" fmla="*/ 0 h 146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7"/>
              <a:gd name="T25" fmla="*/ 0 h 1463"/>
              <a:gd name="T26" fmla="*/ 67 w 67"/>
              <a:gd name="T27" fmla="*/ 1463 h 146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7" h="1463">
                <a:moveTo>
                  <a:pt x="20" y="1463"/>
                </a:moveTo>
                <a:lnTo>
                  <a:pt x="0" y="1213"/>
                </a:lnTo>
                <a:lnTo>
                  <a:pt x="6" y="948"/>
                </a:lnTo>
                <a:lnTo>
                  <a:pt x="6" y="752"/>
                </a:lnTo>
                <a:lnTo>
                  <a:pt x="27" y="467"/>
                </a:lnTo>
                <a:lnTo>
                  <a:pt x="67" y="332"/>
                </a:lnTo>
                <a:lnTo>
                  <a:pt x="54" y="162"/>
                </a:lnTo>
                <a:lnTo>
                  <a:pt x="61" y="0"/>
                </a:lnTo>
              </a:path>
            </a:pathLst>
          </a:custGeom>
          <a:noFill/>
          <a:ln w="508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Freeform 12"/>
          <p:cNvSpPr>
            <a:spLocks/>
          </p:cNvSpPr>
          <p:nvPr/>
        </p:nvSpPr>
        <p:spPr bwMode="auto">
          <a:xfrm>
            <a:off x="3098800" y="3421063"/>
            <a:ext cx="1000125" cy="1797050"/>
          </a:xfrm>
          <a:custGeom>
            <a:avLst/>
            <a:gdLst>
              <a:gd name="T0" fmla="*/ 630 w 630"/>
              <a:gd name="T1" fmla="*/ 0 h 1132"/>
              <a:gd name="T2" fmla="*/ 433 w 630"/>
              <a:gd name="T3" fmla="*/ 61 h 1132"/>
              <a:gd name="T4" fmla="*/ 277 w 630"/>
              <a:gd name="T5" fmla="*/ 135 h 1132"/>
              <a:gd name="T6" fmla="*/ 162 w 630"/>
              <a:gd name="T7" fmla="*/ 190 h 1132"/>
              <a:gd name="T8" fmla="*/ 67 w 630"/>
              <a:gd name="T9" fmla="*/ 285 h 1132"/>
              <a:gd name="T10" fmla="*/ 6 w 630"/>
              <a:gd name="T11" fmla="*/ 467 h 1132"/>
              <a:gd name="T12" fmla="*/ 0 w 630"/>
              <a:gd name="T13" fmla="*/ 711 h 1132"/>
              <a:gd name="T14" fmla="*/ 88 w 630"/>
              <a:gd name="T15" fmla="*/ 1132 h 113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30"/>
              <a:gd name="T25" fmla="*/ 0 h 1132"/>
              <a:gd name="T26" fmla="*/ 630 w 630"/>
              <a:gd name="T27" fmla="*/ 1132 h 113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30" h="1132">
                <a:moveTo>
                  <a:pt x="630" y="0"/>
                </a:moveTo>
                <a:lnTo>
                  <a:pt x="433" y="61"/>
                </a:lnTo>
                <a:lnTo>
                  <a:pt x="277" y="135"/>
                </a:lnTo>
                <a:lnTo>
                  <a:pt x="162" y="190"/>
                </a:lnTo>
                <a:lnTo>
                  <a:pt x="67" y="285"/>
                </a:lnTo>
                <a:lnTo>
                  <a:pt x="6" y="467"/>
                </a:lnTo>
                <a:lnTo>
                  <a:pt x="0" y="711"/>
                </a:lnTo>
                <a:lnTo>
                  <a:pt x="88" y="1132"/>
                </a:lnTo>
              </a:path>
            </a:pathLst>
          </a:custGeom>
          <a:noFill/>
          <a:ln w="508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5" name="Oval 13"/>
          <p:cNvSpPr>
            <a:spLocks noChangeArrowheads="1"/>
          </p:cNvSpPr>
          <p:nvPr/>
        </p:nvSpPr>
        <p:spPr bwMode="auto">
          <a:xfrm>
            <a:off x="1763713" y="4953000"/>
            <a:ext cx="225425" cy="225425"/>
          </a:xfrm>
          <a:prstGeom prst="ellipse">
            <a:avLst/>
          </a:prstGeom>
          <a:solidFill>
            <a:srgbClr val="FFCC00"/>
          </a:solidFill>
          <a:ln w="254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400" b="1">
                <a:latin typeface="Arial Narrow" pitchFamily="34" charset="0"/>
              </a:rPr>
              <a:t>a</a:t>
            </a:r>
          </a:p>
        </p:txBody>
      </p:sp>
      <p:sp>
        <p:nvSpPr>
          <p:cNvPr id="23566" name="Oval 14"/>
          <p:cNvSpPr>
            <a:spLocks noChangeArrowheads="1"/>
          </p:cNvSpPr>
          <p:nvPr/>
        </p:nvSpPr>
        <p:spPr bwMode="auto">
          <a:xfrm>
            <a:off x="2605088" y="3514725"/>
            <a:ext cx="225425" cy="225425"/>
          </a:xfrm>
          <a:prstGeom prst="ellipse">
            <a:avLst/>
          </a:prstGeom>
          <a:solidFill>
            <a:srgbClr val="FFCC00"/>
          </a:solidFill>
          <a:ln w="254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400" b="1">
                <a:latin typeface="Arial Narrow" pitchFamily="34" charset="0"/>
              </a:rPr>
              <a:t>b</a:t>
            </a:r>
          </a:p>
        </p:txBody>
      </p:sp>
      <p:sp>
        <p:nvSpPr>
          <p:cNvPr id="23567" name="Oval 15"/>
          <p:cNvSpPr>
            <a:spLocks noChangeArrowheads="1"/>
          </p:cNvSpPr>
          <p:nvPr/>
        </p:nvSpPr>
        <p:spPr bwMode="auto">
          <a:xfrm>
            <a:off x="2986088" y="4365625"/>
            <a:ext cx="225425" cy="225425"/>
          </a:xfrm>
          <a:prstGeom prst="ellipse">
            <a:avLst/>
          </a:prstGeom>
          <a:solidFill>
            <a:srgbClr val="FFCC00"/>
          </a:solidFill>
          <a:ln w="254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400" b="1">
                <a:latin typeface="Arial Narrow" pitchFamily="34" charset="0"/>
              </a:rPr>
              <a:t>c</a:t>
            </a:r>
          </a:p>
        </p:txBody>
      </p:sp>
      <p:sp>
        <p:nvSpPr>
          <p:cNvPr id="23568" name="Freeform 16"/>
          <p:cNvSpPr>
            <a:spLocks/>
          </p:cNvSpPr>
          <p:nvPr/>
        </p:nvSpPr>
        <p:spPr bwMode="auto">
          <a:xfrm>
            <a:off x="4805363" y="3403600"/>
            <a:ext cx="3000375" cy="1162050"/>
          </a:xfrm>
          <a:custGeom>
            <a:avLst/>
            <a:gdLst>
              <a:gd name="T0" fmla="*/ 0 w 1890"/>
              <a:gd name="T1" fmla="*/ 74 h 732"/>
              <a:gd name="T2" fmla="*/ 244 w 1890"/>
              <a:gd name="T3" fmla="*/ 27 h 732"/>
              <a:gd name="T4" fmla="*/ 359 w 1890"/>
              <a:gd name="T5" fmla="*/ 0 h 732"/>
              <a:gd name="T6" fmla="*/ 637 w 1890"/>
              <a:gd name="T7" fmla="*/ 7 h 732"/>
              <a:gd name="T8" fmla="*/ 806 w 1890"/>
              <a:gd name="T9" fmla="*/ 108 h 732"/>
              <a:gd name="T10" fmla="*/ 1071 w 1890"/>
              <a:gd name="T11" fmla="*/ 183 h 732"/>
              <a:gd name="T12" fmla="*/ 1233 w 1890"/>
              <a:gd name="T13" fmla="*/ 305 h 732"/>
              <a:gd name="T14" fmla="*/ 1491 w 1890"/>
              <a:gd name="T15" fmla="*/ 386 h 732"/>
              <a:gd name="T16" fmla="*/ 1640 w 1890"/>
              <a:gd name="T17" fmla="*/ 501 h 732"/>
              <a:gd name="T18" fmla="*/ 1789 w 1890"/>
              <a:gd name="T19" fmla="*/ 637 h 732"/>
              <a:gd name="T20" fmla="*/ 1890 w 1890"/>
              <a:gd name="T21" fmla="*/ 732 h 73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890"/>
              <a:gd name="T34" fmla="*/ 0 h 732"/>
              <a:gd name="T35" fmla="*/ 1890 w 1890"/>
              <a:gd name="T36" fmla="*/ 732 h 73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890" h="732">
                <a:moveTo>
                  <a:pt x="0" y="74"/>
                </a:moveTo>
                <a:lnTo>
                  <a:pt x="244" y="27"/>
                </a:lnTo>
                <a:lnTo>
                  <a:pt x="359" y="0"/>
                </a:lnTo>
                <a:lnTo>
                  <a:pt x="637" y="7"/>
                </a:lnTo>
                <a:lnTo>
                  <a:pt x="806" y="108"/>
                </a:lnTo>
                <a:lnTo>
                  <a:pt x="1071" y="183"/>
                </a:lnTo>
                <a:lnTo>
                  <a:pt x="1233" y="305"/>
                </a:lnTo>
                <a:lnTo>
                  <a:pt x="1491" y="386"/>
                </a:lnTo>
                <a:lnTo>
                  <a:pt x="1640" y="501"/>
                </a:lnTo>
                <a:lnTo>
                  <a:pt x="1789" y="637"/>
                </a:lnTo>
                <a:lnTo>
                  <a:pt x="1890" y="732"/>
                </a:lnTo>
              </a:path>
            </a:pathLst>
          </a:custGeom>
          <a:noFill/>
          <a:ln w="508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9" name="Freeform 17"/>
          <p:cNvSpPr>
            <a:spLocks/>
          </p:cNvSpPr>
          <p:nvPr/>
        </p:nvSpPr>
        <p:spPr bwMode="auto">
          <a:xfrm>
            <a:off x="4879975" y="2876550"/>
            <a:ext cx="785813" cy="1635125"/>
          </a:xfrm>
          <a:custGeom>
            <a:avLst/>
            <a:gdLst>
              <a:gd name="T0" fmla="*/ 0 w 495"/>
              <a:gd name="T1" fmla="*/ 1030 h 1030"/>
              <a:gd name="T2" fmla="*/ 129 w 495"/>
              <a:gd name="T3" fmla="*/ 806 h 1030"/>
              <a:gd name="T4" fmla="*/ 244 w 495"/>
              <a:gd name="T5" fmla="*/ 698 h 1030"/>
              <a:gd name="T6" fmla="*/ 271 w 495"/>
              <a:gd name="T7" fmla="*/ 549 h 1030"/>
              <a:gd name="T8" fmla="*/ 319 w 495"/>
              <a:gd name="T9" fmla="*/ 427 h 1030"/>
              <a:gd name="T10" fmla="*/ 319 w 495"/>
              <a:gd name="T11" fmla="*/ 325 h 1030"/>
              <a:gd name="T12" fmla="*/ 346 w 495"/>
              <a:gd name="T13" fmla="*/ 237 h 1030"/>
              <a:gd name="T14" fmla="*/ 495 w 495"/>
              <a:gd name="T15" fmla="*/ 0 h 103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95"/>
              <a:gd name="T25" fmla="*/ 0 h 1030"/>
              <a:gd name="T26" fmla="*/ 495 w 495"/>
              <a:gd name="T27" fmla="*/ 1030 h 103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95" h="1030">
                <a:moveTo>
                  <a:pt x="0" y="1030"/>
                </a:moveTo>
                <a:lnTo>
                  <a:pt x="129" y="806"/>
                </a:lnTo>
                <a:lnTo>
                  <a:pt x="244" y="698"/>
                </a:lnTo>
                <a:lnTo>
                  <a:pt x="271" y="549"/>
                </a:lnTo>
                <a:lnTo>
                  <a:pt x="319" y="427"/>
                </a:lnTo>
                <a:lnTo>
                  <a:pt x="319" y="325"/>
                </a:lnTo>
                <a:lnTo>
                  <a:pt x="346" y="237"/>
                </a:lnTo>
                <a:lnTo>
                  <a:pt x="495" y="0"/>
                </a:lnTo>
              </a:path>
            </a:pathLst>
          </a:custGeom>
          <a:noFill/>
          <a:ln w="508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0" name="Freeform 18"/>
          <p:cNvSpPr>
            <a:spLocks/>
          </p:cNvSpPr>
          <p:nvPr/>
        </p:nvSpPr>
        <p:spPr bwMode="auto">
          <a:xfrm>
            <a:off x="5353050" y="3414713"/>
            <a:ext cx="452438" cy="1914525"/>
          </a:xfrm>
          <a:custGeom>
            <a:avLst/>
            <a:gdLst>
              <a:gd name="T0" fmla="*/ 285 w 285"/>
              <a:gd name="T1" fmla="*/ 0 h 1206"/>
              <a:gd name="T2" fmla="*/ 244 w 285"/>
              <a:gd name="T3" fmla="*/ 142 h 1206"/>
              <a:gd name="T4" fmla="*/ 238 w 285"/>
              <a:gd name="T5" fmla="*/ 264 h 1206"/>
              <a:gd name="T6" fmla="*/ 231 w 285"/>
              <a:gd name="T7" fmla="*/ 460 h 1206"/>
              <a:gd name="T8" fmla="*/ 170 w 285"/>
              <a:gd name="T9" fmla="*/ 596 h 1206"/>
              <a:gd name="T10" fmla="*/ 163 w 285"/>
              <a:gd name="T11" fmla="*/ 725 h 1206"/>
              <a:gd name="T12" fmla="*/ 102 w 285"/>
              <a:gd name="T13" fmla="*/ 928 h 1206"/>
              <a:gd name="T14" fmla="*/ 21 w 285"/>
              <a:gd name="T15" fmla="*/ 1077 h 1206"/>
              <a:gd name="T16" fmla="*/ 0 w 285"/>
              <a:gd name="T17" fmla="*/ 1206 h 120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85"/>
              <a:gd name="T28" fmla="*/ 0 h 1206"/>
              <a:gd name="T29" fmla="*/ 285 w 285"/>
              <a:gd name="T30" fmla="*/ 1206 h 120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85" h="1206">
                <a:moveTo>
                  <a:pt x="285" y="0"/>
                </a:moveTo>
                <a:lnTo>
                  <a:pt x="244" y="142"/>
                </a:lnTo>
                <a:lnTo>
                  <a:pt x="238" y="264"/>
                </a:lnTo>
                <a:lnTo>
                  <a:pt x="231" y="460"/>
                </a:lnTo>
                <a:lnTo>
                  <a:pt x="170" y="596"/>
                </a:lnTo>
                <a:lnTo>
                  <a:pt x="163" y="725"/>
                </a:lnTo>
                <a:lnTo>
                  <a:pt x="102" y="928"/>
                </a:lnTo>
                <a:lnTo>
                  <a:pt x="21" y="1077"/>
                </a:lnTo>
                <a:lnTo>
                  <a:pt x="0" y="1206"/>
                </a:lnTo>
              </a:path>
            </a:pathLst>
          </a:custGeom>
          <a:noFill/>
          <a:ln w="508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1" name="Freeform 19"/>
          <p:cNvSpPr>
            <a:spLocks/>
          </p:cNvSpPr>
          <p:nvPr/>
        </p:nvSpPr>
        <p:spPr bwMode="auto">
          <a:xfrm>
            <a:off x="5289550" y="3973513"/>
            <a:ext cx="1871663" cy="236537"/>
          </a:xfrm>
          <a:custGeom>
            <a:avLst/>
            <a:gdLst>
              <a:gd name="T0" fmla="*/ 0 w 1179"/>
              <a:gd name="T1" fmla="*/ 0 h 149"/>
              <a:gd name="T2" fmla="*/ 122 w 1179"/>
              <a:gd name="T3" fmla="*/ 68 h 149"/>
              <a:gd name="T4" fmla="*/ 271 w 1179"/>
              <a:gd name="T5" fmla="*/ 102 h 149"/>
              <a:gd name="T6" fmla="*/ 637 w 1179"/>
              <a:gd name="T7" fmla="*/ 149 h 149"/>
              <a:gd name="T8" fmla="*/ 854 w 1179"/>
              <a:gd name="T9" fmla="*/ 129 h 149"/>
              <a:gd name="T10" fmla="*/ 1057 w 1179"/>
              <a:gd name="T11" fmla="*/ 149 h 149"/>
              <a:gd name="T12" fmla="*/ 1179 w 1179"/>
              <a:gd name="T13" fmla="*/ 34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79"/>
              <a:gd name="T22" fmla="*/ 0 h 149"/>
              <a:gd name="T23" fmla="*/ 1179 w 1179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79" h="149">
                <a:moveTo>
                  <a:pt x="0" y="0"/>
                </a:moveTo>
                <a:lnTo>
                  <a:pt x="122" y="68"/>
                </a:lnTo>
                <a:lnTo>
                  <a:pt x="271" y="102"/>
                </a:lnTo>
                <a:lnTo>
                  <a:pt x="637" y="149"/>
                </a:lnTo>
                <a:lnTo>
                  <a:pt x="854" y="129"/>
                </a:lnTo>
                <a:lnTo>
                  <a:pt x="1057" y="149"/>
                </a:lnTo>
                <a:lnTo>
                  <a:pt x="1179" y="34"/>
                </a:lnTo>
              </a:path>
            </a:pathLst>
          </a:custGeom>
          <a:noFill/>
          <a:ln w="508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2" name="Freeform 20"/>
          <p:cNvSpPr>
            <a:spLocks/>
          </p:cNvSpPr>
          <p:nvPr/>
        </p:nvSpPr>
        <p:spPr bwMode="auto">
          <a:xfrm>
            <a:off x="6215063" y="2887663"/>
            <a:ext cx="106362" cy="2322512"/>
          </a:xfrm>
          <a:custGeom>
            <a:avLst/>
            <a:gdLst>
              <a:gd name="T0" fmla="*/ 20 w 67"/>
              <a:gd name="T1" fmla="*/ 1463 h 1463"/>
              <a:gd name="T2" fmla="*/ 0 w 67"/>
              <a:gd name="T3" fmla="*/ 1213 h 1463"/>
              <a:gd name="T4" fmla="*/ 6 w 67"/>
              <a:gd name="T5" fmla="*/ 948 h 1463"/>
              <a:gd name="T6" fmla="*/ 6 w 67"/>
              <a:gd name="T7" fmla="*/ 752 h 1463"/>
              <a:gd name="T8" fmla="*/ 27 w 67"/>
              <a:gd name="T9" fmla="*/ 467 h 1463"/>
              <a:gd name="T10" fmla="*/ 67 w 67"/>
              <a:gd name="T11" fmla="*/ 332 h 1463"/>
              <a:gd name="T12" fmla="*/ 54 w 67"/>
              <a:gd name="T13" fmla="*/ 162 h 1463"/>
              <a:gd name="T14" fmla="*/ 61 w 67"/>
              <a:gd name="T15" fmla="*/ 0 h 146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7"/>
              <a:gd name="T25" fmla="*/ 0 h 1463"/>
              <a:gd name="T26" fmla="*/ 67 w 67"/>
              <a:gd name="T27" fmla="*/ 1463 h 146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7" h="1463">
                <a:moveTo>
                  <a:pt x="20" y="1463"/>
                </a:moveTo>
                <a:lnTo>
                  <a:pt x="0" y="1213"/>
                </a:lnTo>
                <a:lnTo>
                  <a:pt x="6" y="948"/>
                </a:lnTo>
                <a:lnTo>
                  <a:pt x="6" y="752"/>
                </a:lnTo>
                <a:lnTo>
                  <a:pt x="27" y="467"/>
                </a:lnTo>
                <a:lnTo>
                  <a:pt x="67" y="332"/>
                </a:lnTo>
                <a:lnTo>
                  <a:pt x="54" y="162"/>
                </a:lnTo>
                <a:lnTo>
                  <a:pt x="61" y="0"/>
                </a:lnTo>
              </a:path>
            </a:pathLst>
          </a:custGeom>
          <a:noFill/>
          <a:ln w="508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6645275" y="3403600"/>
            <a:ext cx="1000125" cy="1797050"/>
          </a:xfrm>
          <a:custGeom>
            <a:avLst/>
            <a:gdLst>
              <a:gd name="T0" fmla="*/ 630 w 630"/>
              <a:gd name="T1" fmla="*/ 0 h 1132"/>
              <a:gd name="T2" fmla="*/ 433 w 630"/>
              <a:gd name="T3" fmla="*/ 61 h 1132"/>
              <a:gd name="T4" fmla="*/ 277 w 630"/>
              <a:gd name="T5" fmla="*/ 135 h 1132"/>
              <a:gd name="T6" fmla="*/ 162 w 630"/>
              <a:gd name="T7" fmla="*/ 190 h 1132"/>
              <a:gd name="T8" fmla="*/ 67 w 630"/>
              <a:gd name="T9" fmla="*/ 285 h 1132"/>
              <a:gd name="T10" fmla="*/ 6 w 630"/>
              <a:gd name="T11" fmla="*/ 467 h 1132"/>
              <a:gd name="T12" fmla="*/ 0 w 630"/>
              <a:gd name="T13" fmla="*/ 711 h 1132"/>
              <a:gd name="T14" fmla="*/ 88 w 630"/>
              <a:gd name="T15" fmla="*/ 1132 h 113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30"/>
              <a:gd name="T25" fmla="*/ 0 h 1132"/>
              <a:gd name="T26" fmla="*/ 630 w 630"/>
              <a:gd name="T27" fmla="*/ 1132 h 113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30" h="1132">
                <a:moveTo>
                  <a:pt x="630" y="0"/>
                </a:moveTo>
                <a:lnTo>
                  <a:pt x="433" y="61"/>
                </a:lnTo>
                <a:lnTo>
                  <a:pt x="277" y="135"/>
                </a:lnTo>
                <a:lnTo>
                  <a:pt x="162" y="190"/>
                </a:lnTo>
                <a:lnTo>
                  <a:pt x="67" y="285"/>
                </a:lnTo>
                <a:lnTo>
                  <a:pt x="6" y="467"/>
                </a:lnTo>
                <a:lnTo>
                  <a:pt x="0" y="711"/>
                </a:lnTo>
                <a:lnTo>
                  <a:pt x="88" y="1132"/>
                </a:lnTo>
              </a:path>
            </a:pathLst>
          </a:custGeom>
          <a:noFill/>
          <a:ln w="508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4" name="Rectangle 22"/>
          <p:cNvSpPr>
            <a:spLocks noChangeArrowheads="1"/>
          </p:cNvSpPr>
          <p:nvPr/>
        </p:nvSpPr>
        <p:spPr bwMode="auto">
          <a:xfrm>
            <a:off x="5464175" y="4648200"/>
            <a:ext cx="182563" cy="182563"/>
          </a:xfrm>
          <a:prstGeom prst="rect">
            <a:avLst/>
          </a:prstGeom>
          <a:solidFill>
            <a:srgbClr val="FFFFFF"/>
          </a:solidFill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400" b="1">
                <a:latin typeface="Arial Narrow" pitchFamily="34" charset="0"/>
              </a:rPr>
              <a:t>10</a:t>
            </a:r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5649913" y="3702050"/>
            <a:ext cx="182562" cy="182563"/>
          </a:xfrm>
          <a:prstGeom prst="rect">
            <a:avLst/>
          </a:prstGeom>
          <a:solidFill>
            <a:srgbClr val="FFFFFF"/>
          </a:solidFill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400" b="1">
                <a:latin typeface="Arial Narrow" pitchFamily="34" charset="0"/>
              </a:rPr>
              <a:t>3</a:t>
            </a:r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4964113" y="3390900"/>
            <a:ext cx="182562" cy="182563"/>
          </a:xfrm>
          <a:prstGeom prst="rect">
            <a:avLst/>
          </a:prstGeom>
          <a:solidFill>
            <a:srgbClr val="FFFFFF"/>
          </a:solidFill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400" b="1">
                <a:latin typeface="Arial Narrow" pitchFamily="34" charset="0"/>
              </a:rPr>
              <a:t>3</a:t>
            </a:r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5481638" y="3327400"/>
            <a:ext cx="182562" cy="182563"/>
          </a:xfrm>
          <a:prstGeom prst="rect">
            <a:avLst/>
          </a:prstGeom>
          <a:solidFill>
            <a:srgbClr val="FFFFFF"/>
          </a:solidFill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400" b="1">
                <a:latin typeface="Arial Narrow" pitchFamily="34" charset="0"/>
              </a:rPr>
              <a:t>5</a:t>
            </a:r>
          </a:p>
        </p:txBody>
      </p:sp>
      <p:sp>
        <p:nvSpPr>
          <p:cNvPr id="23578" name="Rectangle 26"/>
          <p:cNvSpPr>
            <a:spLocks noChangeArrowheads="1"/>
          </p:cNvSpPr>
          <p:nvPr/>
        </p:nvSpPr>
        <p:spPr bwMode="auto">
          <a:xfrm>
            <a:off x="5924550" y="3436938"/>
            <a:ext cx="182563" cy="182562"/>
          </a:xfrm>
          <a:prstGeom prst="rect">
            <a:avLst/>
          </a:prstGeom>
          <a:solidFill>
            <a:srgbClr val="FFFFFF"/>
          </a:solidFill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400" b="1">
                <a:latin typeface="Arial Narrow" pitchFamily="34" charset="0"/>
              </a:rPr>
              <a:t>5</a:t>
            </a:r>
          </a:p>
        </p:txBody>
      </p:sp>
      <p:sp>
        <p:nvSpPr>
          <p:cNvPr id="23579" name="Rectangle 27"/>
          <p:cNvSpPr>
            <a:spLocks noChangeArrowheads="1"/>
          </p:cNvSpPr>
          <p:nvPr/>
        </p:nvSpPr>
        <p:spPr bwMode="auto">
          <a:xfrm>
            <a:off x="5407025" y="3016250"/>
            <a:ext cx="182563" cy="182563"/>
          </a:xfrm>
          <a:prstGeom prst="rect">
            <a:avLst/>
          </a:prstGeom>
          <a:solidFill>
            <a:srgbClr val="FFFFFF"/>
          </a:solidFill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400" b="1">
                <a:latin typeface="Arial Narrow" pitchFamily="34" charset="0"/>
              </a:rPr>
              <a:t>4</a:t>
            </a:r>
          </a:p>
        </p:txBody>
      </p:sp>
      <p:sp>
        <p:nvSpPr>
          <p:cNvPr id="23580" name="Rectangle 28"/>
          <p:cNvSpPr>
            <a:spLocks noChangeArrowheads="1"/>
          </p:cNvSpPr>
          <p:nvPr/>
        </p:nvSpPr>
        <p:spPr bwMode="auto">
          <a:xfrm>
            <a:off x="5233988" y="3606800"/>
            <a:ext cx="182562" cy="182563"/>
          </a:xfrm>
          <a:prstGeom prst="rect">
            <a:avLst/>
          </a:prstGeom>
          <a:solidFill>
            <a:srgbClr val="FFFFFF"/>
          </a:solidFill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400" b="1">
                <a:latin typeface="Arial Narrow" pitchFamily="34" charset="0"/>
              </a:rPr>
              <a:t>3</a:t>
            </a:r>
          </a:p>
        </p:txBody>
      </p:sp>
      <p:sp>
        <p:nvSpPr>
          <p:cNvPr id="23581" name="Rectangle 29"/>
          <p:cNvSpPr>
            <a:spLocks noChangeArrowheads="1"/>
          </p:cNvSpPr>
          <p:nvPr/>
        </p:nvSpPr>
        <p:spPr bwMode="auto">
          <a:xfrm>
            <a:off x="4956175" y="4125913"/>
            <a:ext cx="182563" cy="182562"/>
          </a:xfrm>
          <a:prstGeom prst="rect">
            <a:avLst/>
          </a:prstGeom>
          <a:solidFill>
            <a:srgbClr val="FFFFFF"/>
          </a:solidFill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400" b="1">
                <a:latin typeface="Arial Narrow" pitchFamily="34" charset="0"/>
              </a:rPr>
              <a:t>7</a:t>
            </a:r>
          </a:p>
        </p:txBody>
      </p:sp>
      <p:sp>
        <p:nvSpPr>
          <p:cNvPr id="23582" name="Rectangle 30"/>
          <p:cNvSpPr>
            <a:spLocks noChangeArrowheads="1"/>
          </p:cNvSpPr>
          <p:nvPr/>
        </p:nvSpPr>
        <p:spPr bwMode="auto">
          <a:xfrm>
            <a:off x="5378450" y="3965575"/>
            <a:ext cx="182563" cy="182563"/>
          </a:xfrm>
          <a:prstGeom prst="rect">
            <a:avLst/>
          </a:prstGeom>
          <a:solidFill>
            <a:srgbClr val="FFFFFF"/>
          </a:solidFill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400" b="1">
                <a:latin typeface="Arial Narrow" pitchFamily="34" charset="0"/>
              </a:rPr>
              <a:t>2</a:t>
            </a:r>
          </a:p>
        </p:txBody>
      </p:sp>
      <p:sp>
        <p:nvSpPr>
          <p:cNvPr id="23583" name="Rectangle 31"/>
          <p:cNvSpPr>
            <a:spLocks noChangeArrowheads="1"/>
          </p:cNvSpPr>
          <p:nvPr/>
        </p:nvSpPr>
        <p:spPr bwMode="auto">
          <a:xfrm>
            <a:off x="5861050" y="4073525"/>
            <a:ext cx="182563" cy="182563"/>
          </a:xfrm>
          <a:prstGeom prst="rect">
            <a:avLst/>
          </a:prstGeom>
          <a:solidFill>
            <a:srgbClr val="FFFFFF"/>
          </a:solidFill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400" b="1">
                <a:latin typeface="Arial Narrow" pitchFamily="34" charset="0"/>
              </a:rPr>
              <a:t>5</a:t>
            </a:r>
          </a:p>
        </p:txBody>
      </p:sp>
      <p:sp>
        <p:nvSpPr>
          <p:cNvPr id="23584" name="Rectangle 32"/>
          <p:cNvSpPr>
            <a:spLocks noChangeArrowheads="1"/>
          </p:cNvSpPr>
          <p:nvPr/>
        </p:nvSpPr>
        <p:spPr bwMode="auto">
          <a:xfrm>
            <a:off x="6099175" y="4624388"/>
            <a:ext cx="182563" cy="182562"/>
          </a:xfrm>
          <a:prstGeom prst="rect">
            <a:avLst/>
          </a:prstGeom>
          <a:solidFill>
            <a:srgbClr val="FFFFFF"/>
          </a:solidFill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400" b="1">
                <a:latin typeface="Arial Narrow" pitchFamily="34" charset="0"/>
              </a:rPr>
              <a:t>8</a:t>
            </a:r>
          </a:p>
        </p:txBody>
      </p:sp>
      <p:sp>
        <p:nvSpPr>
          <p:cNvPr id="23585" name="Rectangle 33"/>
          <p:cNvSpPr>
            <a:spLocks noChangeArrowheads="1"/>
          </p:cNvSpPr>
          <p:nvPr/>
        </p:nvSpPr>
        <p:spPr bwMode="auto">
          <a:xfrm>
            <a:off x="6135688" y="3768725"/>
            <a:ext cx="182562" cy="182563"/>
          </a:xfrm>
          <a:prstGeom prst="rect">
            <a:avLst/>
          </a:prstGeom>
          <a:solidFill>
            <a:srgbClr val="FFFFFF"/>
          </a:solidFill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400" b="1">
                <a:latin typeface="Arial Narrow" pitchFamily="34" charset="0"/>
              </a:rPr>
              <a:t>6</a:t>
            </a:r>
          </a:p>
        </p:txBody>
      </p:sp>
      <p:sp>
        <p:nvSpPr>
          <p:cNvPr id="23586" name="Rectangle 34"/>
          <p:cNvSpPr>
            <a:spLocks noChangeArrowheads="1"/>
          </p:cNvSpPr>
          <p:nvPr/>
        </p:nvSpPr>
        <p:spPr bwMode="auto">
          <a:xfrm>
            <a:off x="6202363" y="3135313"/>
            <a:ext cx="182562" cy="182562"/>
          </a:xfrm>
          <a:prstGeom prst="rect">
            <a:avLst/>
          </a:prstGeom>
          <a:solidFill>
            <a:srgbClr val="FFFFFF"/>
          </a:solidFill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400" b="1">
                <a:latin typeface="Arial Narrow" pitchFamily="34" charset="0"/>
              </a:rPr>
              <a:t>7</a:t>
            </a:r>
          </a:p>
        </p:txBody>
      </p:sp>
      <p:sp>
        <p:nvSpPr>
          <p:cNvPr id="23587" name="Rectangle 35"/>
          <p:cNvSpPr>
            <a:spLocks noChangeArrowheads="1"/>
          </p:cNvSpPr>
          <p:nvPr/>
        </p:nvSpPr>
        <p:spPr bwMode="auto">
          <a:xfrm>
            <a:off x="6416675" y="3598863"/>
            <a:ext cx="182563" cy="182562"/>
          </a:xfrm>
          <a:prstGeom prst="rect">
            <a:avLst/>
          </a:prstGeom>
          <a:solidFill>
            <a:srgbClr val="FFFFFF"/>
          </a:solidFill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400" b="1">
                <a:latin typeface="Arial Narrow" pitchFamily="34" charset="0"/>
              </a:rPr>
              <a:t>6</a:t>
            </a:r>
          </a:p>
        </p:txBody>
      </p:sp>
      <p:sp>
        <p:nvSpPr>
          <p:cNvPr id="23588" name="Rectangle 36"/>
          <p:cNvSpPr>
            <a:spLocks noChangeArrowheads="1"/>
          </p:cNvSpPr>
          <p:nvPr/>
        </p:nvSpPr>
        <p:spPr bwMode="auto">
          <a:xfrm>
            <a:off x="6345238" y="4094163"/>
            <a:ext cx="182562" cy="182562"/>
          </a:xfrm>
          <a:prstGeom prst="rect">
            <a:avLst/>
          </a:prstGeom>
          <a:solidFill>
            <a:srgbClr val="FFFFFF"/>
          </a:solidFill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400" b="1">
                <a:latin typeface="Arial Narrow" pitchFamily="34" charset="0"/>
              </a:rPr>
              <a:t>4</a:t>
            </a:r>
          </a:p>
        </p:txBody>
      </p:sp>
      <p:sp>
        <p:nvSpPr>
          <p:cNvPr id="23589" name="Rectangle 37"/>
          <p:cNvSpPr>
            <a:spLocks noChangeArrowheads="1"/>
          </p:cNvSpPr>
          <p:nvPr/>
        </p:nvSpPr>
        <p:spPr bwMode="auto">
          <a:xfrm>
            <a:off x="6591300" y="4664075"/>
            <a:ext cx="182563" cy="182563"/>
          </a:xfrm>
          <a:prstGeom prst="rect">
            <a:avLst/>
          </a:prstGeom>
          <a:solidFill>
            <a:srgbClr val="FFFFFF"/>
          </a:solidFill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400" b="1">
                <a:latin typeface="Arial Narrow" pitchFamily="34" charset="0"/>
              </a:rPr>
              <a:t>7</a:t>
            </a:r>
          </a:p>
        </p:txBody>
      </p:sp>
      <p:sp>
        <p:nvSpPr>
          <p:cNvPr id="23590" name="Rectangle 38"/>
          <p:cNvSpPr>
            <a:spLocks noChangeArrowheads="1"/>
          </p:cNvSpPr>
          <p:nvPr/>
        </p:nvSpPr>
        <p:spPr bwMode="auto">
          <a:xfrm>
            <a:off x="7470775" y="4275138"/>
            <a:ext cx="182563" cy="182562"/>
          </a:xfrm>
          <a:prstGeom prst="rect">
            <a:avLst/>
          </a:prstGeom>
          <a:solidFill>
            <a:srgbClr val="FFFFFF"/>
          </a:solidFill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400" b="1">
                <a:latin typeface="Arial Narrow" pitchFamily="34" charset="0"/>
              </a:rPr>
              <a:t>6</a:t>
            </a:r>
          </a:p>
        </p:txBody>
      </p:sp>
      <p:sp>
        <p:nvSpPr>
          <p:cNvPr id="23591" name="Rectangle 39"/>
          <p:cNvSpPr>
            <a:spLocks noChangeArrowheads="1"/>
          </p:cNvSpPr>
          <p:nvPr/>
        </p:nvSpPr>
        <p:spPr bwMode="auto">
          <a:xfrm>
            <a:off x="6792913" y="4102100"/>
            <a:ext cx="182562" cy="182563"/>
          </a:xfrm>
          <a:prstGeom prst="rect">
            <a:avLst/>
          </a:prstGeom>
          <a:solidFill>
            <a:srgbClr val="FFFFFF"/>
          </a:solidFill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400" b="1">
                <a:latin typeface="Arial Narrow" pitchFamily="34" charset="0"/>
              </a:rPr>
              <a:t>3</a:t>
            </a:r>
          </a:p>
        </p:txBody>
      </p:sp>
      <p:sp>
        <p:nvSpPr>
          <p:cNvPr id="23592" name="Rectangle 40"/>
          <p:cNvSpPr>
            <a:spLocks noChangeArrowheads="1"/>
          </p:cNvSpPr>
          <p:nvPr/>
        </p:nvSpPr>
        <p:spPr bwMode="auto">
          <a:xfrm>
            <a:off x="6848475" y="3846513"/>
            <a:ext cx="182563" cy="182562"/>
          </a:xfrm>
          <a:prstGeom prst="rect">
            <a:avLst/>
          </a:prstGeom>
          <a:solidFill>
            <a:srgbClr val="FFFFFF"/>
          </a:solidFill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400" b="1">
                <a:latin typeface="Arial Narrow" pitchFamily="34" charset="0"/>
              </a:rPr>
              <a:t>3</a:t>
            </a:r>
          </a:p>
        </p:txBody>
      </p:sp>
      <p:sp>
        <p:nvSpPr>
          <p:cNvPr id="23593" name="Rectangle 41"/>
          <p:cNvSpPr>
            <a:spLocks noChangeArrowheads="1"/>
          </p:cNvSpPr>
          <p:nvPr/>
        </p:nvSpPr>
        <p:spPr bwMode="auto">
          <a:xfrm>
            <a:off x="6570663" y="3921125"/>
            <a:ext cx="182562" cy="182563"/>
          </a:xfrm>
          <a:prstGeom prst="rect">
            <a:avLst/>
          </a:prstGeom>
          <a:solidFill>
            <a:srgbClr val="FFFFFF"/>
          </a:solidFill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400" b="1">
                <a:latin typeface="Arial Narrow" pitchFamily="34" charset="0"/>
              </a:rPr>
              <a:t>4</a:t>
            </a:r>
          </a:p>
        </p:txBody>
      </p:sp>
      <p:sp>
        <p:nvSpPr>
          <p:cNvPr id="23594" name="Rectangle 42"/>
          <p:cNvSpPr>
            <a:spLocks noChangeArrowheads="1"/>
          </p:cNvSpPr>
          <p:nvPr/>
        </p:nvSpPr>
        <p:spPr bwMode="auto">
          <a:xfrm>
            <a:off x="7008813" y="3490913"/>
            <a:ext cx="182562" cy="182562"/>
          </a:xfrm>
          <a:prstGeom prst="rect">
            <a:avLst/>
          </a:prstGeom>
          <a:solidFill>
            <a:srgbClr val="FFFFFF"/>
          </a:solidFill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400" b="1">
                <a:latin typeface="Arial Narrow" pitchFamily="34" charset="0"/>
              </a:rPr>
              <a:t>6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 – Transportation and Space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1 – Physical Constraints</a:t>
            </a:r>
          </a:p>
          <a:p>
            <a:pPr eaLnBrk="1" hangingPunct="1"/>
            <a:r>
              <a:rPr lang="en-US" smtClean="0"/>
              <a:t>2 – Transportation and the Spatial Structure</a:t>
            </a:r>
          </a:p>
          <a:p>
            <a:pPr eaLnBrk="1" hangingPunct="1"/>
            <a:r>
              <a:rPr lang="en-US" smtClean="0"/>
              <a:t>3 – Space / Time Relationships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– What is Transport Geography?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1 – The Purpose of Transportation</a:t>
            </a:r>
          </a:p>
          <a:p>
            <a:pPr eaLnBrk="1" hangingPunct="1"/>
            <a:r>
              <a:rPr lang="en-US" smtClean="0"/>
              <a:t>2 – The Importance of Transportation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1 – Physical Constraints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Topography:</a:t>
            </a:r>
          </a:p>
          <a:p>
            <a:pPr lvl="1" eaLnBrk="1" hangingPunct="1"/>
            <a:r>
              <a:rPr lang="en-US" smtClean="0"/>
              <a:t>Strongly influence the structure of networks, the cost and feasibility of transportation projects.</a:t>
            </a:r>
          </a:p>
          <a:p>
            <a:pPr lvl="1" eaLnBrk="1" hangingPunct="1"/>
            <a:r>
              <a:rPr lang="en-US" smtClean="0"/>
              <a:t>Transport infrastructures are built usually where there are the least physical impediments.</a:t>
            </a:r>
          </a:p>
          <a:p>
            <a:pPr lvl="1" eaLnBrk="1" hangingPunct="1"/>
            <a:r>
              <a:rPr lang="en-US" smtClean="0"/>
              <a:t>Physical constraints fundamentally act as absolute and relative barriers to movements.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Absolute and Relative Barriers</a:t>
            </a:r>
          </a:p>
        </p:txBody>
      </p:sp>
      <p:sp>
        <p:nvSpPr>
          <p:cNvPr id="26627" name="Rectangle 60"/>
          <p:cNvSpPr>
            <a:spLocks noChangeArrowheads="1"/>
          </p:cNvSpPr>
          <p:nvPr/>
        </p:nvSpPr>
        <p:spPr bwMode="auto">
          <a:xfrm>
            <a:off x="1544638" y="1614488"/>
            <a:ext cx="6237287" cy="2093912"/>
          </a:xfrm>
          <a:prstGeom prst="rect">
            <a:avLst/>
          </a:prstGeom>
          <a:noFill/>
          <a:ln w="25400">
            <a:solidFill>
              <a:srgbClr val="808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Rectangle 61"/>
          <p:cNvSpPr>
            <a:spLocks noChangeArrowheads="1"/>
          </p:cNvSpPr>
          <p:nvPr/>
        </p:nvSpPr>
        <p:spPr bwMode="auto">
          <a:xfrm>
            <a:off x="3997325" y="2028825"/>
            <a:ext cx="1222375" cy="1325563"/>
          </a:xfrm>
          <a:prstGeom prst="rect">
            <a:avLst/>
          </a:prstGeom>
          <a:solidFill>
            <a:srgbClr val="99CCFF"/>
          </a:solidFill>
          <a:ln w="25400">
            <a:solidFill>
              <a:srgbClr val="C0C0C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Oval 62"/>
          <p:cNvSpPr>
            <a:spLocks noChangeArrowheads="1"/>
          </p:cNvSpPr>
          <p:nvPr/>
        </p:nvSpPr>
        <p:spPr bwMode="auto">
          <a:xfrm>
            <a:off x="1789113" y="2459038"/>
            <a:ext cx="374650" cy="374650"/>
          </a:xfrm>
          <a:prstGeom prst="ellipse">
            <a:avLst/>
          </a:prstGeom>
          <a:solidFill>
            <a:srgbClr val="C0C0C0"/>
          </a:solidFill>
          <a:ln w="254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1">
                <a:latin typeface="Arial Narrow" pitchFamily="34" charset="0"/>
              </a:rPr>
              <a:t>A</a:t>
            </a:r>
          </a:p>
        </p:txBody>
      </p:sp>
      <p:sp>
        <p:nvSpPr>
          <p:cNvPr id="26630" name="Oval 63"/>
          <p:cNvSpPr>
            <a:spLocks noChangeArrowheads="1"/>
          </p:cNvSpPr>
          <p:nvPr/>
        </p:nvSpPr>
        <p:spPr bwMode="auto">
          <a:xfrm>
            <a:off x="7116763" y="2459038"/>
            <a:ext cx="374650" cy="374650"/>
          </a:xfrm>
          <a:prstGeom prst="ellipse">
            <a:avLst/>
          </a:prstGeom>
          <a:solidFill>
            <a:srgbClr val="C0C0C0"/>
          </a:solidFill>
          <a:ln w="254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1">
                <a:latin typeface="Arial Narrow" pitchFamily="34" charset="0"/>
              </a:rPr>
              <a:t>B</a:t>
            </a:r>
          </a:p>
        </p:txBody>
      </p:sp>
      <p:sp>
        <p:nvSpPr>
          <p:cNvPr id="26631" name="Text Box 64"/>
          <p:cNvSpPr txBox="1">
            <a:spLocks noChangeArrowheads="1"/>
          </p:cNvSpPr>
          <p:nvPr/>
        </p:nvSpPr>
        <p:spPr bwMode="auto">
          <a:xfrm>
            <a:off x="3738563" y="1684338"/>
            <a:ext cx="1643062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b="1">
                <a:latin typeface="AvantGarde Bk BT" pitchFamily="34" charset="0"/>
              </a:rPr>
              <a:t>Absolute Barrier</a:t>
            </a:r>
          </a:p>
        </p:txBody>
      </p:sp>
      <p:sp>
        <p:nvSpPr>
          <p:cNvPr id="26632" name="Freeform 65"/>
          <p:cNvSpPr>
            <a:spLocks/>
          </p:cNvSpPr>
          <p:nvPr/>
        </p:nvSpPr>
        <p:spPr bwMode="auto">
          <a:xfrm>
            <a:off x="2241550" y="2660650"/>
            <a:ext cx="4749800" cy="855663"/>
          </a:xfrm>
          <a:custGeom>
            <a:avLst/>
            <a:gdLst>
              <a:gd name="T0" fmla="*/ 0 w 2992"/>
              <a:gd name="T1" fmla="*/ 0 h 539"/>
              <a:gd name="T2" fmla="*/ 929 w 2992"/>
              <a:gd name="T3" fmla="*/ 0 h 539"/>
              <a:gd name="T4" fmla="*/ 929 w 2992"/>
              <a:gd name="T5" fmla="*/ 539 h 539"/>
              <a:gd name="T6" fmla="*/ 2054 w 2992"/>
              <a:gd name="T7" fmla="*/ 539 h 539"/>
              <a:gd name="T8" fmla="*/ 2054 w 2992"/>
              <a:gd name="T9" fmla="*/ 0 h 539"/>
              <a:gd name="T10" fmla="*/ 2992 w 2992"/>
              <a:gd name="T11" fmla="*/ 0 h 53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992"/>
              <a:gd name="T19" fmla="*/ 0 h 539"/>
              <a:gd name="T20" fmla="*/ 2992 w 2992"/>
              <a:gd name="T21" fmla="*/ 539 h 53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992" h="539">
                <a:moveTo>
                  <a:pt x="0" y="0"/>
                </a:moveTo>
                <a:lnTo>
                  <a:pt x="929" y="0"/>
                </a:lnTo>
                <a:lnTo>
                  <a:pt x="929" y="539"/>
                </a:lnTo>
                <a:lnTo>
                  <a:pt x="2054" y="539"/>
                </a:lnTo>
                <a:lnTo>
                  <a:pt x="2054" y="0"/>
                </a:lnTo>
                <a:lnTo>
                  <a:pt x="2992" y="0"/>
                </a:lnTo>
              </a:path>
            </a:pathLst>
          </a:custGeom>
          <a:noFill/>
          <a:ln w="5080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66"/>
          <p:cNvSpPr>
            <a:spLocks noChangeShapeType="1"/>
          </p:cNvSpPr>
          <p:nvPr/>
        </p:nvSpPr>
        <p:spPr bwMode="auto">
          <a:xfrm>
            <a:off x="4132263" y="2660650"/>
            <a:ext cx="928687" cy="0"/>
          </a:xfrm>
          <a:prstGeom prst="line">
            <a:avLst/>
          </a:prstGeom>
          <a:noFill/>
          <a:ln w="50800">
            <a:solidFill>
              <a:srgbClr val="00008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67"/>
          <p:cNvSpPr>
            <a:spLocks noChangeShapeType="1"/>
          </p:cNvSpPr>
          <p:nvPr/>
        </p:nvSpPr>
        <p:spPr bwMode="auto">
          <a:xfrm>
            <a:off x="3702050" y="2660650"/>
            <a:ext cx="279400" cy="0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Line 68"/>
          <p:cNvSpPr>
            <a:spLocks noChangeShapeType="1"/>
          </p:cNvSpPr>
          <p:nvPr/>
        </p:nvSpPr>
        <p:spPr bwMode="auto">
          <a:xfrm>
            <a:off x="5240338" y="2660650"/>
            <a:ext cx="279400" cy="0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Oval 69"/>
          <p:cNvSpPr>
            <a:spLocks noChangeArrowheads="1"/>
          </p:cNvSpPr>
          <p:nvPr/>
        </p:nvSpPr>
        <p:spPr bwMode="auto">
          <a:xfrm>
            <a:off x="3894138" y="2571750"/>
            <a:ext cx="177800" cy="177800"/>
          </a:xfrm>
          <a:prstGeom prst="ellipse">
            <a:avLst/>
          </a:prstGeom>
          <a:solidFill>
            <a:srgbClr val="FFFF99"/>
          </a:solidFill>
          <a:ln w="12700">
            <a:solidFill>
              <a:srgbClr val="FF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7" name="Oval 70"/>
          <p:cNvSpPr>
            <a:spLocks noChangeArrowheads="1"/>
          </p:cNvSpPr>
          <p:nvPr/>
        </p:nvSpPr>
        <p:spPr bwMode="auto">
          <a:xfrm>
            <a:off x="5137150" y="2576513"/>
            <a:ext cx="177800" cy="177800"/>
          </a:xfrm>
          <a:prstGeom prst="ellipse">
            <a:avLst/>
          </a:prstGeom>
          <a:solidFill>
            <a:srgbClr val="FFFF99"/>
          </a:solidFill>
          <a:ln w="12700">
            <a:solidFill>
              <a:srgbClr val="FF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8" name="Rectangle 71"/>
          <p:cNvSpPr>
            <a:spLocks noChangeArrowheads="1"/>
          </p:cNvSpPr>
          <p:nvPr/>
        </p:nvSpPr>
        <p:spPr bwMode="auto">
          <a:xfrm>
            <a:off x="1544638" y="3775075"/>
            <a:ext cx="6237287" cy="2093913"/>
          </a:xfrm>
          <a:prstGeom prst="rect">
            <a:avLst/>
          </a:prstGeom>
          <a:noFill/>
          <a:ln w="25400">
            <a:solidFill>
              <a:srgbClr val="808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9" name="Oval 72"/>
          <p:cNvSpPr>
            <a:spLocks noChangeArrowheads="1"/>
          </p:cNvSpPr>
          <p:nvPr/>
        </p:nvSpPr>
        <p:spPr bwMode="auto">
          <a:xfrm>
            <a:off x="1782763" y="4619625"/>
            <a:ext cx="374650" cy="374650"/>
          </a:xfrm>
          <a:prstGeom prst="ellipse">
            <a:avLst/>
          </a:prstGeom>
          <a:solidFill>
            <a:srgbClr val="C0C0C0"/>
          </a:solidFill>
          <a:ln w="254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1">
                <a:latin typeface="Arial Narrow" pitchFamily="34" charset="0"/>
              </a:rPr>
              <a:t>A</a:t>
            </a:r>
          </a:p>
        </p:txBody>
      </p:sp>
      <p:sp>
        <p:nvSpPr>
          <p:cNvPr id="26640" name="Oval 73"/>
          <p:cNvSpPr>
            <a:spLocks noChangeArrowheads="1"/>
          </p:cNvSpPr>
          <p:nvPr/>
        </p:nvSpPr>
        <p:spPr bwMode="auto">
          <a:xfrm>
            <a:off x="7110413" y="4619625"/>
            <a:ext cx="374650" cy="374650"/>
          </a:xfrm>
          <a:prstGeom prst="ellipse">
            <a:avLst/>
          </a:prstGeom>
          <a:solidFill>
            <a:srgbClr val="C0C0C0"/>
          </a:solidFill>
          <a:ln w="254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1">
                <a:latin typeface="Arial Narrow" pitchFamily="34" charset="0"/>
              </a:rPr>
              <a:t>B</a:t>
            </a:r>
          </a:p>
        </p:txBody>
      </p:sp>
      <p:sp>
        <p:nvSpPr>
          <p:cNvPr id="26641" name="Text Box 74"/>
          <p:cNvSpPr txBox="1">
            <a:spLocks noChangeArrowheads="1"/>
          </p:cNvSpPr>
          <p:nvPr/>
        </p:nvSpPr>
        <p:spPr bwMode="auto">
          <a:xfrm>
            <a:off x="3732213" y="3844925"/>
            <a:ext cx="15716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b="1">
                <a:latin typeface="AvantGarde Bk BT" pitchFamily="34" charset="0"/>
              </a:rPr>
              <a:t>Relative Barrier</a:t>
            </a:r>
          </a:p>
        </p:txBody>
      </p:sp>
      <p:sp>
        <p:nvSpPr>
          <p:cNvPr id="26642" name="Freeform 75"/>
          <p:cNvSpPr>
            <a:spLocks/>
          </p:cNvSpPr>
          <p:nvPr/>
        </p:nvSpPr>
        <p:spPr bwMode="auto">
          <a:xfrm>
            <a:off x="3852863" y="4191000"/>
            <a:ext cx="1466850" cy="1504950"/>
          </a:xfrm>
          <a:custGeom>
            <a:avLst/>
            <a:gdLst>
              <a:gd name="T0" fmla="*/ 0 w 924"/>
              <a:gd name="T1" fmla="*/ 147 h 948"/>
              <a:gd name="T2" fmla="*/ 225 w 924"/>
              <a:gd name="T3" fmla="*/ 0 h 948"/>
              <a:gd name="T4" fmla="*/ 717 w 924"/>
              <a:gd name="T5" fmla="*/ 39 h 948"/>
              <a:gd name="T6" fmla="*/ 858 w 924"/>
              <a:gd name="T7" fmla="*/ 180 h 948"/>
              <a:gd name="T8" fmla="*/ 924 w 924"/>
              <a:gd name="T9" fmla="*/ 492 h 948"/>
              <a:gd name="T10" fmla="*/ 852 w 924"/>
              <a:gd name="T11" fmla="*/ 675 h 948"/>
              <a:gd name="T12" fmla="*/ 579 w 924"/>
              <a:gd name="T13" fmla="*/ 948 h 948"/>
              <a:gd name="T14" fmla="*/ 378 w 924"/>
              <a:gd name="T15" fmla="*/ 897 h 948"/>
              <a:gd name="T16" fmla="*/ 222 w 924"/>
              <a:gd name="T17" fmla="*/ 690 h 948"/>
              <a:gd name="T18" fmla="*/ 33 w 924"/>
              <a:gd name="T19" fmla="*/ 510 h 948"/>
              <a:gd name="T20" fmla="*/ 69 w 924"/>
              <a:gd name="T21" fmla="*/ 303 h 948"/>
              <a:gd name="T22" fmla="*/ 0 w 924"/>
              <a:gd name="T23" fmla="*/ 147 h 94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924"/>
              <a:gd name="T37" fmla="*/ 0 h 948"/>
              <a:gd name="T38" fmla="*/ 924 w 924"/>
              <a:gd name="T39" fmla="*/ 948 h 948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924" h="948">
                <a:moveTo>
                  <a:pt x="0" y="147"/>
                </a:moveTo>
                <a:lnTo>
                  <a:pt x="225" y="0"/>
                </a:lnTo>
                <a:lnTo>
                  <a:pt x="717" y="39"/>
                </a:lnTo>
                <a:lnTo>
                  <a:pt x="858" y="180"/>
                </a:lnTo>
                <a:lnTo>
                  <a:pt x="924" y="492"/>
                </a:lnTo>
                <a:lnTo>
                  <a:pt x="852" y="675"/>
                </a:lnTo>
                <a:lnTo>
                  <a:pt x="579" y="948"/>
                </a:lnTo>
                <a:lnTo>
                  <a:pt x="378" y="897"/>
                </a:lnTo>
                <a:lnTo>
                  <a:pt x="222" y="690"/>
                </a:lnTo>
                <a:lnTo>
                  <a:pt x="33" y="510"/>
                </a:lnTo>
                <a:lnTo>
                  <a:pt x="69" y="303"/>
                </a:lnTo>
                <a:lnTo>
                  <a:pt x="0" y="147"/>
                </a:lnTo>
                <a:close/>
              </a:path>
            </a:pathLst>
          </a:custGeom>
          <a:solidFill>
            <a:srgbClr val="FFFF99"/>
          </a:solidFill>
          <a:ln w="25400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3" name="Freeform 76"/>
          <p:cNvSpPr>
            <a:spLocks/>
          </p:cNvSpPr>
          <p:nvPr/>
        </p:nvSpPr>
        <p:spPr bwMode="auto">
          <a:xfrm>
            <a:off x="4162425" y="4300538"/>
            <a:ext cx="1052513" cy="676275"/>
          </a:xfrm>
          <a:custGeom>
            <a:avLst/>
            <a:gdLst>
              <a:gd name="T0" fmla="*/ 84 w 663"/>
              <a:gd name="T1" fmla="*/ 24 h 426"/>
              <a:gd name="T2" fmla="*/ 261 w 663"/>
              <a:gd name="T3" fmla="*/ 0 h 426"/>
              <a:gd name="T4" fmla="*/ 558 w 663"/>
              <a:gd name="T5" fmla="*/ 84 h 426"/>
              <a:gd name="T6" fmla="*/ 663 w 663"/>
              <a:gd name="T7" fmla="*/ 369 h 426"/>
              <a:gd name="T8" fmla="*/ 588 w 663"/>
              <a:gd name="T9" fmla="*/ 426 h 426"/>
              <a:gd name="T10" fmla="*/ 474 w 663"/>
              <a:gd name="T11" fmla="*/ 306 h 426"/>
              <a:gd name="T12" fmla="*/ 384 w 663"/>
              <a:gd name="T13" fmla="*/ 243 h 426"/>
              <a:gd name="T14" fmla="*/ 243 w 663"/>
              <a:gd name="T15" fmla="*/ 177 h 426"/>
              <a:gd name="T16" fmla="*/ 132 w 663"/>
              <a:gd name="T17" fmla="*/ 126 h 426"/>
              <a:gd name="T18" fmla="*/ 9 w 663"/>
              <a:gd name="T19" fmla="*/ 114 h 426"/>
              <a:gd name="T20" fmla="*/ 0 w 663"/>
              <a:gd name="T21" fmla="*/ 63 h 426"/>
              <a:gd name="T22" fmla="*/ 84 w 663"/>
              <a:gd name="T23" fmla="*/ 24 h 42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663"/>
              <a:gd name="T37" fmla="*/ 0 h 426"/>
              <a:gd name="T38" fmla="*/ 663 w 663"/>
              <a:gd name="T39" fmla="*/ 426 h 42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663" h="426">
                <a:moveTo>
                  <a:pt x="84" y="24"/>
                </a:moveTo>
                <a:lnTo>
                  <a:pt x="261" y="0"/>
                </a:lnTo>
                <a:lnTo>
                  <a:pt x="558" y="84"/>
                </a:lnTo>
                <a:lnTo>
                  <a:pt x="663" y="369"/>
                </a:lnTo>
                <a:lnTo>
                  <a:pt x="588" y="426"/>
                </a:lnTo>
                <a:lnTo>
                  <a:pt x="474" y="306"/>
                </a:lnTo>
                <a:lnTo>
                  <a:pt x="384" y="243"/>
                </a:lnTo>
                <a:lnTo>
                  <a:pt x="243" y="177"/>
                </a:lnTo>
                <a:lnTo>
                  <a:pt x="132" y="126"/>
                </a:lnTo>
                <a:lnTo>
                  <a:pt x="9" y="114"/>
                </a:lnTo>
                <a:lnTo>
                  <a:pt x="0" y="63"/>
                </a:lnTo>
                <a:lnTo>
                  <a:pt x="84" y="24"/>
                </a:lnTo>
                <a:close/>
              </a:path>
            </a:pathLst>
          </a:custGeom>
          <a:solidFill>
            <a:srgbClr val="FFCC00"/>
          </a:solidFill>
          <a:ln w="25400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4" name="Freeform 77"/>
          <p:cNvSpPr>
            <a:spLocks/>
          </p:cNvSpPr>
          <p:nvPr/>
        </p:nvSpPr>
        <p:spPr bwMode="auto">
          <a:xfrm>
            <a:off x="4033838" y="4745038"/>
            <a:ext cx="923925" cy="771525"/>
          </a:xfrm>
          <a:custGeom>
            <a:avLst/>
            <a:gdLst>
              <a:gd name="T0" fmla="*/ 141 w 582"/>
              <a:gd name="T1" fmla="*/ 246 h 486"/>
              <a:gd name="T2" fmla="*/ 213 w 582"/>
              <a:gd name="T3" fmla="*/ 402 h 486"/>
              <a:gd name="T4" fmla="*/ 327 w 582"/>
              <a:gd name="T5" fmla="*/ 486 h 486"/>
              <a:gd name="T6" fmla="*/ 582 w 582"/>
              <a:gd name="T7" fmla="*/ 291 h 486"/>
              <a:gd name="T8" fmla="*/ 471 w 582"/>
              <a:gd name="T9" fmla="*/ 144 h 486"/>
              <a:gd name="T10" fmla="*/ 254 w 582"/>
              <a:gd name="T11" fmla="*/ 59 h 486"/>
              <a:gd name="T12" fmla="*/ 51 w 582"/>
              <a:gd name="T13" fmla="*/ 0 h 486"/>
              <a:gd name="T14" fmla="*/ 0 w 582"/>
              <a:gd name="T15" fmla="*/ 129 h 486"/>
              <a:gd name="T16" fmla="*/ 141 w 582"/>
              <a:gd name="T17" fmla="*/ 246 h 48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82"/>
              <a:gd name="T28" fmla="*/ 0 h 486"/>
              <a:gd name="T29" fmla="*/ 582 w 582"/>
              <a:gd name="T30" fmla="*/ 486 h 48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82" h="486">
                <a:moveTo>
                  <a:pt x="141" y="246"/>
                </a:moveTo>
                <a:lnTo>
                  <a:pt x="213" y="402"/>
                </a:lnTo>
                <a:lnTo>
                  <a:pt x="327" y="486"/>
                </a:lnTo>
                <a:lnTo>
                  <a:pt x="582" y="291"/>
                </a:lnTo>
                <a:lnTo>
                  <a:pt x="471" y="144"/>
                </a:lnTo>
                <a:lnTo>
                  <a:pt x="254" y="59"/>
                </a:lnTo>
                <a:lnTo>
                  <a:pt x="51" y="0"/>
                </a:lnTo>
                <a:lnTo>
                  <a:pt x="0" y="129"/>
                </a:lnTo>
                <a:lnTo>
                  <a:pt x="141" y="246"/>
                </a:lnTo>
                <a:close/>
              </a:path>
            </a:pathLst>
          </a:custGeom>
          <a:solidFill>
            <a:srgbClr val="FFCC00"/>
          </a:solidFill>
          <a:ln w="25400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5" name="Freeform 78"/>
          <p:cNvSpPr>
            <a:spLocks/>
          </p:cNvSpPr>
          <p:nvPr/>
        </p:nvSpPr>
        <p:spPr bwMode="auto">
          <a:xfrm>
            <a:off x="2235200" y="4679950"/>
            <a:ext cx="4749800" cy="309563"/>
          </a:xfrm>
          <a:custGeom>
            <a:avLst/>
            <a:gdLst>
              <a:gd name="T0" fmla="*/ 0 w 2992"/>
              <a:gd name="T1" fmla="*/ 90 h 195"/>
              <a:gd name="T2" fmla="*/ 1184 w 2992"/>
              <a:gd name="T3" fmla="*/ 0 h 195"/>
              <a:gd name="T4" fmla="*/ 1794 w 2992"/>
              <a:gd name="T5" fmla="*/ 195 h 195"/>
              <a:gd name="T6" fmla="*/ 2992 w 2992"/>
              <a:gd name="T7" fmla="*/ 90 h 195"/>
              <a:gd name="T8" fmla="*/ 0 60000 65536"/>
              <a:gd name="T9" fmla="*/ 0 60000 65536"/>
              <a:gd name="T10" fmla="*/ 0 60000 65536"/>
              <a:gd name="T11" fmla="*/ 0 60000 65536"/>
              <a:gd name="T12" fmla="*/ 0 w 2992"/>
              <a:gd name="T13" fmla="*/ 0 h 195"/>
              <a:gd name="T14" fmla="*/ 2992 w 2992"/>
              <a:gd name="T15" fmla="*/ 195 h 19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92" h="195">
                <a:moveTo>
                  <a:pt x="0" y="90"/>
                </a:moveTo>
                <a:lnTo>
                  <a:pt x="1184" y="0"/>
                </a:lnTo>
                <a:lnTo>
                  <a:pt x="1794" y="195"/>
                </a:lnTo>
                <a:lnTo>
                  <a:pt x="2992" y="90"/>
                </a:lnTo>
              </a:path>
            </a:pathLst>
          </a:custGeom>
          <a:noFill/>
          <a:ln w="5080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6" name="Freeform 79"/>
          <p:cNvSpPr>
            <a:spLocks/>
          </p:cNvSpPr>
          <p:nvPr/>
        </p:nvSpPr>
        <p:spPr bwMode="auto">
          <a:xfrm>
            <a:off x="4367213" y="4967288"/>
            <a:ext cx="404812" cy="371475"/>
          </a:xfrm>
          <a:custGeom>
            <a:avLst/>
            <a:gdLst>
              <a:gd name="T0" fmla="*/ 63 w 255"/>
              <a:gd name="T1" fmla="*/ 189 h 234"/>
              <a:gd name="T2" fmla="*/ 141 w 255"/>
              <a:gd name="T3" fmla="*/ 234 h 234"/>
              <a:gd name="T4" fmla="*/ 255 w 255"/>
              <a:gd name="T5" fmla="*/ 177 h 234"/>
              <a:gd name="T6" fmla="*/ 186 w 255"/>
              <a:gd name="T7" fmla="*/ 60 h 234"/>
              <a:gd name="T8" fmla="*/ 0 w 255"/>
              <a:gd name="T9" fmla="*/ 0 h 234"/>
              <a:gd name="T10" fmla="*/ 0 w 255"/>
              <a:gd name="T11" fmla="*/ 51 h 234"/>
              <a:gd name="T12" fmla="*/ 63 w 255"/>
              <a:gd name="T13" fmla="*/ 189 h 23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55"/>
              <a:gd name="T22" fmla="*/ 0 h 234"/>
              <a:gd name="T23" fmla="*/ 255 w 255"/>
              <a:gd name="T24" fmla="*/ 234 h 23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55" h="234">
                <a:moveTo>
                  <a:pt x="63" y="189"/>
                </a:moveTo>
                <a:lnTo>
                  <a:pt x="141" y="234"/>
                </a:lnTo>
                <a:lnTo>
                  <a:pt x="255" y="177"/>
                </a:lnTo>
                <a:lnTo>
                  <a:pt x="186" y="60"/>
                </a:lnTo>
                <a:lnTo>
                  <a:pt x="0" y="0"/>
                </a:lnTo>
                <a:lnTo>
                  <a:pt x="0" y="51"/>
                </a:lnTo>
                <a:lnTo>
                  <a:pt x="63" y="189"/>
                </a:lnTo>
                <a:close/>
              </a:path>
            </a:pathLst>
          </a:custGeom>
          <a:solidFill>
            <a:srgbClr val="FF9900"/>
          </a:solidFill>
          <a:ln w="25400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7" name="Rectangle 80"/>
          <p:cNvSpPr>
            <a:spLocks noChangeArrowheads="1"/>
          </p:cNvSpPr>
          <p:nvPr/>
        </p:nvSpPr>
        <p:spPr bwMode="auto">
          <a:xfrm>
            <a:off x="2130425" y="5375275"/>
            <a:ext cx="792163" cy="155575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FF9900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8" name="Text Box 81"/>
          <p:cNvSpPr txBox="1">
            <a:spLocks noChangeArrowheads="1"/>
          </p:cNvSpPr>
          <p:nvPr/>
        </p:nvSpPr>
        <p:spPr bwMode="auto">
          <a:xfrm>
            <a:off x="2243138" y="5540375"/>
            <a:ext cx="53657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b="1">
                <a:latin typeface="Arial Narrow" pitchFamily="34" charset="0"/>
              </a:rPr>
              <a:t>Friction</a:t>
            </a:r>
          </a:p>
        </p:txBody>
      </p:sp>
      <p:sp>
        <p:nvSpPr>
          <p:cNvPr id="26649" name="Text Box 82"/>
          <p:cNvSpPr txBox="1">
            <a:spLocks noChangeArrowheads="1"/>
          </p:cNvSpPr>
          <p:nvPr/>
        </p:nvSpPr>
        <p:spPr bwMode="auto">
          <a:xfrm>
            <a:off x="1784350" y="5337175"/>
            <a:ext cx="29051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b="1">
                <a:latin typeface="Arial Narrow" pitchFamily="34" charset="0"/>
              </a:rPr>
              <a:t>Low</a:t>
            </a:r>
          </a:p>
        </p:txBody>
      </p:sp>
      <p:sp>
        <p:nvSpPr>
          <p:cNvPr id="26650" name="Text Box 83"/>
          <p:cNvSpPr txBox="1">
            <a:spLocks noChangeArrowheads="1"/>
          </p:cNvSpPr>
          <p:nvPr/>
        </p:nvSpPr>
        <p:spPr bwMode="auto">
          <a:xfrm>
            <a:off x="2951163" y="5343525"/>
            <a:ext cx="3238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b="1">
                <a:latin typeface="Arial Narrow" pitchFamily="34" charset="0"/>
              </a:rPr>
              <a:t>High</a:t>
            </a:r>
          </a:p>
        </p:txBody>
      </p:sp>
      <p:sp>
        <p:nvSpPr>
          <p:cNvPr id="26651" name="Text Box 84"/>
          <p:cNvSpPr txBox="1">
            <a:spLocks noChangeArrowheads="1"/>
          </p:cNvSpPr>
          <p:nvPr/>
        </p:nvSpPr>
        <p:spPr bwMode="auto">
          <a:xfrm>
            <a:off x="3192463" y="3103563"/>
            <a:ext cx="469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b="1">
                <a:latin typeface="Arial Narrow" pitchFamily="34" charset="0"/>
              </a:rPr>
              <a:t>Detour</a:t>
            </a:r>
          </a:p>
        </p:txBody>
      </p:sp>
      <p:sp>
        <p:nvSpPr>
          <p:cNvPr id="26652" name="Text Box 85"/>
          <p:cNvSpPr txBox="1">
            <a:spLocks noChangeArrowheads="1"/>
          </p:cNvSpPr>
          <p:nvPr/>
        </p:nvSpPr>
        <p:spPr bwMode="auto">
          <a:xfrm>
            <a:off x="4083050" y="2332038"/>
            <a:ext cx="9969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b="1">
                <a:latin typeface="Arial Narrow" pitchFamily="34" charset="0"/>
              </a:rPr>
              <a:t>Modal Change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1 – Physical Constraints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Hydrography:</a:t>
            </a:r>
          </a:p>
          <a:p>
            <a:pPr lvl="1" eaLnBrk="1" hangingPunct="1"/>
            <a:r>
              <a:rPr lang="en-US" smtClean="0"/>
              <a:t>Determines the extent of navigation.</a:t>
            </a:r>
          </a:p>
          <a:p>
            <a:pPr lvl="1" eaLnBrk="1" hangingPunct="1"/>
            <a:r>
              <a:rPr lang="en-US" smtClean="0"/>
              <a:t>Constraints on land transportation:</a:t>
            </a:r>
          </a:p>
          <a:p>
            <a:pPr lvl="2" eaLnBrk="1" hangingPunct="1"/>
            <a:r>
              <a:rPr lang="en-US" smtClean="0"/>
              <a:t>Bridges, tunnels and detours.</a:t>
            </a:r>
          </a:p>
          <a:p>
            <a:pPr lvl="1" eaLnBrk="1" hangingPunct="1"/>
            <a:r>
              <a:rPr lang="en-US" smtClean="0"/>
              <a:t>Can also be a transport infrastructure on its own. </a:t>
            </a:r>
          </a:p>
          <a:p>
            <a:pPr lvl="1" eaLnBrk="1" hangingPunct="1"/>
            <a:r>
              <a:rPr lang="en-US" smtClean="0"/>
              <a:t>Several rivers are important navigable routeways and been the focus of human activities </a:t>
            </a:r>
          </a:p>
          <a:p>
            <a:pPr lvl="1" eaLnBrk="1" hangingPunct="1"/>
            <a:r>
              <a:rPr lang="en-US" smtClean="0"/>
              <a:t>Ports:</a:t>
            </a:r>
          </a:p>
          <a:p>
            <a:pPr lvl="2" eaLnBrk="1" hangingPunct="1"/>
            <a:r>
              <a:rPr lang="en-US" smtClean="0"/>
              <a:t>Strongly conditioned by the hydrography.</a:t>
            </a:r>
          </a:p>
          <a:p>
            <a:pPr lvl="2" eaLnBrk="1" hangingPunct="1"/>
            <a:r>
              <a:rPr lang="en-US" smtClean="0"/>
              <a:t>Quality of the site and its depth.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Geographical Space of Maritime Transportation</a:t>
            </a:r>
          </a:p>
        </p:txBody>
      </p:sp>
      <p:pic>
        <p:nvPicPr>
          <p:cNvPr id="28675" name="Picture 3" descr="worldpassages"/>
          <p:cNvPicPr>
            <a:picLocks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7" t="424" r="1828" b="54167"/>
          <a:stretch>
            <a:fillRect/>
          </a:stretch>
        </p:blipFill>
        <p:spPr>
          <a:xfrm>
            <a:off x="766763" y="2159000"/>
            <a:ext cx="7999412" cy="2657475"/>
          </a:xfrm>
          <a:noFill/>
        </p:spPr>
      </p:pic>
      <p:sp>
        <p:nvSpPr>
          <p:cNvPr id="28676" name="Freeform 4"/>
          <p:cNvSpPr>
            <a:spLocks/>
          </p:cNvSpPr>
          <p:nvPr/>
        </p:nvSpPr>
        <p:spPr bwMode="auto">
          <a:xfrm>
            <a:off x="1260475" y="3140075"/>
            <a:ext cx="1979613" cy="349250"/>
          </a:xfrm>
          <a:custGeom>
            <a:avLst/>
            <a:gdLst>
              <a:gd name="T0" fmla="*/ 0 w 1247"/>
              <a:gd name="T1" fmla="*/ 220 h 220"/>
              <a:gd name="T2" fmla="*/ 565 w 1247"/>
              <a:gd name="T3" fmla="*/ 186 h 220"/>
              <a:gd name="T4" fmla="*/ 666 w 1247"/>
              <a:gd name="T5" fmla="*/ 69 h 220"/>
              <a:gd name="T6" fmla="*/ 850 w 1247"/>
              <a:gd name="T7" fmla="*/ 2 h 220"/>
              <a:gd name="T8" fmla="*/ 1119 w 1247"/>
              <a:gd name="T9" fmla="*/ 80 h 220"/>
              <a:gd name="T10" fmla="*/ 1247 w 1247"/>
              <a:gd name="T11" fmla="*/ 181 h 22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247"/>
              <a:gd name="T19" fmla="*/ 0 h 220"/>
              <a:gd name="T20" fmla="*/ 1247 w 1247"/>
              <a:gd name="T21" fmla="*/ 220 h 22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247" h="220">
                <a:moveTo>
                  <a:pt x="0" y="220"/>
                </a:moveTo>
                <a:cubicBezTo>
                  <a:pt x="227" y="215"/>
                  <a:pt x="454" y="211"/>
                  <a:pt x="565" y="186"/>
                </a:cubicBezTo>
                <a:cubicBezTo>
                  <a:pt x="676" y="161"/>
                  <a:pt x="619" y="100"/>
                  <a:pt x="666" y="69"/>
                </a:cubicBezTo>
                <a:cubicBezTo>
                  <a:pt x="713" y="38"/>
                  <a:pt x="775" y="0"/>
                  <a:pt x="850" y="2"/>
                </a:cubicBezTo>
                <a:cubicBezTo>
                  <a:pt x="925" y="4"/>
                  <a:pt x="1053" y="50"/>
                  <a:pt x="1119" y="80"/>
                </a:cubicBezTo>
                <a:cubicBezTo>
                  <a:pt x="1185" y="110"/>
                  <a:pt x="1216" y="145"/>
                  <a:pt x="1247" y="181"/>
                </a:cubicBezTo>
              </a:path>
            </a:pathLst>
          </a:custGeom>
          <a:noFill/>
          <a:ln w="50800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7" name="Freeform 5"/>
          <p:cNvSpPr>
            <a:spLocks/>
          </p:cNvSpPr>
          <p:nvPr/>
        </p:nvSpPr>
        <p:spPr bwMode="auto">
          <a:xfrm>
            <a:off x="1243013" y="3622675"/>
            <a:ext cx="2051050" cy="952500"/>
          </a:xfrm>
          <a:custGeom>
            <a:avLst/>
            <a:gdLst>
              <a:gd name="T0" fmla="*/ 0 w 1292"/>
              <a:gd name="T1" fmla="*/ 0 h 600"/>
              <a:gd name="T2" fmla="*/ 436 w 1292"/>
              <a:gd name="T3" fmla="*/ 480 h 600"/>
              <a:gd name="T4" fmla="*/ 632 w 1292"/>
              <a:gd name="T5" fmla="*/ 592 h 600"/>
              <a:gd name="T6" fmla="*/ 822 w 1292"/>
              <a:gd name="T7" fmla="*/ 525 h 600"/>
              <a:gd name="T8" fmla="*/ 1113 w 1292"/>
              <a:gd name="T9" fmla="*/ 313 h 600"/>
              <a:gd name="T10" fmla="*/ 1292 w 1292"/>
              <a:gd name="T11" fmla="*/ 5 h 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292"/>
              <a:gd name="T19" fmla="*/ 0 h 600"/>
              <a:gd name="T20" fmla="*/ 1292 w 1292"/>
              <a:gd name="T21" fmla="*/ 600 h 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292" h="600">
                <a:moveTo>
                  <a:pt x="0" y="0"/>
                </a:moveTo>
                <a:cubicBezTo>
                  <a:pt x="165" y="190"/>
                  <a:pt x="331" y="381"/>
                  <a:pt x="436" y="480"/>
                </a:cubicBezTo>
                <a:cubicBezTo>
                  <a:pt x="541" y="579"/>
                  <a:pt x="568" y="584"/>
                  <a:pt x="632" y="592"/>
                </a:cubicBezTo>
                <a:cubicBezTo>
                  <a:pt x="696" y="600"/>
                  <a:pt x="742" y="571"/>
                  <a:pt x="822" y="525"/>
                </a:cubicBezTo>
                <a:cubicBezTo>
                  <a:pt x="902" y="479"/>
                  <a:pt x="1035" y="400"/>
                  <a:pt x="1113" y="313"/>
                </a:cubicBezTo>
                <a:cubicBezTo>
                  <a:pt x="1191" y="226"/>
                  <a:pt x="1255" y="69"/>
                  <a:pt x="1292" y="5"/>
                </a:cubicBezTo>
              </a:path>
            </a:pathLst>
          </a:custGeom>
          <a:noFill/>
          <a:ln w="50800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8" name="Freeform 6"/>
          <p:cNvSpPr>
            <a:spLocks/>
          </p:cNvSpPr>
          <p:nvPr/>
        </p:nvSpPr>
        <p:spPr bwMode="auto">
          <a:xfrm>
            <a:off x="1057275" y="2214563"/>
            <a:ext cx="2219325" cy="1079500"/>
          </a:xfrm>
          <a:custGeom>
            <a:avLst/>
            <a:gdLst>
              <a:gd name="T0" fmla="*/ 1398 w 1398"/>
              <a:gd name="T1" fmla="*/ 680 h 680"/>
              <a:gd name="T2" fmla="*/ 1107 w 1398"/>
              <a:gd name="T3" fmla="*/ 255 h 680"/>
              <a:gd name="T4" fmla="*/ 889 w 1398"/>
              <a:gd name="T5" fmla="*/ 109 h 680"/>
              <a:gd name="T6" fmla="*/ 676 w 1398"/>
              <a:gd name="T7" fmla="*/ 42 h 680"/>
              <a:gd name="T8" fmla="*/ 447 w 1398"/>
              <a:gd name="T9" fmla="*/ 25 h 680"/>
              <a:gd name="T10" fmla="*/ 156 w 1398"/>
              <a:gd name="T11" fmla="*/ 193 h 680"/>
              <a:gd name="T12" fmla="*/ 0 w 1398"/>
              <a:gd name="T13" fmla="*/ 668 h 68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98"/>
              <a:gd name="T22" fmla="*/ 0 h 680"/>
              <a:gd name="T23" fmla="*/ 1398 w 1398"/>
              <a:gd name="T24" fmla="*/ 680 h 68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98" h="680">
                <a:moveTo>
                  <a:pt x="1398" y="680"/>
                </a:moveTo>
                <a:cubicBezTo>
                  <a:pt x="1295" y="515"/>
                  <a:pt x="1192" y="350"/>
                  <a:pt x="1107" y="255"/>
                </a:cubicBezTo>
                <a:cubicBezTo>
                  <a:pt x="1022" y="160"/>
                  <a:pt x="961" y="144"/>
                  <a:pt x="889" y="109"/>
                </a:cubicBezTo>
                <a:cubicBezTo>
                  <a:pt x="817" y="74"/>
                  <a:pt x="750" y="56"/>
                  <a:pt x="676" y="42"/>
                </a:cubicBezTo>
                <a:cubicBezTo>
                  <a:pt x="602" y="28"/>
                  <a:pt x="534" y="0"/>
                  <a:pt x="447" y="25"/>
                </a:cubicBezTo>
                <a:cubicBezTo>
                  <a:pt x="360" y="50"/>
                  <a:pt x="230" y="86"/>
                  <a:pt x="156" y="193"/>
                </a:cubicBezTo>
                <a:cubicBezTo>
                  <a:pt x="82" y="300"/>
                  <a:pt x="32" y="569"/>
                  <a:pt x="0" y="668"/>
                </a:cubicBezTo>
              </a:path>
            </a:pathLst>
          </a:custGeom>
          <a:noFill/>
          <a:ln w="50800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9" name="Freeform 7"/>
          <p:cNvSpPr>
            <a:spLocks/>
          </p:cNvSpPr>
          <p:nvPr/>
        </p:nvSpPr>
        <p:spPr bwMode="auto">
          <a:xfrm>
            <a:off x="3560763" y="2689225"/>
            <a:ext cx="869950" cy="693738"/>
          </a:xfrm>
          <a:custGeom>
            <a:avLst/>
            <a:gdLst>
              <a:gd name="T0" fmla="*/ 0 w 548"/>
              <a:gd name="T1" fmla="*/ 437 h 437"/>
              <a:gd name="T2" fmla="*/ 179 w 548"/>
              <a:gd name="T3" fmla="*/ 101 h 437"/>
              <a:gd name="T4" fmla="*/ 408 w 548"/>
              <a:gd name="T5" fmla="*/ 23 h 437"/>
              <a:gd name="T6" fmla="*/ 548 w 548"/>
              <a:gd name="T7" fmla="*/ 0 h 437"/>
              <a:gd name="T8" fmla="*/ 0 60000 65536"/>
              <a:gd name="T9" fmla="*/ 0 60000 65536"/>
              <a:gd name="T10" fmla="*/ 0 60000 65536"/>
              <a:gd name="T11" fmla="*/ 0 60000 65536"/>
              <a:gd name="T12" fmla="*/ 0 w 548"/>
              <a:gd name="T13" fmla="*/ 0 h 437"/>
              <a:gd name="T14" fmla="*/ 548 w 548"/>
              <a:gd name="T15" fmla="*/ 437 h 4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48" h="437">
                <a:moveTo>
                  <a:pt x="0" y="437"/>
                </a:moveTo>
                <a:cubicBezTo>
                  <a:pt x="55" y="303"/>
                  <a:pt x="111" y="170"/>
                  <a:pt x="179" y="101"/>
                </a:cubicBezTo>
                <a:cubicBezTo>
                  <a:pt x="247" y="32"/>
                  <a:pt x="347" y="40"/>
                  <a:pt x="408" y="23"/>
                </a:cubicBezTo>
                <a:cubicBezTo>
                  <a:pt x="469" y="6"/>
                  <a:pt x="508" y="3"/>
                  <a:pt x="548" y="0"/>
                </a:cubicBezTo>
              </a:path>
            </a:pathLst>
          </a:custGeom>
          <a:noFill/>
          <a:ln w="50800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0" name="Freeform 8"/>
          <p:cNvSpPr>
            <a:spLocks/>
          </p:cNvSpPr>
          <p:nvPr/>
        </p:nvSpPr>
        <p:spPr bwMode="auto">
          <a:xfrm>
            <a:off x="3595688" y="3489325"/>
            <a:ext cx="2379662" cy="803275"/>
          </a:xfrm>
          <a:custGeom>
            <a:avLst/>
            <a:gdLst>
              <a:gd name="T0" fmla="*/ 0 w 1499"/>
              <a:gd name="T1" fmla="*/ 28 h 506"/>
              <a:gd name="T2" fmla="*/ 229 w 1499"/>
              <a:gd name="T3" fmla="*/ 251 h 506"/>
              <a:gd name="T4" fmla="*/ 520 w 1499"/>
              <a:gd name="T5" fmla="*/ 475 h 506"/>
              <a:gd name="T6" fmla="*/ 833 w 1499"/>
              <a:gd name="T7" fmla="*/ 436 h 506"/>
              <a:gd name="T8" fmla="*/ 1208 w 1499"/>
              <a:gd name="T9" fmla="*/ 156 h 506"/>
              <a:gd name="T10" fmla="*/ 1499 w 1499"/>
              <a:gd name="T11" fmla="*/ 0 h 50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499"/>
              <a:gd name="T19" fmla="*/ 0 h 506"/>
              <a:gd name="T20" fmla="*/ 1499 w 1499"/>
              <a:gd name="T21" fmla="*/ 506 h 50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499" h="506">
                <a:moveTo>
                  <a:pt x="0" y="28"/>
                </a:moveTo>
                <a:cubicBezTo>
                  <a:pt x="71" y="102"/>
                  <a:pt x="142" y="176"/>
                  <a:pt x="229" y="251"/>
                </a:cubicBezTo>
                <a:cubicBezTo>
                  <a:pt x="316" y="326"/>
                  <a:pt x="419" y="444"/>
                  <a:pt x="520" y="475"/>
                </a:cubicBezTo>
                <a:cubicBezTo>
                  <a:pt x="621" y="506"/>
                  <a:pt x="718" y="489"/>
                  <a:pt x="833" y="436"/>
                </a:cubicBezTo>
                <a:cubicBezTo>
                  <a:pt x="948" y="383"/>
                  <a:pt x="1097" y="229"/>
                  <a:pt x="1208" y="156"/>
                </a:cubicBezTo>
                <a:cubicBezTo>
                  <a:pt x="1319" y="83"/>
                  <a:pt x="1409" y="41"/>
                  <a:pt x="1499" y="0"/>
                </a:cubicBezTo>
              </a:path>
            </a:pathLst>
          </a:custGeom>
          <a:noFill/>
          <a:ln w="50800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1" name="Freeform 9"/>
          <p:cNvSpPr>
            <a:spLocks/>
          </p:cNvSpPr>
          <p:nvPr/>
        </p:nvSpPr>
        <p:spPr bwMode="auto">
          <a:xfrm>
            <a:off x="4606925" y="2725738"/>
            <a:ext cx="1358900" cy="727075"/>
          </a:xfrm>
          <a:custGeom>
            <a:avLst/>
            <a:gdLst>
              <a:gd name="T0" fmla="*/ 0 w 856"/>
              <a:gd name="T1" fmla="*/ 0 h 458"/>
              <a:gd name="T2" fmla="*/ 118 w 856"/>
              <a:gd name="T3" fmla="*/ 28 h 458"/>
              <a:gd name="T4" fmla="*/ 163 w 856"/>
              <a:gd name="T5" fmla="*/ 128 h 458"/>
              <a:gd name="T6" fmla="*/ 252 w 856"/>
              <a:gd name="T7" fmla="*/ 240 h 458"/>
              <a:gd name="T8" fmla="*/ 297 w 856"/>
              <a:gd name="T9" fmla="*/ 307 h 458"/>
              <a:gd name="T10" fmla="*/ 398 w 856"/>
              <a:gd name="T11" fmla="*/ 279 h 458"/>
              <a:gd name="T12" fmla="*/ 537 w 856"/>
              <a:gd name="T13" fmla="*/ 341 h 458"/>
              <a:gd name="T14" fmla="*/ 856 w 856"/>
              <a:gd name="T15" fmla="*/ 458 h 45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856"/>
              <a:gd name="T25" fmla="*/ 0 h 458"/>
              <a:gd name="T26" fmla="*/ 856 w 856"/>
              <a:gd name="T27" fmla="*/ 458 h 45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856" h="458">
                <a:moveTo>
                  <a:pt x="0" y="0"/>
                </a:moveTo>
                <a:cubicBezTo>
                  <a:pt x="45" y="3"/>
                  <a:pt x="91" y="7"/>
                  <a:pt x="118" y="28"/>
                </a:cubicBezTo>
                <a:cubicBezTo>
                  <a:pt x="145" y="49"/>
                  <a:pt x="141" y="93"/>
                  <a:pt x="163" y="128"/>
                </a:cubicBezTo>
                <a:cubicBezTo>
                  <a:pt x="185" y="163"/>
                  <a:pt x="230" y="210"/>
                  <a:pt x="252" y="240"/>
                </a:cubicBezTo>
                <a:cubicBezTo>
                  <a:pt x="274" y="270"/>
                  <a:pt x="273" y="301"/>
                  <a:pt x="297" y="307"/>
                </a:cubicBezTo>
                <a:cubicBezTo>
                  <a:pt x="321" y="313"/>
                  <a:pt x="358" y="273"/>
                  <a:pt x="398" y="279"/>
                </a:cubicBezTo>
                <a:cubicBezTo>
                  <a:pt x="438" y="285"/>
                  <a:pt x="461" y="311"/>
                  <a:pt x="537" y="341"/>
                </a:cubicBezTo>
                <a:cubicBezTo>
                  <a:pt x="613" y="371"/>
                  <a:pt x="734" y="414"/>
                  <a:pt x="856" y="458"/>
                </a:cubicBezTo>
              </a:path>
            </a:pathLst>
          </a:custGeom>
          <a:noFill/>
          <a:ln w="50800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Freeform 10"/>
          <p:cNvSpPr>
            <a:spLocks/>
          </p:cNvSpPr>
          <p:nvPr/>
        </p:nvSpPr>
        <p:spPr bwMode="auto">
          <a:xfrm>
            <a:off x="6276975" y="3025775"/>
            <a:ext cx="1970088" cy="481013"/>
          </a:xfrm>
          <a:custGeom>
            <a:avLst/>
            <a:gdLst>
              <a:gd name="T0" fmla="*/ 0 w 1241"/>
              <a:gd name="T1" fmla="*/ 225 h 303"/>
              <a:gd name="T2" fmla="*/ 324 w 1241"/>
              <a:gd name="T3" fmla="*/ 163 h 303"/>
              <a:gd name="T4" fmla="*/ 464 w 1241"/>
              <a:gd name="T5" fmla="*/ 241 h 303"/>
              <a:gd name="T6" fmla="*/ 520 w 1241"/>
              <a:gd name="T7" fmla="*/ 297 h 303"/>
              <a:gd name="T8" fmla="*/ 604 w 1241"/>
              <a:gd name="T9" fmla="*/ 208 h 303"/>
              <a:gd name="T10" fmla="*/ 749 w 1241"/>
              <a:gd name="T11" fmla="*/ 1 h 303"/>
              <a:gd name="T12" fmla="*/ 1241 w 1241"/>
              <a:gd name="T13" fmla="*/ 213 h 30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41"/>
              <a:gd name="T22" fmla="*/ 0 h 303"/>
              <a:gd name="T23" fmla="*/ 1241 w 1241"/>
              <a:gd name="T24" fmla="*/ 303 h 30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41" h="303">
                <a:moveTo>
                  <a:pt x="0" y="225"/>
                </a:moveTo>
                <a:cubicBezTo>
                  <a:pt x="123" y="192"/>
                  <a:pt x="247" y="160"/>
                  <a:pt x="324" y="163"/>
                </a:cubicBezTo>
                <a:cubicBezTo>
                  <a:pt x="401" y="166"/>
                  <a:pt x="431" y="219"/>
                  <a:pt x="464" y="241"/>
                </a:cubicBezTo>
                <a:cubicBezTo>
                  <a:pt x="497" y="263"/>
                  <a:pt x="497" y="303"/>
                  <a:pt x="520" y="297"/>
                </a:cubicBezTo>
                <a:cubicBezTo>
                  <a:pt x="543" y="291"/>
                  <a:pt x="566" y="257"/>
                  <a:pt x="604" y="208"/>
                </a:cubicBezTo>
                <a:cubicBezTo>
                  <a:pt x="642" y="159"/>
                  <a:pt x="643" y="0"/>
                  <a:pt x="749" y="1"/>
                </a:cubicBezTo>
                <a:cubicBezTo>
                  <a:pt x="855" y="2"/>
                  <a:pt x="1048" y="107"/>
                  <a:pt x="1241" y="213"/>
                </a:cubicBezTo>
              </a:path>
            </a:pathLst>
          </a:custGeom>
          <a:noFill/>
          <a:ln w="50800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3" name="Freeform 11"/>
          <p:cNvSpPr>
            <a:spLocks/>
          </p:cNvSpPr>
          <p:nvPr/>
        </p:nvSpPr>
        <p:spPr bwMode="auto">
          <a:xfrm>
            <a:off x="6240463" y="3432175"/>
            <a:ext cx="1989137" cy="260350"/>
          </a:xfrm>
          <a:custGeom>
            <a:avLst/>
            <a:gdLst>
              <a:gd name="T0" fmla="*/ 0 w 1253"/>
              <a:gd name="T1" fmla="*/ 47 h 164"/>
              <a:gd name="T2" fmla="*/ 302 w 1253"/>
              <a:gd name="T3" fmla="*/ 153 h 164"/>
              <a:gd name="T4" fmla="*/ 582 w 1253"/>
              <a:gd name="T5" fmla="*/ 114 h 164"/>
              <a:gd name="T6" fmla="*/ 694 w 1253"/>
              <a:gd name="T7" fmla="*/ 125 h 164"/>
              <a:gd name="T8" fmla="*/ 850 w 1253"/>
              <a:gd name="T9" fmla="*/ 125 h 164"/>
              <a:gd name="T10" fmla="*/ 895 w 1253"/>
              <a:gd name="T11" fmla="*/ 19 h 164"/>
              <a:gd name="T12" fmla="*/ 1253 w 1253"/>
              <a:gd name="T13" fmla="*/ 13 h 1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53"/>
              <a:gd name="T22" fmla="*/ 0 h 164"/>
              <a:gd name="T23" fmla="*/ 1253 w 1253"/>
              <a:gd name="T24" fmla="*/ 164 h 1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53" h="164">
                <a:moveTo>
                  <a:pt x="0" y="47"/>
                </a:moveTo>
                <a:cubicBezTo>
                  <a:pt x="102" y="94"/>
                  <a:pt x="205" y="142"/>
                  <a:pt x="302" y="153"/>
                </a:cubicBezTo>
                <a:cubicBezTo>
                  <a:pt x="399" y="164"/>
                  <a:pt x="517" y="119"/>
                  <a:pt x="582" y="114"/>
                </a:cubicBezTo>
                <a:cubicBezTo>
                  <a:pt x="647" y="109"/>
                  <a:pt x="649" y="123"/>
                  <a:pt x="694" y="125"/>
                </a:cubicBezTo>
                <a:cubicBezTo>
                  <a:pt x="739" y="127"/>
                  <a:pt x="817" y="143"/>
                  <a:pt x="850" y="125"/>
                </a:cubicBezTo>
                <a:cubicBezTo>
                  <a:pt x="883" y="107"/>
                  <a:pt x="828" y="38"/>
                  <a:pt x="895" y="19"/>
                </a:cubicBezTo>
                <a:cubicBezTo>
                  <a:pt x="962" y="0"/>
                  <a:pt x="1107" y="6"/>
                  <a:pt x="1253" y="13"/>
                </a:cubicBezTo>
              </a:path>
            </a:pathLst>
          </a:custGeom>
          <a:noFill/>
          <a:ln w="50800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Oval 12"/>
          <p:cNvSpPr>
            <a:spLocks noChangeArrowheads="1"/>
          </p:cNvSpPr>
          <p:nvPr/>
        </p:nvSpPr>
        <p:spPr bwMode="auto">
          <a:xfrm>
            <a:off x="815975" y="3201988"/>
            <a:ext cx="560388" cy="561975"/>
          </a:xfrm>
          <a:prstGeom prst="ellipse">
            <a:avLst/>
          </a:prstGeom>
          <a:solidFill>
            <a:srgbClr val="99CCFF"/>
          </a:solidFill>
          <a:ln w="50800">
            <a:solidFill>
              <a:srgbClr val="00008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solidFill>
                  <a:srgbClr val="000066"/>
                </a:solidFill>
                <a:latin typeface="AvantGarde Bk BT" pitchFamily="34" charset="0"/>
              </a:rPr>
              <a:t>P</a:t>
            </a:r>
          </a:p>
        </p:txBody>
      </p:sp>
      <p:sp>
        <p:nvSpPr>
          <p:cNvPr id="28685" name="Oval 13"/>
          <p:cNvSpPr>
            <a:spLocks noChangeArrowheads="1"/>
          </p:cNvSpPr>
          <p:nvPr/>
        </p:nvSpPr>
        <p:spPr bwMode="auto">
          <a:xfrm>
            <a:off x="3151188" y="3195638"/>
            <a:ext cx="560387" cy="561975"/>
          </a:xfrm>
          <a:prstGeom prst="ellipse">
            <a:avLst/>
          </a:prstGeom>
          <a:solidFill>
            <a:srgbClr val="99CCFF"/>
          </a:solidFill>
          <a:ln w="50800">
            <a:solidFill>
              <a:srgbClr val="00008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solidFill>
                  <a:srgbClr val="000066"/>
                </a:solidFill>
                <a:latin typeface="AvantGarde Bk BT" pitchFamily="34" charset="0"/>
              </a:rPr>
              <a:t>A</a:t>
            </a:r>
          </a:p>
        </p:txBody>
      </p:sp>
      <p:sp>
        <p:nvSpPr>
          <p:cNvPr id="28686" name="Oval 14"/>
          <p:cNvSpPr>
            <a:spLocks noChangeArrowheads="1"/>
          </p:cNvSpPr>
          <p:nvPr/>
        </p:nvSpPr>
        <p:spPr bwMode="auto">
          <a:xfrm>
            <a:off x="5815013" y="3198813"/>
            <a:ext cx="560387" cy="561975"/>
          </a:xfrm>
          <a:prstGeom prst="ellipse">
            <a:avLst/>
          </a:prstGeom>
          <a:solidFill>
            <a:srgbClr val="99CCFF"/>
          </a:solidFill>
          <a:ln w="50800">
            <a:solidFill>
              <a:srgbClr val="00008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solidFill>
                  <a:srgbClr val="000066"/>
                </a:solidFill>
                <a:latin typeface="AvantGarde Bk BT" pitchFamily="34" charset="0"/>
              </a:rPr>
              <a:t>I</a:t>
            </a:r>
          </a:p>
        </p:txBody>
      </p:sp>
      <p:sp>
        <p:nvSpPr>
          <p:cNvPr id="28687" name="Oval 15"/>
          <p:cNvSpPr>
            <a:spLocks noChangeArrowheads="1"/>
          </p:cNvSpPr>
          <p:nvPr/>
        </p:nvSpPr>
        <p:spPr bwMode="auto">
          <a:xfrm>
            <a:off x="8142288" y="3209925"/>
            <a:ext cx="560387" cy="561975"/>
          </a:xfrm>
          <a:prstGeom prst="ellipse">
            <a:avLst/>
          </a:prstGeom>
          <a:solidFill>
            <a:srgbClr val="99CCFF"/>
          </a:solidFill>
          <a:ln w="50800">
            <a:solidFill>
              <a:srgbClr val="00008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solidFill>
                  <a:srgbClr val="000066"/>
                </a:solidFill>
                <a:latin typeface="AvantGarde Bk BT" pitchFamily="34" charset="0"/>
              </a:rPr>
              <a:t>P</a:t>
            </a:r>
          </a:p>
        </p:txBody>
      </p:sp>
      <p:sp>
        <p:nvSpPr>
          <p:cNvPr id="28688" name="Oval 16"/>
          <p:cNvSpPr>
            <a:spLocks noChangeArrowheads="1"/>
          </p:cNvSpPr>
          <p:nvPr/>
        </p:nvSpPr>
        <p:spPr bwMode="auto">
          <a:xfrm>
            <a:off x="4335463" y="2563813"/>
            <a:ext cx="382587" cy="384175"/>
          </a:xfrm>
          <a:prstGeom prst="ellipse">
            <a:avLst/>
          </a:prstGeom>
          <a:solidFill>
            <a:srgbClr val="99CCFF"/>
          </a:solidFill>
          <a:ln w="50800">
            <a:solidFill>
              <a:srgbClr val="00008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solidFill>
                  <a:srgbClr val="000066"/>
                </a:solidFill>
                <a:latin typeface="AvantGarde Bk BT" pitchFamily="34" charset="0"/>
              </a:rPr>
              <a:t>M</a:t>
            </a:r>
          </a:p>
        </p:txBody>
      </p:sp>
      <p:sp>
        <p:nvSpPr>
          <p:cNvPr id="28689" name="Oval 17"/>
          <p:cNvSpPr>
            <a:spLocks noChangeArrowheads="1"/>
          </p:cNvSpPr>
          <p:nvPr/>
        </p:nvSpPr>
        <p:spPr bwMode="auto">
          <a:xfrm>
            <a:off x="2200275" y="3184525"/>
            <a:ext cx="195263" cy="195263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Oval 18"/>
          <p:cNvSpPr>
            <a:spLocks noChangeArrowheads="1"/>
          </p:cNvSpPr>
          <p:nvPr/>
        </p:nvSpPr>
        <p:spPr bwMode="auto">
          <a:xfrm>
            <a:off x="2298700" y="4438650"/>
            <a:ext cx="195263" cy="195263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Oval 19"/>
          <p:cNvSpPr>
            <a:spLocks noChangeArrowheads="1"/>
          </p:cNvSpPr>
          <p:nvPr/>
        </p:nvSpPr>
        <p:spPr bwMode="auto">
          <a:xfrm>
            <a:off x="4537075" y="4138613"/>
            <a:ext cx="195263" cy="195262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Oval 20"/>
          <p:cNvSpPr>
            <a:spLocks noChangeArrowheads="1"/>
          </p:cNvSpPr>
          <p:nvPr/>
        </p:nvSpPr>
        <p:spPr bwMode="auto">
          <a:xfrm>
            <a:off x="4743450" y="2765425"/>
            <a:ext cx="195263" cy="195263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Oval 21"/>
          <p:cNvSpPr>
            <a:spLocks noChangeArrowheads="1"/>
          </p:cNvSpPr>
          <p:nvPr/>
        </p:nvSpPr>
        <p:spPr bwMode="auto">
          <a:xfrm>
            <a:off x="4041775" y="2652713"/>
            <a:ext cx="195263" cy="195262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4" name="Oval 22"/>
          <p:cNvSpPr>
            <a:spLocks noChangeArrowheads="1"/>
          </p:cNvSpPr>
          <p:nvPr/>
        </p:nvSpPr>
        <p:spPr bwMode="auto">
          <a:xfrm>
            <a:off x="2160588" y="2222500"/>
            <a:ext cx="195262" cy="195263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5" name="Oval 23"/>
          <p:cNvSpPr>
            <a:spLocks noChangeArrowheads="1"/>
          </p:cNvSpPr>
          <p:nvPr/>
        </p:nvSpPr>
        <p:spPr bwMode="auto">
          <a:xfrm>
            <a:off x="6919913" y="3316288"/>
            <a:ext cx="195262" cy="195262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6" name="Oval 24"/>
          <p:cNvSpPr>
            <a:spLocks noChangeArrowheads="1"/>
          </p:cNvSpPr>
          <p:nvPr/>
        </p:nvSpPr>
        <p:spPr bwMode="auto">
          <a:xfrm>
            <a:off x="7029450" y="3538538"/>
            <a:ext cx="195263" cy="195262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7" name="Text Box 25"/>
          <p:cNvSpPr txBox="1">
            <a:spLocks noChangeArrowheads="1"/>
          </p:cNvSpPr>
          <p:nvPr/>
        </p:nvSpPr>
        <p:spPr bwMode="auto">
          <a:xfrm>
            <a:off x="2109788" y="3354388"/>
            <a:ext cx="8874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b="1">
                <a:latin typeface="AvantGarde Bk BT" pitchFamily="34" charset="0"/>
              </a:rPr>
              <a:t>Panama</a:t>
            </a:r>
          </a:p>
        </p:txBody>
      </p:sp>
      <p:sp>
        <p:nvSpPr>
          <p:cNvPr id="28698" name="Text Box 26"/>
          <p:cNvSpPr txBox="1">
            <a:spLocks noChangeArrowheads="1"/>
          </p:cNvSpPr>
          <p:nvPr/>
        </p:nvSpPr>
        <p:spPr bwMode="auto">
          <a:xfrm>
            <a:off x="1820863" y="4106863"/>
            <a:ext cx="9715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b="1">
                <a:latin typeface="AvantGarde Bk BT" pitchFamily="34" charset="0"/>
              </a:rPr>
              <a:t>Magellan</a:t>
            </a:r>
          </a:p>
        </p:txBody>
      </p:sp>
      <p:sp>
        <p:nvSpPr>
          <p:cNvPr id="28699" name="Text Box 27"/>
          <p:cNvSpPr txBox="1">
            <a:spLocks noChangeArrowheads="1"/>
          </p:cNvSpPr>
          <p:nvPr/>
        </p:nvSpPr>
        <p:spPr bwMode="auto">
          <a:xfrm>
            <a:off x="4124325" y="4281488"/>
            <a:ext cx="11477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b="1">
                <a:latin typeface="AvantGarde Bk BT" pitchFamily="34" charset="0"/>
              </a:rPr>
              <a:t>Good Hope</a:t>
            </a:r>
          </a:p>
        </p:txBody>
      </p:sp>
      <p:sp>
        <p:nvSpPr>
          <p:cNvPr id="28700" name="Text Box 28"/>
          <p:cNvSpPr txBox="1">
            <a:spLocks noChangeArrowheads="1"/>
          </p:cNvSpPr>
          <p:nvPr/>
        </p:nvSpPr>
        <p:spPr bwMode="auto">
          <a:xfrm>
            <a:off x="4862513" y="2628900"/>
            <a:ext cx="5556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b="1">
                <a:latin typeface="AvantGarde Bk BT" pitchFamily="34" charset="0"/>
              </a:rPr>
              <a:t>Suez</a:t>
            </a:r>
          </a:p>
        </p:txBody>
      </p:sp>
      <p:sp>
        <p:nvSpPr>
          <p:cNvPr id="28701" name="Text Box 29"/>
          <p:cNvSpPr txBox="1">
            <a:spLocks noChangeArrowheads="1"/>
          </p:cNvSpPr>
          <p:nvPr/>
        </p:nvSpPr>
        <p:spPr bwMode="auto">
          <a:xfrm>
            <a:off x="3521075" y="2397125"/>
            <a:ext cx="9112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b="1">
                <a:latin typeface="AvantGarde Bk BT" pitchFamily="34" charset="0"/>
              </a:rPr>
              <a:t>Gibraltar</a:t>
            </a:r>
          </a:p>
        </p:txBody>
      </p:sp>
      <p:sp>
        <p:nvSpPr>
          <p:cNvPr id="28702" name="Text Box 30"/>
          <p:cNvSpPr txBox="1">
            <a:spLocks noChangeArrowheads="1"/>
          </p:cNvSpPr>
          <p:nvPr/>
        </p:nvSpPr>
        <p:spPr bwMode="auto">
          <a:xfrm>
            <a:off x="6421438" y="3022600"/>
            <a:ext cx="9350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b="1">
                <a:latin typeface="AvantGarde Bk BT" pitchFamily="34" charset="0"/>
              </a:rPr>
              <a:t>Malacca</a:t>
            </a:r>
          </a:p>
        </p:txBody>
      </p:sp>
      <p:sp>
        <p:nvSpPr>
          <p:cNvPr id="28703" name="Text Box 31"/>
          <p:cNvSpPr txBox="1">
            <a:spLocks noChangeArrowheads="1"/>
          </p:cNvSpPr>
          <p:nvPr/>
        </p:nvSpPr>
        <p:spPr bwMode="auto">
          <a:xfrm>
            <a:off x="6794500" y="3671888"/>
            <a:ext cx="7048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b="1">
                <a:latin typeface="AvantGarde Bk BT" pitchFamily="34" charset="0"/>
              </a:rPr>
              <a:t>Sunda</a:t>
            </a:r>
          </a:p>
        </p:txBody>
      </p:sp>
      <p:sp>
        <p:nvSpPr>
          <p:cNvPr id="28704" name="Text Box 32"/>
          <p:cNvSpPr txBox="1">
            <a:spLocks noChangeArrowheads="1"/>
          </p:cNvSpPr>
          <p:nvPr/>
        </p:nvSpPr>
        <p:spPr bwMode="auto">
          <a:xfrm>
            <a:off x="1604963" y="2363788"/>
            <a:ext cx="9842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b="1">
                <a:latin typeface="AvantGarde Bk BT" pitchFamily="34" charset="0"/>
              </a:rPr>
              <a:t>Northwest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/>
          <p:cNvSpPr>
            <a:spLocks noChangeArrowheads="1"/>
          </p:cNvSpPr>
          <p:nvPr/>
        </p:nvSpPr>
        <p:spPr bwMode="auto">
          <a:xfrm>
            <a:off x="401638" y="1566863"/>
            <a:ext cx="4276725" cy="4230687"/>
          </a:xfrm>
          <a:prstGeom prst="rect">
            <a:avLst/>
          </a:prstGeom>
          <a:solidFill>
            <a:schemeClr val="bg1"/>
          </a:solidFill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The Great Circle Distance between New York and Moscow</a:t>
            </a:r>
          </a:p>
        </p:txBody>
      </p:sp>
      <p:pic>
        <p:nvPicPr>
          <p:cNvPr id="29700" name="Picture 3" descr="worldfromspace2"/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20" t="3279" r="16843" b="3587"/>
          <a:stretch>
            <a:fillRect/>
          </a:stretch>
        </p:blipFill>
        <p:spPr>
          <a:xfrm>
            <a:off x="477838" y="1608138"/>
            <a:ext cx="4152900" cy="4179887"/>
          </a:xfrm>
          <a:noFill/>
        </p:spPr>
      </p:pic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4773613" y="1565275"/>
            <a:ext cx="3995737" cy="4230688"/>
          </a:xfrm>
          <a:prstGeom prst="rect">
            <a:avLst/>
          </a:prstGeom>
          <a:noFill/>
          <a:ln w="25400">
            <a:solidFill>
              <a:srgbClr val="808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Line 6"/>
          <p:cNvSpPr>
            <a:spLocks noChangeShapeType="1"/>
          </p:cNvSpPr>
          <p:nvPr/>
        </p:nvSpPr>
        <p:spPr bwMode="auto">
          <a:xfrm flipV="1">
            <a:off x="1366838" y="2730500"/>
            <a:ext cx="2268537" cy="779463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3" name="Oval 7"/>
          <p:cNvSpPr>
            <a:spLocks noChangeArrowheads="1"/>
          </p:cNvSpPr>
          <p:nvPr/>
        </p:nvSpPr>
        <p:spPr bwMode="auto">
          <a:xfrm>
            <a:off x="3570288" y="2655888"/>
            <a:ext cx="144462" cy="144462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Line 8"/>
          <p:cNvSpPr>
            <a:spLocks noChangeShapeType="1"/>
          </p:cNvSpPr>
          <p:nvPr/>
        </p:nvSpPr>
        <p:spPr bwMode="auto">
          <a:xfrm flipV="1">
            <a:off x="508000" y="3530600"/>
            <a:ext cx="817563" cy="290513"/>
          </a:xfrm>
          <a:prstGeom prst="line">
            <a:avLst/>
          </a:prstGeom>
          <a:noFill/>
          <a:ln w="38100">
            <a:solidFill>
              <a:srgbClr val="FF66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5" name="Oval 9"/>
          <p:cNvSpPr>
            <a:spLocks noChangeArrowheads="1"/>
          </p:cNvSpPr>
          <p:nvPr/>
        </p:nvSpPr>
        <p:spPr bwMode="auto">
          <a:xfrm>
            <a:off x="1309688" y="3441700"/>
            <a:ext cx="144462" cy="144463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 flipV="1">
            <a:off x="3732213" y="2513013"/>
            <a:ext cx="473075" cy="168275"/>
          </a:xfrm>
          <a:prstGeom prst="line">
            <a:avLst/>
          </a:prstGeom>
          <a:noFill/>
          <a:ln w="38100">
            <a:solidFill>
              <a:srgbClr val="FF66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739775" y="3098800"/>
            <a:ext cx="927100" cy="304800"/>
          </a:xfrm>
          <a:prstGeom prst="rect">
            <a:avLst/>
          </a:prstGeom>
          <a:solidFill>
            <a:srgbClr val="FF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b="1">
                <a:latin typeface="AvantGarde Bk BT" pitchFamily="34" charset="0"/>
              </a:rPr>
              <a:t>New York</a:t>
            </a:r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3092450" y="2322513"/>
            <a:ext cx="857250" cy="304800"/>
          </a:xfrm>
          <a:prstGeom prst="rect">
            <a:avLst/>
          </a:prstGeom>
          <a:solidFill>
            <a:srgbClr val="FF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b="1">
                <a:latin typeface="AvantGarde Bk BT" pitchFamily="34" charset="0"/>
              </a:rPr>
              <a:t>Moscow</a:t>
            </a:r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1192213" y="3616325"/>
            <a:ext cx="1566862" cy="304800"/>
          </a:xfrm>
          <a:prstGeom prst="rect">
            <a:avLst/>
          </a:prstGeom>
          <a:solidFill>
            <a:srgbClr val="FF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b="1">
                <a:latin typeface="AvantGarde Bk BT" pitchFamily="34" charset="0"/>
              </a:rPr>
              <a:t>40’45”N 73’59”W</a:t>
            </a:r>
          </a:p>
        </p:txBody>
      </p:sp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3108325" y="2911475"/>
            <a:ext cx="1506538" cy="304800"/>
          </a:xfrm>
          <a:prstGeom prst="rect">
            <a:avLst/>
          </a:prstGeom>
          <a:solidFill>
            <a:srgbClr val="FF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b="1">
                <a:latin typeface="AvantGarde Bk BT" pitchFamily="34" charset="0"/>
              </a:rPr>
              <a:t>55’45”N 37’36”E</a:t>
            </a:r>
          </a:p>
        </p:txBody>
      </p:sp>
      <p:pic>
        <p:nvPicPr>
          <p:cNvPr id="29711" name="Picture 15" descr="worldplattecarre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79" t="18182" r="4347" b="17412"/>
          <a:stretch>
            <a:fillRect/>
          </a:stretch>
        </p:blipFill>
        <p:spPr bwMode="auto">
          <a:xfrm>
            <a:off x="4838700" y="1666875"/>
            <a:ext cx="3849688" cy="194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4937125" y="3683000"/>
            <a:ext cx="3621088" cy="200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400" b="1">
                <a:latin typeface="Times New Roman" pitchFamily="18" charset="0"/>
              </a:rPr>
              <a:t>Cos (D) = (Sin a Sin b) + (Cos a Cos b Cos |c|)</a:t>
            </a:r>
          </a:p>
          <a:p>
            <a:pPr eaLnBrk="0" hangingPunct="0"/>
            <a:r>
              <a:rPr lang="en-US" sz="1400" b="1">
                <a:latin typeface="Times New Roman" pitchFamily="18" charset="0"/>
              </a:rPr>
              <a:t>Sin a = Sin (40.5) = 0.649</a:t>
            </a:r>
          </a:p>
          <a:p>
            <a:pPr eaLnBrk="0" hangingPunct="0"/>
            <a:r>
              <a:rPr lang="en-US" sz="1400" b="1">
                <a:latin typeface="Times New Roman" pitchFamily="18" charset="0"/>
              </a:rPr>
              <a:t>Sin b = Sin (55.5) = 0.824</a:t>
            </a:r>
          </a:p>
          <a:p>
            <a:pPr eaLnBrk="0" hangingPunct="0"/>
            <a:r>
              <a:rPr lang="en-US" sz="1400" b="1">
                <a:latin typeface="Times New Roman" pitchFamily="18" charset="0"/>
              </a:rPr>
              <a:t>Cos a = Cos (40.5) = 0.760</a:t>
            </a:r>
          </a:p>
          <a:p>
            <a:pPr eaLnBrk="0" hangingPunct="0"/>
            <a:r>
              <a:rPr lang="en-US" sz="1400" b="1">
                <a:latin typeface="Times New Roman" pitchFamily="18" charset="0"/>
              </a:rPr>
              <a:t>Cos b = Cos (55.5) = 0.566</a:t>
            </a:r>
          </a:p>
          <a:p>
            <a:pPr eaLnBrk="0" hangingPunct="0"/>
            <a:r>
              <a:rPr lang="en-US" sz="1400" b="1">
                <a:latin typeface="Times New Roman" pitchFamily="18" charset="0"/>
              </a:rPr>
              <a:t>Cos c = Cos (73.66 + 37.4) = -0.359</a:t>
            </a:r>
          </a:p>
          <a:p>
            <a:pPr eaLnBrk="0" hangingPunct="0"/>
            <a:r>
              <a:rPr lang="en-US" sz="1400" b="1">
                <a:latin typeface="Times New Roman" pitchFamily="18" charset="0"/>
              </a:rPr>
              <a:t>Cos (D) = 0.535 – 0.154 = 0.381</a:t>
            </a:r>
          </a:p>
          <a:p>
            <a:pPr eaLnBrk="0" hangingPunct="0"/>
            <a:r>
              <a:rPr lang="en-US" sz="1400" b="1">
                <a:latin typeface="Times New Roman" pitchFamily="18" charset="0"/>
              </a:rPr>
              <a:t>D = 67.631 degrees</a:t>
            </a:r>
          </a:p>
          <a:p>
            <a:pPr eaLnBrk="0" hangingPunct="0"/>
            <a:r>
              <a:rPr lang="en-US" sz="1400" b="1">
                <a:latin typeface="Times New Roman" pitchFamily="18" charset="0"/>
              </a:rPr>
              <a:t>1 degree = 111.32 km, so D = 7528.66 km</a:t>
            </a:r>
          </a:p>
        </p:txBody>
      </p:sp>
      <p:sp>
        <p:nvSpPr>
          <p:cNvPr id="29713" name="Freeform 17"/>
          <p:cNvSpPr>
            <a:spLocks/>
          </p:cNvSpPr>
          <p:nvPr/>
        </p:nvSpPr>
        <p:spPr bwMode="auto">
          <a:xfrm>
            <a:off x="5940425" y="1928813"/>
            <a:ext cx="1239838" cy="293687"/>
          </a:xfrm>
          <a:custGeom>
            <a:avLst/>
            <a:gdLst>
              <a:gd name="T0" fmla="*/ 0 w 781"/>
              <a:gd name="T1" fmla="*/ 185 h 185"/>
              <a:gd name="T2" fmla="*/ 231 w 781"/>
              <a:gd name="T3" fmla="*/ 39 h 185"/>
              <a:gd name="T4" fmla="*/ 597 w 781"/>
              <a:gd name="T5" fmla="*/ 0 h 185"/>
              <a:gd name="T6" fmla="*/ 781 w 781"/>
              <a:gd name="T7" fmla="*/ 36 h 185"/>
              <a:gd name="T8" fmla="*/ 0 60000 65536"/>
              <a:gd name="T9" fmla="*/ 0 60000 65536"/>
              <a:gd name="T10" fmla="*/ 0 60000 65536"/>
              <a:gd name="T11" fmla="*/ 0 60000 65536"/>
              <a:gd name="T12" fmla="*/ 0 w 781"/>
              <a:gd name="T13" fmla="*/ 0 h 185"/>
              <a:gd name="T14" fmla="*/ 781 w 781"/>
              <a:gd name="T15" fmla="*/ 185 h 18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1" h="185">
                <a:moveTo>
                  <a:pt x="0" y="185"/>
                </a:moveTo>
                <a:cubicBezTo>
                  <a:pt x="58" y="127"/>
                  <a:pt x="132" y="70"/>
                  <a:pt x="231" y="39"/>
                </a:cubicBezTo>
                <a:cubicBezTo>
                  <a:pt x="330" y="8"/>
                  <a:pt x="505" y="0"/>
                  <a:pt x="597" y="0"/>
                </a:cubicBezTo>
                <a:cubicBezTo>
                  <a:pt x="689" y="0"/>
                  <a:pt x="743" y="28"/>
                  <a:pt x="781" y="36"/>
                </a:cubicBezTo>
              </a:path>
            </a:pathLst>
          </a:custGeom>
          <a:noFill/>
          <a:ln w="3810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4" name="Freeform 18"/>
          <p:cNvSpPr>
            <a:spLocks/>
          </p:cNvSpPr>
          <p:nvPr/>
        </p:nvSpPr>
        <p:spPr bwMode="auto">
          <a:xfrm>
            <a:off x="7224713" y="2011363"/>
            <a:ext cx="1471612" cy="954087"/>
          </a:xfrm>
          <a:custGeom>
            <a:avLst/>
            <a:gdLst>
              <a:gd name="T0" fmla="*/ 0 w 927"/>
              <a:gd name="T1" fmla="*/ 0 h 601"/>
              <a:gd name="T2" fmla="*/ 251 w 927"/>
              <a:gd name="T3" fmla="*/ 125 h 601"/>
              <a:gd name="T4" fmla="*/ 535 w 927"/>
              <a:gd name="T5" fmla="*/ 402 h 601"/>
              <a:gd name="T6" fmla="*/ 750 w 927"/>
              <a:gd name="T7" fmla="*/ 555 h 601"/>
              <a:gd name="T8" fmla="*/ 927 w 927"/>
              <a:gd name="T9" fmla="*/ 601 h 60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27"/>
              <a:gd name="T16" fmla="*/ 0 h 601"/>
              <a:gd name="T17" fmla="*/ 927 w 927"/>
              <a:gd name="T18" fmla="*/ 601 h 60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27" h="601">
                <a:moveTo>
                  <a:pt x="0" y="0"/>
                </a:moveTo>
                <a:cubicBezTo>
                  <a:pt x="42" y="21"/>
                  <a:pt x="162" y="58"/>
                  <a:pt x="251" y="125"/>
                </a:cubicBezTo>
                <a:cubicBezTo>
                  <a:pt x="340" y="192"/>
                  <a:pt x="452" y="330"/>
                  <a:pt x="535" y="402"/>
                </a:cubicBezTo>
                <a:cubicBezTo>
                  <a:pt x="618" y="474"/>
                  <a:pt x="685" y="522"/>
                  <a:pt x="750" y="555"/>
                </a:cubicBezTo>
                <a:cubicBezTo>
                  <a:pt x="815" y="588"/>
                  <a:pt x="890" y="592"/>
                  <a:pt x="927" y="601"/>
                </a:cubicBezTo>
              </a:path>
            </a:pathLst>
          </a:custGeom>
          <a:noFill/>
          <a:ln w="38100" cap="flat">
            <a:solidFill>
              <a:srgbClr val="FF66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5" name="Freeform 19"/>
          <p:cNvSpPr>
            <a:spLocks/>
          </p:cNvSpPr>
          <p:nvPr/>
        </p:nvSpPr>
        <p:spPr bwMode="auto">
          <a:xfrm>
            <a:off x="4856163" y="2227263"/>
            <a:ext cx="1085850" cy="750887"/>
          </a:xfrm>
          <a:custGeom>
            <a:avLst/>
            <a:gdLst>
              <a:gd name="T0" fmla="*/ 684 w 684"/>
              <a:gd name="T1" fmla="*/ 0 h 473"/>
              <a:gd name="T2" fmla="*/ 307 w 684"/>
              <a:gd name="T3" fmla="*/ 366 h 473"/>
              <a:gd name="T4" fmla="*/ 0 w 684"/>
              <a:gd name="T5" fmla="*/ 473 h 473"/>
              <a:gd name="T6" fmla="*/ 0 60000 65536"/>
              <a:gd name="T7" fmla="*/ 0 60000 65536"/>
              <a:gd name="T8" fmla="*/ 0 60000 65536"/>
              <a:gd name="T9" fmla="*/ 0 w 684"/>
              <a:gd name="T10" fmla="*/ 0 h 473"/>
              <a:gd name="T11" fmla="*/ 684 w 684"/>
              <a:gd name="T12" fmla="*/ 473 h 47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84" h="473">
                <a:moveTo>
                  <a:pt x="684" y="0"/>
                </a:moveTo>
                <a:cubicBezTo>
                  <a:pt x="621" y="61"/>
                  <a:pt x="421" y="287"/>
                  <a:pt x="307" y="366"/>
                </a:cubicBezTo>
                <a:cubicBezTo>
                  <a:pt x="193" y="445"/>
                  <a:pt x="64" y="451"/>
                  <a:pt x="0" y="473"/>
                </a:cubicBezTo>
              </a:path>
            </a:pathLst>
          </a:custGeom>
          <a:noFill/>
          <a:ln w="38100" cap="flat">
            <a:solidFill>
              <a:srgbClr val="FF66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6" name="Oval 20"/>
          <p:cNvSpPr>
            <a:spLocks noChangeArrowheads="1"/>
          </p:cNvSpPr>
          <p:nvPr/>
        </p:nvSpPr>
        <p:spPr bwMode="auto">
          <a:xfrm>
            <a:off x="5876925" y="2122488"/>
            <a:ext cx="144463" cy="144462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Oval 21"/>
          <p:cNvSpPr>
            <a:spLocks noChangeArrowheads="1"/>
          </p:cNvSpPr>
          <p:nvPr/>
        </p:nvSpPr>
        <p:spPr bwMode="auto">
          <a:xfrm>
            <a:off x="7126288" y="1909763"/>
            <a:ext cx="144462" cy="144462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1 – Physical Constraints</a:t>
            </a:r>
          </a:p>
        </p:txBody>
      </p:sp>
      <p:sp>
        <p:nvSpPr>
          <p:cNvPr id="3072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Climate</a:t>
            </a:r>
          </a:p>
          <a:p>
            <a:pPr lvl="1" eaLnBrk="1" hangingPunct="1"/>
            <a:r>
              <a:rPr lang="en-US" smtClean="0"/>
              <a:t>General weather pattern affecting a region:</a:t>
            </a:r>
          </a:p>
          <a:p>
            <a:pPr lvl="2" eaLnBrk="1" hangingPunct="1"/>
            <a:r>
              <a:rPr lang="en-US" smtClean="0"/>
              <a:t>Temperature, wind and precipitation.</a:t>
            </a:r>
          </a:p>
          <a:p>
            <a:pPr lvl="1" eaLnBrk="1" hangingPunct="1"/>
            <a:r>
              <a:rPr lang="en-US" smtClean="0"/>
              <a:t>Varied impacts on transportation:</a:t>
            </a:r>
          </a:p>
          <a:p>
            <a:pPr lvl="2" eaLnBrk="1" hangingPunct="1"/>
            <a:r>
              <a:rPr lang="en-US" smtClean="0"/>
              <a:t>From negligible to hazardous or impossible operating conditions.</a:t>
            </a:r>
          </a:p>
          <a:p>
            <a:pPr lvl="1" eaLnBrk="1" hangingPunct="1"/>
            <a:r>
              <a:rPr lang="en-US" smtClean="0"/>
              <a:t>Jet streams:</a:t>
            </a:r>
          </a:p>
          <a:p>
            <a:pPr lvl="2" eaLnBrk="1" hangingPunct="1"/>
            <a:r>
              <a:rPr lang="en-US" smtClean="0"/>
              <a:t>Major physical component that international air carriers must take into consideration.</a:t>
            </a:r>
          </a:p>
          <a:p>
            <a:pPr lvl="2" eaLnBrk="1" hangingPunct="1"/>
            <a:r>
              <a:rPr lang="en-US" smtClean="0"/>
              <a:t>Speed of wind can affect costs of air travel.</a:t>
            </a:r>
          </a:p>
          <a:p>
            <a:pPr lvl="2" eaLnBrk="1" hangingPunct="1"/>
            <a:r>
              <a:rPr lang="en-US" smtClean="0"/>
              <a:t>Can add or reduce flight time, especially at intercontinental distances.</a:t>
            </a:r>
          </a:p>
          <a:p>
            <a:pPr lvl="2" eaLnBrk="1" hangingPunct="1"/>
            <a:r>
              <a:rPr lang="en-US" smtClean="0"/>
              <a:t>Flight between New York and London:</a:t>
            </a:r>
          </a:p>
          <a:p>
            <a:pPr lvl="3" eaLnBrk="1" hangingPunct="1"/>
            <a:r>
              <a:rPr lang="en-US" smtClean="0"/>
              <a:t>About 7 hours (from gate to gate) eastbound</a:t>
            </a:r>
          </a:p>
          <a:p>
            <a:pPr lvl="3" eaLnBrk="1" hangingPunct="1"/>
            <a:r>
              <a:rPr lang="en-US" smtClean="0"/>
              <a:t>About 7 hours 45 minutes westbound.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worldplattecarre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19" t="22891" r="4425" b="29042"/>
          <a:stretch>
            <a:fillRect/>
          </a:stretch>
        </p:blipFill>
        <p:spPr bwMode="auto">
          <a:xfrm>
            <a:off x="925513" y="3867150"/>
            <a:ext cx="7280275" cy="2754313"/>
          </a:xfrm>
          <a:prstGeom prst="rect">
            <a:avLst/>
          </a:prstGeom>
          <a:noFill/>
          <a:ln w="25400">
            <a:solidFill>
              <a:srgbClr val="808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Major Global Wind Patterns</a:t>
            </a:r>
          </a:p>
        </p:txBody>
      </p:sp>
      <p:pic>
        <p:nvPicPr>
          <p:cNvPr id="31748" name="Picture 4" descr="worldplattecarree"/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19" t="22891" r="4425" b="29042"/>
          <a:stretch>
            <a:fillRect/>
          </a:stretch>
        </p:blipFill>
        <p:spPr>
          <a:xfrm>
            <a:off x="925513" y="1016000"/>
            <a:ext cx="7280275" cy="2754313"/>
          </a:xfrm>
          <a:noFill/>
          <a:ln w="25400">
            <a:solidFill>
              <a:srgbClr val="808080"/>
            </a:solidFill>
            <a:miter lim="800000"/>
            <a:headEnd/>
            <a:tailEnd/>
          </a:ln>
        </p:spPr>
      </p:pic>
      <p:sp>
        <p:nvSpPr>
          <p:cNvPr id="31749" name="Freeform 5"/>
          <p:cNvSpPr>
            <a:spLocks/>
          </p:cNvSpPr>
          <p:nvPr/>
        </p:nvSpPr>
        <p:spPr bwMode="auto">
          <a:xfrm>
            <a:off x="6200775" y="1477963"/>
            <a:ext cx="1274763" cy="533400"/>
          </a:xfrm>
          <a:custGeom>
            <a:avLst/>
            <a:gdLst>
              <a:gd name="T0" fmla="*/ 32 w 803"/>
              <a:gd name="T1" fmla="*/ 336 h 336"/>
              <a:gd name="T2" fmla="*/ 40 w 803"/>
              <a:gd name="T3" fmla="*/ 243 h 336"/>
              <a:gd name="T4" fmla="*/ 270 w 803"/>
              <a:gd name="T5" fmla="*/ 91 h 336"/>
              <a:gd name="T6" fmla="*/ 558 w 803"/>
              <a:gd name="T7" fmla="*/ 12 h 336"/>
              <a:gd name="T8" fmla="*/ 803 w 803"/>
              <a:gd name="T9" fmla="*/ 19 h 3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03"/>
              <a:gd name="T16" fmla="*/ 0 h 336"/>
              <a:gd name="T17" fmla="*/ 803 w 803"/>
              <a:gd name="T18" fmla="*/ 336 h 3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03" h="336">
                <a:moveTo>
                  <a:pt x="32" y="336"/>
                </a:moveTo>
                <a:cubicBezTo>
                  <a:pt x="16" y="310"/>
                  <a:pt x="0" y="284"/>
                  <a:pt x="40" y="243"/>
                </a:cubicBezTo>
                <a:cubicBezTo>
                  <a:pt x="80" y="202"/>
                  <a:pt x="184" y="130"/>
                  <a:pt x="270" y="91"/>
                </a:cubicBezTo>
                <a:cubicBezTo>
                  <a:pt x="356" y="52"/>
                  <a:pt x="469" y="24"/>
                  <a:pt x="558" y="12"/>
                </a:cubicBezTo>
                <a:cubicBezTo>
                  <a:pt x="647" y="0"/>
                  <a:pt x="725" y="9"/>
                  <a:pt x="803" y="19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0" name="Freeform 6"/>
          <p:cNvSpPr>
            <a:spLocks/>
          </p:cNvSpPr>
          <p:nvPr/>
        </p:nvSpPr>
        <p:spPr bwMode="auto">
          <a:xfrm>
            <a:off x="6508750" y="1714500"/>
            <a:ext cx="950913" cy="628650"/>
          </a:xfrm>
          <a:custGeom>
            <a:avLst/>
            <a:gdLst>
              <a:gd name="T0" fmla="*/ 594 w 599"/>
              <a:gd name="T1" fmla="*/ 0 h 396"/>
              <a:gd name="T2" fmla="*/ 522 w 599"/>
              <a:gd name="T3" fmla="*/ 144 h 396"/>
              <a:gd name="T4" fmla="*/ 172 w 599"/>
              <a:gd name="T5" fmla="*/ 324 h 396"/>
              <a:gd name="T6" fmla="*/ 0 w 599"/>
              <a:gd name="T7" fmla="*/ 396 h 396"/>
              <a:gd name="T8" fmla="*/ 0 60000 65536"/>
              <a:gd name="T9" fmla="*/ 0 60000 65536"/>
              <a:gd name="T10" fmla="*/ 0 60000 65536"/>
              <a:gd name="T11" fmla="*/ 0 60000 65536"/>
              <a:gd name="T12" fmla="*/ 0 w 599"/>
              <a:gd name="T13" fmla="*/ 0 h 396"/>
              <a:gd name="T14" fmla="*/ 599 w 599"/>
              <a:gd name="T15" fmla="*/ 396 h 39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99" h="396">
                <a:moveTo>
                  <a:pt x="594" y="0"/>
                </a:moveTo>
                <a:cubicBezTo>
                  <a:pt x="599" y="41"/>
                  <a:pt x="592" y="90"/>
                  <a:pt x="522" y="144"/>
                </a:cubicBezTo>
                <a:cubicBezTo>
                  <a:pt x="452" y="198"/>
                  <a:pt x="259" y="282"/>
                  <a:pt x="172" y="324"/>
                </a:cubicBezTo>
                <a:cubicBezTo>
                  <a:pt x="85" y="366"/>
                  <a:pt x="36" y="381"/>
                  <a:pt x="0" y="396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1" name="Freeform 7"/>
          <p:cNvSpPr>
            <a:spLocks/>
          </p:cNvSpPr>
          <p:nvPr/>
        </p:nvSpPr>
        <p:spPr bwMode="auto">
          <a:xfrm>
            <a:off x="6426200" y="1885950"/>
            <a:ext cx="698500" cy="211138"/>
          </a:xfrm>
          <a:custGeom>
            <a:avLst/>
            <a:gdLst>
              <a:gd name="T0" fmla="*/ 440 w 440"/>
              <a:gd name="T1" fmla="*/ 0 h 133"/>
              <a:gd name="T2" fmla="*/ 372 w 440"/>
              <a:gd name="T3" fmla="*/ 40 h 133"/>
              <a:gd name="T4" fmla="*/ 132 w 440"/>
              <a:gd name="T5" fmla="*/ 120 h 133"/>
              <a:gd name="T6" fmla="*/ 0 w 440"/>
              <a:gd name="T7" fmla="*/ 116 h 133"/>
              <a:gd name="T8" fmla="*/ 0 60000 65536"/>
              <a:gd name="T9" fmla="*/ 0 60000 65536"/>
              <a:gd name="T10" fmla="*/ 0 60000 65536"/>
              <a:gd name="T11" fmla="*/ 0 60000 65536"/>
              <a:gd name="T12" fmla="*/ 0 w 440"/>
              <a:gd name="T13" fmla="*/ 0 h 133"/>
              <a:gd name="T14" fmla="*/ 440 w 440"/>
              <a:gd name="T15" fmla="*/ 133 h 1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40" h="133">
                <a:moveTo>
                  <a:pt x="440" y="0"/>
                </a:moveTo>
                <a:cubicBezTo>
                  <a:pt x="431" y="10"/>
                  <a:pt x="423" y="20"/>
                  <a:pt x="372" y="40"/>
                </a:cubicBezTo>
                <a:cubicBezTo>
                  <a:pt x="321" y="60"/>
                  <a:pt x="194" y="107"/>
                  <a:pt x="132" y="120"/>
                </a:cubicBezTo>
                <a:cubicBezTo>
                  <a:pt x="70" y="133"/>
                  <a:pt x="35" y="124"/>
                  <a:pt x="0" y="116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2" name="Freeform 8"/>
          <p:cNvSpPr>
            <a:spLocks/>
          </p:cNvSpPr>
          <p:nvPr/>
        </p:nvSpPr>
        <p:spPr bwMode="auto">
          <a:xfrm>
            <a:off x="6654800" y="3270250"/>
            <a:ext cx="1295400" cy="196850"/>
          </a:xfrm>
          <a:custGeom>
            <a:avLst/>
            <a:gdLst>
              <a:gd name="T0" fmla="*/ 0 w 816"/>
              <a:gd name="T1" fmla="*/ 124 h 124"/>
              <a:gd name="T2" fmla="*/ 244 w 816"/>
              <a:gd name="T3" fmla="*/ 60 h 124"/>
              <a:gd name="T4" fmla="*/ 656 w 816"/>
              <a:gd name="T5" fmla="*/ 24 h 124"/>
              <a:gd name="T6" fmla="*/ 816 w 816"/>
              <a:gd name="T7" fmla="*/ 0 h 124"/>
              <a:gd name="T8" fmla="*/ 0 60000 65536"/>
              <a:gd name="T9" fmla="*/ 0 60000 65536"/>
              <a:gd name="T10" fmla="*/ 0 60000 65536"/>
              <a:gd name="T11" fmla="*/ 0 60000 65536"/>
              <a:gd name="T12" fmla="*/ 0 w 816"/>
              <a:gd name="T13" fmla="*/ 0 h 124"/>
              <a:gd name="T14" fmla="*/ 816 w 816"/>
              <a:gd name="T15" fmla="*/ 124 h 12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16" h="124">
                <a:moveTo>
                  <a:pt x="0" y="124"/>
                </a:moveTo>
                <a:cubicBezTo>
                  <a:pt x="67" y="100"/>
                  <a:pt x="135" y="77"/>
                  <a:pt x="244" y="60"/>
                </a:cubicBezTo>
                <a:cubicBezTo>
                  <a:pt x="353" y="43"/>
                  <a:pt x="561" y="34"/>
                  <a:pt x="656" y="24"/>
                </a:cubicBezTo>
                <a:cubicBezTo>
                  <a:pt x="751" y="14"/>
                  <a:pt x="783" y="7"/>
                  <a:pt x="816" y="0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3" name="Freeform 9"/>
          <p:cNvSpPr>
            <a:spLocks/>
          </p:cNvSpPr>
          <p:nvPr/>
        </p:nvSpPr>
        <p:spPr bwMode="auto">
          <a:xfrm>
            <a:off x="7239000" y="2374900"/>
            <a:ext cx="590550" cy="762000"/>
          </a:xfrm>
          <a:custGeom>
            <a:avLst/>
            <a:gdLst>
              <a:gd name="T0" fmla="*/ 372 w 372"/>
              <a:gd name="T1" fmla="*/ 480 h 480"/>
              <a:gd name="T2" fmla="*/ 352 w 372"/>
              <a:gd name="T3" fmla="*/ 328 h 480"/>
              <a:gd name="T4" fmla="*/ 264 w 372"/>
              <a:gd name="T5" fmla="*/ 208 h 480"/>
              <a:gd name="T6" fmla="*/ 128 w 372"/>
              <a:gd name="T7" fmla="*/ 88 h 480"/>
              <a:gd name="T8" fmla="*/ 0 w 372"/>
              <a:gd name="T9" fmla="*/ 0 h 4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72"/>
              <a:gd name="T16" fmla="*/ 0 h 480"/>
              <a:gd name="T17" fmla="*/ 372 w 372"/>
              <a:gd name="T18" fmla="*/ 480 h 4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72" h="480">
                <a:moveTo>
                  <a:pt x="372" y="480"/>
                </a:moveTo>
                <a:cubicBezTo>
                  <a:pt x="371" y="426"/>
                  <a:pt x="370" y="373"/>
                  <a:pt x="352" y="328"/>
                </a:cubicBezTo>
                <a:cubicBezTo>
                  <a:pt x="334" y="283"/>
                  <a:pt x="301" y="248"/>
                  <a:pt x="264" y="208"/>
                </a:cubicBezTo>
                <a:cubicBezTo>
                  <a:pt x="227" y="168"/>
                  <a:pt x="172" y="123"/>
                  <a:pt x="128" y="88"/>
                </a:cubicBezTo>
                <a:cubicBezTo>
                  <a:pt x="84" y="53"/>
                  <a:pt x="42" y="26"/>
                  <a:pt x="0" y="0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4" name="Freeform 10"/>
          <p:cNvSpPr>
            <a:spLocks/>
          </p:cNvSpPr>
          <p:nvPr/>
        </p:nvSpPr>
        <p:spPr bwMode="auto">
          <a:xfrm>
            <a:off x="7016750" y="2844800"/>
            <a:ext cx="622300" cy="171450"/>
          </a:xfrm>
          <a:custGeom>
            <a:avLst/>
            <a:gdLst>
              <a:gd name="T0" fmla="*/ 392 w 392"/>
              <a:gd name="T1" fmla="*/ 108 h 108"/>
              <a:gd name="T2" fmla="*/ 312 w 392"/>
              <a:gd name="T3" fmla="*/ 28 h 108"/>
              <a:gd name="T4" fmla="*/ 0 w 392"/>
              <a:gd name="T5" fmla="*/ 0 h 108"/>
              <a:gd name="T6" fmla="*/ 0 60000 65536"/>
              <a:gd name="T7" fmla="*/ 0 60000 65536"/>
              <a:gd name="T8" fmla="*/ 0 60000 65536"/>
              <a:gd name="T9" fmla="*/ 0 w 392"/>
              <a:gd name="T10" fmla="*/ 0 h 108"/>
              <a:gd name="T11" fmla="*/ 392 w 392"/>
              <a:gd name="T12" fmla="*/ 108 h 1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2" h="108">
                <a:moveTo>
                  <a:pt x="392" y="108"/>
                </a:moveTo>
                <a:cubicBezTo>
                  <a:pt x="384" y="77"/>
                  <a:pt x="377" y="46"/>
                  <a:pt x="312" y="28"/>
                </a:cubicBezTo>
                <a:cubicBezTo>
                  <a:pt x="247" y="10"/>
                  <a:pt x="123" y="5"/>
                  <a:pt x="0" y="0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5" name="Freeform 11"/>
          <p:cNvSpPr>
            <a:spLocks/>
          </p:cNvSpPr>
          <p:nvPr/>
        </p:nvSpPr>
        <p:spPr bwMode="auto">
          <a:xfrm>
            <a:off x="6800850" y="2463800"/>
            <a:ext cx="520700" cy="196850"/>
          </a:xfrm>
          <a:custGeom>
            <a:avLst/>
            <a:gdLst>
              <a:gd name="T0" fmla="*/ 328 w 328"/>
              <a:gd name="T1" fmla="*/ 124 h 124"/>
              <a:gd name="T2" fmla="*/ 160 w 328"/>
              <a:gd name="T3" fmla="*/ 64 h 124"/>
              <a:gd name="T4" fmla="*/ 0 w 328"/>
              <a:gd name="T5" fmla="*/ 0 h 124"/>
              <a:gd name="T6" fmla="*/ 0 60000 65536"/>
              <a:gd name="T7" fmla="*/ 0 60000 65536"/>
              <a:gd name="T8" fmla="*/ 0 60000 65536"/>
              <a:gd name="T9" fmla="*/ 0 w 328"/>
              <a:gd name="T10" fmla="*/ 0 h 124"/>
              <a:gd name="T11" fmla="*/ 328 w 328"/>
              <a:gd name="T12" fmla="*/ 124 h 1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8" h="124">
                <a:moveTo>
                  <a:pt x="328" y="124"/>
                </a:moveTo>
                <a:cubicBezTo>
                  <a:pt x="271" y="104"/>
                  <a:pt x="215" y="85"/>
                  <a:pt x="160" y="64"/>
                </a:cubicBezTo>
                <a:cubicBezTo>
                  <a:pt x="105" y="43"/>
                  <a:pt x="52" y="21"/>
                  <a:pt x="0" y="0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6" name="Freeform 12"/>
          <p:cNvSpPr>
            <a:spLocks/>
          </p:cNvSpPr>
          <p:nvPr/>
        </p:nvSpPr>
        <p:spPr bwMode="auto">
          <a:xfrm>
            <a:off x="5880100" y="2438400"/>
            <a:ext cx="303213" cy="692150"/>
          </a:xfrm>
          <a:custGeom>
            <a:avLst/>
            <a:gdLst>
              <a:gd name="T0" fmla="*/ 180 w 191"/>
              <a:gd name="T1" fmla="*/ 436 h 436"/>
              <a:gd name="T2" fmla="*/ 176 w 191"/>
              <a:gd name="T3" fmla="*/ 336 h 436"/>
              <a:gd name="T4" fmla="*/ 88 w 191"/>
              <a:gd name="T5" fmla="*/ 212 h 436"/>
              <a:gd name="T6" fmla="*/ 44 w 191"/>
              <a:gd name="T7" fmla="*/ 116 h 436"/>
              <a:gd name="T8" fmla="*/ 0 w 191"/>
              <a:gd name="T9" fmla="*/ 0 h 4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1"/>
              <a:gd name="T16" fmla="*/ 0 h 436"/>
              <a:gd name="T17" fmla="*/ 191 w 191"/>
              <a:gd name="T18" fmla="*/ 436 h 4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1" h="436">
                <a:moveTo>
                  <a:pt x="180" y="436"/>
                </a:moveTo>
                <a:cubicBezTo>
                  <a:pt x="185" y="404"/>
                  <a:pt x="191" y="373"/>
                  <a:pt x="176" y="336"/>
                </a:cubicBezTo>
                <a:cubicBezTo>
                  <a:pt x="161" y="299"/>
                  <a:pt x="110" y="249"/>
                  <a:pt x="88" y="212"/>
                </a:cubicBezTo>
                <a:cubicBezTo>
                  <a:pt x="66" y="175"/>
                  <a:pt x="59" y="151"/>
                  <a:pt x="44" y="116"/>
                </a:cubicBezTo>
                <a:cubicBezTo>
                  <a:pt x="29" y="81"/>
                  <a:pt x="14" y="40"/>
                  <a:pt x="0" y="0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7" name="Freeform 13"/>
          <p:cNvSpPr>
            <a:spLocks/>
          </p:cNvSpPr>
          <p:nvPr/>
        </p:nvSpPr>
        <p:spPr bwMode="auto">
          <a:xfrm>
            <a:off x="3619500" y="2554288"/>
            <a:ext cx="2241550" cy="119062"/>
          </a:xfrm>
          <a:custGeom>
            <a:avLst/>
            <a:gdLst>
              <a:gd name="T0" fmla="*/ 1412 w 1412"/>
              <a:gd name="T1" fmla="*/ 75 h 75"/>
              <a:gd name="T2" fmla="*/ 1268 w 1412"/>
              <a:gd name="T3" fmla="*/ 11 h 75"/>
              <a:gd name="T4" fmla="*/ 728 w 1412"/>
              <a:gd name="T5" fmla="*/ 11 h 75"/>
              <a:gd name="T6" fmla="*/ 0 w 1412"/>
              <a:gd name="T7" fmla="*/ 19 h 75"/>
              <a:gd name="T8" fmla="*/ 0 60000 65536"/>
              <a:gd name="T9" fmla="*/ 0 60000 65536"/>
              <a:gd name="T10" fmla="*/ 0 60000 65536"/>
              <a:gd name="T11" fmla="*/ 0 60000 65536"/>
              <a:gd name="T12" fmla="*/ 0 w 1412"/>
              <a:gd name="T13" fmla="*/ 0 h 75"/>
              <a:gd name="T14" fmla="*/ 1412 w 1412"/>
              <a:gd name="T15" fmla="*/ 75 h 7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12" h="75">
                <a:moveTo>
                  <a:pt x="1412" y="75"/>
                </a:moveTo>
                <a:cubicBezTo>
                  <a:pt x="1397" y="48"/>
                  <a:pt x="1382" y="22"/>
                  <a:pt x="1268" y="11"/>
                </a:cubicBezTo>
                <a:cubicBezTo>
                  <a:pt x="1154" y="0"/>
                  <a:pt x="939" y="10"/>
                  <a:pt x="728" y="11"/>
                </a:cubicBezTo>
                <a:cubicBezTo>
                  <a:pt x="517" y="12"/>
                  <a:pt x="258" y="15"/>
                  <a:pt x="0" y="19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8" name="Freeform 14"/>
          <p:cNvSpPr>
            <a:spLocks/>
          </p:cNvSpPr>
          <p:nvPr/>
        </p:nvSpPr>
        <p:spPr bwMode="auto">
          <a:xfrm>
            <a:off x="3155950" y="2717800"/>
            <a:ext cx="498475" cy="666750"/>
          </a:xfrm>
          <a:custGeom>
            <a:avLst/>
            <a:gdLst>
              <a:gd name="T0" fmla="*/ 188 w 314"/>
              <a:gd name="T1" fmla="*/ 420 h 420"/>
              <a:gd name="T2" fmla="*/ 300 w 314"/>
              <a:gd name="T3" fmla="*/ 288 h 420"/>
              <a:gd name="T4" fmla="*/ 272 w 314"/>
              <a:gd name="T5" fmla="*/ 156 h 420"/>
              <a:gd name="T6" fmla="*/ 124 w 314"/>
              <a:gd name="T7" fmla="*/ 36 h 420"/>
              <a:gd name="T8" fmla="*/ 0 w 314"/>
              <a:gd name="T9" fmla="*/ 0 h 4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14"/>
              <a:gd name="T16" fmla="*/ 0 h 420"/>
              <a:gd name="T17" fmla="*/ 314 w 314"/>
              <a:gd name="T18" fmla="*/ 420 h 42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14" h="420">
                <a:moveTo>
                  <a:pt x="188" y="420"/>
                </a:moveTo>
                <a:cubicBezTo>
                  <a:pt x="237" y="376"/>
                  <a:pt x="286" y="332"/>
                  <a:pt x="300" y="288"/>
                </a:cubicBezTo>
                <a:cubicBezTo>
                  <a:pt x="314" y="244"/>
                  <a:pt x="301" y="198"/>
                  <a:pt x="272" y="156"/>
                </a:cubicBezTo>
                <a:cubicBezTo>
                  <a:pt x="243" y="114"/>
                  <a:pt x="169" y="62"/>
                  <a:pt x="124" y="36"/>
                </a:cubicBezTo>
                <a:cubicBezTo>
                  <a:pt x="79" y="10"/>
                  <a:pt x="39" y="5"/>
                  <a:pt x="0" y="0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9" name="Freeform 15"/>
          <p:cNvSpPr>
            <a:spLocks/>
          </p:cNvSpPr>
          <p:nvPr/>
        </p:nvSpPr>
        <p:spPr bwMode="auto">
          <a:xfrm>
            <a:off x="3733800" y="3073400"/>
            <a:ext cx="787400" cy="285750"/>
          </a:xfrm>
          <a:custGeom>
            <a:avLst/>
            <a:gdLst>
              <a:gd name="T0" fmla="*/ 0 w 496"/>
              <a:gd name="T1" fmla="*/ 180 h 180"/>
              <a:gd name="T2" fmla="*/ 148 w 496"/>
              <a:gd name="T3" fmla="*/ 88 h 180"/>
              <a:gd name="T4" fmla="*/ 496 w 496"/>
              <a:gd name="T5" fmla="*/ 0 h 180"/>
              <a:gd name="T6" fmla="*/ 0 60000 65536"/>
              <a:gd name="T7" fmla="*/ 0 60000 65536"/>
              <a:gd name="T8" fmla="*/ 0 60000 65536"/>
              <a:gd name="T9" fmla="*/ 0 w 496"/>
              <a:gd name="T10" fmla="*/ 0 h 180"/>
              <a:gd name="T11" fmla="*/ 496 w 496"/>
              <a:gd name="T12" fmla="*/ 180 h 1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96" h="180">
                <a:moveTo>
                  <a:pt x="0" y="180"/>
                </a:moveTo>
                <a:cubicBezTo>
                  <a:pt x="32" y="149"/>
                  <a:pt x="65" y="118"/>
                  <a:pt x="148" y="88"/>
                </a:cubicBezTo>
                <a:cubicBezTo>
                  <a:pt x="231" y="58"/>
                  <a:pt x="363" y="29"/>
                  <a:pt x="496" y="0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0" name="Freeform 16"/>
          <p:cNvSpPr>
            <a:spLocks/>
          </p:cNvSpPr>
          <p:nvPr/>
        </p:nvSpPr>
        <p:spPr bwMode="auto">
          <a:xfrm>
            <a:off x="5416550" y="2260600"/>
            <a:ext cx="323850" cy="234950"/>
          </a:xfrm>
          <a:custGeom>
            <a:avLst/>
            <a:gdLst>
              <a:gd name="T0" fmla="*/ 204 w 204"/>
              <a:gd name="T1" fmla="*/ 148 h 148"/>
              <a:gd name="T2" fmla="*/ 92 w 204"/>
              <a:gd name="T3" fmla="*/ 96 h 148"/>
              <a:gd name="T4" fmla="*/ 0 w 204"/>
              <a:gd name="T5" fmla="*/ 0 h 148"/>
              <a:gd name="T6" fmla="*/ 0 60000 65536"/>
              <a:gd name="T7" fmla="*/ 0 60000 65536"/>
              <a:gd name="T8" fmla="*/ 0 60000 65536"/>
              <a:gd name="T9" fmla="*/ 0 w 204"/>
              <a:gd name="T10" fmla="*/ 0 h 148"/>
              <a:gd name="T11" fmla="*/ 204 w 204"/>
              <a:gd name="T12" fmla="*/ 148 h 1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4" h="148">
                <a:moveTo>
                  <a:pt x="204" y="148"/>
                </a:moveTo>
                <a:cubicBezTo>
                  <a:pt x="165" y="134"/>
                  <a:pt x="126" y="121"/>
                  <a:pt x="92" y="96"/>
                </a:cubicBezTo>
                <a:cubicBezTo>
                  <a:pt x="58" y="71"/>
                  <a:pt x="29" y="35"/>
                  <a:pt x="0" y="0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1" name="Freeform 17"/>
          <p:cNvSpPr>
            <a:spLocks/>
          </p:cNvSpPr>
          <p:nvPr/>
        </p:nvSpPr>
        <p:spPr bwMode="auto">
          <a:xfrm>
            <a:off x="3683000" y="1663700"/>
            <a:ext cx="1458913" cy="635000"/>
          </a:xfrm>
          <a:custGeom>
            <a:avLst/>
            <a:gdLst>
              <a:gd name="T0" fmla="*/ 900 w 919"/>
              <a:gd name="T1" fmla="*/ 0 h 400"/>
              <a:gd name="T2" fmla="*/ 908 w 919"/>
              <a:gd name="T3" fmla="*/ 72 h 400"/>
              <a:gd name="T4" fmla="*/ 832 w 919"/>
              <a:gd name="T5" fmla="*/ 200 h 400"/>
              <a:gd name="T6" fmla="*/ 544 w 919"/>
              <a:gd name="T7" fmla="*/ 304 h 400"/>
              <a:gd name="T8" fmla="*/ 0 w 919"/>
              <a:gd name="T9" fmla="*/ 400 h 4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19"/>
              <a:gd name="T16" fmla="*/ 0 h 400"/>
              <a:gd name="T17" fmla="*/ 919 w 919"/>
              <a:gd name="T18" fmla="*/ 400 h 4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19" h="400">
                <a:moveTo>
                  <a:pt x="900" y="0"/>
                </a:moveTo>
                <a:cubicBezTo>
                  <a:pt x="909" y="19"/>
                  <a:pt x="919" y="39"/>
                  <a:pt x="908" y="72"/>
                </a:cubicBezTo>
                <a:cubicBezTo>
                  <a:pt x="897" y="105"/>
                  <a:pt x="893" y="161"/>
                  <a:pt x="832" y="200"/>
                </a:cubicBezTo>
                <a:cubicBezTo>
                  <a:pt x="771" y="239"/>
                  <a:pt x="683" y="271"/>
                  <a:pt x="544" y="304"/>
                </a:cubicBezTo>
                <a:cubicBezTo>
                  <a:pt x="405" y="337"/>
                  <a:pt x="202" y="368"/>
                  <a:pt x="0" y="400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2" name="Freeform 18"/>
          <p:cNvSpPr>
            <a:spLocks/>
          </p:cNvSpPr>
          <p:nvPr/>
        </p:nvSpPr>
        <p:spPr bwMode="auto">
          <a:xfrm>
            <a:off x="3206750" y="1460500"/>
            <a:ext cx="1714500" cy="590550"/>
          </a:xfrm>
          <a:custGeom>
            <a:avLst/>
            <a:gdLst>
              <a:gd name="T0" fmla="*/ 8 w 1080"/>
              <a:gd name="T1" fmla="*/ 372 h 372"/>
              <a:gd name="T2" fmla="*/ 20 w 1080"/>
              <a:gd name="T3" fmla="*/ 304 h 372"/>
              <a:gd name="T4" fmla="*/ 128 w 1080"/>
              <a:gd name="T5" fmla="*/ 192 h 372"/>
              <a:gd name="T6" fmla="*/ 300 w 1080"/>
              <a:gd name="T7" fmla="*/ 108 h 372"/>
              <a:gd name="T8" fmla="*/ 592 w 1080"/>
              <a:gd name="T9" fmla="*/ 32 h 372"/>
              <a:gd name="T10" fmla="*/ 892 w 1080"/>
              <a:gd name="T11" fmla="*/ 4 h 372"/>
              <a:gd name="T12" fmla="*/ 1080 w 1080"/>
              <a:gd name="T13" fmla="*/ 56 h 3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80"/>
              <a:gd name="T22" fmla="*/ 0 h 372"/>
              <a:gd name="T23" fmla="*/ 1080 w 1080"/>
              <a:gd name="T24" fmla="*/ 372 h 37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80" h="372">
                <a:moveTo>
                  <a:pt x="8" y="372"/>
                </a:moveTo>
                <a:cubicBezTo>
                  <a:pt x="4" y="353"/>
                  <a:pt x="0" y="334"/>
                  <a:pt x="20" y="304"/>
                </a:cubicBezTo>
                <a:cubicBezTo>
                  <a:pt x="40" y="274"/>
                  <a:pt x="81" y="225"/>
                  <a:pt x="128" y="192"/>
                </a:cubicBezTo>
                <a:cubicBezTo>
                  <a:pt x="175" y="159"/>
                  <a:pt x="223" y="135"/>
                  <a:pt x="300" y="108"/>
                </a:cubicBezTo>
                <a:cubicBezTo>
                  <a:pt x="377" y="81"/>
                  <a:pt x="493" y="49"/>
                  <a:pt x="592" y="32"/>
                </a:cubicBezTo>
                <a:cubicBezTo>
                  <a:pt x="691" y="15"/>
                  <a:pt x="811" y="0"/>
                  <a:pt x="892" y="4"/>
                </a:cubicBezTo>
                <a:cubicBezTo>
                  <a:pt x="973" y="8"/>
                  <a:pt x="1026" y="32"/>
                  <a:pt x="1080" y="56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3" name="Freeform 19"/>
          <p:cNvSpPr>
            <a:spLocks/>
          </p:cNvSpPr>
          <p:nvPr/>
        </p:nvSpPr>
        <p:spPr bwMode="auto">
          <a:xfrm>
            <a:off x="1497013" y="2216150"/>
            <a:ext cx="1093787" cy="793750"/>
          </a:xfrm>
          <a:custGeom>
            <a:avLst/>
            <a:gdLst>
              <a:gd name="T0" fmla="*/ 689 w 689"/>
              <a:gd name="T1" fmla="*/ 500 h 500"/>
              <a:gd name="T2" fmla="*/ 349 w 689"/>
              <a:gd name="T3" fmla="*/ 428 h 500"/>
              <a:gd name="T4" fmla="*/ 77 w 689"/>
              <a:gd name="T5" fmla="*/ 344 h 500"/>
              <a:gd name="T6" fmla="*/ 1 w 689"/>
              <a:gd name="T7" fmla="*/ 176 h 500"/>
              <a:gd name="T8" fmla="*/ 85 w 689"/>
              <a:gd name="T9" fmla="*/ 76 h 500"/>
              <a:gd name="T10" fmla="*/ 205 w 689"/>
              <a:gd name="T11" fmla="*/ 0 h 5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89"/>
              <a:gd name="T19" fmla="*/ 0 h 500"/>
              <a:gd name="T20" fmla="*/ 689 w 689"/>
              <a:gd name="T21" fmla="*/ 500 h 5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89" h="500">
                <a:moveTo>
                  <a:pt x="689" y="500"/>
                </a:moveTo>
                <a:cubicBezTo>
                  <a:pt x="632" y="488"/>
                  <a:pt x="451" y="454"/>
                  <a:pt x="349" y="428"/>
                </a:cubicBezTo>
                <a:cubicBezTo>
                  <a:pt x="247" y="402"/>
                  <a:pt x="135" y="386"/>
                  <a:pt x="77" y="344"/>
                </a:cubicBezTo>
                <a:cubicBezTo>
                  <a:pt x="19" y="302"/>
                  <a:pt x="0" y="221"/>
                  <a:pt x="1" y="176"/>
                </a:cubicBezTo>
                <a:cubicBezTo>
                  <a:pt x="2" y="131"/>
                  <a:pt x="51" y="105"/>
                  <a:pt x="85" y="76"/>
                </a:cubicBezTo>
                <a:cubicBezTo>
                  <a:pt x="119" y="47"/>
                  <a:pt x="162" y="23"/>
                  <a:pt x="205" y="0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4" name="Freeform 20"/>
          <p:cNvSpPr>
            <a:spLocks/>
          </p:cNvSpPr>
          <p:nvPr/>
        </p:nvSpPr>
        <p:spPr bwMode="auto">
          <a:xfrm>
            <a:off x="2171700" y="2025650"/>
            <a:ext cx="793750" cy="730250"/>
          </a:xfrm>
          <a:custGeom>
            <a:avLst/>
            <a:gdLst>
              <a:gd name="T0" fmla="*/ 280 w 500"/>
              <a:gd name="T1" fmla="*/ 460 h 460"/>
              <a:gd name="T2" fmla="*/ 128 w 500"/>
              <a:gd name="T3" fmla="*/ 428 h 460"/>
              <a:gd name="T4" fmla="*/ 4 w 500"/>
              <a:gd name="T5" fmla="*/ 352 h 460"/>
              <a:gd name="T6" fmla="*/ 104 w 500"/>
              <a:gd name="T7" fmla="*/ 252 h 460"/>
              <a:gd name="T8" fmla="*/ 260 w 500"/>
              <a:gd name="T9" fmla="*/ 224 h 460"/>
              <a:gd name="T10" fmla="*/ 500 w 500"/>
              <a:gd name="T11" fmla="*/ 0 h 46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00"/>
              <a:gd name="T19" fmla="*/ 0 h 460"/>
              <a:gd name="T20" fmla="*/ 500 w 500"/>
              <a:gd name="T21" fmla="*/ 460 h 46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00" h="460">
                <a:moveTo>
                  <a:pt x="280" y="460"/>
                </a:moveTo>
                <a:cubicBezTo>
                  <a:pt x="227" y="453"/>
                  <a:pt x="174" y="446"/>
                  <a:pt x="128" y="428"/>
                </a:cubicBezTo>
                <a:cubicBezTo>
                  <a:pt x="82" y="410"/>
                  <a:pt x="8" y="381"/>
                  <a:pt x="4" y="352"/>
                </a:cubicBezTo>
                <a:cubicBezTo>
                  <a:pt x="0" y="323"/>
                  <a:pt x="61" y="273"/>
                  <a:pt x="104" y="252"/>
                </a:cubicBezTo>
                <a:cubicBezTo>
                  <a:pt x="147" y="231"/>
                  <a:pt x="194" y="266"/>
                  <a:pt x="260" y="224"/>
                </a:cubicBezTo>
                <a:cubicBezTo>
                  <a:pt x="326" y="182"/>
                  <a:pt x="413" y="91"/>
                  <a:pt x="500" y="0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5" name="Freeform 21"/>
          <p:cNvSpPr>
            <a:spLocks/>
          </p:cNvSpPr>
          <p:nvPr/>
        </p:nvSpPr>
        <p:spPr bwMode="auto">
          <a:xfrm>
            <a:off x="2108200" y="3041650"/>
            <a:ext cx="427038" cy="387350"/>
          </a:xfrm>
          <a:custGeom>
            <a:avLst/>
            <a:gdLst>
              <a:gd name="T0" fmla="*/ 0 w 269"/>
              <a:gd name="T1" fmla="*/ 244 h 244"/>
              <a:gd name="T2" fmla="*/ 216 w 269"/>
              <a:gd name="T3" fmla="*/ 128 h 244"/>
              <a:gd name="T4" fmla="*/ 264 w 269"/>
              <a:gd name="T5" fmla="*/ 44 h 244"/>
              <a:gd name="T6" fmla="*/ 244 w 269"/>
              <a:gd name="T7" fmla="*/ 0 h 244"/>
              <a:gd name="T8" fmla="*/ 0 60000 65536"/>
              <a:gd name="T9" fmla="*/ 0 60000 65536"/>
              <a:gd name="T10" fmla="*/ 0 60000 65536"/>
              <a:gd name="T11" fmla="*/ 0 60000 65536"/>
              <a:gd name="T12" fmla="*/ 0 w 269"/>
              <a:gd name="T13" fmla="*/ 0 h 244"/>
              <a:gd name="T14" fmla="*/ 269 w 269"/>
              <a:gd name="T15" fmla="*/ 244 h 2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69" h="244">
                <a:moveTo>
                  <a:pt x="0" y="244"/>
                </a:moveTo>
                <a:cubicBezTo>
                  <a:pt x="86" y="202"/>
                  <a:pt x="172" y="161"/>
                  <a:pt x="216" y="128"/>
                </a:cubicBezTo>
                <a:cubicBezTo>
                  <a:pt x="260" y="95"/>
                  <a:pt x="259" y="65"/>
                  <a:pt x="264" y="44"/>
                </a:cubicBezTo>
                <a:cubicBezTo>
                  <a:pt x="269" y="23"/>
                  <a:pt x="256" y="11"/>
                  <a:pt x="244" y="0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6" name="Freeform 22"/>
          <p:cNvSpPr>
            <a:spLocks/>
          </p:cNvSpPr>
          <p:nvPr/>
        </p:nvSpPr>
        <p:spPr bwMode="auto">
          <a:xfrm>
            <a:off x="3119438" y="2152650"/>
            <a:ext cx="182562" cy="412750"/>
          </a:xfrm>
          <a:custGeom>
            <a:avLst/>
            <a:gdLst>
              <a:gd name="T0" fmla="*/ 115 w 115"/>
              <a:gd name="T1" fmla="*/ 260 h 260"/>
              <a:gd name="T2" fmla="*/ 15 w 115"/>
              <a:gd name="T3" fmla="*/ 172 h 260"/>
              <a:gd name="T4" fmla="*/ 27 w 115"/>
              <a:gd name="T5" fmla="*/ 0 h 260"/>
              <a:gd name="T6" fmla="*/ 0 60000 65536"/>
              <a:gd name="T7" fmla="*/ 0 60000 65536"/>
              <a:gd name="T8" fmla="*/ 0 60000 65536"/>
              <a:gd name="T9" fmla="*/ 0 w 115"/>
              <a:gd name="T10" fmla="*/ 0 h 260"/>
              <a:gd name="T11" fmla="*/ 115 w 115"/>
              <a:gd name="T12" fmla="*/ 260 h 2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5" h="260">
                <a:moveTo>
                  <a:pt x="115" y="260"/>
                </a:moveTo>
                <a:cubicBezTo>
                  <a:pt x="72" y="237"/>
                  <a:pt x="30" y="215"/>
                  <a:pt x="15" y="172"/>
                </a:cubicBezTo>
                <a:cubicBezTo>
                  <a:pt x="0" y="129"/>
                  <a:pt x="13" y="64"/>
                  <a:pt x="27" y="0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7" name="Freeform 23"/>
          <p:cNvSpPr>
            <a:spLocks/>
          </p:cNvSpPr>
          <p:nvPr/>
        </p:nvSpPr>
        <p:spPr bwMode="auto">
          <a:xfrm>
            <a:off x="1174750" y="2705100"/>
            <a:ext cx="177800" cy="387350"/>
          </a:xfrm>
          <a:custGeom>
            <a:avLst/>
            <a:gdLst>
              <a:gd name="T0" fmla="*/ 0 w 112"/>
              <a:gd name="T1" fmla="*/ 244 h 244"/>
              <a:gd name="T2" fmla="*/ 72 w 112"/>
              <a:gd name="T3" fmla="*/ 104 h 244"/>
              <a:gd name="T4" fmla="*/ 112 w 112"/>
              <a:gd name="T5" fmla="*/ 0 h 244"/>
              <a:gd name="T6" fmla="*/ 0 60000 65536"/>
              <a:gd name="T7" fmla="*/ 0 60000 65536"/>
              <a:gd name="T8" fmla="*/ 0 60000 65536"/>
              <a:gd name="T9" fmla="*/ 0 w 112"/>
              <a:gd name="T10" fmla="*/ 0 h 244"/>
              <a:gd name="T11" fmla="*/ 112 w 112"/>
              <a:gd name="T12" fmla="*/ 244 h 2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2" h="244">
                <a:moveTo>
                  <a:pt x="0" y="244"/>
                </a:moveTo>
                <a:cubicBezTo>
                  <a:pt x="26" y="194"/>
                  <a:pt x="53" y="145"/>
                  <a:pt x="72" y="104"/>
                </a:cubicBezTo>
                <a:cubicBezTo>
                  <a:pt x="91" y="63"/>
                  <a:pt x="101" y="31"/>
                  <a:pt x="112" y="0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8" name="Freeform 24"/>
          <p:cNvSpPr>
            <a:spLocks/>
          </p:cNvSpPr>
          <p:nvPr/>
        </p:nvSpPr>
        <p:spPr bwMode="auto">
          <a:xfrm>
            <a:off x="1806575" y="2193925"/>
            <a:ext cx="422275" cy="309563"/>
          </a:xfrm>
          <a:custGeom>
            <a:avLst/>
            <a:gdLst>
              <a:gd name="T0" fmla="*/ 0 w 266"/>
              <a:gd name="T1" fmla="*/ 195 h 195"/>
              <a:gd name="T2" fmla="*/ 108 w 266"/>
              <a:gd name="T3" fmla="*/ 159 h 195"/>
              <a:gd name="T4" fmla="*/ 266 w 266"/>
              <a:gd name="T5" fmla="*/ 0 h 195"/>
              <a:gd name="T6" fmla="*/ 0 60000 65536"/>
              <a:gd name="T7" fmla="*/ 0 60000 65536"/>
              <a:gd name="T8" fmla="*/ 0 60000 65536"/>
              <a:gd name="T9" fmla="*/ 0 w 266"/>
              <a:gd name="T10" fmla="*/ 0 h 195"/>
              <a:gd name="T11" fmla="*/ 266 w 266"/>
              <a:gd name="T12" fmla="*/ 195 h 19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6" h="195">
                <a:moveTo>
                  <a:pt x="0" y="195"/>
                </a:moveTo>
                <a:cubicBezTo>
                  <a:pt x="32" y="193"/>
                  <a:pt x="64" y="192"/>
                  <a:pt x="108" y="159"/>
                </a:cubicBezTo>
                <a:cubicBezTo>
                  <a:pt x="152" y="126"/>
                  <a:pt x="209" y="63"/>
                  <a:pt x="266" y="0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9" name="Freeform 25"/>
          <p:cNvSpPr>
            <a:spLocks/>
          </p:cNvSpPr>
          <p:nvPr/>
        </p:nvSpPr>
        <p:spPr bwMode="auto">
          <a:xfrm>
            <a:off x="4914900" y="2727325"/>
            <a:ext cx="914400" cy="358775"/>
          </a:xfrm>
          <a:custGeom>
            <a:avLst/>
            <a:gdLst>
              <a:gd name="T0" fmla="*/ 576 w 576"/>
              <a:gd name="T1" fmla="*/ 226 h 226"/>
              <a:gd name="T2" fmla="*/ 490 w 576"/>
              <a:gd name="T3" fmla="*/ 104 h 226"/>
              <a:gd name="T4" fmla="*/ 245 w 576"/>
              <a:gd name="T5" fmla="*/ 17 h 226"/>
              <a:gd name="T6" fmla="*/ 0 w 576"/>
              <a:gd name="T7" fmla="*/ 3 h 226"/>
              <a:gd name="T8" fmla="*/ 0 60000 65536"/>
              <a:gd name="T9" fmla="*/ 0 60000 65536"/>
              <a:gd name="T10" fmla="*/ 0 60000 65536"/>
              <a:gd name="T11" fmla="*/ 0 60000 65536"/>
              <a:gd name="T12" fmla="*/ 0 w 576"/>
              <a:gd name="T13" fmla="*/ 0 h 226"/>
              <a:gd name="T14" fmla="*/ 576 w 576"/>
              <a:gd name="T15" fmla="*/ 226 h 22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" h="226">
                <a:moveTo>
                  <a:pt x="576" y="226"/>
                </a:moveTo>
                <a:cubicBezTo>
                  <a:pt x="560" y="182"/>
                  <a:pt x="545" y="139"/>
                  <a:pt x="490" y="104"/>
                </a:cubicBezTo>
                <a:cubicBezTo>
                  <a:pt x="435" y="69"/>
                  <a:pt x="327" y="34"/>
                  <a:pt x="245" y="17"/>
                </a:cubicBezTo>
                <a:cubicBezTo>
                  <a:pt x="163" y="0"/>
                  <a:pt x="81" y="1"/>
                  <a:pt x="0" y="3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0" name="Text Box 26"/>
          <p:cNvSpPr txBox="1">
            <a:spLocks noChangeArrowheads="1"/>
          </p:cNvSpPr>
          <p:nvPr/>
        </p:nvSpPr>
        <p:spPr bwMode="auto">
          <a:xfrm>
            <a:off x="1965325" y="1103313"/>
            <a:ext cx="1035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b="1">
                <a:latin typeface="AvantGarde Bk BT" pitchFamily="34" charset="0"/>
              </a:rPr>
              <a:t>January</a:t>
            </a:r>
          </a:p>
        </p:txBody>
      </p:sp>
      <p:sp>
        <p:nvSpPr>
          <p:cNvPr id="31771" name="Freeform 27"/>
          <p:cNvSpPr>
            <a:spLocks/>
          </p:cNvSpPr>
          <p:nvPr/>
        </p:nvSpPr>
        <p:spPr bwMode="auto">
          <a:xfrm>
            <a:off x="3211513" y="4297363"/>
            <a:ext cx="1657350" cy="434975"/>
          </a:xfrm>
          <a:custGeom>
            <a:avLst/>
            <a:gdLst>
              <a:gd name="T0" fmla="*/ 0 w 1044"/>
              <a:gd name="T1" fmla="*/ 166 h 274"/>
              <a:gd name="T2" fmla="*/ 123 w 1044"/>
              <a:gd name="T3" fmla="*/ 259 h 274"/>
              <a:gd name="T4" fmla="*/ 562 w 1044"/>
              <a:gd name="T5" fmla="*/ 259 h 274"/>
              <a:gd name="T6" fmla="*/ 951 w 1044"/>
              <a:gd name="T7" fmla="*/ 173 h 274"/>
              <a:gd name="T8" fmla="*/ 1044 w 1044"/>
              <a:gd name="T9" fmla="*/ 0 h 27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44"/>
              <a:gd name="T16" fmla="*/ 0 h 274"/>
              <a:gd name="T17" fmla="*/ 1044 w 1044"/>
              <a:gd name="T18" fmla="*/ 274 h 27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44" h="274">
                <a:moveTo>
                  <a:pt x="0" y="166"/>
                </a:moveTo>
                <a:cubicBezTo>
                  <a:pt x="14" y="205"/>
                  <a:pt x="29" y="244"/>
                  <a:pt x="123" y="259"/>
                </a:cubicBezTo>
                <a:cubicBezTo>
                  <a:pt x="217" y="274"/>
                  <a:pt x="424" y="273"/>
                  <a:pt x="562" y="259"/>
                </a:cubicBezTo>
                <a:cubicBezTo>
                  <a:pt x="700" y="245"/>
                  <a:pt x="871" y="216"/>
                  <a:pt x="951" y="173"/>
                </a:cubicBezTo>
                <a:cubicBezTo>
                  <a:pt x="1031" y="130"/>
                  <a:pt x="1031" y="34"/>
                  <a:pt x="1044" y="0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2" name="Freeform 28"/>
          <p:cNvSpPr>
            <a:spLocks/>
          </p:cNvSpPr>
          <p:nvPr/>
        </p:nvSpPr>
        <p:spPr bwMode="auto">
          <a:xfrm>
            <a:off x="3851275" y="4171950"/>
            <a:ext cx="241300" cy="114300"/>
          </a:xfrm>
          <a:custGeom>
            <a:avLst/>
            <a:gdLst>
              <a:gd name="T0" fmla="*/ 152 w 152"/>
              <a:gd name="T1" fmla="*/ 0 h 72"/>
              <a:gd name="T2" fmla="*/ 65 w 152"/>
              <a:gd name="T3" fmla="*/ 50 h 72"/>
              <a:gd name="T4" fmla="*/ 0 w 152"/>
              <a:gd name="T5" fmla="*/ 72 h 72"/>
              <a:gd name="T6" fmla="*/ 0 60000 65536"/>
              <a:gd name="T7" fmla="*/ 0 60000 65536"/>
              <a:gd name="T8" fmla="*/ 0 60000 65536"/>
              <a:gd name="T9" fmla="*/ 0 w 152"/>
              <a:gd name="T10" fmla="*/ 0 h 72"/>
              <a:gd name="T11" fmla="*/ 152 w 152"/>
              <a:gd name="T12" fmla="*/ 72 h 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2" h="72">
                <a:moveTo>
                  <a:pt x="152" y="0"/>
                </a:moveTo>
                <a:cubicBezTo>
                  <a:pt x="121" y="19"/>
                  <a:pt x="90" y="38"/>
                  <a:pt x="65" y="50"/>
                </a:cubicBezTo>
                <a:cubicBezTo>
                  <a:pt x="40" y="62"/>
                  <a:pt x="20" y="67"/>
                  <a:pt x="0" y="72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3" name="Freeform 29"/>
          <p:cNvSpPr>
            <a:spLocks/>
          </p:cNvSpPr>
          <p:nvPr/>
        </p:nvSpPr>
        <p:spPr bwMode="auto">
          <a:xfrm>
            <a:off x="3246438" y="4721225"/>
            <a:ext cx="2005012" cy="536575"/>
          </a:xfrm>
          <a:custGeom>
            <a:avLst/>
            <a:gdLst>
              <a:gd name="T0" fmla="*/ 1224 w 1263"/>
              <a:gd name="T1" fmla="*/ 0 h 338"/>
              <a:gd name="T2" fmla="*/ 1231 w 1263"/>
              <a:gd name="T3" fmla="*/ 93 h 338"/>
              <a:gd name="T4" fmla="*/ 1029 w 1263"/>
              <a:gd name="T5" fmla="*/ 208 h 338"/>
              <a:gd name="T6" fmla="*/ 605 w 1263"/>
              <a:gd name="T7" fmla="*/ 280 h 338"/>
              <a:gd name="T8" fmla="*/ 0 w 1263"/>
              <a:gd name="T9" fmla="*/ 338 h 3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63"/>
              <a:gd name="T16" fmla="*/ 0 h 338"/>
              <a:gd name="T17" fmla="*/ 1263 w 1263"/>
              <a:gd name="T18" fmla="*/ 338 h 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63" h="338">
                <a:moveTo>
                  <a:pt x="1224" y="0"/>
                </a:moveTo>
                <a:cubicBezTo>
                  <a:pt x="1243" y="29"/>
                  <a:pt x="1263" y="58"/>
                  <a:pt x="1231" y="93"/>
                </a:cubicBezTo>
                <a:cubicBezTo>
                  <a:pt x="1199" y="128"/>
                  <a:pt x="1133" y="177"/>
                  <a:pt x="1029" y="208"/>
                </a:cubicBezTo>
                <a:cubicBezTo>
                  <a:pt x="925" y="239"/>
                  <a:pt x="776" y="258"/>
                  <a:pt x="605" y="280"/>
                </a:cubicBezTo>
                <a:cubicBezTo>
                  <a:pt x="434" y="302"/>
                  <a:pt x="217" y="320"/>
                  <a:pt x="0" y="338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4" name="Freeform 30"/>
          <p:cNvSpPr>
            <a:spLocks/>
          </p:cNvSpPr>
          <p:nvPr/>
        </p:nvSpPr>
        <p:spPr bwMode="auto">
          <a:xfrm>
            <a:off x="2514600" y="4732338"/>
            <a:ext cx="422275" cy="617537"/>
          </a:xfrm>
          <a:custGeom>
            <a:avLst/>
            <a:gdLst>
              <a:gd name="T0" fmla="*/ 266 w 266"/>
              <a:gd name="T1" fmla="*/ 0 h 389"/>
              <a:gd name="T2" fmla="*/ 245 w 266"/>
              <a:gd name="T3" fmla="*/ 144 h 389"/>
              <a:gd name="T4" fmla="*/ 137 w 266"/>
              <a:gd name="T5" fmla="*/ 324 h 389"/>
              <a:gd name="T6" fmla="*/ 0 w 266"/>
              <a:gd name="T7" fmla="*/ 389 h 389"/>
              <a:gd name="T8" fmla="*/ 0 60000 65536"/>
              <a:gd name="T9" fmla="*/ 0 60000 65536"/>
              <a:gd name="T10" fmla="*/ 0 60000 65536"/>
              <a:gd name="T11" fmla="*/ 0 60000 65536"/>
              <a:gd name="T12" fmla="*/ 0 w 266"/>
              <a:gd name="T13" fmla="*/ 0 h 389"/>
              <a:gd name="T14" fmla="*/ 266 w 266"/>
              <a:gd name="T15" fmla="*/ 389 h 38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66" h="389">
                <a:moveTo>
                  <a:pt x="266" y="0"/>
                </a:moveTo>
                <a:cubicBezTo>
                  <a:pt x="266" y="45"/>
                  <a:pt x="266" y="90"/>
                  <a:pt x="245" y="144"/>
                </a:cubicBezTo>
                <a:cubicBezTo>
                  <a:pt x="224" y="198"/>
                  <a:pt x="178" y="283"/>
                  <a:pt x="137" y="324"/>
                </a:cubicBezTo>
                <a:cubicBezTo>
                  <a:pt x="96" y="365"/>
                  <a:pt x="48" y="377"/>
                  <a:pt x="0" y="389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5" name="Freeform 31"/>
          <p:cNvSpPr>
            <a:spLocks/>
          </p:cNvSpPr>
          <p:nvPr/>
        </p:nvSpPr>
        <p:spPr bwMode="auto">
          <a:xfrm>
            <a:off x="1349375" y="5006975"/>
            <a:ext cx="468313" cy="490538"/>
          </a:xfrm>
          <a:custGeom>
            <a:avLst/>
            <a:gdLst>
              <a:gd name="T0" fmla="*/ 295 w 295"/>
              <a:gd name="T1" fmla="*/ 0 h 309"/>
              <a:gd name="T2" fmla="*/ 208 w 295"/>
              <a:gd name="T3" fmla="*/ 115 h 309"/>
              <a:gd name="T4" fmla="*/ 0 w 295"/>
              <a:gd name="T5" fmla="*/ 309 h 309"/>
              <a:gd name="T6" fmla="*/ 0 60000 65536"/>
              <a:gd name="T7" fmla="*/ 0 60000 65536"/>
              <a:gd name="T8" fmla="*/ 0 60000 65536"/>
              <a:gd name="T9" fmla="*/ 0 w 295"/>
              <a:gd name="T10" fmla="*/ 0 h 309"/>
              <a:gd name="T11" fmla="*/ 295 w 295"/>
              <a:gd name="T12" fmla="*/ 309 h 3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5" h="309">
                <a:moveTo>
                  <a:pt x="295" y="0"/>
                </a:moveTo>
                <a:cubicBezTo>
                  <a:pt x="276" y="32"/>
                  <a:pt x="257" y="64"/>
                  <a:pt x="208" y="115"/>
                </a:cubicBezTo>
                <a:cubicBezTo>
                  <a:pt x="159" y="166"/>
                  <a:pt x="79" y="237"/>
                  <a:pt x="0" y="309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6" name="Freeform 32"/>
          <p:cNvSpPr>
            <a:spLocks/>
          </p:cNvSpPr>
          <p:nvPr/>
        </p:nvSpPr>
        <p:spPr bwMode="auto">
          <a:xfrm>
            <a:off x="2079625" y="5029200"/>
            <a:ext cx="171450" cy="422275"/>
          </a:xfrm>
          <a:custGeom>
            <a:avLst/>
            <a:gdLst>
              <a:gd name="T0" fmla="*/ 108 w 108"/>
              <a:gd name="T1" fmla="*/ 0 h 266"/>
              <a:gd name="T2" fmla="*/ 65 w 108"/>
              <a:gd name="T3" fmla="*/ 137 h 266"/>
              <a:gd name="T4" fmla="*/ 0 w 108"/>
              <a:gd name="T5" fmla="*/ 266 h 266"/>
              <a:gd name="T6" fmla="*/ 0 60000 65536"/>
              <a:gd name="T7" fmla="*/ 0 60000 65536"/>
              <a:gd name="T8" fmla="*/ 0 60000 65536"/>
              <a:gd name="T9" fmla="*/ 0 w 108"/>
              <a:gd name="T10" fmla="*/ 0 h 266"/>
              <a:gd name="T11" fmla="*/ 108 w 108"/>
              <a:gd name="T12" fmla="*/ 266 h 2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8" h="266">
                <a:moveTo>
                  <a:pt x="108" y="0"/>
                </a:moveTo>
                <a:cubicBezTo>
                  <a:pt x="95" y="46"/>
                  <a:pt x="83" y="93"/>
                  <a:pt x="65" y="137"/>
                </a:cubicBezTo>
                <a:cubicBezTo>
                  <a:pt x="47" y="181"/>
                  <a:pt x="23" y="223"/>
                  <a:pt x="0" y="266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7" name="Freeform 33"/>
          <p:cNvSpPr>
            <a:spLocks/>
          </p:cNvSpPr>
          <p:nvPr/>
        </p:nvSpPr>
        <p:spPr bwMode="auto">
          <a:xfrm>
            <a:off x="1439863" y="5772150"/>
            <a:ext cx="1162050" cy="365125"/>
          </a:xfrm>
          <a:custGeom>
            <a:avLst/>
            <a:gdLst>
              <a:gd name="T0" fmla="*/ 713 w 732"/>
              <a:gd name="T1" fmla="*/ 230 h 230"/>
              <a:gd name="T2" fmla="*/ 670 w 732"/>
              <a:gd name="T3" fmla="*/ 72 h 230"/>
              <a:gd name="T4" fmla="*/ 339 w 732"/>
              <a:gd name="T5" fmla="*/ 7 h 230"/>
              <a:gd name="T6" fmla="*/ 0 w 732"/>
              <a:gd name="T7" fmla="*/ 29 h 230"/>
              <a:gd name="T8" fmla="*/ 0 60000 65536"/>
              <a:gd name="T9" fmla="*/ 0 60000 65536"/>
              <a:gd name="T10" fmla="*/ 0 60000 65536"/>
              <a:gd name="T11" fmla="*/ 0 60000 65536"/>
              <a:gd name="T12" fmla="*/ 0 w 732"/>
              <a:gd name="T13" fmla="*/ 0 h 230"/>
              <a:gd name="T14" fmla="*/ 732 w 732"/>
              <a:gd name="T15" fmla="*/ 230 h 23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32" h="230">
                <a:moveTo>
                  <a:pt x="713" y="230"/>
                </a:moveTo>
                <a:cubicBezTo>
                  <a:pt x="722" y="169"/>
                  <a:pt x="732" y="109"/>
                  <a:pt x="670" y="72"/>
                </a:cubicBezTo>
                <a:cubicBezTo>
                  <a:pt x="608" y="35"/>
                  <a:pt x="451" y="14"/>
                  <a:pt x="339" y="7"/>
                </a:cubicBezTo>
                <a:cubicBezTo>
                  <a:pt x="227" y="0"/>
                  <a:pt x="113" y="14"/>
                  <a:pt x="0" y="29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8" name="Freeform 34"/>
          <p:cNvSpPr>
            <a:spLocks/>
          </p:cNvSpPr>
          <p:nvPr/>
        </p:nvSpPr>
        <p:spPr bwMode="auto">
          <a:xfrm>
            <a:off x="2625725" y="5668963"/>
            <a:ext cx="60325" cy="331787"/>
          </a:xfrm>
          <a:custGeom>
            <a:avLst/>
            <a:gdLst>
              <a:gd name="T0" fmla="*/ 24 w 38"/>
              <a:gd name="T1" fmla="*/ 209 h 209"/>
              <a:gd name="T2" fmla="*/ 2 w 38"/>
              <a:gd name="T3" fmla="*/ 79 h 209"/>
              <a:gd name="T4" fmla="*/ 38 w 38"/>
              <a:gd name="T5" fmla="*/ 0 h 209"/>
              <a:gd name="T6" fmla="*/ 0 60000 65536"/>
              <a:gd name="T7" fmla="*/ 0 60000 65536"/>
              <a:gd name="T8" fmla="*/ 0 60000 65536"/>
              <a:gd name="T9" fmla="*/ 0 w 38"/>
              <a:gd name="T10" fmla="*/ 0 h 209"/>
              <a:gd name="T11" fmla="*/ 38 w 38"/>
              <a:gd name="T12" fmla="*/ 209 h 2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" h="209">
                <a:moveTo>
                  <a:pt x="24" y="209"/>
                </a:moveTo>
                <a:cubicBezTo>
                  <a:pt x="12" y="161"/>
                  <a:pt x="0" y="114"/>
                  <a:pt x="2" y="79"/>
                </a:cubicBezTo>
                <a:cubicBezTo>
                  <a:pt x="4" y="44"/>
                  <a:pt x="21" y="22"/>
                  <a:pt x="38" y="0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9" name="Freeform 35"/>
          <p:cNvSpPr>
            <a:spLocks/>
          </p:cNvSpPr>
          <p:nvPr/>
        </p:nvSpPr>
        <p:spPr bwMode="auto">
          <a:xfrm>
            <a:off x="3932238" y="5189538"/>
            <a:ext cx="1839912" cy="182562"/>
          </a:xfrm>
          <a:custGeom>
            <a:avLst/>
            <a:gdLst>
              <a:gd name="T0" fmla="*/ 1159 w 1159"/>
              <a:gd name="T1" fmla="*/ 0 h 115"/>
              <a:gd name="T2" fmla="*/ 943 w 1159"/>
              <a:gd name="T3" fmla="*/ 43 h 115"/>
              <a:gd name="T4" fmla="*/ 439 w 1159"/>
              <a:gd name="T5" fmla="*/ 93 h 115"/>
              <a:gd name="T6" fmla="*/ 0 w 1159"/>
              <a:gd name="T7" fmla="*/ 115 h 115"/>
              <a:gd name="T8" fmla="*/ 0 60000 65536"/>
              <a:gd name="T9" fmla="*/ 0 60000 65536"/>
              <a:gd name="T10" fmla="*/ 0 60000 65536"/>
              <a:gd name="T11" fmla="*/ 0 60000 65536"/>
              <a:gd name="T12" fmla="*/ 0 w 1159"/>
              <a:gd name="T13" fmla="*/ 0 h 115"/>
              <a:gd name="T14" fmla="*/ 1159 w 1159"/>
              <a:gd name="T15" fmla="*/ 115 h 11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59" h="115">
                <a:moveTo>
                  <a:pt x="1159" y="0"/>
                </a:moveTo>
                <a:cubicBezTo>
                  <a:pt x="1111" y="13"/>
                  <a:pt x="1063" y="27"/>
                  <a:pt x="943" y="43"/>
                </a:cubicBezTo>
                <a:cubicBezTo>
                  <a:pt x="823" y="59"/>
                  <a:pt x="596" y="81"/>
                  <a:pt x="439" y="93"/>
                </a:cubicBezTo>
                <a:cubicBezTo>
                  <a:pt x="282" y="105"/>
                  <a:pt x="141" y="110"/>
                  <a:pt x="0" y="115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0" name="Freeform 36"/>
          <p:cNvSpPr>
            <a:spLocks/>
          </p:cNvSpPr>
          <p:nvPr/>
        </p:nvSpPr>
        <p:spPr bwMode="auto">
          <a:xfrm>
            <a:off x="5875338" y="5486400"/>
            <a:ext cx="258762" cy="593725"/>
          </a:xfrm>
          <a:custGeom>
            <a:avLst/>
            <a:gdLst>
              <a:gd name="T0" fmla="*/ 158 w 163"/>
              <a:gd name="T1" fmla="*/ 374 h 374"/>
              <a:gd name="T2" fmla="*/ 137 w 163"/>
              <a:gd name="T3" fmla="*/ 202 h 374"/>
              <a:gd name="T4" fmla="*/ 0 w 163"/>
              <a:gd name="T5" fmla="*/ 0 h 374"/>
              <a:gd name="T6" fmla="*/ 0 60000 65536"/>
              <a:gd name="T7" fmla="*/ 0 60000 65536"/>
              <a:gd name="T8" fmla="*/ 0 60000 65536"/>
              <a:gd name="T9" fmla="*/ 0 w 163"/>
              <a:gd name="T10" fmla="*/ 0 h 374"/>
              <a:gd name="T11" fmla="*/ 163 w 163"/>
              <a:gd name="T12" fmla="*/ 374 h 37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3" h="374">
                <a:moveTo>
                  <a:pt x="158" y="374"/>
                </a:moveTo>
                <a:cubicBezTo>
                  <a:pt x="160" y="319"/>
                  <a:pt x="163" y="264"/>
                  <a:pt x="137" y="202"/>
                </a:cubicBezTo>
                <a:cubicBezTo>
                  <a:pt x="111" y="140"/>
                  <a:pt x="55" y="70"/>
                  <a:pt x="0" y="0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1" name="Freeform 37"/>
          <p:cNvSpPr>
            <a:spLocks/>
          </p:cNvSpPr>
          <p:nvPr/>
        </p:nvSpPr>
        <p:spPr bwMode="auto">
          <a:xfrm>
            <a:off x="3851275" y="5578475"/>
            <a:ext cx="1898650" cy="158750"/>
          </a:xfrm>
          <a:custGeom>
            <a:avLst/>
            <a:gdLst>
              <a:gd name="T0" fmla="*/ 1196 w 1196"/>
              <a:gd name="T1" fmla="*/ 43 h 100"/>
              <a:gd name="T2" fmla="*/ 951 w 1196"/>
              <a:gd name="T3" fmla="*/ 14 h 100"/>
              <a:gd name="T4" fmla="*/ 519 w 1196"/>
              <a:gd name="T5" fmla="*/ 14 h 100"/>
              <a:gd name="T6" fmla="*/ 0 w 1196"/>
              <a:gd name="T7" fmla="*/ 100 h 100"/>
              <a:gd name="T8" fmla="*/ 0 60000 65536"/>
              <a:gd name="T9" fmla="*/ 0 60000 65536"/>
              <a:gd name="T10" fmla="*/ 0 60000 65536"/>
              <a:gd name="T11" fmla="*/ 0 60000 65536"/>
              <a:gd name="T12" fmla="*/ 0 w 1196"/>
              <a:gd name="T13" fmla="*/ 0 h 100"/>
              <a:gd name="T14" fmla="*/ 1196 w 1196"/>
              <a:gd name="T15" fmla="*/ 100 h 1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96" h="100">
                <a:moveTo>
                  <a:pt x="1196" y="43"/>
                </a:moveTo>
                <a:cubicBezTo>
                  <a:pt x="1130" y="31"/>
                  <a:pt x="1064" y="19"/>
                  <a:pt x="951" y="14"/>
                </a:cubicBezTo>
                <a:cubicBezTo>
                  <a:pt x="838" y="9"/>
                  <a:pt x="677" y="0"/>
                  <a:pt x="519" y="14"/>
                </a:cubicBezTo>
                <a:cubicBezTo>
                  <a:pt x="361" y="28"/>
                  <a:pt x="180" y="64"/>
                  <a:pt x="0" y="100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2" name="Freeform 38"/>
          <p:cNvSpPr>
            <a:spLocks/>
          </p:cNvSpPr>
          <p:nvPr/>
        </p:nvSpPr>
        <p:spPr bwMode="auto">
          <a:xfrm>
            <a:off x="993775" y="6397625"/>
            <a:ext cx="1920875" cy="38100"/>
          </a:xfrm>
          <a:custGeom>
            <a:avLst/>
            <a:gdLst>
              <a:gd name="T0" fmla="*/ 0 w 1210"/>
              <a:gd name="T1" fmla="*/ 24 h 24"/>
              <a:gd name="T2" fmla="*/ 425 w 1210"/>
              <a:gd name="T3" fmla="*/ 2 h 24"/>
              <a:gd name="T4" fmla="*/ 1210 w 1210"/>
              <a:gd name="T5" fmla="*/ 9 h 24"/>
              <a:gd name="T6" fmla="*/ 0 60000 65536"/>
              <a:gd name="T7" fmla="*/ 0 60000 65536"/>
              <a:gd name="T8" fmla="*/ 0 60000 65536"/>
              <a:gd name="T9" fmla="*/ 0 w 1210"/>
              <a:gd name="T10" fmla="*/ 0 h 24"/>
              <a:gd name="T11" fmla="*/ 1210 w 1210"/>
              <a:gd name="T12" fmla="*/ 24 h 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10" h="24">
                <a:moveTo>
                  <a:pt x="0" y="24"/>
                </a:moveTo>
                <a:cubicBezTo>
                  <a:pt x="111" y="14"/>
                  <a:pt x="223" y="4"/>
                  <a:pt x="425" y="2"/>
                </a:cubicBezTo>
                <a:cubicBezTo>
                  <a:pt x="627" y="0"/>
                  <a:pt x="918" y="4"/>
                  <a:pt x="1210" y="9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3" name="Freeform 39"/>
          <p:cNvSpPr>
            <a:spLocks/>
          </p:cNvSpPr>
          <p:nvPr/>
        </p:nvSpPr>
        <p:spPr bwMode="auto">
          <a:xfrm>
            <a:off x="3200400" y="6365875"/>
            <a:ext cx="2914650" cy="46038"/>
          </a:xfrm>
          <a:custGeom>
            <a:avLst/>
            <a:gdLst>
              <a:gd name="T0" fmla="*/ 0 w 1836"/>
              <a:gd name="T1" fmla="*/ 29 h 29"/>
              <a:gd name="T2" fmla="*/ 518 w 1836"/>
              <a:gd name="T3" fmla="*/ 15 h 29"/>
              <a:gd name="T4" fmla="*/ 1238 w 1836"/>
              <a:gd name="T5" fmla="*/ 0 h 29"/>
              <a:gd name="T6" fmla="*/ 1836 w 1836"/>
              <a:gd name="T7" fmla="*/ 15 h 29"/>
              <a:gd name="T8" fmla="*/ 0 60000 65536"/>
              <a:gd name="T9" fmla="*/ 0 60000 65536"/>
              <a:gd name="T10" fmla="*/ 0 60000 65536"/>
              <a:gd name="T11" fmla="*/ 0 60000 65536"/>
              <a:gd name="T12" fmla="*/ 0 w 1836"/>
              <a:gd name="T13" fmla="*/ 0 h 29"/>
              <a:gd name="T14" fmla="*/ 1836 w 1836"/>
              <a:gd name="T15" fmla="*/ 29 h 2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36" h="29">
                <a:moveTo>
                  <a:pt x="0" y="29"/>
                </a:moveTo>
                <a:cubicBezTo>
                  <a:pt x="156" y="24"/>
                  <a:pt x="312" y="20"/>
                  <a:pt x="518" y="15"/>
                </a:cubicBezTo>
                <a:cubicBezTo>
                  <a:pt x="724" y="10"/>
                  <a:pt x="1018" y="0"/>
                  <a:pt x="1238" y="0"/>
                </a:cubicBezTo>
                <a:cubicBezTo>
                  <a:pt x="1458" y="0"/>
                  <a:pt x="1647" y="7"/>
                  <a:pt x="1836" y="15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4" name="Freeform 40"/>
          <p:cNvSpPr>
            <a:spLocks/>
          </p:cNvSpPr>
          <p:nvPr/>
        </p:nvSpPr>
        <p:spPr bwMode="auto">
          <a:xfrm>
            <a:off x="6469063" y="6405563"/>
            <a:ext cx="1668462" cy="52387"/>
          </a:xfrm>
          <a:custGeom>
            <a:avLst/>
            <a:gdLst>
              <a:gd name="T0" fmla="*/ 0 w 1051"/>
              <a:gd name="T1" fmla="*/ 33 h 33"/>
              <a:gd name="T2" fmla="*/ 375 w 1051"/>
              <a:gd name="T3" fmla="*/ 4 h 33"/>
              <a:gd name="T4" fmla="*/ 835 w 1051"/>
              <a:gd name="T5" fmla="*/ 11 h 33"/>
              <a:gd name="T6" fmla="*/ 1051 w 1051"/>
              <a:gd name="T7" fmla="*/ 11 h 33"/>
              <a:gd name="T8" fmla="*/ 0 60000 65536"/>
              <a:gd name="T9" fmla="*/ 0 60000 65536"/>
              <a:gd name="T10" fmla="*/ 0 60000 65536"/>
              <a:gd name="T11" fmla="*/ 0 60000 65536"/>
              <a:gd name="T12" fmla="*/ 0 w 1051"/>
              <a:gd name="T13" fmla="*/ 0 h 33"/>
              <a:gd name="T14" fmla="*/ 1051 w 1051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51" h="33">
                <a:moveTo>
                  <a:pt x="0" y="33"/>
                </a:moveTo>
                <a:cubicBezTo>
                  <a:pt x="118" y="20"/>
                  <a:pt x="236" y="8"/>
                  <a:pt x="375" y="4"/>
                </a:cubicBezTo>
                <a:cubicBezTo>
                  <a:pt x="514" y="0"/>
                  <a:pt x="722" y="10"/>
                  <a:pt x="835" y="11"/>
                </a:cubicBezTo>
                <a:cubicBezTo>
                  <a:pt x="948" y="12"/>
                  <a:pt x="999" y="11"/>
                  <a:pt x="1051" y="11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5" name="Freeform 41"/>
          <p:cNvSpPr>
            <a:spLocks/>
          </p:cNvSpPr>
          <p:nvPr/>
        </p:nvSpPr>
        <p:spPr bwMode="auto">
          <a:xfrm>
            <a:off x="6915150" y="5726113"/>
            <a:ext cx="927100" cy="525462"/>
          </a:xfrm>
          <a:custGeom>
            <a:avLst/>
            <a:gdLst>
              <a:gd name="T0" fmla="*/ 475 w 584"/>
              <a:gd name="T1" fmla="*/ 331 h 331"/>
              <a:gd name="T2" fmla="*/ 569 w 584"/>
              <a:gd name="T3" fmla="*/ 209 h 331"/>
              <a:gd name="T4" fmla="*/ 526 w 584"/>
              <a:gd name="T5" fmla="*/ 58 h 331"/>
              <a:gd name="T6" fmla="*/ 223 w 584"/>
              <a:gd name="T7" fmla="*/ 7 h 331"/>
              <a:gd name="T8" fmla="*/ 0 w 584"/>
              <a:gd name="T9" fmla="*/ 101 h 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84"/>
              <a:gd name="T16" fmla="*/ 0 h 331"/>
              <a:gd name="T17" fmla="*/ 584 w 584"/>
              <a:gd name="T18" fmla="*/ 331 h 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84" h="331">
                <a:moveTo>
                  <a:pt x="475" y="331"/>
                </a:moveTo>
                <a:cubicBezTo>
                  <a:pt x="518" y="292"/>
                  <a:pt x="561" y="254"/>
                  <a:pt x="569" y="209"/>
                </a:cubicBezTo>
                <a:cubicBezTo>
                  <a:pt x="577" y="164"/>
                  <a:pt x="584" y="92"/>
                  <a:pt x="526" y="58"/>
                </a:cubicBezTo>
                <a:cubicBezTo>
                  <a:pt x="468" y="24"/>
                  <a:pt x="311" y="0"/>
                  <a:pt x="223" y="7"/>
                </a:cubicBezTo>
                <a:cubicBezTo>
                  <a:pt x="135" y="14"/>
                  <a:pt x="67" y="57"/>
                  <a:pt x="0" y="101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6" name="Freeform 42"/>
          <p:cNvSpPr>
            <a:spLocks/>
          </p:cNvSpPr>
          <p:nvPr/>
        </p:nvSpPr>
        <p:spPr bwMode="auto">
          <a:xfrm>
            <a:off x="7566025" y="5407025"/>
            <a:ext cx="217488" cy="342900"/>
          </a:xfrm>
          <a:custGeom>
            <a:avLst/>
            <a:gdLst>
              <a:gd name="T0" fmla="*/ 137 w 137"/>
              <a:gd name="T1" fmla="*/ 216 h 216"/>
              <a:gd name="T2" fmla="*/ 51 w 137"/>
              <a:gd name="T3" fmla="*/ 100 h 216"/>
              <a:gd name="T4" fmla="*/ 0 w 137"/>
              <a:gd name="T5" fmla="*/ 0 h 216"/>
              <a:gd name="T6" fmla="*/ 0 60000 65536"/>
              <a:gd name="T7" fmla="*/ 0 60000 65536"/>
              <a:gd name="T8" fmla="*/ 0 60000 65536"/>
              <a:gd name="T9" fmla="*/ 0 w 137"/>
              <a:gd name="T10" fmla="*/ 0 h 216"/>
              <a:gd name="T11" fmla="*/ 137 w 137"/>
              <a:gd name="T12" fmla="*/ 216 h 21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7" h="216">
                <a:moveTo>
                  <a:pt x="137" y="216"/>
                </a:moveTo>
                <a:cubicBezTo>
                  <a:pt x="105" y="176"/>
                  <a:pt x="74" y="136"/>
                  <a:pt x="51" y="100"/>
                </a:cubicBezTo>
                <a:cubicBezTo>
                  <a:pt x="28" y="64"/>
                  <a:pt x="14" y="32"/>
                  <a:pt x="0" y="0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7" name="Freeform 43"/>
          <p:cNvSpPr>
            <a:spLocks/>
          </p:cNvSpPr>
          <p:nvPr/>
        </p:nvSpPr>
        <p:spPr bwMode="auto">
          <a:xfrm>
            <a:off x="6664325" y="4800600"/>
            <a:ext cx="708025" cy="514350"/>
          </a:xfrm>
          <a:custGeom>
            <a:avLst/>
            <a:gdLst>
              <a:gd name="T0" fmla="*/ 446 w 446"/>
              <a:gd name="T1" fmla="*/ 0 h 324"/>
              <a:gd name="T2" fmla="*/ 360 w 446"/>
              <a:gd name="T3" fmla="*/ 151 h 324"/>
              <a:gd name="T4" fmla="*/ 180 w 446"/>
              <a:gd name="T5" fmla="*/ 259 h 324"/>
              <a:gd name="T6" fmla="*/ 0 w 446"/>
              <a:gd name="T7" fmla="*/ 324 h 324"/>
              <a:gd name="T8" fmla="*/ 0 60000 65536"/>
              <a:gd name="T9" fmla="*/ 0 60000 65536"/>
              <a:gd name="T10" fmla="*/ 0 60000 65536"/>
              <a:gd name="T11" fmla="*/ 0 60000 65536"/>
              <a:gd name="T12" fmla="*/ 0 w 446"/>
              <a:gd name="T13" fmla="*/ 0 h 324"/>
              <a:gd name="T14" fmla="*/ 446 w 446"/>
              <a:gd name="T15" fmla="*/ 324 h 32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46" h="324">
                <a:moveTo>
                  <a:pt x="446" y="0"/>
                </a:moveTo>
                <a:cubicBezTo>
                  <a:pt x="425" y="54"/>
                  <a:pt x="404" y="108"/>
                  <a:pt x="360" y="151"/>
                </a:cubicBezTo>
                <a:cubicBezTo>
                  <a:pt x="316" y="194"/>
                  <a:pt x="240" y="230"/>
                  <a:pt x="180" y="259"/>
                </a:cubicBezTo>
                <a:cubicBezTo>
                  <a:pt x="120" y="288"/>
                  <a:pt x="60" y="306"/>
                  <a:pt x="0" y="324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8" name="Freeform 44"/>
          <p:cNvSpPr>
            <a:spLocks/>
          </p:cNvSpPr>
          <p:nvPr/>
        </p:nvSpPr>
        <p:spPr bwMode="auto">
          <a:xfrm>
            <a:off x="3051175" y="4972050"/>
            <a:ext cx="595313" cy="239713"/>
          </a:xfrm>
          <a:custGeom>
            <a:avLst/>
            <a:gdLst>
              <a:gd name="T0" fmla="*/ 375 w 375"/>
              <a:gd name="T1" fmla="*/ 0 h 151"/>
              <a:gd name="T2" fmla="*/ 166 w 375"/>
              <a:gd name="T3" fmla="*/ 50 h 151"/>
              <a:gd name="T4" fmla="*/ 0 w 375"/>
              <a:gd name="T5" fmla="*/ 151 h 151"/>
              <a:gd name="T6" fmla="*/ 0 60000 65536"/>
              <a:gd name="T7" fmla="*/ 0 60000 65536"/>
              <a:gd name="T8" fmla="*/ 0 60000 65536"/>
              <a:gd name="T9" fmla="*/ 0 w 375"/>
              <a:gd name="T10" fmla="*/ 0 h 151"/>
              <a:gd name="T11" fmla="*/ 375 w 375"/>
              <a:gd name="T12" fmla="*/ 151 h 15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75" h="151">
                <a:moveTo>
                  <a:pt x="375" y="0"/>
                </a:moveTo>
                <a:cubicBezTo>
                  <a:pt x="301" y="12"/>
                  <a:pt x="228" y="25"/>
                  <a:pt x="166" y="50"/>
                </a:cubicBezTo>
                <a:cubicBezTo>
                  <a:pt x="104" y="75"/>
                  <a:pt x="52" y="113"/>
                  <a:pt x="0" y="151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9" name="Freeform 45"/>
          <p:cNvSpPr>
            <a:spLocks/>
          </p:cNvSpPr>
          <p:nvPr/>
        </p:nvSpPr>
        <p:spPr bwMode="auto">
          <a:xfrm>
            <a:off x="6194425" y="4835525"/>
            <a:ext cx="777875" cy="250825"/>
          </a:xfrm>
          <a:custGeom>
            <a:avLst/>
            <a:gdLst>
              <a:gd name="T0" fmla="*/ 490 w 490"/>
              <a:gd name="T1" fmla="*/ 0 h 158"/>
              <a:gd name="T2" fmla="*/ 245 w 490"/>
              <a:gd name="T3" fmla="*/ 93 h 158"/>
              <a:gd name="T4" fmla="*/ 0 w 490"/>
              <a:gd name="T5" fmla="*/ 158 h 158"/>
              <a:gd name="T6" fmla="*/ 0 60000 65536"/>
              <a:gd name="T7" fmla="*/ 0 60000 65536"/>
              <a:gd name="T8" fmla="*/ 0 60000 65536"/>
              <a:gd name="T9" fmla="*/ 0 w 490"/>
              <a:gd name="T10" fmla="*/ 0 h 158"/>
              <a:gd name="T11" fmla="*/ 490 w 490"/>
              <a:gd name="T12" fmla="*/ 158 h 1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90" h="158">
                <a:moveTo>
                  <a:pt x="490" y="0"/>
                </a:moveTo>
                <a:cubicBezTo>
                  <a:pt x="408" y="33"/>
                  <a:pt x="327" y="67"/>
                  <a:pt x="245" y="93"/>
                </a:cubicBezTo>
                <a:cubicBezTo>
                  <a:pt x="163" y="119"/>
                  <a:pt x="81" y="138"/>
                  <a:pt x="0" y="158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0" name="Freeform 46"/>
          <p:cNvSpPr>
            <a:spLocks/>
          </p:cNvSpPr>
          <p:nvPr/>
        </p:nvSpPr>
        <p:spPr bwMode="auto">
          <a:xfrm>
            <a:off x="6286500" y="4125913"/>
            <a:ext cx="1371600" cy="473075"/>
          </a:xfrm>
          <a:custGeom>
            <a:avLst/>
            <a:gdLst>
              <a:gd name="T0" fmla="*/ 0 w 864"/>
              <a:gd name="T1" fmla="*/ 288 h 298"/>
              <a:gd name="T2" fmla="*/ 151 w 864"/>
              <a:gd name="T3" fmla="*/ 281 h 298"/>
              <a:gd name="T4" fmla="*/ 497 w 864"/>
              <a:gd name="T5" fmla="*/ 187 h 298"/>
              <a:gd name="T6" fmla="*/ 677 w 864"/>
              <a:gd name="T7" fmla="*/ 108 h 298"/>
              <a:gd name="T8" fmla="*/ 864 w 864"/>
              <a:gd name="T9" fmla="*/ 0 h 2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64"/>
              <a:gd name="T16" fmla="*/ 0 h 298"/>
              <a:gd name="T17" fmla="*/ 864 w 864"/>
              <a:gd name="T18" fmla="*/ 298 h 2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64" h="298">
                <a:moveTo>
                  <a:pt x="0" y="288"/>
                </a:moveTo>
                <a:cubicBezTo>
                  <a:pt x="34" y="293"/>
                  <a:pt x="68" y="298"/>
                  <a:pt x="151" y="281"/>
                </a:cubicBezTo>
                <a:cubicBezTo>
                  <a:pt x="234" y="264"/>
                  <a:pt x="409" y="216"/>
                  <a:pt x="497" y="187"/>
                </a:cubicBezTo>
                <a:cubicBezTo>
                  <a:pt x="585" y="158"/>
                  <a:pt x="616" y="139"/>
                  <a:pt x="677" y="108"/>
                </a:cubicBezTo>
                <a:cubicBezTo>
                  <a:pt x="738" y="77"/>
                  <a:pt x="801" y="38"/>
                  <a:pt x="864" y="0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1" name="Text Box 47"/>
          <p:cNvSpPr txBox="1">
            <a:spLocks noChangeArrowheads="1"/>
          </p:cNvSpPr>
          <p:nvPr/>
        </p:nvSpPr>
        <p:spPr bwMode="auto">
          <a:xfrm>
            <a:off x="2208213" y="3965575"/>
            <a:ext cx="5921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b="1">
                <a:latin typeface="AvantGarde Bk BT" pitchFamily="34" charset="0"/>
              </a:rPr>
              <a:t>July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2 – Transportation and the Spatial Structure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Inertia of transport infrastructures</a:t>
            </a:r>
          </a:p>
          <a:p>
            <a:pPr lvl="1" eaLnBrk="1" hangingPunct="1"/>
            <a:r>
              <a:rPr lang="en-US" smtClean="0"/>
              <a:t>Physical attributes:</a:t>
            </a:r>
          </a:p>
          <a:p>
            <a:pPr lvl="2" eaLnBrk="1" hangingPunct="1"/>
            <a:r>
              <a:rPr lang="en-US" smtClean="0"/>
              <a:t>Natural conditions can be modified and adapted to suit human uses.</a:t>
            </a:r>
          </a:p>
          <a:p>
            <a:pPr lvl="2" eaLnBrk="1" hangingPunct="1"/>
            <a:r>
              <a:rPr lang="en-US" smtClean="0"/>
              <a:t>Most networks follow the easiest (least cost) and most direct path, which generally follows valleys and plains.</a:t>
            </a:r>
          </a:p>
          <a:p>
            <a:pPr lvl="1" eaLnBrk="1" hangingPunct="1"/>
            <a:r>
              <a:rPr lang="en-US" smtClean="0"/>
              <a:t>Historical considerations:</a:t>
            </a:r>
          </a:p>
          <a:p>
            <a:pPr lvl="2" eaLnBrk="1" hangingPunct="1"/>
            <a:r>
              <a:rPr lang="en-US" smtClean="0"/>
              <a:t>New infrastructures generally reinforce historical patterns of exchange.</a:t>
            </a:r>
          </a:p>
          <a:p>
            <a:pPr lvl="2" eaLnBrk="1" hangingPunct="1"/>
            <a:r>
              <a:rPr lang="en-US" smtClean="0"/>
              <a:t>Highway network of France.</a:t>
            </a:r>
          </a:p>
          <a:p>
            <a:pPr lvl="2" eaLnBrk="1" hangingPunct="1"/>
            <a:r>
              <a:rPr lang="en-US" smtClean="0"/>
              <a:t>Urban streets pattern.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Transportation Networks and Geographical Specialization</a:t>
            </a:r>
          </a:p>
        </p:txBody>
      </p:sp>
      <p:sp>
        <p:nvSpPr>
          <p:cNvPr id="33795" name="Freeform 2"/>
          <p:cNvSpPr>
            <a:spLocks/>
          </p:cNvSpPr>
          <p:nvPr/>
        </p:nvSpPr>
        <p:spPr bwMode="auto">
          <a:xfrm>
            <a:off x="4781550" y="2290763"/>
            <a:ext cx="1684338" cy="3352800"/>
          </a:xfrm>
          <a:custGeom>
            <a:avLst/>
            <a:gdLst>
              <a:gd name="T0" fmla="*/ 702 w 702"/>
              <a:gd name="T1" fmla="*/ 1398 h 1398"/>
              <a:gd name="T2" fmla="*/ 0 w 702"/>
              <a:gd name="T3" fmla="*/ 688 h 1398"/>
              <a:gd name="T4" fmla="*/ 702 w 702"/>
              <a:gd name="T5" fmla="*/ 0 h 1398"/>
              <a:gd name="T6" fmla="*/ 0 60000 65536"/>
              <a:gd name="T7" fmla="*/ 0 60000 65536"/>
              <a:gd name="T8" fmla="*/ 0 60000 65536"/>
              <a:gd name="T9" fmla="*/ 0 w 702"/>
              <a:gd name="T10" fmla="*/ 0 h 1398"/>
              <a:gd name="T11" fmla="*/ 702 w 702"/>
              <a:gd name="T12" fmla="*/ 1398 h 13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02" h="1398">
                <a:moveTo>
                  <a:pt x="702" y="1398"/>
                </a:moveTo>
                <a:lnTo>
                  <a:pt x="0" y="688"/>
                </a:lnTo>
                <a:lnTo>
                  <a:pt x="702" y="0"/>
                </a:lnTo>
              </a:path>
            </a:pathLst>
          </a:custGeom>
          <a:noFill/>
          <a:ln w="50800" cap="flat">
            <a:solidFill>
              <a:srgbClr val="80808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6" name="Freeform 3"/>
          <p:cNvSpPr>
            <a:spLocks/>
          </p:cNvSpPr>
          <p:nvPr/>
        </p:nvSpPr>
        <p:spPr bwMode="auto">
          <a:xfrm>
            <a:off x="3216275" y="2324100"/>
            <a:ext cx="1565275" cy="3336925"/>
          </a:xfrm>
          <a:custGeom>
            <a:avLst/>
            <a:gdLst>
              <a:gd name="T0" fmla="*/ 14 w 653"/>
              <a:gd name="T1" fmla="*/ 1391 h 1391"/>
              <a:gd name="T2" fmla="*/ 653 w 653"/>
              <a:gd name="T3" fmla="*/ 667 h 1391"/>
              <a:gd name="T4" fmla="*/ 0 w 653"/>
              <a:gd name="T5" fmla="*/ 0 h 1391"/>
              <a:gd name="T6" fmla="*/ 0 60000 65536"/>
              <a:gd name="T7" fmla="*/ 0 60000 65536"/>
              <a:gd name="T8" fmla="*/ 0 60000 65536"/>
              <a:gd name="T9" fmla="*/ 0 w 653"/>
              <a:gd name="T10" fmla="*/ 0 h 1391"/>
              <a:gd name="T11" fmla="*/ 653 w 653"/>
              <a:gd name="T12" fmla="*/ 1391 h 139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53" h="1391">
                <a:moveTo>
                  <a:pt x="14" y="1391"/>
                </a:moveTo>
                <a:lnTo>
                  <a:pt x="653" y="667"/>
                </a:lnTo>
                <a:lnTo>
                  <a:pt x="0" y="0"/>
                </a:lnTo>
              </a:path>
            </a:pathLst>
          </a:custGeom>
          <a:noFill/>
          <a:ln w="50800" cap="flat">
            <a:solidFill>
              <a:srgbClr val="80808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3213100" y="2276475"/>
            <a:ext cx="3249613" cy="3370263"/>
            <a:chOff x="2024" y="1434"/>
            <a:chExt cx="2047" cy="2123"/>
          </a:xfrm>
        </p:grpSpPr>
        <p:sp>
          <p:nvSpPr>
            <p:cNvPr id="33835" name="Freeform 49"/>
            <p:cNvSpPr>
              <a:spLocks/>
            </p:cNvSpPr>
            <p:nvPr/>
          </p:nvSpPr>
          <p:spPr bwMode="auto">
            <a:xfrm>
              <a:off x="3010" y="1434"/>
              <a:ext cx="1061" cy="2112"/>
            </a:xfrm>
            <a:custGeom>
              <a:avLst/>
              <a:gdLst>
                <a:gd name="T0" fmla="*/ 702 w 702"/>
                <a:gd name="T1" fmla="*/ 1398 h 1398"/>
                <a:gd name="T2" fmla="*/ 0 w 702"/>
                <a:gd name="T3" fmla="*/ 688 h 1398"/>
                <a:gd name="T4" fmla="*/ 702 w 702"/>
                <a:gd name="T5" fmla="*/ 0 h 1398"/>
                <a:gd name="T6" fmla="*/ 0 60000 65536"/>
                <a:gd name="T7" fmla="*/ 0 60000 65536"/>
                <a:gd name="T8" fmla="*/ 0 60000 65536"/>
                <a:gd name="T9" fmla="*/ 0 w 702"/>
                <a:gd name="T10" fmla="*/ 0 h 1398"/>
                <a:gd name="T11" fmla="*/ 702 w 702"/>
                <a:gd name="T12" fmla="*/ 1398 h 139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02" h="1398">
                  <a:moveTo>
                    <a:pt x="702" y="1398"/>
                  </a:moveTo>
                  <a:lnTo>
                    <a:pt x="0" y="688"/>
                  </a:lnTo>
                  <a:lnTo>
                    <a:pt x="702" y="0"/>
                  </a:lnTo>
                </a:path>
              </a:pathLst>
            </a:custGeom>
            <a:noFill/>
            <a:ln w="76200" cap="flat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36" name="Freeform 50"/>
            <p:cNvSpPr>
              <a:spLocks/>
            </p:cNvSpPr>
            <p:nvPr/>
          </p:nvSpPr>
          <p:spPr bwMode="auto">
            <a:xfrm>
              <a:off x="2024" y="1455"/>
              <a:ext cx="986" cy="2102"/>
            </a:xfrm>
            <a:custGeom>
              <a:avLst/>
              <a:gdLst>
                <a:gd name="T0" fmla="*/ 14 w 653"/>
                <a:gd name="T1" fmla="*/ 1391 h 1391"/>
                <a:gd name="T2" fmla="*/ 653 w 653"/>
                <a:gd name="T3" fmla="*/ 667 h 1391"/>
                <a:gd name="T4" fmla="*/ 0 w 653"/>
                <a:gd name="T5" fmla="*/ 0 h 1391"/>
                <a:gd name="T6" fmla="*/ 0 60000 65536"/>
                <a:gd name="T7" fmla="*/ 0 60000 65536"/>
                <a:gd name="T8" fmla="*/ 0 60000 65536"/>
                <a:gd name="T9" fmla="*/ 0 w 653"/>
                <a:gd name="T10" fmla="*/ 0 h 1391"/>
                <a:gd name="T11" fmla="*/ 653 w 653"/>
                <a:gd name="T12" fmla="*/ 1391 h 139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53" h="1391">
                  <a:moveTo>
                    <a:pt x="14" y="1391"/>
                  </a:moveTo>
                  <a:lnTo>
                    <a:pt x="653" y="667"/>
                  </a:lnTo>
                  <a:lnTo>
                    <a:pt x="0" y="0"/>
                  </a:lnTo>
                </a:path>
              </a:pathLst>
            </a:custGeom>
            <a:noFill/>
            <a:ln w="76200" cap="flat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798" name="Oval 5"/>
          <p:cNvSpPr>
            <a:spLocks noChangeArrowheads="1"/>
          </p:cNvSpPr>
          <p:nvPr/>
        </p:nvSpPr>
        <p:spPr bwMode="auto">
          <a:xfrm>
            <a:off x="4379913" y="3533775"/>
            <a:ext cx="809625" cy="809625"/>
          </a:xfrm>
          <a:prstGeom prst="ellipse">
            <a:avLst/>
          </a:prstGeom>
          <a:solidFill>
            <a:srgbClr val="99CCFF"/>
          </a:solidFill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Rectangle 8"/>
          <p:cNvSpPr>
            <a:spLocks noChangeArrowheads="1"/>
          </p:cNvSpPr>
          <p:nvPr/>
        </p:nvSpPr>
        <p:spPr bwMode="auto">
          <a:xfrm>
            <a:off x="4541838" y="3690938"/>
            <a:ext cx="250825" cy="24923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0" name="Rectangle 9"/>
          <p:cNvSpPr>
            <a:spLocks noChangeArrowheads="1"/>
          </p:cNvSpPr>
          <p:nvPr/>
        </p:nvSpPr>
        <p:spPr bwMode="auto">
          <a:xfrm>
            <a:off x="4794250" y="3690938"/>
            <a:ext cx="249238" cy="249237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Rectangle 10"/>
          <p:cNvSpPr>
            <a:spLocks noChangeArrowheads="1"/>
          </p:cNvSpPr>
          <p:nvPr/>
        </p:nvSpPr>
        <p:spPr bwMode="auto">
          <a:xfrm>
            <a:off x="4541838" y="3935413"/>
            <a:ext cx="250825" cy="25082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Rectangle 11"/>
          <p:cNvSpPr>
            <a:spLocks noChangeArrowheads="1"/>
          </p:cNvSpPr>
          <p:nvPr/>
        </p:nvSpPr>
        <p:spPr bwMode="auto">
          <a:xfrm>
            <a:off x="4794250" y="3935413"/>
            <a:ext cx="249238" cy="25082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3" name="Oval 17"/>
          <p:cNvSpPr>
            <a:spLocks noChangeArrowheads="1"/>
          </p:cNvSpPr>
          <p:nvPr/>
        </p:nvSpPr>
        <p:spPr bwMode="auto">
          <a:xfrm>
            <a:off x="6057900" y="1895475"/>
            <a:ext cx="809625" cy="811213"/>
          </a:xfrm>
          <a:prstGeom prst="ellipse">
            <a:avLst/>
          </a:prstGeom>
          <a:solidFill>
            <a:srgbClr val="99CCFF"/>
          </a:solidFill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Rectangle 18"/>
          <p:cNvSpPr>
            <a:spLocks noChangeArrowheads="1"/>
          </p:cNvSpPr>
          <p:nvPr/>
        </p:nvSpPr>
        <p:spPr bwMode="auto">
          <a:xfrm>
            <a:off x="6221413" y="2054225"/>
            <a:ext cx="249237" cy="24923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5" name="Rectangle 19"/>
          <p:cNvSpPr>
            <a:spLocks noChangeArrowheads="1"/>
          </p:cNvSpPr>
          <p:nvPr/>
        </p:nvSpPr>
        <p:spPr bwMode="auto">
          <a:xfrm>
            <a:off x="6472238" y="2054225"/>
            <a:ext cx="249237" cy="249238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Rectangle 20"/>
          <p:cNvSpPr>
            <a:spLocks noChangeArrowheads="1"/>
          </p:cNvSpPr>
          <p:nvPr/>
        </p:nvSpPr>
        <p:spPr bwMode="auto">
          <a:xfrm>
            <a:off x="6221413" y="2298700"/>
            <a:ext cx="249237" cy="24923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Rectangle 21"/>
          <p:cNvSpPr>
            <a:spLocks noChangeArrowheads="1"/>
          </p:cNvSpPr>
          <p:nvPr/>
        </p:nvSpPr>
        <p:spPr bwMode="auto">
          <a:xfrm>
            <a:off x="6472238" y="2298700"/>
            <a:ext cx="249237" cy="249238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8" name="Oval 22"/>
          <p:cNvSpPr>
            <a:spLocks noChangeArrowheads="1"/>
          </p:cNvSpPr>
          <p:nvPr/>
        </p:nvSpPr>
        <p:spPr bwMode="auto">
          <a:xfrm>
            <a:off x="6070600" y="5292725"/>
            <a:ext cx="809625" cy="811213"/>
          </a:xfrm>
          <a:prstGeom prst="ellipse">
            <a:avLst/>
          </a:prstGeom>
          <a:solidFill>
            <a:srgbClr val="99CCFF"/>
          </a:solidFill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Rectangle 23"/>
          <p:cNvSpPr>
            <a:spLocks noChangeArrowheads="1"/>
          </p:cNvSpPr>
          <p:nvPr/>
        </p:nvSpPr>
        <p:spPr bwMode="auto">
          <a:xfrm>
            <a:off x="6232525" y="5451475"/>
            <a:ext cx="249238" cy="24923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10" name="Rectangle 24"/>
          <p:cNvSpPr>
            <a:spLocks noChangeArrowheads="1"/>
          </p:cNvSpPr>
          <p:nvPr/>
        </p:nvSpPr>
        <p:spPr bwMode="auto">
          <a:xfrm>
            <a:off x="6484938" y="5451475"/>
            <a:ext cx="249237" cy="249238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11" name="Rectangle 25"/>
          <p:cNvSpPr>
            <a:spLocks noChangeArrowheads="1"/>
          </p:cNvSpPr>
          <p:nvPr/>
        </p:nvSpPr>
        <p:spPr bwMode="auto">
          <a:xfrm>
            <a:off x="6232525" y="5695950"/>
            <a:ext cx="249238" cy="24923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12" name="Rectangle 26"/>
          <p:cNvSpPr>
            <a:spLocks noChangeArrowheads="1"/>
          </p:cNvSpPr>
          <p:nvPr/>
        </p:nvSpPr>
        <p:spPr bwMode="auto">
          <a:xfrm>
            <a:off x="6484938" y="5695950"/>
            <a:ext cx="249237" cy="249238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13" name="Oval 27"/>
          <p:cNvSpPr>
            <a:spLocks noChangeArrowheads="1"/>
          </p:cNvSpPr>
          <p:nvPr/>
        </p:nvSpPr>
        <p:spPr bwMode="auto">
          <a:xfrm>
            <a:off x="2849563" y="5272088"/>
            <a:ext cx="811212" cy="809625"/>
          </a:xfrm>
          <a:prstGeom prst="ellipse">
            <a:avLst/>
          </a:prstGeom>
          <a:solidFill>
            <a:srgbClr val="99CCFF"/>
          </a:solidFill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14" name="Rectangle 28"/>
          <p:cNvSpPr>
            <a:spLocks noChangeArrowheads="1"/>
          </p:cNvSpPr>
          <p:nvPr/>
        </p:nvSpPr>
        <p:spPr bwMode="auto">
          <a:xfrm>
            <a:off x="3013075" y="5430838"/>
            <a:ext cx="249238" cy="24923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15" name="Rectangle 29"/>
          <p:cNvSpPr>
            <a:spLocks noChangeArrowheads="1"/>
          </p:cNvSpPr>
          <p:nvPr/>
        </p:nvSpPr>
        <p:spPr bwMode="auto">
          <a:xfrm>
            <a:off x="3263900" y="5430838"/>
            <a:ext cx="250825" cy="249237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16" name="Rectangle 30"/>
          <p:cNvSpPr>
            <a:spLocks noChangeArrowheads="1"/>
          </p:cNvSpPr>
          <p:nvPr/>
        </p:nvSpPr>
        <p:spPr bwMode="auto">
          <a:xfrm>
            <a:off x="3013075" y="5675313"/>
            <a:ext cx="249238" cy="249237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17" name="Rectangle 31"/>
          <p:cNvSpPr>
            <a:spLocks noChangeArrowheads="1"/>
          </p:cNvSpPr>
          <p:nvPr/>
        </p:nvSpPr>
        <p:spPr bwMode="auto">
          <a:xfrm>
            <a:off x="3263900" y="5675313"/>
            <a:ext cx="250825" cy="24923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18" name="Oval 12"/>
          <p:cNvSpPr>
            <a:spLocks noChangeArrowheads="1"/>
          </p:cNvSpPr>
          <p:nvPr/>
        </p:nvSpPr>
        <p:spPr bwMode="auto">
          <a:xfrm>
            <a:off x="2806700" y="1909763"/>
            <a:ext cx="809625" cy="811212"/>
          </a:xfrm>
          <a:prstGeom prst="ellipse">
            <a:avLst/>
          </a:prstGeom>
          <a:solidFill>
            <a:srgbClr val="99CCFF"/>
          </a:solidFill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19" name="Rectangle 13"/>
          <p:cNvSpPr>
            <a:spLocks noChangeArrowheads="1"/>
          </p:cNvSpPr>
          <p:nvPr/>
        </p:nvSpPr>
        <p:spPr bwMode="auto">
          <a:xfrm>
            <a:off x="2970213" y="2068513"/>
            <a:ext cx="249237" cy="24923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20" name="Rectangle 14"/>
          <p:cNvSpPr>
            <a:spLocks noChangeArrowheads="1"/>
          </p:cNvSpPr>
          <p:nvPr/>
        </p:nvSpPr>
        <p:spPr bwMode="auto">
          <a:xfrm>
            <a:off x="3221038" y="2068513"/>
            <a:ext cx="249237" cy="249237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21" name="Rectangle 15"/>
          <p:cNvSpPr>
            <a:spLocks noChangeArrowheads="1"/>
          </p:cNvSpPr>
          <p:nvPr/>
        </p:nvSpPr>
        <p:spPr bwMode="auto">
          <a:xfrm>
            <a:off x="2970213" y="2312988"/>
            <a:ext cx="249237" cy="249237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22" name="Rectangle 16"/>
          <p:cNvSpPr>
            <a:spLocks noChangeArrowheads="1"/>
          </p:cNvSpPr>
          <p:nvPr/>
        </p:nvSpPr>
        <p:spPr bwMode="auto">
          <a:xfrm>
            <a:off x="3221038" y="2312988"/>
            <a:ext cx="249237" cy="24923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2244" name="Rectangle 52"/>
          <p:cNvSpPr>
            <a:spLocks noChangeArrowheads="1"/>
          </p:cNvSpPr>
          <p:nvPr/>
        </p:nvSpPr>
        <p:spPr bwMode="auto">
          <a:xfrm>
            <a:off x="2978150" y="2065338"/>
            <a:ext cx="496888" cy="49688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2245" name="Rectangle 53"/>
          <p:cNvSpPr>
            <a:spLocks noChangeArrowheads="1"/>
          </p:cNvSpPr>
          <p:nvPr/>
        </p:nvSpPr>
        <p:spPr bwMode="auto">
          <a:xfrm>
            <a:off x="6221413" y="2051050"/>
            <a:ext cx="496887" cy="496888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2246" name="Rectangle 54"/>
          <p:cNvSpPr>
            <a:spLocks noChangeArrowheads="1"/>
          </p:cNvSpPr>
          <p:nvPr/>
        </p:nvSpPr>
        <p:spPr bwMode="auto">
          <a:xfrm>
            <a:off x="6229350" y="5449888"/>
            <a:ext cx="496888" cy="4968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2247" name="Rectangle 55"/>
          <p:cNvSpPr>
            <a:spLocks noChangeArrowheads="1"/>
          </p:cNvSpPr>
          <p:nvPr/>
        </p:nvSpPr>
        <p:spPr bwMode="auto">
          <a:xfrm>
            <a:off x="3021013" y="5424488"/>
            <a:ext cx="496887" cy="496887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2248" name="Rectangle 56"/>
          <p:cNvSpPr>
            <a:spLocks noChangeArrowheads="1"/>
          </p:cNvSpPr>
          <p:nvPr/>
        </p:nvSpPr>
        <p:spPr bwMode="auto">
          <a:xfrm>
            <a:off x="3019425" y="5672138"/>
            <a:ext cx="249238" cy="249237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28" name="Text Box 57"/>
          <p:cNvSpPr txBox="1">
            <a:spLocks noChangeArrowheads="1"/>
          </p:cNvSpPr>
          <p:nvPr/>
        </p:nvSpPr>
        <p:spPr bwMode="auto">
          <a:xfrm>
            <a:off x="2373313" y="2120900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b="1"/>
              <a:t>A</a:t>
            </a:r>
          </a:p>
        </p:txBody>
      </p:sp>
      <p:sp>
        <p:nvSpPr>
          <p:cNvPr id="33829" name="Text Box 58"/>
          <p:cNvSpPr txBox="1">
            <a:spLocks noChangeArrowheads="1"/>
          </p:cNvSpPr>
          <p:nvPr/>
        </p:nvSpPr>
        <p:spPr bwMode="auto">
          <a:xfrm>
            <a:off x="6869113" y="2100263"/>
            <a:ext cx="34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b="1"/>
              <a:t>B</a:t>
            </a:r>
          </a:p>
        </p:txBody>
      </p:sp>
      <p:sp>
        <p:nvSpPr>
          <p:cNvPr id="33830" name="Text Box 59"/>
          <p:cNvSpPr txBox="1">
            <a:spLocks noChangeArrowheads="1"/>
          </p:cNvSpPr>
          <p:nvPr/>
        </p:nvSpPr>
        <p:spPr bwMode="auto">
          <a:xfrm>
            <a:off x="5203825" y="3748088"/>
            <a:ext cx="34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b="1"/>
              <a:t>C</a:t>
            </a:r>
          </a:p>
        </p:txBody>
      </p:sp>
      <p:sp>
        <p:nvSpPr>
          <p:cNvPr id="33831" name="Text Box 60"/>
          <p:cNvSpPr txBox="1">
            <a:spLocks noChangeArrowheads="1"/>
          </p:cNvSpPr>
          <p:nvPr/>
        </p:nvSpPr>
        <p:spPr bwMode="auto">
          <a:xfrm>
            <a:off x="2439988" y="5481638"/>
            <a:ext cx="34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b="1"/>
              <a:t>D</a:t>
            </a:r>
          </a:p>
        </p:txBody>
      </p:sp>
      <p:sp>
        <p:nvSpPr>
          <p:cNvPr id="33832" name="Text Box 61"/>
          <p:cNvSpPr txBox="1">
            <a:spLocks noChangeArrowheads="1"/>
          </p:cNvSpPr>
          <p:nvPr/>
        </p:nvSpPr>
        <p:spPr bwMode="auto">
          <a:xfrm>
            <a:off x="6896100" y="551656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b="1"/>
              <a:t>E</a:t>
            </a:r>
          </a:p>
        </p:txBody>
      </p:sp>
      <p:sp>
        <p:nvSpPr>
          <p:cNvPr id="392254" name="Rectangle 62"/>
          <p:cNvSpPr>
            <a:spLocks noChangeArrowheads="1"/>
          </p:cNvSpPr>
          <p:nvPr/>
        </p:nvSpPr>
        <p:spPr bwMode="auto">
          <a:xfrm>
            <a:off x="2976563" y="2065338"/>
            <a:ext cx="249237" cy="24923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2255" name="Oval 63"/>
          <p:cNvSpPr>
            <a:spLocks noChangeArrowheads="1"/>
          </p:cNvSpPr>
          <p:nvPr/>
        </p:nvSpPr>
        <p:spPr bwMode="auto">
          <a:xfrm>
            <a:off x="4562475" y="3709988"/>
            <a:ext cx="450850" cy="45085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92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2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92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2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92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2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92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92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-0.00023 L 0.18021 -0.27153 L 0.02292 -0.4882 " pathEditMode="relative" rAng="0" ptsTypes="AAA">
                                      <p:cBhvr>
                                        <p:cTn id="35" dur="2000" fill="hold"/>
                                        <p:tgtEl>
                                          <p:spTgt spid="3922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63" y="-24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96296E-6 L 0.18542 0.2544 L 0.00365 0.49051 " pathEditMode="relative" rAng="0" ptsTypes="AAA">
                                      <p:cBhvr>
                                        <p:cTn id="39" dur="2000" fill="hold"/>
                                        <p:tgtEl>
                                          <p:spTgt spid="3922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71" y="24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2244" grpId="0" animBg="1"/>
      <p:bldP spid="392245" grpId="0" animBg="1"/>
      <p:bldP spid="392246" grpId="0" animBg="1"/>
      <p:bldP spid="392247" grpId="0" animBg="1"/>
      <p:bldP spid="392248" grpId="0" animBg="1"/>
      <p:bldP spid="392254" grpId="0" animBg="1"/>
      <p:bldP spid="39225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8" name="Group 26"/>
          <p:cNvGrpSpPr>
            <a:grpSpLocks/>
          </p:cNvGrpSpPr>
          <p:nvPr/>
        </p:nvGrpSpPr>
        <p:grpSpPr bwMode="auto">
          <a:xfrm>
            <a:off x="3060700" y="2198688"/>
            <a:ext cx="3465513" cy="3592512"/>
            <a:chOff x="1928" y="1385"/>
            <a:chExt cx="2183" cy="2263"/>
          </a:xfrm>
        </p:grpSpPr>
        <p:sp>
          <p:nvSpPr>
            <p:cNvPr id="34839" name="Freeform 3"/>
            <p:cNvSpPr>
              <a:spLocks/>
            </p:cNvSpPr>
            <p:nvPr/>
          </p:nvSpPr>
          <p:spPr bwMode="auto">
            <a:xfrm>
              <a:off x="2980" y="1385"/>
              <a:ext cx="1131" cy="2252"/>
            </a:xfrm>
            <a:custGeom>
              <a:avLst/>
              <a:gdLst>
                <a:gd name="T0" fmla="*/ 702 w 702"/>
                <a:gd name="T1" fmla="*/ 1398 h 1398"/>
                <a:gd name="T2" fmla="*/ 0 w 702"/>
                <a:gd name="T3" fmla="*/ 688 h 1398"/>
                <a:gd name="T4" fmla="*/ 702 w 702"/>
                <a:gd name="T5" fmla="*/ 0 h 1398"/>
                <a:gd name="T6" fmla="*/ 0 60000 65536"/>
                <a:gd name="T7" fmla="*/ 0 60000 65536"/>
                <a:gd name="T8" fmla="*/ 0 60000 65536"/>
                <a:gd name="T9" fmla="*/ 0 w 702"/>
                <a:gd name="T10" fmla="*/ 0 h 1398"/>
                <a:gd name="T11" fmla="*/ 702 w 702"/>
                <a:gd name="T12" fmla="*/ 1398 h 139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02" h="1398">
                  <a:moveTo>
                    <a:pt x="702" y="1398"/>
                  </a:moveTo>
                  <a:lnTo>
                    <a:pt x="0" y="688"/>
                  </a:lnTo>
                  <a:lnTo>
                    <a:pt x="702" y="0"/>
                  </a:lnTo>
                </a:path>
              </a:pathLst>
            </a:custGeom>
            <a:noFill/>
            <a:ln w="50800" cap="flat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0" name="Freeform 4"/>
            <p:cNvSpPr>
              <a:spLocks/>
            </p:cNvSpPr>
            <p:nvPr/>
          </p:nvSpPr>
          <p:spPr bwMode="auto">
            <a:xfrm>
              <a:off x="1928" y="1407"/>
              <a:ext cx="1052" cy="2241"/>
            </a:xfrm>
            <a:custGeom>
              <a:avLst/>
              <a:gdLst>
                <a:gd name="T0" fmla="*/ 14 w 653"/>
                <a:gd name="T1" fmla="*/ 1391 h 1391"/>
                <a:gd name="T2" fmla="*/ 653 w 653"/>
                <a:gd name="T3" fmla="*/ 667 h 1391"/>
                <a:gd name="T4" fmla="*/ 0 w 653"/>
                <a:gd name="T5" fmla="*/ 0 h 1391"/>
                <a:gd name="T6" fmla="*/ 0 60000 65536"/>
                <a:gd name="T7" fmla="*/ 0 60000 65536"/>
                <a:gd name="T8" fmla="*/ 0 60000 65536"/>
                <a:gd name="T9" fmla="*/ 0 w 653"/>
                <a:gd name="T10" fmla="*/ 0 h 1391"/>
                <a:gd name="T11" fmla="*/ 653 w 653"/>
                <a:gd name="T12" fmla="*/ 1391 h 139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53" h="1391">
                  <a:moveTo>
                    <a:pt x="14" y="1391"/>
                  </a:moveTo>
                  <a:lnTo>
                    <a:pt x="653" y="667"/>
                  </a:lnTo>
                  <a:lnTo>
                    <a:pt x="0" y="0"/>
                  </a:lnTo>
                </a:path>
              </a:pathLst>
            </a:custGeom>
            <a:noFill/>
            <a:ln w="50800" cap="flat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3057525" y="2184400"/>
            <a:ext cx="3465513" cy="3592513"/>
            <a:chOff x="1928" y="1385"/>
            <a:chExt cx="2183" cy="2263"/>
          </a:xfrm>
        </p:grpSpPr>
        <p:sp>
          <p:nvSpPr>
            <p:cNvPr id="34837" name="Freeform 28"/>
            <p:cNvSpPr>
              <a:spLocks/>
            </p:cNvSpPr>
            <p:nvPr/>
          </p:nvSpPr>
          <p:spPr bwMode="auto">
            <a:xfrm>
              <a:off x="2980" y="1385"/>
              <a:ext cx="1131" cy="2252"/>
            </a:xfrm>
            <a:custGeom>
              <a:avLst/>
              <a:gdLst>
                <a:gd name="T0" fmla="*/ 702 w 702"/>
                <a:gd name="T1" fmla="*/ 1398 h 1398"/>
                <a:gd name="T2" fmla="*/ 0 w 702"/>
                <a:gd name="T3" fmla="*/ 688 h 1398"/>
                <a:gd name="T4" fmla="*/ 702 w 702"/>
                <a:gd name="T5" fmla="*/ 0 h 1398"/>
                <a:gd name="T6" fmla="*/ 0 60000 65536"/>
                <a:gd name="T7" fmla="*/ 0 60000 65536"/>
                <a:gd name="T8" fmla="*/ 0 60000 65536"/>
                <a:gd name="T9" fmla="*/ 0 w 702"/>
                <a:gd name="T10" fmla="*/ 0 h 1398"/>
                <a:gd name="T11" fmla="*/ 702 w 702"/>
                <a:gd name="T12" fmla="*/ 1398 h 139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02" h="1398">
                  <a:moveTo>
                    <a:pt x="702" y="1398"/>
                  </a:moveTo>
                  <a:lnTo>
                    <a:pt x="0" y="688"/>
                  </a:lnTo>
                  <a:lnTo>
                    <a:pt x="702" y="0"/>
                  </a:lnTo>
                </a:path>
              </a:pathLst>
            </a:custGeom>
            <a:noFill/>
            <a:ln w="76200" cap="flat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8" name="Freeform 29"/>
            <p:cNvSpPr>
              <a:spLocks/>
            </p:cNvSpPr>
            <p:nvPr/>
          </p:nvSpPr>
          <p:spPr bwMode="auto">
            <a:xfrm>
              <a:off x="1928" y="1407"/>
              <a:ext cx="1052" cy="2241"/>
            </a:xfrm>
            <a:custGeom>
              <a:avLst/>
              <a:gdLst>
                <a:gd name="T0" fmla="*/ 14 w 653"/>
                <a:gd name="T1" fmla="*/ 1391 h 1391"/>
                <a:gd name="T2" fmla="*/ 653 w 653"/>
                <a:gd name="T3" fmla="*/ 667 h 1391"/>
                <a:gd name="T4" fmla="*/ 0 w 653"/>
                <a:gd name="T5" fmla="*/ 0 h 1391"/>
                <a:gd name="T6" fmla="*/ 0 60000 65536"/>
                <a:gd name="T7" fmla="*/ 0 60000 65536"/>
                <a:gd name="T8" fmla="*/ 0 60000 65536"/>
                <a:gd name="T9" fmla="*/ 0 w 653"/>
                <a:gd name="T10" fmla="*/ 0 h 1391"/>
                <a:gd name="T11" fmla="*/ 653 w 653"/>
                <a:gd name="T12" fmla="*/ 1391 h 139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53" h="1391">
                  <a:moveTo>
                    <a:pt x="14" y="1391"/>
                  </a:moveTo>
                  <a:lnTo>
                    <a:pt x="653" y="667"/>
                  </a:lnTo>
                  <a:lnTo>
                    <a:pt x="0" y="0"/>
                  </a:lnTo>
                </a:path>
              </a:pathLst>
            </a:custGeom>
            <a:noFill/>
            <a:ln w="76200" cap="flat">
              <a:solidFill>
                <a:srgbClr val="8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Transportation Networks and Geographical Segregation</a:t>
            </a:r>
          </a:p>
        </p:txBody>
      </p:sp>
      <p:sp>
        <p:nvSpPr>
          <p:cNvPr id="394245" name="Oval 5"/>
          <p:cNvSpPr>
            <a:spLocks noChangeArrowheads="1"/>
          </p:cNvSpPr>
          <p:nvPr/>
        </p:nvSpPr>
        <p:spPr bwMode="auto">
          <a:xfrm>
            <a:off x="4302125" y="3522663"/>
            <a:ext cx="863600" cy="865187"/>
          </a:xfrm>
          <a:prstGeom prst="ellipse">
            <a:avLst/>
          </a:prstGeom>
          <a:solidFill>
            <a:srgbClr val="99CCFF"/>
          </a:solidFill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2624138" y="1776413"/>
            <a:ext cx="4344987" cy="4487862"/>
            <a:chOff x="1653" y="1119"/>
            <a:chExt cx="2737" cy="2827"/>
          </a:xfrm>
        </p:grpSpPr>
        <p:sp>
          <p:nvSpPr>
            <p:cNvPr id="34833" name="Oval 8"/>
            <p:cNvSpPr>
              <a:spLocks noChangeArrowheads="1"/>
            </p:cNvSpPr>
            <p:nvPr/>
          </p:nvSpPr>
          <p:spPr bwMode="auto">
            <a:xfrm>
              <a:off x="1653" y="1129"/>
              <a:ext cx="545" cy="544"/>
            </a:xfrm>
            <a:prstGeom prst="ellipse">
              <a:avLst/>
            </a:prstGeom>
            <a:solidFill>
              <a:srgbClr val="99CCFF"/>
            </a:solidFill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4" name="Oval 9"/>
            <p:cNvSpPr>
              <a:spLocks noChangeArrowheads="1"/>
            </p:cNvSpPr>
            <p:nvPr/>
          </p:nvSpPr>
          <p:spPr bwMode="auto">
            <a:xfrm>
              <a:off x="3837" y="1119"/>
              <a:ext cx="545" cy="544"/>
            </a:xfrm>
            <a:prstGeom prst="ellipse">
              <a:avLst/>
            </a:prstGeom>
            <a:solidFill>
              <a:srgbClr val="99CCFF"/>
            </a:solidFill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5" name="Oval 10"/>
            <p:cNvSpPr>
              <a:spLocks noChangeArrowheads="1"/>
            </p:cNvSpPr>
            <p:nvPr/>
          </p:nvSpPr>
          <p:spPr bwMode="auto">
            <a:xfrm>
              <a:off x="3845" y="3402"/>
              <a:ext cx="545" cy="544"/>
            </a:xfrm>
            <a:prstGeom prst="ellipse">
              <a:avLst/>
            </a:prstGeom>
            <a:solidFill>
              <a:srgbClr val="99CCFF"/>
            </a:solidFill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6" name="Oval 11"/>
            <p:cNvSpPr>
              <a:spLocks noChangeArrowheads="1"/>
            </p:cNvSpPr>
            <p:nvPr/>
          </p:nvSpPr>
          <p:spPr bwMode="auto">
            <a:xfrm>
              <a:off x="1682" y="3387"/>
              <a:ext cx="544" cy="545"/>
            </a:xfrm>
            <a:prstGeom prst="ellipse">
              <a:avLst/>
            </a:prstGeom>
            <a:solidFill>
              <a:srgbClr val="99CCFF"/>
            </a:solidFill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4823" name="Text Box 21"/>
          <p:cNvSpPr txBox="1">
            <a:spLocks noChangeArrowheads="1"/>
          </p:cNvSpPr>
          <p:nvPr/>
        </p:nvSpPr>
        <p:spPr bwMode="auto">
          <a:xfrm>
            <a:off x="2239963" y="2054225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b="1"/>
              <a:t>A</a:t>
            </a:r>
          </a:p>
        </p:txBody>
      </p:sp>
      <p:sp>
        <p:nvSpPr>
          <p:cNvPr id="34824" name="Text Box 22"/>
          <p:cNvSpPr txBox="1">
            <a:spLocks noChangeArrowheads="1"/>
          </p:cNvSpPr>
          <p:nvPr/>
        </p:nvSpPr>
        <p:spPr bwMode="auto">
          <a:xfrm>
            <a:off x="6980238" y="2011363"/>
            <a:ext cx="34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b="1"/>
              <a:t>B</a:t>
            </a:r>
          </a:p>
        </p:txBody>
      </p:sp>
      <p:sp>
        <p:nvSpPr>
          <p:cNvPr id="34825" name="Text Box 23"/>
          <p:cNvSpPr txBox="1">
            <a:spLocks noChangeArrowheads="1"/>
          </p:cNvSpPr>
          <p:nvPr/>
        </p:nvSpPr>
        <p:spPr bwMode="auto">
          <a:xfrm>
            <a:off x="5353050" y="3770313"/>
            <a:ext cx="34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b="1"/>
              <a:t>C</a:t>
            </a:r>
          </a:p>
        </p:txBody>
      </p:sp>
      <p:sp>
        <p:nvSpPr>
          <p:cNvPr id="34826" name="Text Box 24"/>
          <p:cNvSpPr txBox="1">
            <a:spLocks noChangeArrowheads="1"/>
          </p:cNvSpPr>
          <p:nvPr/>
        </p:nvSpPr>
        <p:spPr bwMode="auto">
          <a:xfrm>
            <a:off x="2278063" y="5640388"/>
            <a:ext cx="34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b="1"/>
              <a:t>D</a:t>
            </a:r>
          </a:p>
        </p:txBody>
      </p:sp>
      <p:sp>
        <p:nvSpPr>
          <p:cNvPr id="34827" name="Text Box 25"/>
          <p:cNvSpPr txBox="1">
            <a:spLocks noChangeArrowheads="1"/>
          </p:cNvSpPr>
          <p:nvPr/>
        </p:nvSpPr>
        <p:spPr bwMode="auto">
          <a:xfrm>
            <a:off x="7005638" y="5632450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b="1"/>
              <a:t>E</a:t>
            </a:r>
          </a:p>
        </p:txBody>
      </p:sp>
      <p:grpSp>
        <p:nvGrpSpPr>
          <p:cNvPr id="5" name="Group 36"/>
          <p:cNvGrpSpPr>
            <a:grpSpLocks/>
          </p:cNvGrpSpPr>
          <p:nvPr/>
        </p:nvGrpSpPr>
        <p:grpSpPr bwMode="auto">
          <a:xfrm>
            <a:off x="2754313" y="1903413"/>
            <a:ext cx="4076700" cy="4222750"/>
            <a:chOff x="1735" y="1199"/>
            <a:chExt cx="2568" cy="2660"/>
          </a:xfrm>
        </p:grpSpPr>
        <p:sp>
          <p:nvSpPr>
            <p:cNvPr id="34829" name="Oval 30"/>
            <p:cNvSpPr>
              <a:spLocks noChangeArrowheads="1"/>
            </p:cNvSpPr>
            <p:nvPr/>
          </p:nvSpPr>
          <p:spPr bwMode="auto">
            <a:xfrm>
              <a:off x="1735" y="1211"/>
              <a:ext cx="376" cy="375"/>
            </a:xfrm>
            <a:prstGeom prst="ellipse">
              <a:avLst/>
            </a:prstGeom>
            <a:solidFill>
              <a:srgbClr val="99CCFF"/>
            </a:solidFill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0" name="Oval 31"/>
            <p:cNvSpPr>
              <a:spLocks noChangeArrowheads="1"/>
            </p:cNvSpPr>
            <p:nvPr/>
          </p:nvSpPr>
          <p:spPr bwMode="auto">
            <a:xfrm>
              <a:off x="3918" y="1199"/>
              <a:ext cx="376" cy="375"/>
            </a:xfrm>
            <a:prstGeom prst="ellipse">
              <a:avLst/>
            </a:prstGeom>
            <a:solidFill>
              <a:srgbClr val="99CCFF"/>
            </a:solidFill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1" name="Oval 32"/>
            <p:cNvSpPr>
              <a:spLocks noChangeArrowheads="1"/>
            </p:cNvSpPr>
            <p:nvPr/>
          </p:nvSpPr>
          <p:spPr bwMode="auto">
            <a:xfrm>
              <a:off x="3927" y="3484"/>
              <a:ext cx="376" cy="375"/>
            </a:xfrm>
            <a:prstGeom prst="ellipse">
              <a:avLst/>
            </a:prstGeom>
            <a:solidFill>
              <a:srgbClr val="99CCFF"/>
            </a:solidFill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2" name="Oval 33"/>
            <p:cNvSpPr>
              <a:spLocks noChangeArrowheads="1"/>
            </p:cNvSpPr>
            <p:nvPr/>
          </p:nvSpPr>
          <p:spPr bwMode="auto">
            <a:xfrm>
              <a:off x="1766" y="3471"/>
              <a:ext cx="376" cy="375"/>
            </a:xfrm>
            <a:prstGeom prst="ellipse">
              <a:avLst/>
            </a:prstGeom>
            <a:solidFill>
              <a:srgbClr val="99CCFF"/>
            </a:solidFill>
            <a:ln w="38100">
              <a:solidFill>
                <a:srgbClr val="000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2000" fill="hold"/>
                                        <p:tgtEl>
                                          <p:spTgt spid="39424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424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1 – The Purpose of Transportation</a:t>
            </a:r>
          </a:p>
        </p:txBody>
      </p:sp>
      <p:sp>
        <p:nvSpPr>
          <p:cNvPr id="1024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Overcome space</a:t>
            </a:r>
          </a:p>
          <a:p>
            <a:pPr lvl="1" eaLnBrk="1" hangingPunct="1"/>
            <a:r>
              <a:rPr lang="en-US" smtClean="0"/>
              <a:t>Variety of human and physical constraints.</a:t>
            </a:r>
          </a:p>
          <a:p>
            <a:pPr lvl="1" eaLnBrk="1" hangingPunct="1"/>
            <a:r>
              <a:rPr lang="en-US" smtClean="0"/>
              <a:t>Distance, time, administrative divisions and topography.</a:t>
            </a:r>
          </a:p>
          <a:p>
            <a:pPr eaLnBrk="1" hangingPunct="1"/>
            <a:r>
              <a:rPr lang="en-US" smtClean="0"/>
              <a:t>Friction of distance</a:t>
            </a:r>
          </a:p>
          <a:p>
            <a:pPr lvl="1" eaLnBrk="1" hangingPunct="1"/>
            <a:r>
              <a:rPr lang="en-US" smtClean="0"/>
              <a:t>Costs.</a:t>
            </a:r>
          </a:p>
          <a:p>
            <a:pPr lvl="1" eaLnBrk="1" hangingPunct="1"/>
            <a:r>
              <a:rPr lang="en-US" smtClean="0"/>
              <a:t>Distance involved.</a:t>
            </a:r>
          </a:p>
          <a:p>
            <a:pPr lvl="1" eaLnBrk="1" hangingPunct="1"/>
            <a:r>
              <a:rPr lang="en-US" smtClean="0"/>
              <a:t>Nature of what is being transported. </a:t>
            </a:r>
          </a:p>
          <a:p>
            <a:pPr eaLnBrk="1" hangingPunct="1"/>
            <a:r>
              <a:rPr lang="en-US" smtClean="0"/>
              <a:t>Goal of transportation</a:t>
            </a:r>
          </a:p>
          <a:p>
            <a:pPr lvl="1" eaLnBrk="1" hangingPunct="1"/>
            <a:r>
              <a:rPr lang="en-US" smtClean="0"/>
              <a:t>Transform the geographical attributes of freight, people or information.</a:t>
            </a:r>
          </a:p>
          <a:p>
            <a:pPr lvl="1" eaLnBrk="1" hangingPunct="1"/>
            <a:r>
              <a:rPr lang="en-US" smtClean="0"/>
              <a:t>Give an added value in the process.</a:t>
            </a:r>
          </a:p>
          <a:p>
            <a:pPr lvl="1" eaLnBrk="1" hangingPunct="1"/>
            <a:r>
              <a:rPr lang="en-US" smtClean="0"/>
              <a:t>Fulfillment of a demand for mobility.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3 – Space / Time Relationships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Space / Time Convergence</a:t>
            </a:r>
          </a:p>
          <a:p>
            <a:pPr lvl="1" eaLnBrk="1" hangingPunct="1"/>
            <a:r>
              <a:rPr lang="en-US" smtClean="0"/>
              <a:t>Amount of space that can be “purchased” with a specific amount of time.</a:t>
            </a:r>
          </a:p>
          <a:p>
            <a:pPr lvl="1" eaLnBrk="1" hangingPunct="1"/>
            <a:r>
              <a:rPr lang="en-US" smtClean="0"/>
              <a:t>Related to the efficiency of the transport system.</a:t>
            </a:r>
          </a:p>
          <a:p>
            <a:pPr lvl="1" eaLnBrk="1" hangingPunct="1"/>
            <a:r>
              <a:rPr lang="en-US" smtClean="0"/>
              <a:t>Significant convergence in the 19</a:t>
            </a:r>
            <a:r>
              <a:rPr lang="en-US" baseline="30000" smtClean="0"/>
              <a:t>th</a:t>
            </a:r>
            <a:r>
              <a:rPr lang="en-US" smtClean="0"/>
              <a:t> and 20</a:t>
            </a:r>
            <a:r>
              <a:rPr lang="en-US" baseline="30000" smtClean="0"/>
              <a:t>th</a:t>
            </a:r>
            <a:r>
              <a:rPr lang="en-US" smtClean="0"/>
              <a:t> centuries.</a:t>
            </a:r>
          </a:p>
          <a:p>
            <a:pPr lvl="1" eaLnBrk="1" hangingPunct="1"/>
            <a:r>
              <a:rPr lang="en-US" smtClean="0"/>
              <a:t>Space / time convergence has reached to global level.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Regional Space / Time Convergence (in minutes)</a:t>
            </a:r>
          </a:p>
        </p:txBody>
      </p:sp>
      <p:graphicFrame>
        <p:nvGraphicFramePr>
          <p:cNvPr id="3074" name="Object 8"/>
          <p:cNvGraphicFramePr>
            <a:graphicFrameLocks noChangeAspect="1"/>
          </p:cNvGraphicFramePr>
          <p:nvPr>
            <p:ph sz="half" idx="1"/>
          </p:nvPr>
        </p:nvGraphicFramePr>
        <p:xfrm>
          <a:off x="944563" y="2019300"/>
          <a:ext cx="3810000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Chart" r:id="rId4" imgW="3809962" imgH="4114800" progId="MSGraph.Chart.8">
                  <p:embed followColorScheme="full"/>
                </p:oleObj>
              </mc:Choice>
              <mc:Fallback>
                <p:oleObj name="Chart" r:id="rId4" imgW="3809962" imgH="4114800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4563" y="2019300"/>
                        <a:ext cx="3810000" cy="411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9"/>
          <p:cNvGraphicFramePr>
            <a:graphicFrameLocks noChangeAspect="1"/>
          </p:cNvGraphicFramePr>
          <p:nvPr>
            <p:ph sz="half" idx="2"/>
          </p:nvPr>
        </p:nvGraphicFramePr>
        <p:xfrm>
          <a:off x="5097463" y="2019300"/>
          <a:ext cx="3810000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Chart" r:id="rId6" imgW="3809962" imgH="4114800" progId="MSGraph.Chart.8">
                  <p:embed followColorScheme="full"/>
                </p:oleObj>
              </mc:Choice>
              <mc:Fallback>
                <p:oleObj name="Chart" r:id="rId6" imgW="3809962" imgH="4114800" progId="MSGraph.Chart.8">
                  <p:embed followColorScheme="full"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7463" y="2019300"/>
                        <a:ext cx="3810000" cy="411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Mail Delivery Times between New York and San Francisco, 1840-2000 (in days)</a:t>
            </a:r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>
            <p:ph idx="1"/>
          </p:nvPr>
        </p:nvGraphicFramePr>
        <p:xfrm>
          <a:off x="1039813" y="2019300"/>
          <a:ext cx="7772400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Chart" r:id="rId4" imgW="7772514" imgH="4114800" progId="MSGraph.Chart.8">
                  <p:embed followColorScheme="full"/>
                </p:oleObj>
              </mc:Choice>
              <mc:Fallback>
                <p:oleObj name="Chart" r:id="rId4" imgW="7772514" imgH="4114800" progId="MSGraph.Chart.8">
                  <p:embed followColorScheme="full"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9813" y="2019300"/>
                        <a:ext cx="7772400" cy="411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7"/>
          <p:cNvSpPr>
            <a:spLocks noChangeArrowheads="1"/>
          </p:cNvSpPr>
          <p:nvPr/>
        </p:nvSpPr>
        <p:spPr bwMode="auto">
          <a:xfrm>
            <a:off x="4570413" y="2755900"/>
            <a:ext cx="3700462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 i="1">
                <a:solidFill>
                  <a:srgbClr val="000000"/>
                </a:solidFill>
              </a:rPr>
              <a:t>1500-1840</a:t>
            </a:r>
            <a:r>
              <a:rPr lang="en-US" sz="1400" i="1">
                <a:solidFill>
                  <a:srgbClr val="000000"/>
                </a:solidFill>
              </a:rPr>
              <a:t> Average speed of wagon and sail</a:t>
            </a:r>
          </a:p>
          <a:p>
            <a:pPr eaLnBrk="0" hangingPunct="0"/>
            <a:r>
              <a:rPr lang="en-US" sz="1400" i="1">
                <a:solidFill>
                  <a:srgbClr val="000000"/>
                </a:solidFill>
              </a:rPr>
              <a:t> ships: 16 km/hr</a:t>
            </a:r>
          </a:p>
        </p:txBody>
      </p:sp>
      <p:sp>
        <p:nvSpPr>
          <p:cNvPr id="5124" name="Rectangle 8"/>
          <p:cNvSpPr>
            <a:spLocks noChangeArrowheads="1"/>
          </p:cNvSpPr>
          <p:nvPr/>
        </p:nvSpPr>
        <p:spPr bwMode="auto">
          <a:xfrm>
            <a:off x="4570413" y="3367088"/>
            <a:ext cx="38862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 i="1">
                <a:solidFill>
                  <a:srgbClr val="000000"/>
                </a:solidFill>
              </a:rPr>
              <a:t>1850-1930</a:t>
            </a:r>
            <a:r>
              <a:rPr lang="en-US" sz="1400" i="1">
                <a:solidFill>
                  <a:srgbClr val="000000"/>
                </a:solidFill>
              </a:rPr>
              <a:t> Average speed of trains: 100 km/hr.</a:t>
            </a:r>
          </a:p>
          <a:p>
            <a:pPr eaLnBrk="0" hangingPunct="0"/>
            <a:r>
              <a:rPr lang="en-US" sz="1400" i="1">
                <a:solidFill>
                  <a:srgbClr val="000000"/>
                </a:solidFill>
              </a:rPr>
              <a:t>Average speed of steamships: 25 km/hr</a:t>
            </a:r>
          </a:p>
        </p:txBody>
      </p:sp>
      <p:sp>
        <p:nvSpPr>
          <p:cNvPr id="5125" name="Rectangle 9"/>
          <p:cNvSpPr>
            <a:spLocks noChangeArrowheads="1"/>
          </p:cNvSpPr>
          <p:nvPr/>
        </p:nvSpPr>
        <p:spPr bwMode="auto">
          <a:xfrm>
            <a:off x="4570413" y="3913188"/>
            <a:ext cx="40243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 i="1">
                <a:solidFill>
                  <a:srgbClr val="000000"/>
                </a:solidFill>
              </a:rPr>
              <a:t>1950</a:t>
            </a:r>
            <a:r>
              <a:rPr lang="en-US" sz="1400" i="1">
                <a:solidFill>
                  <a:srgbClr val="000000"/>
                </a:solidFill>
              </a:rPr>
              <a:t> Average speed of airplanes: 480-640 km/hr</a:t>
            </a:r>
          </a:p>
        </p:txBody>
      </p:sp>
      <p:sp>
        <p:nvSpPr>
          <p:cNvPr id="5126" name="Rectangle 10"/>
          <p:cNvSpPr>
            <a:spLocks noChangeArrowheads="1"/>
          </p:cNvSpPr>
          <p:nvPr/>
        </p:nvSpPr>
        <p:spPr bwMode="auto">
          <a:xfrm>
            <a:off x="4570413" y="4222750"/>
            <a:ext cx="41624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 i="1">
                <a:solidFill>
                  <a:srgbClr val="000000"/>
                </a:solidFill>
              </a:rPr>
              <a:t>1970</a:t>
            </a:r>
            <a:r>
              <a:rPr lang="en-US" sz="1400" i="1">
                <a:solidFill>
                  <a:srgbClr val="000000"/>
                </a:solidFill>
              </a:rPr>
              <a:t> Average speed of jet planes: 800-1120 km/hr</a:t>
            </a:r>
          </a:p>
        </p:txBody>
      </p:sp>
      <p:sp>
        <p:nvSpPr>
          <p:cNvPr id="5127" name="Rectangle 11"/>
          <p:cNvSpPr>
            <a:spLocks noChangeArrowheads="1"/>
          </p:cNvSpPr>
          <p:nvPr/>
        </p:nvSpPr>
        <p:spPr bwMode="auto">
          <a:xfrm>
            <a:off x="4570413" y="4498975"/>
            <a:ext cx="35337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 i="1">
                <a:solidFill>
                  <a:srgbClr val="000000"/>
                </a:solidFill>
              </a:rPr>
              <a:t>1990</a:t>
            </a:r>
            <a:r>
              <a:rPr lang="en-US" sz="1400" i="1">
                <a:solidFill>
                  <a:srgbClr val="000000"/>
                </a:solidFill>
              </a:rPr>
              <a:t> Numeric transmission: instantaneous</a:t>
            </a:r>
          </a:p>
        </p:txBody>
      </p:sp>
      <p:graphicFrame>
        <p:nvGraphicFramePr>
          <p:cNvPr id="2135" name="Object 87"/>
          <p:cNvGraphicFramePr>
            <a:graphicFrameLocks noChangeAspect="1"/>
          </p:cNvGraphicFramePr>
          <p:nvPr/>
        </p:nvGraphicFramePr>
        <p:xfrm>
          <a:off x="1139825" y="2041525"/>
          <a:ext cx="3233738" cy="324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Clip" r:id="rId4" imgW="1663920" imgH="1666440" progId="MS_ClipArt_Gallery.2">
                  <p:embed/>
                </p:oleObj>
              </mc:Choice>
              <mc:Fallback>
                <p:oleObj name="Clip" r:id="rId4" imgW="1663920" imgH="1666440" progId="MS_ClipArt_Gallery.2">
                  <p:embed/>
                  <p:pic>
                    <p:nvPicPr>
                      <p:cNvPr id="0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9825" y="2041525"/>
                        <a:ext cx="3233738" cy="3243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8" name="Rectangle 9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Space / Time Convergence of the World Transport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3000" fill="hold"/>
                                        <p:tgtEl>
                                          <p:spTgt spid="2135"/>
                                        </p:tgtEl>
                                      </p:cBhvr>
                                      <p:by x="10000" y="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3 – Space / Time Relationships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Factors of space / time convergence</a:t>
            </a:r>
          </a:p>
          <a:p>
            <a:pPr lvl="1" eaLnBrk="1" hangingPunct="1"/>
            <a:r>
              <a:rPr lang="en-US" smtClean="0"/>
              <a:t>Speed.</a:t>
            </a:r>
          </a:p>
          <a:p>
            <a:pPr lvl="1" eaLnBrk="1" hangingPunct="1"/>
            <a:r>
              <a:rPr lang="en-US" smtClean="0"/>
              <a:t>Economies of scale:</a:t>
            </a:r>
          </a:p>
          <a:p>
            <a:pPr lvl="2" eaLnBrk="1" hangingPunct="1"/>
            <a:r>
              <a:rPr lang="en-US" smtClean="0"/>
              <a:t>Transport larger amounts of freight and passengers at lower costs.</a:t>
            </a:r>
          </a:p>
          <a:p>
            <a:pPr lvl="1" eaLnBrk="1" hangingPunct="1"/>
            <a:r>
              <a:rPr lang="en-US" smtClean="0"/>
              <a:t>Expansion of transport infrastructures:</a:t>
            </a:r>
          </a:p>
          <a:p>
            <a:pPr lvl="2" eaLnBrk="1" hangingPunct="1"/>
            <a:r>
              <a:rPr lang="en-US" smtClean="0"/>
              <a:t>Service areas that were not or insufficiently serviced.</a:t>
            </a:r>
          </a:p>
          <a:p>
            <a:pPr lvl="2" eaLnBrk="1" hangingPunct="1"/>
            <a:r>
              <a:rPr lang="en-US" smtClean="0"/>
              <a:t>Expanded the average length of traffic. </a:t>
            </a:r>
          </a:p>
          <a:p>
            <a:pPr lvl="1" eaLnBrk="1" hangingPunct="1"/>
            <a:r>
              <a:rPr lang="en-US" smtClean="0"/>
              <a:t>Telecommunications:</a:t>
            </a:r>
          </a:p>
          <a:p>
            <a:pPr lvl="2" eaLnBrk="1" hangingPunct="1"/>
            <a:r>
              <a:rPr lang="en-US" smtClean="0"/>
              <a:t>Substitution to transportation (telecommuting).</a:t>
            </a:r>
          </a:p>
          <a:p>
            <a:pPr lvl="2" eaLnBrk="1" hangingPunct="1"/>
            <a:r>
              <a:rPr lang="en-US" smtClean="0"/>
              <a:t>Improvement in management.</a:t>
            </a:r>
          </a:p>
          <a:p>
            <a:pPr lvl="1" eaLnBrk="1" hangingPunct="1"/>
            <a:r>
              <a:rPr lang="en-US" smtClean="0"/>
              <a:t>Transport terminals efficiency:</a:t>
            </a:r>
          </a:p>
          <a:p>
            <a:pPr lvl="2" eaLnBrk="1" hangingPunct="1"/>
            <a:r>
              <a:rPr lang="en-US" smtClean="0"/>
              <a:t>Growing capacity to handle large quantities of traffic over a short time period.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Spatial Consideration of a Movement</a:t>
            </a:r>
          </a:p>
        </p:txBody>
      </p:sp>
      <p:sp>
        <p:nvSpPr>
          <p:cNvPr id="345091" name="AutoShape 3"/>
          <p:cNvSpPr>
            <a:spLocks noChangeArrowheads="1"/>
          </p:cNvSpPr>
          <p:nvPr/>
        </p:nvSpPr>
        <p:spPr bwMode="auto">
          <a:xfrm flipV="1">
            <a:off x="850900" y="3219450"/>
            <a:ext cx="7827963" cy="558800"/>
          </a:xfrm>
          <a:custGeom>
            <a:avLst/>
            <a:gdLst>
              <a:gd name="G0" fmla="+- 3175 0 0"/>
              <a:gd name="G1" fmla="+- 21600 0 3175"/>
              <a:gd name="G2" fmla="*/ 3175 1 2"/>
              <a:gd name="G3" fmla="+- 21600 0 G2"/>
              <a:gd name="G4" fmla="+/ 3175 21600 2"/>
              <a:gd name="G5" fmla="+/ G1 0 2"/>
              <a:gd name="G6" fmla="*/ 21600 21600 3175"/>
              <a:gd name="G7" fmla="*/ G6 1 2"/>
              <a:gd name="G8" fmla="+- 21600 0 G7"/>
              <a:gd name="G9" fmla="*/ 21600 1 2"/>
              <a:gd name="G10" fmla="+- 3175 0 G9"/>
              <a:gd name="G11" fmla="?: G10 G8 0"/>
              <a:gd name="G12" fmla="?: G10 G7 21600"/>
              <a:gd name="T0" fmla="*/ 20012 w 21600"/>
              <a:gd name="T1" fmla="*/ 10800 h 21600"/>
              <a:gd name="T2" fmla="*/ 10800 w 21600"/>
              <a:gd name="T3" fmla="*/ 21600 h 21600"/>
              <a:gd name="T4" fmla="*/ 1588 w 21600"/>
              <a:gd name="T5" fmla="*/ 10800 h 21600"/>
              <a:gd name="T6" fmla="*/ 10800 w 21600"/>
              <a:gd name="T7" fmla="*/ 0 h 21600"/>
              <a:gd name="T8" fmla="*/ 3388 w 21600"/>
              <a:gd name="T9" fmla="*/ 3388 h 21600"/>
              <a:gd name="T10" fmla="*/ 18212 w 21600"/>
              <a:gd name="T11" fmla="*/ 1821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175" y="21600"/>
                </a:lnTo>
                <a:lnTo>
                  <a:pt x="18425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CC99"/>
          </a:solidFill>
          <a:ln w="25400">
            <a:solidFill>
              <a:srgbClr val="C0C0C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345092" name="AutoShape 4"/>
          <p:cNvSpPr>
            <a:spLocks noChangeArrowheads="1"/>
          </p:cNvSpPr>
          <p:nvPr/>
        </p:nvSpPr>
        <p:spPr bwMode="auto">
          <a:xfrm flipV="1">
            <a:off x="831850" y="2389188"/>
            <a:ext cx="7827963" cy="558800"/>
          </a:xfrm>
          <a:custGeom>
            <a:avLst/>
            <a:gdLst>
              <a:gd name="G0" fmla="+- 3485 0 0"/>
              <a:gd name="G1" fmla="+- 21600 0 3485"/>
              <a:gd name="G2" fmla="*/ 3485 1 2"/>
              <a:gd name="G3" fmla="+- 21600 0 G2"/>
              <a:gd name="G4" fmla="+/ 3485 21600 2"/>
              <a:gd name="G5" fmla="+/ G1 0 2"/>
              <a:gd name="G6" fmla="*/ 21600 21600 3485"/>
              <a:gd name="G7" fmla="*/ G6 1 2"/>
              <a:gd name="G8" fmla="+- 21600 0 G7"/>
              <a:gd name="G9" fmla="*/ 21600 1 2"/>
              <a:gd name="G10" fmla="+- 3485 0 G9"/>
              <a:gd name="G11" fmla="?: G10 G8 0"/>
              <a:gd name="G12" fmla="?: G10 G7 21600"/>
              <a:gd name="T0" fmla="*/ 19857 w 21600"/>
              <a:gd name="T1" fmla="*/ 10800 h 21600"/>
              <a:gd name="T2" fmla="*/ 10800 w 21600"/>
              <a:gd name="T3" fmla="*/ 21600 h 21600"/>
              <a:gd name="T4" fmla="*/ 1743 w 21600"/>
              <a:gd name="T5" fmla="*/ 10800 h 21600"/>
              <a:gd name="T6" fmla="*/ 10800 w 21600"/>
              <a:gd name="T7" fmla="*/ 0 h 21600"/>
              <a:gd name="T8" fmla="*/ 3543 w 21600"/>
              <a:gd name="T9" fmla="*/ 3543 h 21600"/>
              <a:gd name="T10" fmla="*/ 18057 w 21600"/>
              <a:gd name="T11" fmla="*/ 1805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485" y="21600"/>
                </a:lnTo>
                <a:lnTo>
                  <a:pt x="18115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CCFFCC"/>
          </a:solidFill>
          <a:ln w="25400">
            <a:solidFill>
              <a:srgbClr val="C0C0C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1269" name="Freeform 5"/>
          <p:cNvSpPr>
            <a:spLocks/>
          </p:cNvSpPr>
          <p:nvPr/>
        </p:nvSpPr>
        <p:spPr bwMode="auto">
          <a:xfrm>
            <a:off x="2527300" y="3394075"/>
            <a:ext cx="4343400" cy="303213"/>
          </a:xfrm>
          <a:custGeom>
            <a:avLst/>
            <a:gdLst>
              <a:gd name="T0" fmla="*/ 0 w 2736"/>
              <a:gd name="T1" fmla="*/ 75 h 191"/>
              <a:gd name="T2" fmla="*/ 414 w 2736"/>
              <a:gd name="T3" fmla="*/ 191 h 191"/>
              <a:gd name="T4" fmla="*/ 490 w 2736"/>
              <a:gd name="T5" fmla="*/ 135 h 191"/>
              <a:gd name="T6" fmla="*/ 2736 w 2736"/>
              <a:gd name="T7" fmla="*/ 135 h 191"/>
              <a:gd name="T8" fmla="*/ 2647 w 2736"/>
              <a:gd name="T9" fmla="*/ 41 h 191"/>
              <a:gd name="T10" fmla="*/ 572 w 2736"/>
              <a:gd name="T11" fmla="*/ 46 h 191"/>
              <a:gd name="T12" fmla="*/ 621 w 2736"/>
              <a:gd name="T13" fmla="*/ 0 h 191"/>
              <a:gd name="T14" fmla="*/ 0 w 2736"/>
              <a:gd name="T15" fmla="*/ 75 h 19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736"/>
              <a:gd name="T25" fmla="*/ 0 h 191"/>
              <a:gd name="T26" fmla="*/ 2736 w 2736"/>
              <a:gd name="T27" fmla="*/ 191 h 191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736" h="191">
                <a:moveTo>
                  <a:pt x="0" y="75"/>
                </a:moveTo>
                <a:lnTo>
                  <a:pt x="414" y="191"/>
                </a:lnTo>
                <a:lnTo>
                  <a:pt x="490" y="135"/>
                </a:lnTo>
                <a:lnTo>
                  <a:pt x="2736" y="135"/>
                </a:lnTo>
                <a:lnTo>
                  <a:pt x="2647" y="41"/>
                </a:lnTo>
                <a:lnTo>
                  <a:pt x="572" y="46"/>
                </a:lnTo>
                <a:lnTo>
                  <a:pt x="621" y="0"/>
                </a:lnTo>
                <a:lnTo>
                  <a:pt x="0" y="75"/>
                </a:lnTo>
                <a:close/>
              </a:path>
            </a:pathLst>
          </a:custGeom>
          <a:solidFill>
            <a:srgbClr val="FFCC00"/>
          </a:solidFill>
          <a:ln w="254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0" name="Oval 6"/>
          <p:cNvSpPr>
            <a:spLocks noChangeArrowheads="1"/>
          </p:cNvSpPr>
          <p:nvPr/>
        </p:nvSpPr>
        <p:spPr bwMode="auto">
          <a:xfrm>
            <a:off x="1917700" y="2541588"/>
            <a:ext cx="441325" cy="220662"/>
          </a:xfrm>
          <a:prstGeom prst="ellipse">
            <a:avLst/>
          </a:prstGeom>
          <a:solidFill>
            <a:srgbClr val="99CCFF"/>
          </a:solidFill>
          <a:ln w="254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2800">
              <a:solidFill>
                <a:srgbClr val="FFFFFF"/>
              </a:solidFill>
              <a:latin typeface="Impact" pitchFamily="34" charset="0"/>
            </a:endParaRPr>
          </a:p>
        </p:txBody>
      </p:sp>
      <p:sp>
        <p:nvSpPr>
          <p:cNvPr id="11271" name="Oval 7"/>
          <p:cNvSpPr>
            <a:spLocks noChangeArrowheads="1"/>
          </p:cNvSpPr>
          <p:nvPr/>
        </p:nvSpPr>
        <p:spPr bwMode="auto">
          <a:xfrm>
            <a:off x="7026275" y="2538413"/>
            <a:ext cx="441325" cy="220662"/>
          </a:xfrm>
          <a:prstGeom prst="ellipse">
            <a:avLst/>
          </a:prstGeom>
          <a:solidFill>
            <a:srgbClr val="99CC00"/>
          </a:solidFill>
          <a:ln w="25400">
            <a:solidFill>
              <a:srgbClr val="0033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2800">
              <a:solidFill>
                <a:srgbClr val="FFFFFF"/>
              </a:solidFill>
              <a:latin typeface="Impact" pitchFamily="34" charset="0"/>
            </a:endParaRPr>
          </a:p>
        </p:txBody>
      </p:sp>
      <p:sp>
        <p:nvSpPr>
          <p:cNvPr id="11272" name="Oval 8"/>
          <p:cNvSpPr>
            <a:spLocks noChangeArrowheads="1"/>
          </p:cNvSpPr>
          <p:nvPr/>
        </p:nvSpPr>
        <p:spPr bwMode="auto">
          <a:xfrm>
            <a:off x="1917700" y="1422400"/>
            <a:ext cx="457200" cy="455613"/>
          </a:xfrm>
          <a:prstGeom prst="ellipse">
            <a:avLst/>
          </a:prstGeom>
          <a:solidFill>
            <a:srgbClr val="000080"/>
          </a:solidFill>
          <a:ln w="25400">
            <a:solidFill>
              <a:srgbClr val="99CC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1">
                <a:solidFill>
                  <a:srgbClr val="FFFFFF"/>
                </a:solidFill>
                <a:latin typeface="Arial Narrow" pitchFamily="34" charset="0"/>
              </a:rPr>
              <a:t>A</a:t>
            </a:r>
          </a:p>
        </p:txBody>
      </p:sp>
      <p:sp>
        <p:nvSpPr>
          <p:cNvPr id="11273" name="Oval 9"/>
          <p:cNvSpPr>
            <a:spLocks noChangeArrowheads="1"/>
          </p:cNvSpPr>
          <p:nvPr/>
        </p:nvSpPr>
        <p:spPr bwMode="auto">
          <a:xfrm>
            <a:off x="7011988" y="1422400"/>
            <a:ext cx="469900" cy="469900"/>
          </a:xfrm>
          <a:prstGeom prst="ellipse">
            <a:avLst/>
          </a:prstGeom>
          <a:solidFill>
            <a:srgbClr val="008000"/>
          </a:solidFill>
          <a:ln w="25400">
            <a:solidFill>
              <a:srgbClr val="99CC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1">
                <a:solidFill>
                  <a:srgbClr val="FFFFFF"/>
                </a:solidFill>
                <a:latin typeface="Arial Narrow" pitchFamily="34" charset="0"/>
              </a:rPr>
              <a:t>B</a:t>
            </a:r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 flipV="1">
            <a:off x="2146300" y="1901825"/>
            <a:ext cx="0" cy="75565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 flipV="1">
            <a:off x="7251700" y="1914525"/>
            <a:ext cx="0" cy="74295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2298700" y="1830388"/>
            <a:ext cx="90328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</a:pPr>
            <a:r>
              <a:rPr lang="en-US" b="1">
                <a:latin typeface="Arial Narrow" pitchFamily="34" charset="0"/>
              </a:rPr>
              <a:t>Walking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3232150" y="1830388"/>
            <a:ext cx="86201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</a:pPr>
            <a:r>
              <a:rPr lang="en-US" b="1">
                <a:latin typeface="Arial Narrow" pitchFamily="34" charset="0"/>
              </a:rPr>
              <a:t>Cycling</a:t>
            </a: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5235575" y="1830388"/>
            <a:ext cx="83026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</a:pPr>
            <a:r>
              <a:rPr lang="en-US" b="1">
                <a:latin typeface="Arial Narrow" pitchFamily="34" charset="0"/>
              </a:rPr>
              <a:t>Driving</a:t>
            </a: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2720975" y="4113213"/>
            <a:ext cx="573088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</a:pPr>
            <a:r>
              <a:rPr lang="en-US" sz="1600" b="1">
                <a:latin typeface="Arial Narrow" pitchFamily="34" charset="0"/>
              </a:rPr>
              <a:t>D(W)</a:t>
            </a:r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3624263" y="4081463"/>
            <a:ext cx="536575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</a:pPr>
            <a:r>
              <a:rPr lang="en-US" sz="1600" b="1">
                <a:latin typeface="Arial Narrow" pitchFamily="34" charset="0"/>
              </a:rPr>
              <a:t>D(C)</a:t>
            </a: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5605463" y="4029075"/>
            <a:ext cx="536575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</a:pPr>
            <a:r>
              <a:rPr lang="en-US" sz="1600" b="1">
                <a:latin typeface="Arial Narrow" pitchFamily="34" charset="0"/>
              </a:rPr>
              <a:t>D(D)</a:t>
            </a:r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3590925" y="3049588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b="1">
                <a:latin typeface="AvantGarde Bk BT" pitchFamily="34" charset="0"/>
              </a:rPr>
              <a:t>Friction of Distance</a:t>
            </a:r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4083050" y="2212975"/>
            <a:ext cx="11366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b="1">
                <a:latin typeface="AvantGarde Bk BT" pitchFamily="34" charset="0"/>
              </a:rPr>
              <a:t>Movement</a:t>
            </a:r>
          </a:p>
        </p:txBody>
      </p:sp>
      <p:sp>
        <p:nvSpPr>
          <p:cNvPr id="11284" name="Freeform 20"/>
          <p:cNvSpPr>
            <a:spLocks/>
          </p:cNvSpPr>
          <p:nvPr/>
        </p:nvSpPr>
        <p:spPr bwMode="auto">
          <a:xfrm>
            <a:off x="2451100" y="2544763"/>
            <a:ext cx="4419600" cy="303212"/>
          </a:xfrm>
          <a:custGeom>
            <a:avLst/>
            <a:gdLst>
              <a:gd name="T0" fmla="*/ 2784 w 2784"/>
              <a:gd name="T1" fmla="*/ 75 h 191"/>
              <a:gd name="T2" fmla="*/ 2363 w 2784"/>
              <a:gd name="T3" fmla="*/ 191 h 191"/>
              <a:gd name="T4" fmla="*/ 2285 w 2784"/>
              <a:gd name="T5" fmla="*/ 135 h 191"/>
              <a:gd name="T6" fmla="*/ 0 w 2784"/>
              <a:gd name="T7" fmla="*/ 135 h 191"/>
              <a:gd name="T8" fmla="*/ 89 w 2784"/>
              <a:gd name="T9" fmla="*/ 41 h 191"/>
              <a:gd name="T10" fmla="*/ 2202 w 2784"/>
              <a:gd name="T11" fmla="*/ 46 h 191"/>
              <a:gd name="T12" fmla="*/ 2152 w 2784"/>
              <a:gd name="T13" fmla="*/ 0 h 191"/>
              <a:gd name="T14" fmla="*/ 2784 w 2784"/>
              <a:gd name="T15" fmla="*/ 75 h 19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784"/>
              <a:gd name="T25" fmla="*/ 0 h 191"/>
              <a:gd name="T26" fmla="*/ 2784 w 2784"/>
              <a:gd name="T27" fmla="*/ 191 h 191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784" h="191">
                <a:moveTo>
                  <a:pt x="2784" y="75"/>
                </a:moveTo>
                <a:lnTo>
                  <a:pt x="2363" y="191"/>
                </a:lnTo>
                <a:lnTo>
                  <a:pt x="2285" y="135"/>
                </a:lnTo>
                <a:lnTo>
                  <a:pt x="0" y="135"/>
                </a:lnTo>
                <a:lnTo>
                  <a:pt x="89" y="41"/>
                </a:lnTo>
                <a:lnTo>
                  <a:pt x="2202" y="46"/>
                </a:lnTo>
                <a:lnTo>
                  <a:pt x="2152" y="0"/>
                </a:lnTo>
                <a:lnTo>
                  <a:pt x="2784" y="75"/>
                </a:lnTo>
                <a:close/>
              </a:path>
            </a:pathLst>
          </a:custGeom>
          <a:solidFill>
            <a:srgbClr val="99CC00"/>
          </a:solidFill>
          <a:ln w="25400">
            <a:solidFill>
              <a:srgbClr val="808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5" name="Oval 21"/>
          <p:cNvSpPr>
            <a:spLocks noChangeArrowheads="1"/>
          </p:cNvSpPr>
          <p:nvPr/>
        </p:nvSpPr>
        <p:spPr bwMode="auto">
          <a:xfrm>
            <a:off x="1917700" y="3379788"/>
            <a:ext cx="441325" cy="220662"/>
          </a:xfrm>
          <a:prstGeom prst="ellipse">
            <a:avLst/>
          </a:prstGeom>
          <a:solidFill>
            <a:srgbClr val="99CCFF"/>
          </a:solidFill>
          <a:ln w="254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2800">
              <a:solidFill>
                <a:srgbClr val="FFFFFF"/>
              </a:solidFill>
              <a:latin typeface="Impact" pitchFamily="34" charset="0"/>
            </a:endParaRPr>
          </a:p>
        </p:txBody>
      </p:sp>
      <p:sp>
        <p:nvSpPr>
          <p:cNvPr id="11286" name="Oval 22"/>
          <p:cNvSpPr>
            <a:spLocks noChangeArrowheads="1"/>
          </p:cNvSpPr>
          <p:nvPr/>
        </p:nvSpPr>
        <p:spPr bwMode="auto">
          <a:xfrm>
            <a:off x="7038975" y="3379788"/>
            <a:ext cx="441325" cy="220662"/>
          </a:xfrm>
          <a:prstGeom prst="ellipse">
            <a:avLst/>
          </a:prstGeom>
          <a:solidFill>
            <a:srgbClr val="99CC00"/>
          </a:solidFill>
          <a:ln w="25400">
            <a:solidFill>
              <a:srgbClr val="0033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2800">
              <a:solidFill>
                <a:srgbClr val="FFFFFF"/>
              </a:solidFill>
              <a:latin typeface="Impact" pitchFamily="34" charset="0"/>
            </a:endParaRPr>
          </a:p>
        </p:txBody>
      </p:sp>
      <p:sp>
        <p:nvSpPr>
          <p:cNvPr id="11287" name="Line 23"/>
          <p:cNvSpPr>
            <a:spLocks noChangeShapeType="1"/>
          </p:cNvSpPr>
          <p:nvPr/>
        </p:nvSpPr>
        <p:spPr bwMode="auto">
          <a:xfrm flipV="1">
            <a:off x="2146300" y="3067050"/>
            <a:ext cx="0" cy="4286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8" name="Line 24"/>
          <p:cNvSpPr>
            <a:spLocks noChangeShapeType="1"/>
          </p:cNvSpPr>
          <p:nvPr/>
        </p:nvSpPr>
        <p:spPr bwMode="auto">
          <a:xfrm flipV="1">
            <a:off x="7251700" y="3067050"/>
            <a:ext cx="0" cy="4286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9" name="Line 25"/>
          <p:cNvSpPr>
            <a:spLocks noChangeShapeType="1"/>
          </p:cNvSpPr>
          <p:nvPr/>
        </p:nvSpPr>
        <p:spPr bwMode="auto">
          <a:xfrm>
            <a:off x="2755900" y="222885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0" name="Line 26"/>
          <p:cNvSpPr>
            <a:spLocks noChangeShapeType="1"/>
          </p:cNvSpPr>
          <p:nvPr/>
        </p:nvSpPr>
        <p:spPr bwMode="auto">
          <a:xfrm>
            <a:off x="3670300" y="222885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1" name="Line 27"/>
          <p:cNvSpPr>
            <a:spLocks noChangeShapeType="1"/>
          </p:cNvSpPr>
          <p:nvPr/>
        </p:nvSpPr>
        <p:spPr bwMode="auto">
          <a:xfrm>
            <a:off x="5651500" y="222885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2" name="Line 28"/>
          <p:cNvSpPr>
            <a:spLocks noChangeShapeType="1"/>
          </p:cNvSpPr>
          <p:nvPr/>
        </p:nvSpPr>
        <p:spPr bwMode="auto">
          <a:xfrm>
            <a:off x="2755900" y="306705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3" name="Line 29"/>
          <p:cNvSpPr>
            <a:spLocks noChangeShapeType="1"/>
          </p:cNvSpPr>
          <p:nvPr/>
        </p:nvSpPr>
        <p:spPr bwMode="auto">
          <a:xfrm>
            <a:off x="3670300" y="306705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4" name="Line 30"/>
          <p:cNvSpPr>
            <a:spLocks noChangeShapeType="1"/>
          </p:cNvSpPr>
          <p:nvPr/>
        </p:nvSpPr>
        <p:spPr bwMode="auto">
          <a:xfrm>
            <a:off x="5651500" y="306705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5" name="Freeform 31"/>
          <p:cNvSpPr>
            <a:spLocks/>
          </p:cNvSpPr>
          <p:nvPr/>
        </p:nvSpPr>
        <p:spPr bwMode="auto">
          <a:xfrm>
            <a:off x="2155825" y="4168775"/>
            <a:ext cx="5192713" cy="1916113"/>
          </a:xfrm>
          <a:custGeom>
            <a:avLst/>
            <a:gdLst>
              <a:gd name="T0" fmla="*/ 0 w 3271"/>
              <a:gd name="T1" fmla="*/ 0 h 1207"/>
              <a:gd name="T2" fmla="*/ 0 w 3271"/>
              <a:gd name="T3" fmla="*/ 1207 h 1207"/>
              <a:gd name="T4" fmla="*/ 3271 w 3271"/>
              <a:gd name="T5" fmla="*/ 1207 h 1207"/>
              <a:gd name="T6" fmla="*/ 0 60000 65536"/>
              <a:gd name="T7" fmla="*/ 0 60000 65536"/>
              <a:gd name="T8" fmla="*/ 0 60000 65536"/>
              <a:gd name="T9" fmla="*/ 0 w 3271"/>
              <a:gd name="T10" fmla="*/ 0 h 1207"/>
              <a:gd name="T11" fmla="*/ 3271 w 3271"/>
              <a:gd name="T12" fmla="*/ 1207 h 120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71" h="1207">
                <a:moveTo>
                  <a:pt x="0" y="0"/>
                </a:moveTo>
                <a:lnTo>
                  <a:pt x="0" y="1207"/>
                </a:lnTo>
                <a:lnTo>
                  <a:pt x="3271" y="1207"/>
                </a:lnTo>
              </a:path>
            </a:pathLst>
          </a:custGeom>
          <a:noFill/>
          <a:ln w="25400">
            <a:solidFill>
              <a:srgbClr val="80808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6" name="Rectangle 32"/>
          <p:cNvSpPr>
            <a:spLocks noChangeArrowheads="1"/>
          </p:cNvSpPr>
          <p:nvPr/>
        </p:nvSpPr>
        <p:spPr bwMode="auto">
          <a:xfrm>
            <a:off x="3965575" y="6129338"/>
            <a:ext cx="129222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b="1">
                <a:latin typeface="AvantGarde Bk BT" pitchFamily="34" charset="0"/>
              </a:rPr>
              <a:t>Distance (D)</a:t>
            </a:r>
          </a:p>
        </p:txBody>
      </p:sp>
      <p:sp>
        <p:nvSpPr>
          <p:cNvPr id="11297" name="Rectangle 33"/>
          <p:cNvSpPr>
            <a:spLocks noChangeArrowheads="1"/>
          </p:cNvSpPr>
          <p:nvPr/>
        </p:nvSpPr>
        <p:spPr bwMode="auto">
          <a:xfrm rot="-5400000">
            <a:off x="1709737" y="4983163"/>
            <a:ext cx="50006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b="1">
                <a:latin typeface="AvantGarde Bk BT" pitchFamily="34" charset="0"/>
              </a:rPr>
              <a:t>Time</a:t>
            </a:r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 flipV="1">
            <a:off x="2198688" y="4267200"/>
            <a:ext cx="522287" cy="17748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9" name="Line 35"/>
          <p:cNvSpPr>
            <a:spLocks noChangeShapeType="1"/>
          </p:cNvSpPr>
          <p:nvPr/>
        </p:nvSpPr>
        <p:spPr bwMode="auto">
          <a:xfrm flipV="1">
            <a:off x="2744788" y="3962400"/>
            <a:ext cx="0" cy="2079625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 flipV="1">
            <a:off x="3663950" y="3970338"/>
            <a:ext cx="0" cy="2079625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01" name="Line 37"/>
          <p:cNvSpPr>
            <a:spLocks noChangeShapeType="1"/>
          </p:cNvSpPr>
          <p:nvPr/>
        </p:nvSpPr>
        <p:spPr bwMode="auto">
          <a:xfrm flipV="1">
            <a:off x="2220913" y="4233863"/>
            <a:ext cx="1412875" cy="1819275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 flipV="1">
            <a:off x="5643563" y="3979863"/>
            <a:ext cx="0" cy="2079625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03" name="Line 39"/>
          <p:cNvSpPr>
            <a:spLocks noChangeShapeType="1"/>
          </p:cNvSpPr>
          <p:nvPr/>
        </p:nvSpPr>
        <p:spPr bwMode="auto">
          <a:xfrm flipV="1">
            <a:off x="2198688" y="4179888"/>
            <a:ext cx="3417887" cy="18510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1 – The Purpose of Transportation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Transportability</a:t>
            </a:r>
          </a:p>
          <a:p>
            <a:pPr lvl="1" eaLnBrk="1" hangingPunct="1"/>
            <a:r>
              <a:rPr lang="en-US" smtClean="0"/>
              <a:t>Transport costs.</a:t>
            </a:r>
          </a:p>
          <a:p>
            <a:pPr lvl="1" eaLnBrk="1" hangingPunct="1"/>
            <a:r>
              <a:rPr lang="en-US" smtClean="0"/>
              <a:t>Attributes of the transported goods (fragility, perishable, price).</a:t>
            </a:r>
          </a:p>
          <a:p>
            <a:pPr lvl="1" eaLnBrk="1" hangingPunct="1"/>
            <a:r>
              <a:rPr lang="en-US" smtClean="0"/>
              <a:t>Some institutional factors such as laws, borders and tariffs.</a:t>
            </a:r>
          </a:p>
          <a:p>
            <a:pPr eaLnBrk="1" hangingPunct="1"/>
            <a:r>
              <a:rPr lang="en-US" smtClean="0"/>
              <a:t>Derived demand</a:t>
            </a:r>
          </a:p>
          <a:p>
            <a:pPr lvl="1" eaLnBrk="1" hangingPunct="1"/>
            <a:r>
              <a:rPr lang="en-US" smtClean="0"/>
              <a:t>Transportation cannot exists on its own and cannot be stored.</a:t>
            </a:r>
          </a:p>
          <a:p>
            <a:pPr lvl="1" eaLnBrk="1" hangingPunct="1"/>
            <a:r>
              <a:rPr lang="en-US" smtClean="0"/>
              <a:t>Direct derived demand:</a:t>
            </a:r>
          </a:p>
          <a:p>
            <a:pPr lvl="2" eaLnBrk="1" hangingPunct="1"/>
            <a:r>
              <a:rPr lang="en-US" smtClean="0"/>
              <a:t>Movements directly the consequence of an economic activity.</a:t>
            </a:r>
          </a:p>
          <a:p>
            <a:pPr lvl="1" eaLnBrk="1" hangingPunct="1"/>
            <a:r>
              <a:rPr lang="en-US" smtClean="0"/>
              <a:t>Indirect derived demand:</a:t>
            </a:r>
          </a:p>
          <a:p>
            <a:pPr lvl="2" eaLnBrk="1" hangingPunct="1"/>
            <a:r>
              <a:rPr lang="en-US" smtClean="0"/>
              <a:t>Movements created by the requirements of other movements.</a:t>
            </a:r>
          </a:p>
          <a:p>
            <a:pPr lvl="2" eaLnBrk="1" hangingPunct="1"/>
            <a:r>
              <a:rPr lang="en-US" smtClean="0"/>
              <a:t>Energy consumption from transportation.</a:t>
            </a:r>
          </a:p>
          <a:p>
            <a:pPr lvl="2" eaLnBrk="1" hangingPunct="1"/>
            <a:r>
              <a:rPr lang="en-US" smtClean="0"/>
              <a:t>Warehousing can be labeled as an indirect derived demand since it is a "non movement" of a freight element.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Transportation as a Derived Demand</a:t>
            </a:r>
          </a:p>
        </p:txBody>
      </p:sp>
      <p:sp>
        <p:nvSpPr>
          <p:cNvPr id="13315" name="Rectangle 19"/>
          <p:cNvSpPr>
            <a:spLocks noChangeArrowheads="1"/>
          </p:cNvSpPr>
          <p:nvPr/>
        </p:nvSpPr>
        <p:spPr bwMode="auto">
          <a:xfrm>
            <a:off x="1844675" y="3105150"/>
            <a:ext cx="5546725" cy="2562225"/>
          </a:xfrm>
          <a:prstGeom prst="rect">
            <a:avLst/>
          </a:prstGeom>
          <a:solidFill>
            <a:srgbClr val="99CCFF"/>
          </a:solidFill>
          <a:ln w="25400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Rectangle 20"/>
          <p:cNvSpPr>
            <a:spLocks noChangeArrowheads="1"/>
          </p:cNvSpPr>
          <p:nvPr/>
        </p:nvSpPr>
        <p:spPr bwMode="auto">
          <a:xfrm>
            <a:off x="2003425" y="3435350"/>
            <a:ext cx="5280025" cy="1089025"/>
          </a:xfrm>
          <a:prstGeom prst="rect">
            <a:avLst/>
          </a:prstGeom>
          <a:noFill/>
          <a:ln w="25400">
            <a:solidFill>
              <a:srgbClr val="80808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AutoShape 21"/>
          <p:cNvSpPr>
            <a:spLocks noChangeArrowheads="1"/>
          </p:cNvSpPr>
          <p:nvPr/>
        </p:nvSpPr>
        <p:spPr bwMode="auto">
          <a:xfrm>
            <a:off x="1849438" y="1865313"/>
            <a:ext cx="5541962" cy="1633537"/>
          </a:xfrm>
          <a:prstGeom prst="downArrowCallout">
            <a:avLst>
              <a:gd name="adj1" fmla="val 49476"/>
              <a:gd name="adj2" fmla="val 61083"/>
              <a:gd name="adj3" fmla="val 18310"/>
              <a:gd name="adj4" fmla="val 66667"/>
            </a:avLst>
          </a:prstGeom>
          <a:solidFill>
            <a:srgbClr val="CCFFCC"/>
          </a:solidFill>
          <a:ln w="25400">
            <a:solidFill>
              <a:srgbClr val="99CC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Rectangle 22"/>
          <p:cNvSpPr>
            <a:spLocks noChangeArrowheads="1"/>
          </p:cNvSpPr>
          <p:nvPr/>
        </p:nvSpPr>
        <p:spPr bwMode="auto">
          <a:xfrm>
            <a:off x="2097088" y="2084388"/>
            <a:ext cx="1560512" cy="601662"/>
          </a:xfrm>
          <a:prstGeom prst="rect">
            <a:avLst/>
          </a:prstGeom>
          <a:solidFill>
            <a:srgbClr val="99CCFF"/>
          </a:solidFill>
          <a:ln w="25400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1">
                <a:latin typeface="Arial Narrow" pitchFamily="34" charset="0"/>
              </a:rPr>
              <a:t>Working</a:t>
            </a:r>
          </a:p>
        </p:txBody>
      </p:sp>
      <p:sp>
        <p:nvSpPr>
          <p:cNvPr id="13319" name="Text Box 23"/>
          <p:cNvSpPr txBox="1">
            <a:spLocks noChangeArrowheads="1"/>
          </p:cNvSpPr>
          <p:nvPr/>
        </p:nvSpPr>
        <p:spPr bwMode="auto">
          <a:xfrm>
            <a:off x="4195763" y="1490663"/>
            <a:ext cx="8334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000" b="1">
                <a:latin typeface="AvantGarde Bk BT" pitchFamily="34" charset="0"/>
              </a:rPr>
              <a:t>Activity</a:t>
            </a:r>
          </a:p>
        </p:txBody>
      </p:sp>
      <p:sp>
        <p:nvSpPr>
          <p:cNvPr id="13320" name="Rectangle 24"/>
          <p:cNvSpPr>
            <a:spLocks noChangeArrowheads="1"/>
          </p:cNvSpPr>
          <p:nvPr/>
        </p:nvSpPr>
        <p:spPr bwMode="auto">
          <a:xfrm>
            <a:off x="3881438" y="2084388"/>
            <a:ext cx="1560512" cy="601662"/>
          </a:xfrm>
          <a:prstGeom prst="rect">
            <a:avLst/>
          </a:prstGeom>
          <a:solidFill>
            <a:srgbClr val="99CCFF"/>
          </a:solidFill>
          <a:ln w="25400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1">
                <a:latin typeface="Arial Narrow" pitchFamily="34" charset="0"/>
              </a:rPr>
              <a:t>Vacationing</a:t>
            </a:r>
          </a:p>
        </p:txBody>
      </p:sp>
      <p:sp>
        <p:nvSpPr>
          <p:cNvPr id="13321" name="Text Box 25"/>
          <p:cNvSpPr txBox="1">
            <a:spLocks noChangeArrowheads="1"/>
          </p:cNvSpPr>
          <p:nvPr/>
        </p:nvSpPr>
        <p:spPr bwMode="auto">
          <a:xfrm>
            <a:off x="3662363" y="5681663"/>
            <a:ext cx="20193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000" b="1">
                <a:latin typeface="AvantGarde Bk BT" pitchFamily="34" charset="0"/>
              </a:rPr>
              <a:t>Derived Demand</a:t>
            </a:r>
          </a:p>
        </p:txBody>
      </p:sp>
      <p:sp>
        <p:nvSpPr>
          <p:cNvPr id="13322" name="Rectangle 26"/>
          <p:cNvSpPr>
            <a:spLocks noChangeArrowheads="1"/>
          </p:cNvSpPr>
          <p:nvPr/>
        </p:nvSpPr>
        <p:spPr bwMode="auto">
          <a:xfrm>
            <a:off x="5638800" y="2085975"/>
            <a:ext cx="1560513" cy="601663"/>
          </a:xfrm>
          <a:prstGeom prst="rect">
            <a:avLst/>
          </a:prstGeom>
          <a:solidFill>
            <a:srgbClr val="99CCFF"/>
          </a:solidFill>
          <a:ln w="25400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1">
                <a:latin typeface="Arial Narrow" pitchFamily="34" charset="0"/>
              </a:rPr>
              <a:t>Manufacturing</a:t>
            </a:r>
          </a:p>
        </p:txBody>
      </p:sp>
      <p:sp>
        <p:nvSpPr>
          <p:cNvPr id="13323" name="Rectangle 27"/>
          <p:cNvSpPr>
            <a:spLocks noChangeArrowheads="1"/>
          </p:cNvSpPr>
          <p:nvPr/>
        </p:nvSpPr>
        <p:spPr bwMode="auto">
          <a:xfrm>
            <a:off x="2097088" y="3540125"/>
            <a:ext cx="1560512" cy="908050"/>
          </a:xfrm>
          <a:prstGeom prst="rect">
            <a:avLst/>
          </a:prstGeom>
          <a:solidFill>
            <a:srgbClr val="EAEAEA"/>
          </a:solidFill>
          <a:ln w="25400">
            <a:solidFill>
              <a:srgbClr val="C0C0C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1">
                <a:latin typeface="Arial Narrow" pitchFamily="34" charset="0"/>
              </a:rPr>
              <a:t>Commuting</a:t>
            </a:r>
          </a:p>
        </p:txBody>
      </p:sp>
      <p:sp>
        <p:nvSpPr>
          <p:cNvPr id="13324" name="Rectangle 28"/>
          <p:cNvSpPr>
            <a:spLocks noChangeArrowheads="1"/>
          </p:cNvSpPr>
          <p:nvPr/>
        </p:nvSpPr>
        <p:spPr bwMode="auto">
          <a:xfrm>
            <a:off x="3849688" y="3538538"/>
            <a:ext cx="1560512" cy="908050"/>
          </a:xfrm>
          <a:prstGeom prst="rect">
            <a:avLst/>
          </a:prstGeom>
          <a:solidFill>
            <a:srgbClr val="EAEAEA"/>
          </a:solidFill>
          <a:ln w="25400">
            <a:solidFill>
              <a:srgbClr val="C0C0C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1">
                <a:latin typeface="Arial Narrow" pitchFamily="34" charset="0"/>
              </a:rPr>
              <a:t>Taxi</a:t>
            </a:r>
          </a:p>
          <a:p>
            <a:pPr algn="ctr" eaLnBrk="0" hangingPunct="0"/>
            <a:r>
              <a:rPr lang="en-US" b="1">
                <a:latin typeface="Arial Narrow" pitchFamily="34" charset="0"/>
              </a:rPr>
              <a:t>Air travel</a:t>
            </a:r>
          </a:p>
          <a:p>
            <a:pPr algn="ctr" eaLnBrk="0" hangingPunct="0"/>
            <a:r>
              <a:rPr lang="en-US" b="1">
                <a:latin typeface="Arial Narrow" pitchFamily="34" charset="0"/>
              </a:rPr>
              <a:t>Touring bus</a:t>
            </a:r>
          </a:p>
        </p:txBody>
      </p:sp>
      <p:sp>
        <p:nvSpPr>
          <p:cNvPr id="13325" name="Rectangle 29"/>
          <p:cNvSpPr>
            <a:spLocks noChangeArrowheads="1"/>
          </p:cNvSpPr>
          <p:nvPr/>
        </p:nvSpPr>
        <p:spPr bwMode="auto">
          <a:xfrm>
            <a:off x="5638800" y="3538538"/>
            <a:ext cx="1560513" cy="908050"/>
          </a:xfrm>
          <a:prstGeom prst="rect">
            <a:avLst/>
          </a:prstGeom>
          <a:solidFill>
            <a:srgbClr val="EAEAEA"/>
          </a:solidFill>
          <a:ln w="25400">
            <a:solidFill>
              <a:srgbClr val="C0C0C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1">
                <a:latin typeface="Arial Narrow" pitchFamily="34" charset="0"/>
              </a:rPr>
              <a:t>Trucks</a:t>
            </a:r>
          </a:p>
          <a:p>
            <a:pPr algn="ctr" eaLnBrk="0" hangingPunct="0"/>
            <a:r>
              <a:rPr lang="en-US" b="1">
                <a:latin typeface="Arial Narrow" pitchFamily="34" charset="0"/>
              </a:rPr>
              <a:t>Containership</a:t>
            </a:r>
          </a:p>
        </p:txBody>
      </p:sp>
      <p:sp>
        <p:nvSpPr>
          <p:cNvPr id="13326" name="Text Box 30"/>
          <p:cNvSpPr txBox="1">
            <a:spLocks noChangeArrowheads="1"/>
          </p:cNvSpPr>
          <p:nvPr/>
        </p:nvSpPr>
        <p:spPr bwMode="auto">
          <a:xfrm>
            <a:off x="2478088" y="3143250"/>
            <a:ext cx="6254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b="1">
                <a:latin typeface="AvantGarde Bk BT" pitchFamily="34" charset="0"/>
              </a:rPr>
              <a:t>Direct</a:t>
            </a:r>
          </a:p>
        </p:txBody>
      </p:sp>
      <p:sp>
        <p:nvSpPr>
          <p:cNvPr id="13327" name="Rectangle 31"/>
          <p:cNvSpPr>
            <a:spLocks noChangeArrowheads="1"/>
          </p:cNvSpPr>
          <p:nvPr/>
        </p:nvSpPr>
        <p:spPr bwMode="auto">
          <a:xfrm>
            <a:off x="2082800" y="5111750"/>
            <a:ext cx="5132388" cy="396875"/>
          </a:xfrm>
          <a:prstGeom prst="rect">
            <a:avLst/>
          </a:prstGeom>
          <a:solidFill>
            <a:srgbClr val="EAEAEA"/>
          </a:solidFill>
          <a:ln w="25400">
            <a:solidFill>
              <a:srgbClr val="C0C0C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1">
                <a:latin typeface="Arial Narrow" pitchFamily="34" charset="0"/>
              </a:rPr>
              <a:t>Energy</a:t>
            </a:r>
          </a:p>
        </p:txBody>
      </p:sp>
      <p:sp>
        <p:nvSpPr>
          <p:cNvPr id="13328" name="Rectangle 32"/>
          <p:cNvSpPr>
            <a:spLocks noChangeArrowheads="1"/>
          </p:cNvSpPr>
          <p:nvPr/>
        </p:nvSpPr>
        <p:spPr bwMode="auto">
          <a:xfrm>
            <a:off x="2000250" y="4638675"/>
            <a:ext cx="5280025" cy="947738"/>
          </a:xfrm>
          <a:prstGeom prst="rect">
            <a:avLst/>
          </a:prstGeom>
          <a:noFill/>
          <a:ln w="25400">
            <a:solidFill>
              <a:srgbClr val="80808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Text Box 33"/>
          <p:cNvSpPr txBox="1">
            <a:spLocks noChangeArrowheads="1"/>
          </p:cNvSpPr>
          <p:nvPr/>
        </p:nvSpPr>
        <p:spPr bwMode="auto">
          <a:xfrm>
            <a:off x="2359025" y="4797425"/>
            <a:ext cx="80803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b="1">
                <a:latin typeface="AvantGarde Bk BT" pitchFamily="34" charset="0"/>
              </a:rPr>
              <a:t>Indirect</a:t>
            </a:r>
          </a:p>
        </p:txBody>
      </p:sp>
      <p:sp>
        <p:nvSpPr>
          <p:cNvPr id="13330" name="Rectangle 34"/>
          <p:cNvSpPr>
            <a:spLocks noChangeArrowheads="1"/>
          </p:cNvSpPr>
          <p:nvPr/>
        </p:nvSpPr>
        <p:spPr bwMode="auto">
          <a:xfrm>
            <a:off x="5646738" y="4711700"/>
            <a:ext cx="1560512" cy="331788"/>
          </a:xfrm>
          <a:prstGeom prst="rect">
            <a:avLst/>
          </a:prstGeom>
          <a:solidFill>
            <a:srgbClr val="EAEAEA"/>
          </a:solidFill>
          <a:ln w="25400">
            <a:solidFill>
              <a:srgbClr val="C0C0C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b="1">
                <a:latin typeface="Arial Narrow" pitchFamily="34" charset="0"/>
              </a:rPr>
              <a:t>Warehousing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2 – The Importance Transportation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Dimensions</a:t>
            </a:r>
          </a:p>
          <a:p>
            <a:pPr lvl="1" eaLnBrk="1" hangingPunct="1"/>
            <a:r>
              <a:rPr lang="en-US" smtClean="0"/>
              <a:t>Historical:</a:t>
            </a:r>
          </a:p>
          <a:p>
            <a:pPr lvl="2" eaLnBrk="1" hangingPunct="1"/>
            <a:r>
              <a:rPr lang="en-US" smtClean="0"/>
              <a:t>Played several different historical roles.</a:t>
            </a:r>
          </a:p>
          <a:p>
            <a:pPr lvl="2" eaLnBrk="1" hangingPunct="1"/>
            <a:r>
              <a:rPr lang="en-US" smtClean="0"/>
              <a:t>Rise of civilizations (Egypt, Rome and China).</a:t>
            </a:r>
          </a:p>
          <a:p>
            <a:pPr lvl="2" eaLnBrk="1" hangingPunct="1"/>
            <a:r>
              <a:rPr lang="en-US" smtClean="0"/>
              <a:t>Development of political and cultural societies.</a:t>
            </a:r>
          </a:p>
          <a:p>
            <a:pPr lvl="2" eaLnBrk="1" hangingPunct="1"/>
            <a:r>
              <a:rPr lang="en-US" smtClean="0"/>
              <a:t>National defense (Roman empire, American road network).</a:t>
            </a:r>
          </a:p>
          <a:p>
            <a:pPr lvl="1" eaLnBrk="1" hangingPunct="1"/>
            <a:r>
              <a:rPr lang="en-US" smtClean="0"/>
              <a:t>Social:</a:t>
            </a:r>
          </a:p>
          <a:p>
            <a:pPr lvl="2" eaLnBrk="1" hangingPunct="1"/>
            <a:r>
              <a:rPr lang="en-US" smtClean="0"/>
              <a:t>Access to healthcare, welfare, and cultural or artistic events.</a:t>
            </a:r>
          </a:p>
          <a:p>
            <a:pPr lvl="2" eaLnBrk="1" hangingPunct="1"/>
            <a:r>
              <a:rPr lang="en-US" smtClean="0"/>
              <a:t>Shape social interactions.</a:t>
            </a:r>
          </a:p>
          <a:p>
            <a:pPr lvl="1" eaLnBrk="1" hangingPunct="1"/>
            <a:r>
              <a:rPr lang="en-US" smtClean="0"/>
              <a:t>Political:</a:t>
            </a:r>
          </a:p>
          <a:p>
            <a:pPr lvl="2" eaLnBrk="1" hangingPunct="1"/>
            <a:r>
              <a:rPr lang="en-US" smtClean="0"/>
              <a:t>Rules and regulations.</a:t>
            </a:r>
          </a:p>
          <a:p>
            <a:pPr lvl="2" eaLnBrk="1" hangingPunct="1"/>
            <a:r>
              <a:rPr lang="en-US" smtClean="0"/>
              <a:t>Mobility often subsidized.</a:t>
            </a:r>
          </a:p>
          <a:p>
            <a:pPr lvl="2" eaLnBrk="1" hangingPunct="1"/>
            <a:r>
              <a:rPr lang="en-US" smtClean="0"/>
              <a:t>Nation building and national unity.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2 – The Importance Transportation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smtClean="0"/>
              <a:t>Environmental:</a:t>
            </a:r>
          </a:p>
          <a:p>
            <a:pPr lvl="2" eaLnBrk="1" hangingPunct="1"/>
            <a:r>
              <a:rPr lang="en-US" smtClean="0"/>
              <a:t>Important environmental impacts.</a:t>
            </a:r>
          </a:p>
          <a:p>
            <a:pPr lvl="2" eaLnBrk="1" hangingPunct="1"/>
            <a:r>
              <a:rPr lang="en-US" smtClean="0"/>
              <a:t>Pollution, exploitation of natural resources. </a:t>
            </a:r>
          </a:p>
          <a:p>
            <a:pPr lvl="1" eaLnBrk="1" hangingPunct="1"/>
            <a:r>
              <a:rPr lang="en-US" smtClean="0"/>
              <a:t>Economic:</a:t>
            </a:r>
          </a:p>
          <a:p>
            <a:pPr lvl="2" eaLnBrk="1" hangingPunct="1"/>
            <a:r>
              <a:rPr lang="en-US" smtClean="0"/>
              <a:t>Linked to economic development and job creation both indirectly and directly.</a:t>
            </a:r>
          </a:p>
          <a:p>
            <a:pPr lvl="2" eaLnBrk="1" hangingPunct="1"/>
            <a:r>
              <a:rPr lang="en-US" smtClean="0"/>
              <a:t>According to modal developments; maritime, rail, automobile, and aerospace construction.</a:t>
            </a:r>
          </a:p>
          <a:p>
            <a:pPr lvl="2" eaLnBrk="1" hangingPunct="1"/>
            <a:r>
              <a:rPr lang="en-US" smtClean="0"/>
              <a:t>Factor in the production of goods and services.</a:t>
            </a:r>
          </a:p>
          <a:p>
            <a:pPr lvl="2" eaLnBrk="1" hangingPunct="1"/>
            <a:r>
              <a:rPr lang="en-US" smtClean="0"/>
              <a:t>Contributes to the value-added of goods and services.</a:t>
            </a:r>
          </a:p>
          <a:p>
            <a:pPr lvl="2" eaLnBrk="1" hangingPunct="1"/>
            <a:r>
              <a:rPr lang="en-US" smtClean="0"/>
              <a:t>Facilitates economies of scale.</a:t>
            </a:r>
          </a:p>
          <a:p>
            <a:pPr lvl="2" eaLnBrk="1" hangingPunct="1"/>
            <a:r>
              <a:rPr lang="en-US" smtClean="0"/>
              <a:t>Influences land (real estate) value.</a:t>
            </a:r>
          </a:p>
          <a:p>
            <a:pPr lvl="2" eaLnBrk="1" hangingPunct="1"/>
            <a:r>
              <a:rPr lang="en-US" smtClean="0"/>
              <a:t>Contributes to the specialization of regions.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2 – The Importance Transportation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importance of transportation is growing</a:t>
            </a:r>
          </a:p>
          <a:p>
            <a:pPr eaLnBrk="1" hangingPunct="1"/>
            <a:r>
              <a:rPr lang="en-US" smtClean="0"/>
              <a:t>Growth in the demand for mobility</a:t>
            </a:r>
          </a:p>
          <a:p>
            <a:pPr lvl="1" eaLnBrk="1" hangingPunct="1"/>
            <a:r>
              <a:rPr lang="en-US" smtClean="0"/>
              <a:t>Considerable growth of the transport demand:</a:t>
            </a:r>
          </a:p>
          <a:p>
            <a:pPr lvl="2" eaLnBrk="1" hangingPunct="1"/>
            <a:r>
              <a:rPr lang="en-US" smtClean="0"/>
              <a:t>Individual (passengers) and freight mobility.</a:t>
            </a:r>
          </a:p>
          <a:p>
            <a:pPr lvl="1" eaLnBrk="1" hangingPunct="1"/>
            <a:r>
              <a:rPr lang="en-US" smtClean="0"/>
              <a:t>Larger quantities of passengers and freight being moved.</a:t>
            </a:r>
          </a:p>
          <a:p>
            <a:pPr lvl="1" eaLnBrk="1" hangingPunct="1"/>
            <a:r>
              <a:rPr lang="en-US" smtClean="0"/>
              <a:t>Longer distances over which they are carried.</a:t>
            </a:r>
          </a:p>
          <a:p>
            <a:pPr lvl="1" eaLnBrk="1" hangingPunct="1"/>
            <a:r>
              <a:rPr lang="en-US" smtClean="0"/>
              <a:t>Multiplication of the number of journeys.</a:t>
            </a:r>
          </a:p>
          <a:p>
            <a:pPr lvl="1" eaLnBrk="1" hangingPunct="1"/>
            <a:r>
              <a:rPr lang="en-US" smtClean="0"/>
              <a:t>Wide variety of modes servicing transport demands.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GEOG 80 Design">
  <a:themeElements>
    <a:clrScheme name="2_GEOG 80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GEOG 80 Desig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GEOG 80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GEOG 80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GEOG 80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GEOG 80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GEOG 80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GEOG 80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GEOG 80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GEOG 80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GEOG 80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GEOG 80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GEOG 80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GEOG 80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Geog 80 Introduction</Template>
  <TotalTime>17454</TotalTime>
  <Words>1692</Words>
  <Application>Microsoft Office PowerPoint</Application>
  <PresentationFormat>On-screen Show (4:3)</PresentationFormat>
  <Paragraphs>333</Paragraphs>
  <Slides>34</Slides>
  <Notes>34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Arial</vt:lpstr>
      <vt:lpstr>Arial Narrow</vt:lpstr>
      <vt:lpstr>Times New Roman</vt:lpstr>
      <vt:lpstr>Impact</vt:lpstr>
      <vt:lpstr>AvantGarde Bk BT</vt:lpstr>
      <vt:lpstr>2_GEOG 80 Design</vt:lpstr>
      <vt:lpstr>Microsoft Graph Chart</vt:lpstr>
      <vt:lpstr>Microsoft Clip Gallery</vt:lpstr>
      <vt:lpstr>Topic 1 – Transportation and Geography</vt:lpstr>
      <vt:lpstr>A – What is Transport Geography?</vt:lpstr>
      <vt:lpstr>1 – The Purpose of Transportation</vt:lpstr>
      <vt:lpstr>The Spatial Consideration of a Movement</vt:lpstr>
      <vt:lpstr>1 – The Purpose of Transportation</vt:lpstr>
      <vt:lpstr>Transportation as a Derived Demand</vt:lpstr>
      <vt:lpstr>2 – The Importance Transportation</vt:lpstr>
      <vt:lpstr>2 – The Importance Transportation</vt:lpstr>
      <vt:lpstr>2 – The Importance Transportation</vt:lpstr>
      <vt:lpstr>Vehicle Use Indicators, World, 1950-2002</vt:lpstr>
      <vt:lpstr>2 – The Importance Transportation</vt:lpstr>
      <vt:lpstr>Transport and Communication Costs Indexes, 1920-1990</vt:lpstr>
      <vt:lpstr>2 – The Importance Transportation</vt:lpstr>
      <vt:lpstr>Transportation Network Density (in km per 100 sqr km), 2000</vt:lpstr>
      <vt:lpstr>2 – The Importance Transportation</vt:lpstr>
      <vt:lpstr>2 – The Importance Transportation</vt:lpstr>
      <vt:lpstr>2 – The Importance Transportation</vt:lpstr>
      <vt:lpstr>Two Common Fallacies in Transport Geography</vt:lpstr>
      <vt:lpstr>B – Transportation and Space</vt:lpstr>
      <vt:lpstr>1 – Physical Constraints</vt:lpstr>
      <vt:lpstr>Absolute and Relative Barriers</vt:lpstr>
      <vt:lpstr>1 – Physical Constraints</vt:lpstr>
      <vt:lpstr>The Geographical Space of Maritime Transportation</vt:lpstr>
      <vt:lpstr>The Great Circle Distance between New York and Moscow</vt:lpstr>
      <vt:lpstr>1 – Physical Constraints</vt:lpstr>
      <vt:lpstr>Major Global Wind Patterns</vt:lpstr>
      <vt:lpstr>2 – Transportation and the Spatial Structure</vt:lpstr>
      <vt:lpstr>Transportation Networks and Geographical Specialization</vt:lpstr>
      <vt:lpstr>Transportation Networks and Geographical Segregation</vt:lpstr>
      <vt:lpstr>3 – Space / Time Relationships</vt:lpstr>
      <vt:lpstr>Regional Space / Time Convergence (in minutes)</vt:lpstr>
      <vt:lpstr>Mail Delivery Times between New York and San Francisco, 1840-2000 (in days)</vt:lpstr>
      <vt:lpstr>Space / Time Convergence of the World Transport System</vt:lpstr>
      <vt:lpstr>3 – Space / Time Relationships</vt:lpstr>
    </vt:vector>
  </TitlesOfParts>
  <Company>Hofstra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Transportation and Geography</dc:title>
  <dc:subject>Transport Geography</dc:subject>
  <dc:creator>Dr. Jean-Paul Rodrigue</dc:creator>
  <cp:keywords>Transport Geography, History, Network, System, Space</cp:keywords>
  <dc:description>Copyrights 1999-2005</dc:description>
  <cp:lastModifiedBy>Teacher E-Solutions</cp:lastModifiedBy>
  <cp:revision>1075</cp:revision>
  <cp:lastPrinted>1998-05-13T20:55:02Z</cp:lastPrinted>
  <dcterms:created xsi:type="dcterms:W3CDTF">1998-01-29T15:04:56Z</dcterms:created>
  <dcterms:modified xsi:type="dcterms:W3CDTF">2019-01-18T16:56:43Z</dcterms:modified>
  <cp:category>Concepts</cp:category>
</cp:coreProperties>
</file>