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95" r:id="rId3"/>
    <p:sldId id="276" r:id="rId4"/>
    <p:sldId id="273" r:id="rId5"/>
    <p:sldId id="274" r:id="rId6"/>
    <p:sldId id="280" r:id="rId7"/>
    <p:sldId id="277" r:id="rId8"/>
    <p:sldId id="279" r:id="rId9"/>
    <p:sldId id="278" r:id="rId10"/>
    <p:sldId id="282" r:id="rId11"/>
    <p:sldId id="283" r:id="rId12"/>
    <p:sldId id="294" r:id="rId13"/>
    <p:sldId id="284" r:id="rId14"/>
    <p:sldId id="285" r:id="rId15"/>
    <p:sldId id="286" r:id="rId16"/>
    <p:sldId id="288" r:id="rId17"/>
    <p:sldId id="287" r:id="rId18"/>
    <p:sldId id="289" r:id="rId19"/>
    <p:sldId id="290" r:id="rId20"/>
    <p:sldId id="291" r:id="rId21"/>
    <p:sldId id="292" r:id="rId22"/>
    <p:sldId id="281" r:id="rId23"/>
    <p:sldId id="293"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41" d="100"/>
          <a:sy n="41" d="100"/>
        </p:scale>
        <p:origin x="-28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16D632A-F4BE-4FCD-8092-C7C32A91186F}" type="slidenum">
              <a:rPr lang="en-GB"/>
              <a:pPr>
                <a:defRPr/>
              </a:pPr>
              <a:t>‹#›</a:t>
            </a:fld>
            <a:endParaRPr lang="en-GB"/>
          </a:p>
        </p:txBody>
      </p:sp>
    </p:spTree>
    <p:extLst>
      <p:ext uri="{BB962C8B-B14F-4D97-AF65-F5344CB8AC3E}">
        <p14:creationId xmlns:p14="http://schemas.microsoft.com/office/powerpoint/2010/main" val="3859510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GB"/>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CD1CB0A-146D-4D43-93A6-3804EA309477}" type="slidenum">
              <a:rPr lang="en-GB"/>
              <a:pPr>
                <a:defRPr/>
              </a:pPr>
              <a:t>‹#›</a:t>
            </a:fld>
            <a:endParaRPr lang="en-GB"/>
          </a:p>
        </p:txBody>
      </p:sp>
    </p:spTree>
    <p:extLst>
      <p:ext uri="{BB962C8B-B14F-4D97-AF65-F5344CB8AC3E}">
        <p14:creationId xmlns:p14="http://schemas.microsoft.com/office/powerpoint/2010/main" val="2452656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FD15AA-38CF-4051-8CBF-F918AD5DAF52}" type="slidenum">
              <a:rPr lang="en-GB" sz="1200" smtClean="0"/>
              <a:pPr/>
              <a:t>1</a:t>
            </a:fld>
            <a:endParaRPr lang="en-GB" sz="1200"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583E0D71-0FAE-4439-9CFC-AC2D6E4BE525}" type="slidenum">
              <a:rPr lang="en-GB" sz="1200"/>
              <a:pPr algn="r"/>
              <a:t>10</a:t>
            </a:fld>
            <a:endParaRPr lang="en-GB" sz="120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6167DF1-AAB7-4820-A045-32C79AC56B34}" type="slidenum">
              <a:rPr lang="en-GB" sz="1200"/>
              <a:pPr algn="r"/>
              <a:t>11</a:t>
            </a:fld>
            <a:endParaRPr lang="en-GB" sz="120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51E9BFB0-A7E6-4AFF-9DEF-FFF26488F66B}" type="slidenum">
              <a:rPr lang="en-GB" sz="1200"/>
              <a:pPr algn="r"/>
              <a:t>12</a:t>
            </a:fld>
            <a:endParaRPr lang="en-GB" sz="120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99CEB67-60C4-48BE-B905-A179363366FC}" type="slidenum">
              <a:rPr lang="en-GB" sz="1200"/>
              <a:pPr algn="r"/>
              <a:t>13</a:t>
            </a:fld>
            <a:endParaRPr lang="en-GB" sz="120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55FE28DB-8B30-4AE2-A5DE-F5EAF15699F8}" type="slidenum">
              <a:rPr lang="en-GB" sz="1200"/>
              <a:pPr algn="r"/>
              <a:t>14</a:t>
            </a:fld>
            <a:endParaRPr lang="en-GB" sz="120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C591DF0F-7106-4FD8-ADF5-3B1D3994A729}" type="slidenum">
              <a:rPr lang="en-GB" sz="1200"/>
              <a:pPr algn="r"/>
              <a:t>15</a:t>
            </a:fld>
            <a:endParaRPr lang="en-GB" sz="120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DBDA3AE-EE55-4116-931F-CEFD14A841CE}" type="slidenum">
              <a:rPr lang="en-GB" sz="1200"/>
              <a:pPr algn="r"/>
              <a:t>16</a:t>
            </a:fld>
            <a:endParaRPr lang="en-GB" sz="120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1F719BD-D26B-46C9-990C-BFD15A9C7A41}" type="slidenum">
              <a:rPr lang="en-GB" sz="1200"/>
              <a:pPr algn="r"/>
              <a:t>17</a:t>
            </a:fld>
            <a:endParaRPr lang="en-GB" sz="120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516989AB-28C7-43D5-9352-668C75A08F4E}" type="slidenum">
              <a:rPr lang="en-GB" sz="1200"/>
              <a:pPr algn="r"/>
              <a:t>18</a:t>
            </a:fld>
            <a:endParaRPr lang="en-GB" sz="120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E7A7453-6DE6-4A36-9F26-B7D87EDD9E35}" type="slidenum">
              <a:rPr lang="en-GB" sz="1200"/>
              <a:pPr algn="r"/>
              <a:t>19</a:t>
            </a:fld>
            <a:endParaRPr lang="en-GB" sz="120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EFBC606E-B1C6-418F-B953-B8A7FC972497}" type="slidenum">
              <a:rPr lang="en-GB" sz="1200"/>
              <a:pPr algn="r"/>
              <a:t>2</a:t>
            </a:fld>
            <a:endParaRPr lang="en-GB" sz="120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CC713774-E385-4BAC-A6C2-BDE4E1703B74}" type="slidenum">
              <a:rPr lang="en-GB" sz="1200"/>
              <a:pPr algn="r"/>
              <a:t>20</a:t>
            </a:fld>
            <a:endParaRPr lang="en-GB" sz="120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4CC95271-1ADB-4462-909C-7106FA1F1EF6}" type="slidenum">
              <a:rPr lang="en-GB" sz="1200"/>
              <a:pPr algn="r"/>
              <a:t>21</a:t>
            </a:fld>
            <a:endParaRPr lang="en-GB" sz="120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0DB7DDD-7CD9-47EB-B750-8463E52425A8}" type="slidenum">
              <a:rPr lang="en-GB" sz="1200"/>
              <a:pPr algn="r"/>
              <a:t>22</a:t>
            </a:fld>
            <a:endParaRPr lang="en-GB" sz="120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CCCDCEB0-8BFB-478C-8308-C7A40B7D4305}" type="slidenum">
              <a:rPr lang="en-GB" sz="1200"/>
              <a:pPr algn="r"/>
              <a:t>23</a:t>
            </a:fld>
            <a:endParaRPr lang="en-GB" sz="120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D8F97BD-A0C2-4191-ABA9-9DD76454A32A}" type="slidenum">
              <a:rPr lang="en-GB" sz="1200" smtClean="0"/>
              <a:pPr/>
              <a:t>3</a:t>
            </a:fld>
            <a:endParaRPr lang="en-GB" sz="1200"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D1E4A3-FA30-4D75-9444-9B3EFEA4F355}" type="slidenum">
              <a:rPr lang="en-GB" sz="1200" smtClean="0"/>
              <a:pPr/>
              <a:t>4</a:t>
            </a:fld>
            <a:endParaRPr lang="en-GB" sz="1200"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17EF0-F581-42A9-B2A6-D7BBF7011D05}" type="slidenum">
              <a:rPr lang="en-GB" sz="1200" smtClean="0"/>
              <a:pPr/>
              <a:t>5</a:t>
            </a:fld>
            <a:endParaRPr lang="en-GB" sz="1200"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9476FB-6C77-47DC-9C19-49F364F83B8E}" type="slidenum">
              <a:rPr lang="en-GB" sz="1200" smtClean="0"/>
              <a:pPr/>
              <a:t>6</a:t>
            </a:fld>
            <a:endParaRPr lang="en-GB" sz="1200"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C46AED4-DEE1-4953-BBF6-0DC5FE1851E1}" type="slidenum">
              <a:rPr lang="en-GB" sz="1200" smtClean="0"/>
              <a:pPr/>
              <a:t>7</a:t>
            </a:fld>
            <a:endParaRPr lang="en-GB" sz="1200"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47FFD2F-5D27-4E33-BBE8-F1A774E78DB9}" type="slidenum">
              <a:rPr lang="en-GB" sz="1200" smtClean="0"/>
              <a:pPr/>
              <a:t>8</a:t>
            </a:fld>
            <a:endParaRPr lang="en-GB" sz="1200"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A3AA27-0C2E-453D-B396-971C1B307E29}" type="slidenum">
              <a:rPr lang="en-GB" sz="1200" smtClean="0"/>
              <a:pPr/>
              <a:t>9</a:t>
            </a:fld>
            <a:endParaRPr lang="en-GB" sz="1200"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432DE4-2C9C-47AF-813E-5B640010C4FC}" type="slidenum">
              <a:rPr lang="en-US"/>
              <a:pPr>
                <a:defRPr/>
              </a:pPr>
              <a:t>‹#›</a:t>
            </a:fld>
            <a:endParaRPr lang="en-US"/>
          </a:p>
        </p:txBody>
      </p:sp>
    </p:spTree>
    <p:extLst>
      <p:ext uri="{BB962C8B-B14F-4D97-AF65-F5344CB8AC3E}">
        <p14:creationId xmlns:p14="http://schemas.microsoft.com/office/powerpoint/2010/main" val="210625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F712A-4D06-4794-8B5C-945E8FE83981}" type="slidenum">
              <a:rPr lang="en-US"/>
              <a:pPr>
                <a:defRPr/>
              </a:pPr>
              <a:t>‹#›</a:t>
            </a:fld>
            <a:endParaRPr lang="en-US"/>
          </a:p>
        </p:txBody>
      </p:sp>
    </p:spTree>
    <p:extLst>
      <p:ext uri="{BB962C8B-B14F-4D97-AF65-F5344CB8AC3E}">
        <p14:creationId xmlns:p14="http://schemas.microsoft.com/office/powerpoint/2010/main" val="112491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EE39BE-5556-4B09-B0EC-ABEB028E06CC}" type="slidenum">
              <a:rPr lang="en-US"/>
              <a:pPr>
                <a:defRPr/>
              </a:pPr>
              <a:t>‹#›</a:t>
            </a:fld>
            <a:endParaRPr lang="en-US"/>
          </a:p>
        </p:txBody>
      </p:sp>
    </p:spTree>
    <p:extLst>
      <p:ext uri="{BB962C8B-B14F-4D97-AF65-F5344CB8AC3E}">
        <p14:creationId xmlns:p14="http://schemas.microsoft.com/office/powerpoint/2010/main" val="18186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7D2928-805A-4E67-98E2-46A9E29AA90E}" type="slidenum">
              <a:rPr lang="en-US"/>
              <a:pPr>
                <a:defRPr/>
              </a:pPr>
              <a:t>‹#›</a:t>
            </a:fld>
            <a:endParaRPr lang="en-US"/>
          </a:p>
        </p:txBody>
      </p:sp>
    </p:spTree>
    <p:extLst>
      <p:ext uri="{BB962C8B-B14F-4D97-AF65-F5344CB8AC3E}">
        <p14:creationId xmlns:p14="http://schemas.microsoft.com/office/powerpoint/2010/main" val="108941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492D92-5765-4CB5-8521-6F562D1E689C}" type="slidenum">
              <a:rPr lang="en-US"/>
              <a:pPr>
                <a:defRPr/>
              </a:pPr>
              <a:t>‹#›</a:t>
            </a:fld>
            <a:endParaRPr lang="en-US"/>
          </a:p>
        </p:txBody>
      </p:sp>
    </p:spTree>
    <p:extLst>
      <p:ext uri="{BB962C8B-B14F-4D97-AF65-F5344CB8AC3E}">
        <p14:creationId xmlns:p14="http://schemas.microsoft.com/office/powerpoint/2010/main" val="7369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D8992C-E12F-46D6-A7CF-71714662E330}" type="slidenum">
              <a:rPr lang="en-US"/>
              <a:pPr>
                <a:defRPr/>
              </a:pPr>
              <a:t>‹#›</a:t>
            </a:fld>
            <a:endParaRPr lang="en-US"/>
          </a:p>
        </p:txBody>
      </p:sp>
    </p:spTree>
    <p:extLst>
      <p:ext uri="{BB962C8B-B14F-4D97-AF65-F5344CB8AC3E}">
        <p14:creationId xmlns:p14="http://schemas.microsoft.com/office/powerpoint/2010/main" val="170988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BF3EA7-22A8-40D3-8133-AEB26C5149BC}" type="slidenum">
              <a:rPr lang="en-US"/>
              <a:pPr>
                <a:defRPr/>
              </a:pPr>
              <a:t>‹#›</a:t>
            </a:fld>
            <a:endParaRPr lang="en-US"/>
          </a:p>
        </p:txBody>
      </p:sp>
    </p:spTree>
    <p:extLst>
      <p:ext uri="{BB962C8B-B14F-4D97-AF65-F5344CB8AC3E}">
        <p14:creationId xmlns:p14="http://schemas.microsoft.com/office/powerpoint/2010/main" val="214730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CFD327-3623-4804-A19F-B79B6A5B58EE}" type="slidenum">
              <a:rPr lang="en-US"/>
              <a:pPr>
                <a:defRPr/>
              </a:pPr>
              <a:t>‹#›</a:t>
            </a:fld>
            <a:endParaRPr lang="en-US"/>
          </a:p>
        </p:txBody>
      </p:sp>
    </p:spTree>
    <p:extLst>
      <p:ext uri="{BB962C8B-B14F-4D97-AF65-F5344CB8AC3E}">
        <p14:creationId xmlns:p14="http://schemas.microsoft.com/office/powerpoint/2010/main" val="427275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E2E4B-F24C-48A3-87A6-713DE416BF26}" type="slidenum">
              <a:rPr lang="en-US"/>
              <a:pPr>
                <a:defRPr/>
              </a:pPr>
              <a:t>‹#›</a:t>
            </a:fld>
            <a:endParaRPr lang="en-US"/>
          </a:p>
        </p:txBody>
      </p:sp>
    </p:spTree>
    <p:extLst>
      <p:ext uri="{BB962C8B-B14F-4D97-AF65-F5344CB8AC3E}">
        <p14:creationId xmlns:p14="http://schemas.microsoft.com/office/powerpoint/2010/main" val="284157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5499A4-479E-40A9-A8B0-436B53C5E98A}" type="slidenum">
              <a:rPr lang="en-US"/>
              <a:pPr>
                <a:defRPr/>
              </a:pPr>
              <a:t>‹#›</a:t>
            </a:fld>
            <a:endParaRPr lang="en-US"/>
          </a:p>
        </p:txBody>
      </p:sp>
    </p:spTree>
    <p:extLst>
      <p:ext uri="{BB962C8B-B14F-4D97-AF65-F5344CB8AC3E}">
        <p14:creationId xmlns:p14="http://schemas.microsoft.com/office/powerpoint/2010/main" val="32774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81E2F6-EB54-4FB7-BAD2-4AB606E4EF65}" type="slidenum">
              <a:rPr lang="en-US"/>
              <a:pPr>
                <a:defRPr/>
              </a:pPr>
              <a:t>‹#›</a:t>
            </a:fld>
            <a:endParaRPr lang="en-US"/>
          </a:p>
        </p:txBody>
      </p:sp>
    </p:spTree>
    <p:extLst>
      <p:ext uri="{BB962C8B-B14F-4D97-AF65-F5344CB8AC3E}">
        <p14:creationId xmlns:p14="http://schemas.microsoft.com/office/powerpoint/2010/main" val="318907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7C92A40-5791-4007-81CC-7E217F1B4E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2060575"/>
          </a:xfrm>
        </p:spPr>
        <p:txBody>
          <a:bodyPr/>
          <a:lstStyle/>
          <a:p>
            <a:pPr eaLnBrk="1" hangingPunct="1"/>
            <a:r>
              <a:rPr lang="en-GB" sz="4000" u="sng" smtClean="0">
                <a:latin typeface="Arial" pitchFamily="34" charset="0"/>
              </a:rPr>
              <a:t>Trade – fair and unfair</a:t>
            </a:r>
            <a:r>
              <a:rPr lang="en-GB" sz="4000" smtClean="0">
                <a:latin typeface="Arial" pitchFamily="34" charset="0"/>
              </a:rPr>
              <a:t>. </a:t>
            </a:r>
            <a:br>
              <a:rPr lang="en-GB" sz="4000" smtClean="0">
                <a:latin typeface="Arial" pitchFamily="34" charset="0"/>
              </a:rPr>
            </a:br>
            <a:r>
              <a:rPr lang="en-GB" sz="4000" smtClean="0">
                <a:latin typeface="Arial" pitchFamily="34" charset="0"/>
              </a:rPr>
              <a:t>(</a:t>
            </a:r>
            <a:r>
              <a:rPr lang="en-GB" sz="3000" smtClean="0">
                <a:latin typeface="Arial" pitchFamily="34" charset="0"/>
              </a:rPr>
              <a:t>Pages 204-205, Understanding GCSE Geography)</a:t>
            </a:r>
          </a:p>
        </p:txBody>
      </p:sp>
      <p:sp>
        <p:nvSpPr>
          <p:cNvPr id="2051" name="Rectangle 3"/>
          <p:cNvSpPr>
            <a:spLocks noGrp="1" noChangeArrowheads="1"/>
          </p:cNvSpPr>
          <p:nvPr>
            <p:ph type="subTitle" idx="1"/>
          </p:nvPr>
        </p:nvSpPr>
        <p:spPr>
          <a:xfrm>
            <a:off x="0" y="2781300"/>
            <a:ext cx="9144000" cy="3848100"/>
          </a:xfrm>
        </p:spPr>
        <p:txBody>
          <a:bodyPr/>
          <a:lstStyle/>
          <a:p>
            <a:pPr marL="609600" indent="-609600" algn="l" eaLnBrk="1" hangingPunct="1"/>
            <a:r>
              <a:rPr lang="en-GB" u="sng" smtClean="0">
                <a:latin typeface="Arial" pitchFamily="34" charset="0"/>
                <a:cs typeface="Times New Roman" pitchFamily="18" charset="0"/>
              </a:rPr>
              <a:t>Learning objectives</a:t>
            </a:r>
            <a:r>
              <a:rPr lang="en-GB" smtClean="0">
                <a:latin typeface="Arial" pitchFamily="34" charset="0"/>
                <a:cs typeface="Times New Roman" pitchFamily="18" charset="0"/>
              </a:rPr>
              <a:t>.</a:t>
            </a:r>
          </a:p>
          <a:p>
            <a:pPr marL="609600" indent="-609600" algn="l" eaLnBrk="1" hangingPunct="1"/>
            <a:r>
              <a:rPr lang="en-GB" smtClean="0">
                <a:latin typeface="Arial" pitchFamily="34" charset="0"/>
                <a:cs typeface="Times New Roman" pitchFamily="18" charset="0"/>
              </a:rPr>
              <a:t>1.  </a:t>
            </a:r>
            <a:r>
              <a:rPr lang="en-GB" smtClean="0">
                <a:latin typeface="Arial" pitchFamily="34" charset="0"/>
              </a:rPr>
              <a:t>To examine the pattern of trade between developed and developing countries.</a:t>
            </a:r>
          </a:p>
          <a:p>
            <a:pPr marL="609600" indent="-609600" algn="l" eaLnBrk="1" hangingPunct="1"/>
            <a:r>
              <a:rPr lang="en-GB" smtClean="0">
                <a:latin typeface="Arial" pitchFamily="34" charset="0"/>
              </a:rPr>
              <a:t>2.  To understand how fair trade works and how it can help with development. </a:t>
            </a:r>
            <a:endParaRPr lang="en-GB" smtClean="0">
              <a:latin typeface="Arial" pitchFamily="34" charset="0"/>
              <a:cs typeface="Times New Roman" pitchFamily="18" charset="0"/>
            </a:endParaRPr>
          </a:p>
          <a:p>
            <a:pPr marL="609600" indent="-609600" eaLnBrk="1" hangingPunct="1"/>
            <a:endParaRPr lang="en-GB" smtClean="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9144000" cy="3068638"/>
          </a:xfrm>
          <a:noFill/>
        </p:spPr>
        <p:txBody>
          <a:bodyPr anchor="t"/>
          <a:lstStyle/>
          <a:p>
            <a:pPr algn="l" eaLnBrk="1" hangingPunct="1"/>
            <a:r>
              <a:rPr lang="en-GB" sz="3200" b="1" u="sng" smtClean="0">
                <a:latin typeface="Arial" pitchFamily="34" charset="0"/>
              </a:rPr>
              <a:t>Unfair trade</a:t>
            </a:r>
            <a:r>
              <a:rPr lang="en-GB" sz="3200" b="1" smtClean="0">
                <a:latin typeface="Arial" pitchFamily="34" charset="0"/>
              </a:rPr>
              <a:t>. </a:t>
            </a:r>
            <a:r>
              <a:rPr lang="en-GB" sz="3200" smtClean="0">
                <a:latin typeface="Arial" pitchFamily="34" charset="0"/>
              </a:rPr>
              <a:t/>
            </a:r>
            <a:br>
              <a:rPr lang="en-GB" sz="3200" smtClean="0">
                <a:latin typeface="Arial" pitchFamily="34" charset="0"/>
              </a:rPr>
            </a:br>
            <a:r>
              <a:rPr lang="en-GB" sz="3200" smtClean="0">
                <a:latin typeface="Arial" pitchFamily="34" charset="0"/>
              </a:rPr>
              <a:t>International trade has grown massively in the last 50 years but it has mainly benefited the developed world. Free trade should make everyone wealthier, but developed countries often seem to have an unfair advantage.</a:t>
            </a:r>
            <a:endParaRPr lang="en-GB" smtClean="0"/>
          </a:p>
        </p:txBody>
      </p:sp>
      <p:pic>
        <p:nvPicPr>
          <p:cNvPr id="11267" name="Picture 8" descr="465130647_0f832eab65_o"/>
          <p:cNvPicPr>
            <a:picLocks noChangeAspect="1" noChangeArrowheads="1"/>
          </p:cNvPicPr>
          <p:nvPr/>
        </p:nvPicPr>
        <p:blipFill>
          <a:blip r:embed="rId3">
            <a:extLst>
              <a:ext uri="{28A0092B-C50C-407E-A947-70E740481C1C}">
                <a14:useLocalDpi xmlns:a14="http://schemas.microsoft.com/office/drawing/2010/main" val="0"/>
              </a:ext>
            </a:extLst>
          </a:blip>
          <a:srcRect t="15555"/>
          <a:stretch>
            <a:fillRect/>
          </a:stretch>
        </p:blipFill>
        <p:spPr bwMode="auto">
          <a:xfrm>
            <a:off x="1331913" y="2997200"/>
            <a:ext cx="6096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0"/>
            <a:ext cx="9144000" cy="5229225"/>
          </a:xfrm>
          <a:noFill/>
        </p:spPr>
        <p:txBody>
          <a:bodyPr anchor="t"/>
          <a:lstStyle/>
          <a:p>
            <a:pPr algn="l" eaLnBrk="1" hangingPunct="1"/>
            <a:r>
              <a:rPr lang="en-GB" sz="3200" smtClean="0">
                <a:latin typeface="Arial" pitchFamily="34" charset="0"/>
              </a:rPr>
              <a:t>For example, farmers in the EU and USA have a powerful political voice, and they are supported in a number of ways: </a:t>
            </a:r>
            <a:br>
              <a:rPr lang="en-GB" sz="3200" smtClean="0">
                <a:latin typeface="Arial" pitchFamily="34" charset="0"/>
              </a:rPr>
            </a:br>
            <a:r>
              <a:rPr lang="en-GB" sz="3200" smtClean="0">
                <a:latin typeface="Arial" pitchFamily="34" charset="0"/>
              </a:rPr>
              <a:t>- Many are </a:t>
            </a:r>
            <a:r>
              <a:rPr lang="en-GB" sz="3200" b="1" smtClean="0">
                <a:latin typeface="Arial" pitchFamily="34" charset="0"/>
              </a:rPr>
              <a:t>subsidised </a:t>
            </a:r>
            <a:r>
              <a:rPr lang="en-GB" sz="3200" smtClean="0">
                <a:latin typeface="Arial" pitchFamily="34" charset="0"/>
              </a:rPr>
              <a:t>to produce food, making it cheaper to export (sometimes to developing countries).</a:t>
            </a:r>
            <a:r>
              <a:rPr lang="en-GB" sz="3600" smtClean="0">
                <a:latin typeface="Arial" pitchFamily="34" charset="0"/>
              </a:rPr>
              <a:t> </a:t>
            </a:r>
            <a:br>
              <a:rPr lang="en-GB" sz="3600" smtClean="0">
                <a:latin typeface="Arial" pitchFamily="34" charset="0"/>
              </a:rPr>
            </a:br>
            <a:endParaRPr lang="en-GB" sz="4800" smtClean="0"/>
          </a:p>
        </p:txBody>
      </p:sp>
      <p:pic>
        <p:nvPicPr>
          <p:cNvPr id="12291" name="Picture 4" descr="2002-31-08%20Aug%20Agriculture%20subsidies%20drought%20in%20Africa%205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527300"/>
            <a:ext cx="6300787"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200">
                <a:solidFill>
                  <a:schemeClr val="tx2"/>
                </a:solidFill>
                <a:latin typeface="Arial" pitchFamily="34" charset="0"/>
              </a:rPr>
              <a:t>- They are protected by </a:t>
            </a:r>
            <a:r>
              <a:rPr lang="en-GB" sz="3200" b="1">
                <a:solidFill>
                  <a:schemeClr val="tx2"/>
                </a:solidFill>
                <a:latin typeface="Arial" pitchFamily="34" charset="0"/>
              </a:rPr>
              <a:t>quotas, </a:t>
            </a:r>
            <a:r>
              <a:rPr lang="en-GB" sz="3200">
                <a:solidFill>
                  <a:schemeClr val="tx2"/>
                </a:solidFill>
                <a:latin typeface="Arial" pitchFamily="34" charset="0"/>
              </a:rPr>
              <a:t>which restrict food imports, and </a:t>
            </a:r>
            <a:r>
              <a:rPr lang="en-GB" sz="3200" b="1">
                <a:solidFill>
                  <a:schemeClr val="tx2"/>
                </a:solidFill>
                <a:latin typeface="Arial" pitchFamily="34" charset="0"/>
              </a:rPr>
              <a:t>tariffs, </a:t>
            </a:r>
            <a:r>
              <a:rPr lang="en-GB" sz="3200">
                <a:solidFill>
                  <a:schemeClr val="tx2"/>
                </a:solidFill>
                <a:latin typeface="Arial" pitchFamily="34" charset="0"/>
              </a:rPr>
              <a:t>which make imports from developing countries more expensive.</a:t>
            </a:r>
            <a:endParaRPr lang="en-GB" sz="4400">
              <a:solidFill>
                <a:schemeClr val="tx2"/>
              </a:solidFill>
            </a:endParaRPr>
          </a:p>
        </p:txBody>
      </p:sp>
      <p:pic>
        <p:nvPicPr>
          <p:cNvPr id="13315" name="Picture 6" descr="m_050614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08163"/>
            <a:ext cx="6732587"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0"/>
            <a:ext cx="9144000" cy="5229225"/>
          </a:xfrm>
          <a:noFill/>
        </p:spPr>
        <p:txBody>
          <a:bodyPr anchor="t"/>
          <a:lstStyle/>
          <a:p>
            <a:pPr algn="l" eaLnBrk="1" hangingPunct="1"/>
            <a:r>
              <a:rPr lang="en-GB" sz="3200" smtClean="0">
                <a:latin typeface="Arial" pitchFamily="34" charset="0"/>
              </a:rPr>
              <a:t>The World Trade Organisation (WTO) sets the rules of trade, and it has reduced some subsidies, quotas and tariffs. But developing countries complain that it is really dominated by the most powerful countries, and their corporations. If developing countries' products reach developed countries, the farmers often see little of the final sales price.</a:t>
            </a:r>
            <a:endParaRPr lang="en-GB" smtClean="0"/>
          </a:p>
        </p:txBody>
      </p:sp>
      <p:pic>
        <p:nvPicPr>
          <p:cNvPr id="14339" name="Picture 4" descr="WTO-Logo303"/>
          <p:cNvPicPr>
            <a:picLocks noChangeAspect="1" noChangeArrowheads="1"/>
          </p:cNvPicPr>
          <p:nvPr/>
        </p:nvPicPr>
        <p:blipFill>
          <a:blip r:embed="rId3">
            <a:extLst>
              <a:ext uri="{28A0092B-C50C-407E-A947-70E740481C1C}">
                <a14:useLocalDpi xmlns:a14="http://schemas.microsoft.com/office/drawing/2010/main" val="0"/>
              </a:ext>
            </a:extLst>
          </a:blip>
          <a:srcRect t="4654" b="7558"/>
          <a:stretch>
            <a:fillRect/>
          </a:stretch>
        </p:blipFill>
        <p:spPr bwMode="auto">
          <a:xfrm>
            <a:off x="2124075" y="3422650"/>
            <a:ext cx="511175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0"/>
            <a:ext cx="3635375" cy="6858000"/>
          </a:xfrm>
          <a:noFill/>
        </p:spPr>
        <p:txBody>
          <a:bodyPr anchor="t"/>
          <a:lstStyle/>
          <a:p>
            <a:pPr algn="l" eaLnBrk="1" hangingPunct="1"/>
            <a:r>
              <a:rPr lang="en-GB" sz="3200" b="1" u="sng" smtClean="0">
                <a:latin typeface="Arial" pitchFamily="34" charset="0"/>
              </a:rPr>
              <a:t>Fair trade</a:t>
            </a:r>
            <a:r>
              <a:rPr lang="en-GB" sz="3200" b="1" smtClean="0">
                <a:latin typeface="Arial" pitchFamily="34" charset="0"/>
              </a:rPr>
              <a:t>. </a:t>
            </a:r>
            <a:r>
              <a:rPr lang="en-GB" sz="3200" smtClean="0">
                <a:latin typeface="Arial" pitchFamily="34" charset="0"/>
              </a:rPr>
              <a:t/>
            </a:r>
            <a:br>
              <a:rPr lang="en-GB" sz="3200" smtClean="0">
                <a:latin typeface="Arial" pitchFamily="34" charset="0"/>
              </a:rPr>
            </a:br>
            <a:r>
              <a:rPr lang="en-GB" sz="3200" smtClean="0">
                <a:latin typeface="Arial" pitchFamily="34" charset="0"/>
              </a:rPr>
              <a:t>One way for small farmers in developing countries to get a better deal is to join a </a:t>
            </a:r>
            <a:r>
              <a:rPr lang="en-GB" sz="3200" b="1" smtClean="0">
                <a:latin typeface="Arial" pitchFamily="34" charset="0"/>
              </a:rPr>
              <a:t>fair trade scheme</a:t>
            </a:r>
            <a:r>
              <a:rPr lang="en-GB" sz="3200" smtClean="0">
                <a:latin typeface="Arial" pitchFamily="34" charset="0"/>
              </a:rPr>
              <a:t> or </a:t>
            </a:r>
            <a:r>
              <a:rPr lang="en-GB" sz="3200" b="1" smtClean="0">
                <a:latin typeface="Arial" pitchFamily="34" charset="0"/>
              </a:rPr>
              <a:t>trading group. </a:t>
            </a:r>
            <a:r>
              <a:rPr lang="en-GB" sz="3200" smtClean="0">
                <a:latin typeface="Arial" pitchFamily="34" charset="0"/>
              </a:rPr>
              <a:t>Fair trade gives them a fairer price and protects them against very low prices. </a:t>
            </a:r>
            <a:endParaRPr lang="en-GB" smtClean="0"/>
          </a:p>
        </p:txBody>
      </p:sp>
      <p:pic>
        <p:nvPicPr>
          <p:cNvPr id="15363" name="Picture 3" descr="fair-and-unfair-trade-logo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163" y="0"/>
            <a:ext cx="5811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0"/>
            <a:ext cx="9144000" cy="2276475"/>
          </a:xfrm>
          <a:noFill/>
        </p:spPr>
        <p:txBody>
          <a:bodyPr anchor="t"/>
          <a:lstStyle/>
          <a:p>
            <a:pPr algn="l" eaLnBrk="1" hangingPunct="1"/>
            <a:r>
              <a:rPr lang="en-GB" sz="3200" smtClean="0">
                <a:latin typeface="Arial" pitchFamily="34" charset="0"/>
              </a:rPr>
              <a:t>Fair trade agreements also aim to protect the environment and strengthen the local community, so they are also an example of </a:t>
            </a:r>
            <a:r>
              <a:rPr lang="en-GB" sz="3200" b="1" smtClean="0">
                <a:latin typeface="Arial" pitchFamily="34" charset="0"/>
              </a:rPr>
              <a:t>sustainable development.</a:t>
            </a:r>
            <a:endParaRPr lang="en-GB" smtClean="0"/>
          </a:p>
        </p:txBody>
      </p:sp>
      <p:pic>
        <p:nvPicPr>
          <p:cNvPr id="16387" name="Picture 4" descr="world-fair-trade-day-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989138"/>
            <a:ext cx="4837113"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0"/>
            <a:ext cx="9144000" cy="2276475"/>
          </a:xfrm>
          <a:noFill/>
        </p:spPr>
        <p:txBody>
          <a:bodyPr anchor="t"/>
          <a:lstStyle/>
          <a:p>
            <a:pPr algn="l" eaLnBrk="1" hangingPunct="1"/>
            <a:r>
              <a:rPr lang="en-GB" sz="3200" smtClean="0">
                <a:latin typeface="Arial" pitchFamily="34" charset="0"/>
              </a:rPr>
              <a:t>Around the world, people spent £1.6 billion on fair trade products in 2007. Seven million farmers, workers and their families benefited in 58 countries. </a:t>
            </a:r>
            <a:endParaRPr lang="en-GB" smtClean="0"/>
          </a:p>
        </p:txBody>
      </p:sp>
      <p:pic>
        <p:nvPicPr>
          <p:cNvPr id="17411" name="Picture 6" descr="change-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9144000"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0"/>
            <a:ext cx="9144000" cy="2060575"/>
          </a:xfrm>
          <a:noFill/>
        </p:spPr>
        <p:txBody>
          <a:bodyPr anchor="t"/>
          <a:lstStyle/>
          <a:p>
            <a:pPr algn="l" eaLnBrk="1" hangingPunct="1"/>
            <a:r>
              <a:rPr lang="en-GB" sz="3200" smtClean="0">
                <a:latin typeface="Arial" pitchFamily="34" charset="0"/>
              </a:rPr>
              <a:t>Fair trade products are often more expensive to buy, and retailers still take a big share of the price. But sales in the UK have grown every year - in 2007 they were worth nearly £500 million.</a:t>
            </a:r>
            <a:endParaRPr lang="en-GB" smtClean="0"/>
          </a:p>
        </p:txBody>
      </p:sp>
      <p:pic>
        <p:nvPicPr>
          <p:cNvPr id="18435" name="Picture 3" descr="scan0004"/>
          <p:cNvPicPr>
            <a:picLocks noChangeAspect="1" noChangeArrowheads="1"/>
          </p:cNvPicPr>
          <p:nvPr/>
        </p:nvPicPr>
        <p:blipFill>
          <a:blip r:embed="rId3">
            <a:extLst>
              <a:ext uri="{28A0092B-C50C-407E-A947-70E740481C1C}">
                <a14:useLocalDpi xmlns:a14="http://schemas.microsoft.com/office/drawing/2010/main" val="0"/>
              </a:ext>
            </a:extLst>
          </a:blip>
          <a:srcRect l="3772" t="6754" r="4382"/>
          <a:stretch>
            <a:fillRect/>
          </a:stretch>
        </p:blipFill>
        <p:spPr bwMode="auto">
          <a:xfrm>
            <a:off x="611188" y="1989138"/>
            <a:ext cx="76327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2484438" y="6400800"/>
            <a:ext cx="475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u="sng"/>
              <a:t>Graph of Fair Trade sales in the UK</a:t>
            </a:r>
            <a:r>
              <a:rPr lang="en-GB"/>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0"/>
            <a:ext cx="9144000" cy="2636838"/>
          </a:xfrm>
          <a:noFill/>
        </p:spPr>
        <p:txBody>
          <a:bodyPr anchor="t"/>
          <a:lstStyle/>
          <a:p>
            <a:pPr algn="l" eaLnBrk="1" hangingPunct="1"/>
            <a:r>
              <a:rPr lang="en-GB" sz="3200" smtClean="0">
                <a:latin typeface="Arial" pitchFamily="34" charset="0"/>
              </a:rPr>
              <a:t>Most fair trade products are foods like coffee and bananas, but the fair trade idea has spread to other goods. For example, fair trade clothes have led to improved working conditions for garment workers in places like Bangladesh.</a:t>
            </a:r>
            <a:endParaRPr lang="en-GB" smtClean="0"/>
          </a:p>
        </p:txBody>
      </p:sp>
      <p:pic>
        <p:nvPicPr>
          <p:cNvPr id="19459" name="Picture 4" descr="fair-trade-clo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552700"/>
            <a:ext cx="6469062"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0"/>
            <a:ext cx="9144000" cy="4652963"/>
          </a:xfrm>
          <a:noFill/>
        </p:spPr>
        <p:txBody>
          <a:bodyPr anchor="t"/>
          <a:lstStyle/>
          <a:p>
            <a:pPr algn="l" eaLnBrk="1" hangingPunct="1"/>
            <a:r>
              <a:rPr lang="en-GB" sz="3200" b="1" u="sng" smtClean="0">
                <a:latin typeface="Arial" pitchFamily="34" charset="0"/>
              </a:rPr>
              <a:t>Free trade</a:t>
            </a:r>
            <a:r>
              <a:rPr lang="en-GB" sz="3200" b="1" smtClean="0">
                <a:latin typeface="Arial" pitchFamily="34" charset="0"/>
              </a:rPr>
              <a:t>? </a:t>
            </a:r>
            <a:r>
              <a:rPr lang="en-GB" sz="3200" smtClean="0">
                <a:latin typeface="Arial" pitchFamily="34" charset="0"/>
              </a:rPr>
              <a:t/>
            </a:r>
            <a:br>
              <a:rPr lang="en-GB" sz="3200" smtClean="0">
                <a:latin typeface="Arial" pitchFamily="34" charset="0"/>
              </a:rPr>
            </a:br>
            <a:r>
              <a:rPr lang="en-GB" sz="3200" smtClean="0">
                <a:latin typeface="Arial" pitchFamily="34" charset="0"/>
              </a:rPr>
              <a:t>Rice farmers in the USA are supported by government subsidies, which help keep their prices down ($530 million in 2006). They grow more rice than the USA needs - the </a:t>
            </a:r>
            <a:r>
              <a:rPr lang="en-GB" sz="3200" b="1" smtClean="0">
                <a:latin typeface="Arial" pitchFamily="34" charset="0"/>
              </a:rPr>
              <a:t>surplus </a:t>
            </a:r>
            <a:r>
              <a:rPr lang="en-GB" sz="3200" smtClean="0">
                <a:latin typeface="Arial" pitchFamily="34" charset="0"/>
              </a:rPr>
              <a:t>is exported to countries like Honduras. The imported rice is cheaper than the rice local farmers grow, putting them out of business and increasing the country's import bill.</a:t>
            </a:r>
            <a:endParaRPr lang="en-GB" smtClean="0"/>
          </a:p>
        </p:txBody>
      </p:sp>
      <p:pic>
        <p:nvPicPr>
          <p:cNvPr id="20483" name="Picture 4" descr="US%20urged%20to%20stop%20Haiti%20rice%20subsi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418013"/>
            <a:ext cx="4337050"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0"/>
            <a:ext cx="9144000" cy="6858000"/>
          </a:xfrm>
        </p:spPr>
        <p:txBody>
          <a:bodyPr/>
          <a:lstStyle/>
          <a:p>
            <a:pPr algn="l" eaLnBrk="1" hangingPunct="1"/>
            <a:r>
              <a:rPr lang="en-GB" sz="3600" u="sng" smtClean="0">
                <a:latin typeface="Arial" pitchFamily="34" charset="0"/>
              </a:rPr>
              <a:t>Starter</a:t>
            </a:r>
            <a:r>
              <a:rPr lang="en-GB" sz="3600" smtClean="0">
                <a:latin typeface="Arial" pitchFamily="34" charset="0"/>
              </a:rPr>
              <a:t>.</a:t>
            </a:r>
            <a:br>
              <a:rPr lang="en-GB" sz="3600" smtClean="0">
                <a:latin typeface="Arial" pitchFamily="34" charset="0"/>
              </a:rPr>
            </a:br>
            <a:r>
              <a:rPr lang="en-GB" sz="3200" i="1" smtClean="0">
                <a:latin typeface="Arial" pitchFamily="34" charset="0"/>
              </a:rPr>
              <a:t>Using the “Countries at different stages of development” sheet to help you, sort the 20 country cards into five categories based on wealth: </a:t>
            </a:r>
            <a:br>
              <a:rPr lang="en-GB" sz="3200" i="1" smtClean="0">
                <a:latin typeface="Arial" pitchFamily="34" charset="0"/>
              </a:rPr>
            </a:br>
            <a:r>
              <a:rPr lang="en-GB" sz="3200" i="1" smtClean="0">
                <a:latin typeface="Arial" pitchFamily="34" charset="0"/>
              </a:rPr>
              <a:t>1.  Rich industrialised countries </a:t>
            </a:r>
            <a:br>
              <a:rPr lang="en-GB" sz="3200" i="1" smtClean="0">
                <a:latin typeface="Arial" pitchFamily="34" charset="0"/>
              </a:rPr>
            </a:br>
            <a:r>
              <a:rPr lang="en-GB" sz="3200" i="1" smtClean="0">
                <a:latin typeface="Arial" pitchFamily="34" charset="0"/>
              </a:rPr>
              <a:t>2.  Oil-exporting countries </a:t>
            </a:r>
            <a:br>
              <a:rPr lang="en-GB" sz="3200" i="1" smtClean="0">
                <a:latin typeface="Arial" pitchFamily="34" charset="0"/>
              </a:rPr>
            </a:br>
            <a:r>
              <a:rPr lang="en-GB" sz="3200" i="1" smtClean="0">
                <a:latin typeface="Arial" pitchFamily="34" charset="0"/>
              </a:rPr>
              <a:t>3.  Newly industrialising countries </a:t>
            </a:r>
            <a:br>
              <a:rPr lang="en-GB" sz="3200" i="1" smtClean="0">
                <a:latin typeface="Arial" pitchFamily="34" charset="0"/>
              </a:rPr>
            </a:br>
            <a:r>
              <a:rPr lang="en-GB" sz="3200" i="1" smtClean="0">
                <a:latin typeface="Arial" pitchFamily="34" charset="0"/>
              </a:rPr>
              <a:t>4.  Former centrally planned economies    </a:t>
            </a:r>
            <a:br>
              <a:rPr lang="en-GB" sz="3200" i="1" smtClean="0">
                <a:latin typeface="Arial" pitchFamily="34" charset="0"/>
              </a:rPr>
            </a:br>
            <a:r>
              <a:rPr lang="en-GB" sz="3200" i="1" smtClean="0">
                <a:latin typeface="Arial" pitchFamily="34" charset="0"/>
              </a:rPr>
              <a:t>    (previously Communist countries). </a:t>
            </a:r>
            <a:br>
              <a:rPr lang="en-GB" sz="3200" i="1" smtClean="0">
                <a:latin typeface="Arial" pitchFamily="34" charset="0"/>
              </a:rPr>
            </a:br>
            <a:r>
              <a:rPr lang="en-GB" sz="3200" i="1" smtClean="0">
                <a:latin typeface="Arial" pitchFamily="34" charset="0"/>
              </a:rPr>
              <a:t>5.  Heavily indebted poor countries.</a:t>
            </a:r>
            <a:br>
              <a:rPr lang="en-GB" sz="3200" i="1" smtClean="0">
                <a:latin typeface="Arial" pitchFamily="34" charset="0"/>
              </a:rPr>
            </a:br>
            <a:r>
              <a:rPr lang="en-GB" sz="3200" i="1" smtClean="0">
                <a:latin typeface="Arial" pitchFamily="34" charset="0"/>
              </a:rPr>
              <a:t/>
            </a:r>
            <a:br>
              <a:rPr lang="en-GB" sz="3200" i="1" smtClean="0">
                <a:latin typeface="Arial" pitchFamily="34" charset="0"/>
              </a:rPr>
            </a:br>
            <a:endParaRPr lang="en-GB" sz="3200" i="1" smtClean="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0"/>
            <a:ext cx="4500563" cy="5013325"/>
          </a:xfrm>
          <a:noFill/>
        </p:spPr>
        <p:txBody>
          <a:bodyPr anchor="t"/>
          <a:lstStyle/>
          <a:p>
            <a:pPr algn="l" eaLnBrk="1" hangingPunct="1"/>
            <a:r>
              <a:rPr lang="en-GB" sz="3200" smtClean="0">
                <a:latin typeface="Arial" pitchFamily="34" charset="0"/>
              </a:rPr>
              <a:t>In 2006 EU sugar farmers got a guaranteed price for their sugar of €670 a tonne, three times the world market price. They exported the surplus sugar, costing 12,000 sugar workers in Swaziland their jobs. </a:t>
            </a:r>
            <a:endParaRPr lang="en-GB" smtClean="0"/>
          </a:p>
        </p:txBody>
      </p:sp>
      <p:pic>
        <p:nvPicPr>
          <p:cNvPr id="21507" name="Picture 6" descr="data?pid=avimage&amp;iid=ibMqT82Nzq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938" y="0"/>
            <a:ext cx="4564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7"/>
          <p:cNvSpPr txBox="1">
            <a:spLocks noChangeArrowheads="1"/>
          </p:cNvSpPr>
          <p:nvPr/>
        </p:nvSpPr>
        <p:spPr bwMode="auto">
          <a:xfrm>
            <a:off x="2843213" y="6165850"/>
            <a:ext cx="1728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u="sng"/>
              <a:t>Sugar beet</a:t>
            </a:r>
            <a:r>
              <a:rPr lang="en-GB"/>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0"/>
            <a:ext cx="9144000" cy="2708275"/>
          </a:xfrm>
          <a:noFill/>
        </p:spPr>
        <p:txBody>
          <a:bodyPr anchor="t"/>
          <a:lstStyle/>
          <a:p>
            <a:pPr algn="l" eaLnBrk="1" hangingPunct="1"/>
            <a:r>
              <a:rPr lang="en-GB" sz="3200" smtClean="0">
                <a:latin typeface="Arial" pitchFamily="34" charset="0"/>
              </a:rPr>
              <a:t>Even though Mozambique's sugar costs €280 a tonne, tariffs stopped its sugar exports to the EU, losing €l00 million a year. Meanwhile EU consumers paid an extra €800 million for their sugar.</a:t>
            </a:r>
            <a:endParaRPr lang="en-GB" smtClean="0"/>
          </a:p>
        </p:txBody>
      </p:sp>
      <p:pic>
        <p:nvPicPr>
          <p:cNvPr id="22531" name="Picture 4" descr="sugar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025650"/>
            <a:ext cx="64436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p:cNvSpPr txBox="1">
            <a:spLocks noChangeArrowheads="1"/>
          </p:cNvSpPr>
          <p:nvPr/>
        </p:nvSpPr>
        <p:spPr bwMode="auto">
          <a:xfrm>
            <a:off x="900113" y="4437063"/>
            <a:ext cx="21605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u="sng"/>
              <a:t>Sugar cane plantation in Mozambique</a:t>
            </a:r>
            <a:r>
              <a:rPr lang="en-GB"/>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0"/>
            <a:ext cx="9144000" cy="6858000"/>
          </a:xfrm>
        </p:spPr>
        <p:txBody>
          <a:bodyPr/>
          <a:lstStyle/>
          <a:p>
            <a:pPr algn="l" eaLnBrk="1" hangingPunct="1"/>
            <a:r>
              <a:rPr lang="en-GB" sz="3600" u="sng" smtClean="0">
                <a:latin typeface="Arial" pitchFamily="34" charset="0"/>
              </a:rPr>
              <a:t>Task</a:t>
            </a:r>
            <a:r>
              <a:rPr lang="en-GB" sz="3600" smtClean="0">
                <a:latin typeface="Arial" pitchFamily="34" charset="0"/>
              </a:rPr>
              <a:t>.</a:t>
            </a:r>
            <a:br>
              <a:rPr lang="en-GB" sz="3600" smtClean="0">
                <a:latin typeface="Arial" pitchFamily="34" charset="0"/>
              </a:rPr>
            </a:br>
            <a:r>
              <a:rPr lang="en-GB" sz="3200" smtClean="0">
                <a:latin typeface="Arial" pitchFamily="34" charset="0"/>
              </a:rPr>
              <a:t/>
            </a:r>
            <a:br>
              <a:rPr lang="en-GB" sz="3200" smtClean="0">
                <a:latin typeface="Arial" pitchFamily="34" charset="0"/>
              </a:rPr>
            </a:br>
            <a:r>
              <a:rPr lang="en-GB" sz="3200" i="1" smtClean="0">
                <a:latin typeface="Arial" pitchFamily="34" charset="0"/>
              </a:rPr>
              <a:t>Do activity 3 from page 205, Understanding GCSE Geography, using the writing frame.</a:t>
            </a:r>
            <a:br>
              <a:rPr lang="en-GB" sz="3200" i="1" smtClean="0">
                <a:latin typeface="Arial" pitchFamily="34" charset="0"/>
              </a:rPr>
            </a:br>
            <a:r>
              <a:rPr lang="en-GB" sz="3200" i="1" smtClean="0">
                <a:latin typeface="Arial" pitchFamily="34" charset="0"/>
              </a:rPr>
              <a:t/>
            </a:r>
            <a:br>
              <a:rPr lang="en-GB" sz="3200" i="1" smtClean="0">
                <a:latin typeface="Arial" pitchFamily="34" charset="0"/>
              </a:rPr>
            </a:br>
            <a:endParaRPr lang="en-GB" sz="3200" i="1" smtClean="0">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subTitle" idx="4294967295"/>
          </p:nvPr>
        </p:nvSpPr>
        <p:spPr>
          <a:xfrm>
            <a:off x="0" y="0"/>
            <a:ext cx="9144000" cy="6858000"/>
          </a:xfrm>
          <a:noFill/>
        </p:spPr>
        <p:txBody>
          <a:bodyPr/>
          <a:lstStyle/>
          <a:p>
            <a:pPr marL="609600" indent="-609600" eaLnBrk="1" hangingPunct="1">
              <a:lnSpc>
                <a:spcPct val="80000"/>
              </a:lnSpc>
              <a:buFontTx/>
              <a:buNone/>
            </a:pPr>
            <a:r>
              <a:rPr lang="en-GB" i="1" u="sng" smtClean="0">
                <a:latin typeface="Arial" pitchFamily="34" charset="0"/>
              </a:rPr>
              <a:t>Key points for you to know for revision</a:t>
            </a:r>
            <a:r>
              <a:rPr lang="en-GB" smtClean="0">
                <a:latin typeface="Arial" pitchFamily="34" charset="0"/>
              </a:rPr>
              <a:t>.</a:t>
            </a:r>
          </a:p>
          <a:p>
            <a:pPr marL="609600" indent="-609600" eaLnBrk="1" hangingPunct="1">
              <a:lnSpc>
                <a:spcPct val="80000"/>
              </a:lnSpc>
              <a:buFontTx/>
              <a:buAutoNum type="arabicPeriod"/>
            </a:pPr>
            <a:r>
              <a:rPr lang="en-GB" smtClean="0">
                <a:latin typeface="Arial" pitchFamily="34" charset="0"/>
              </a:rPr>
              <a:t>The increase in world trade has mostly benefitted the developed countries.</a:t>
            </a:r>
          </a:p>
          <a:p>
            <a:pPr marL="609600" indent="-609600" eaLnBrk="1" hangingPunct="1">
              <a:lnSpc>
                <a:spcPct val="80000"/>
              </a:lnSpc>
              <a:buFontTx/>
              <a:buAutoNum type="arabicPeriod"/>
            </a:pPr>
            <a:r>
              <a:rPr lang="en-GB" b="1" smtClean="0">
                <a:latin typeface="Arial" pitchFamily="34" charset="0"/>
              </a:rPr>
              <a:t>Subsidies</a:t>
            </a:r>
            <a:r>
              <a:rPr lang="en-GB" smtClean="0">
                <a:latin typeface="Arial" pitchFamily="34" charset="0"/>
              </a:rPr>
              <a:t> (payments made to farmers), </a:t>
            </a:r>
            <a:r>
              <a:rPr lang="en-GB" b="1" smtClean="0">
                <a:latin typeface="Arial" pitchFamily="34" charset="0"/>
              </a:rPr>
              <a:t>quotas</a:t>
            </a:r>
            <a:r>
              <a:rPr lang="en-GB" smtClean="0">
                <a:latin typeface="Arial" pitchFamily="34" charset="0"/>
              </a:rPr>
              <a:t> (limits on food imports) and </a:t>
            </a:r>
            <a:r>
              <a:rPr lang="en-GB" b="1" smtClean="0">
                <a:latin typeface="Arial" pitchFamily="34" charset="0"/>
              </a:rPr>
              <a:t>tariffs</a:t>
            </a:r>
            <a:r>
              <a:rPr lang="en-GB" smtClean="0">
                <a:latin typeface="Arial" pitchFamily="34" charset="0"/>
              </a:rPr>
              <a:t> (taxes on imports) make it hard for poor countries to compete.</a:t>
            </a:r>
          </a:p>
          <a:p>
            <a:pPr marL="609600" indent="-609600" eaLnBrk="1" hangingPunct="1">
              <a:lnSpc>
                <a:spcPct val="80000"/>
              </a:lnSpc>
              <a:buFontTx/>
              <a:buAutoNum type="arabicPeriod" startAt="3"/>
            </a:pPr>
            <a:r>
              <a:rPr lang="en-GB" smtClean="0">
                <a:latin typeface="Arial" pitchFamily="34" charset="0"/>
              </a:rPr>
              <a:t>The </a:t>
            </a:r>
            <a:r>
              <a:rPr lang="en-GB" b="1" smtClean="0">
                <a:latin typeface="Arial" pitchFamily="34" charset="0"/>
              </a:rPr>
              <a:t>WTO</a:t>
            </a:r>
            <a:r>
              <a:rPr lang="en-GB" smtClean="0">
                <a:latin typeface="Arial" pitchFamily="34" charset="0"/>
              </a:rPr>
              <a:t> (World Trade Organisation) is accused of being dominated by rich countries and TNC’s.</a:t>
            </a:r>
          </a:p>
          <a:p>
            <a:pPr marL="609600" indent="-609600" eaLnBrk="1" hangingPunct="1">
              <a:lnSpc>
                <a:spcPct val="80000"/>
              </a:lnSpc>
              <a:buFontTx/>
              <a:buAutoNum type="arabicPeriod" startAt="3"/>
            </a:pPr>
            <a:r>
              <a:rPr lang="en-GB" smtClean="0">
                <a:latin typeface="Arial" pitchFamily="34" charset="0"/>
              </a:rPr>
              <a:t>Fair trade gives a fairer price, protects the environment and helps develop the local community</a:t>
            </a:r>
            <a:r>
              <a:rPr lang="en-GB" b="1" smtClean="0">
                <a:latin typeface="Arial" pitchFamily="34" charset="0"/>
              </a:rPr>
              <a:t>.</a:t>
            </a:r>
          </a:p>
          <a:p>
            <a:pPr marL="609600" indent="-609600" eaLnBrk="1" hangingPunct="1">
              <a:lnSpc>
                <a:spcPct val="80000"/>
              </a:lnSpc>
              <a:buFontTx/>
              <a:buAutoNum type="arabicPeriod" startAt="3"/>
            </a:pPr>
            <a:r>
              <a:rPr lang="en-GB" smtClean="0">
                <a:latin typeface="Arial" pitchFamily="34" charset="0"/>
              </a:rPr>
              <a:t>Most fair trade products are food like coffee and bananas, but it is spreading to other things like clothes.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700213"/>
          </a:xfrm>
        </p:spPr>
        <p:txBody>
          <a:bodyPr/>
          <a:lstStyle/>
          <a:p>
            <a:pPr algn="l" eaLnBrk="1" hangingPunct="1"/>
            <a:r>
              <a:rPr lang="en-GB" sz="2800" smtClean="0">
                <a:latin typeface="Arial" pitchFamily="34" charset="0"/>
              </a:rPr>
              <a:t>Trade between developed and developing countries' forms only a small part of total world trade and is mainly  richer countries obtaining the raw materials and the fuels it needs for it’s manufacturing.</a:t>
            </a:r>
          </a:p>
        </p:txBody>
      </p:sp>
      <p:pic>
        <p:nvPicPr>
          <p:cNvPr id="4099" name="Picture 3" descr="Scanned pictures0001"/>
          <p:cNvPicPr>
            <a:picLocks noChangeAspect="1" noChangeArrowheads="1"/>
          </p:cNvPicPr>
          <p:nvPr/>
        </p:nvPicPr>
        <p:blipFill>
          <a:blip r:embed="rId3">
            <a:lum bright="-6000"/>
            <a:extLst>
              <a:ext uri="{28A0092B-C50C-407E-A947-70E740481C1C}">
                <a14:useLocalDpi xmlns:a14="http://schemas.microsoft.com/office/drawing/2010/main" val="0"/>
              </a:ext>
            </a:extLst>
          </a:blip>
          <a:srcRect t="1747" r="919" b="6015"/>
          <a:stretch>
            <a:fillRect/>
          </a:stretch>
        </p:blipFill>
        <p:spPr bwMode="auto">
          <a:xfrm>
            <a:off x="1187450" y="1797050"/>
            <a:ext cx="7129463" cy="5060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2555875" cy="6858000"/>
          </a:xfrm>
          <a:noFill/>
        </p:spPr>
        <p:txBody>
          <a:bodyPr anchor="t"/>
          <a:lstStyle/>
          <a:p>
            <a:pPr algn="l" eaLnBrk="1" hangingPunct="1"/>
            <a:r>
              <a:rPr lang="en-GB" sz="3000" u="sng" smtClean="0">
                <a:latin typeface="Arial" pitchFamily="34" charset="0"/>
              </a:rPr>
              <a:t>Dependence upon a limited range of exports by countries in Africa</a:t>
            </a:r>
            <a:r>
              <a:rPr lang="en-GB" sz="3000" smtClean="0">
                <a:latin typeface="Arial" pitchFamily="34" charset="0"/>
              </a:rPr>
              <a:t>.</a:t>
            </a:r>
            <a:br>
              <a:rPr lang="en-GB" sz="3000" smtClean="0">
                <a:latin typeface="Arial" pitchFamily="34" charset="0"/>
              </a:rPr>
            </a:br>
            <a:r>
              <a:rPr lang="en-GB" sz="3000" smtClean="0">
                <a:latin typeface="Arial" pitchFamily="34" charset="0"/>
              </a:rPr>
              <a:t/>
            </a:r>
            <a:br>
              <a:rPr lang="en-GB" sz="3000" smtClean="0">
                <a:latin typeface="Arial" pitchFamily="34" charset="0"/>
              </a:rPr>
            </a:br>
            <a:r>
              <a:rPr lang="en-GB" sz="2400" smtClean="0">
                <a:latin typeface="Arial" pitchFamily="34" charset="0"/>
              </a:rPr>
              <a:t>Overdependence on one or two commodities is dangerous for an economy but is common in developing countries.</a:t>
            </a:r>
          </a:p>
        </p:txBody>
      </p:sp>
      <p:pic>
        <p:nvPicPr>
          <p:cNvPr id="5123" name="Picture 4" descr="Scanned pictures0002"/>
          <p:cNvPicPr>
            <a:picLocks noChangeAspect="1" noChangeArrowheads="1"/>
          </p:cNvPicPr>
          <p:nvPr/>
        </p:nvPicPr>
        <p:blipFill>
          <a:blip r:embed="rId3">
            <a:lum bright="-6000"/>
            <a:extLst>
              <a:ext uri="{28A0092B-C50C-407E-A947-70E740481C1C}">
                <a14:useLocalDpi xmlns:a14="http://schemas.microsoft.com/office/drawing/2010/main" val="0"/>
              </a:ext>
            </a:extLst>
          </a:blip>
          <a:srcRect l="3871" t="2846" r="12035" b="1529"/>
          <a:stretch>
            <a:fillRect/>
          </a:stretch>
        </p:blipFill>
        <p:spPr bwMode="auto">
          <a:xfrm>
            <a:off x="2497138" y="0"/>
            <a:ext cx="6646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341438"/>
          </a:xfrm>
          <a:noFill/>
        </p:spPr>
        <p:txBody>
          <a:bodyPr anchor="t"/>
          <a:lstStyle/>
          <a:p>
            <a:pPr algn="l" eaLnBrk="1" hangingPunct="1"/>
            <a:r>
              <a:rPr lang="en-GB" sz="3200" u="sng" smtClean="0">
                <a:latin typeface="Arial" pitchFamily="34" charset="0"/>
              </a:rPr>
              <a:t>Rich pickings – but for whom?</a:t>
            </a:r>
          </a:p>
        </p:txBody>
      </p:sp>
      <p:pic>
        <p:nvPicPr>
          <p:cNvPr id="6147" name="Picture 4" descr="Scanned pictures0003"/>
          <p:cNvPicPr>
            <a:picLocks noChangeAspect="1" noChangeArrowheads="1"/>
          </p:cNvPicPr>
          <p:nvPr/>
        </p:nvPicPr>
        <p:blipFill>
          <a:blip r:embed="rId3">
            <a:extLst>
              <a:ext uri="{28A0092B-C50C-407E-A947-70E740481C1C}">
                <a14:useLocalDpi xmlns:a14="http://schemas.microsoft.com/office/drawing/2010/main" val="0"/>
              </a:ext>
            </a:extLst>
          </a:blip>
          <a:srcRect l="7483" t="8910" r="5121" b="5553"/>
          <a:stretch>
            <a:fillRect/>
          </a:stretch>
        </p:blipFill>
        <p:spPr bwMode="auto">
          <a:xfrm>
            <a:off x="0" y="765175"/>
            <a:ext cx="91440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p:cNvSpPr txBox="1">
            <a:spLocks noChangeArrowheads="1"/>
          </p:cNvSpPr>
          <p:nvPr/>
        </p:nvSpPr>
        <p:spPr bwMode="auto">
          <a:xfrm>
            <a:off x="0" y="4797425"/>
            <a:ext cx="914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3200">
                <a:latin typeface="Arial" pitchFamily="34" charset="0"/>
              </a:rPr>
              <a:t>Primary products fetch low prices.  Only a small part of the price you pay for  bananas goes to the farmers and his workers in a developing country.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6858000"/>
          </a:xfrm>
        </p:spPr>
        <p:txBody>
          <a:bodyPr/>
          <a:lstStyle/>
          <a:p>
            <a:pPr algn="l" eaLnBrk="1" hangingPunct="1"/>
            <a:r>
              <a:rPr lang="en-GB" sz="3600" u="sng" smtClean="0">
                <a:latin typeface="Arial" pitchFamily="34" charset="0"/>
              </a:rPr>
              <a:t>Task</a:t>
            </a:r>
            <a:r>
              <a:rPr lang="en-GB" sz="3600" smtClean="0">
                <a:latin typeface="Arial" pitchFamily="34" charset="0"/>
              </a:rPr>
              <a:t>.</a:t>
            </a:r>
            <a:br>
              <a:rPr lang="en-GB" sz="3600" smtClean="0">
                <a:latin typeface="Arial" pitchFamily="34" charset="0"/>
              </a:rPr>
            </a:br>
            <a:r>
              <a:rPr lang="en-GB" sz="3200" smtClean="0">
                <a:latin typeface="Arial" pitchFamily="34" charset="0"/>
              </a:rPr>
              <a:t/>
            </a:r>
            <a:br>
              <a:rPr lang="en-GB" sz="3200" smtClean="0">
                <a:latin typeface="Arial" pitchFamily="34" charset="0"/>
              </a:rPr>
            </a:br>
            <a:r>
              <a:rPr lang="en-GB" sz="3200" i="1" smtClean="0">
                <a:latin typeface="Arial" pitchFamily="34" charset="0"/>
              </a:rPr>
              <a:t>Do activity 1 from page 205, Understanding GCSE Geography.</a:t>
            </a:r>
            <a:br>
              <a:rPr lang="en-GB" sz="3200" i="1" smtClean="0">
                <a:latin typeface="Arial" pitchFamily="34" charset="0"/>
              </a:rPr>
            </a:br>
            <a:r>
              <a:rPr lang="en-GB" sz="3200" i="1" smtClean="0">
                <a:latin typeface="Arial" pitchFamily="34" charset="0"/>
              </a:rPr>
              <a:t/>
            </a:r>
            <a:br>
              <a:rPr lang="en-GB" sz="3200" i="1" smtClean="0">
                <a:latin typeface="Arial" pitchFamily="34" charset="0"/>
              </a:rPr>
            </a:br>
            <a:endParaRPr lang="en-GB" sz="3200" i="1" smtClean="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341438"/>
          </a:xfrm>
          <a:noFill/>
        </p:spPr>
        <p:txBody>
          <a:bodyPr anchor="t"/>
          <a:lstStyle/>
          <a:p>
            <a:pPr algn="l" eaLnBrk="1" hangingPunct="1"/>
            <a:r>
              <a:rPr lang="en-GB" sz="3600" u="sng" smtClean="0">
                <a:latin typeface="Arial" pitchFamily="34" charset="0"/>
              </a:rPr>
              <a:t>Primary products go up and down in price</a:t>
            </a:r>
            <a:r>
              <a:rPr lang="en-GB" sz="3200" smtClean="0">
                <a:latin typeface="Arial" pitchFamily="34" charset="0"/>
              </a:rPr>
              <a:t>.</a:t>
            </a:r>
          </a:p>
        </p:txBody>
      </p:sp>
      <p:pic>
        <p:nvPicPr>
          <p:cNvPr id="8195" name="Picture 3" descr="Scanned pictures0004"/>
          <p:cNvPicPr>
            <a:picLocks noChangeAspect="1" noChangeArrowheads="1"/>
          </p:cNvPicPr>
          <p:nvPr/>
        </p:nvPicPr>
        <p:blipFill>
          <a:blip r:embed="rId3">
            <a:extLst>
              <a:ext uri="{28A0092B-C50C-407E-A947-70E740481C1C}">
                <a14:useLocalDpi xmlns:a14="http://schemas.microsoft.com/office/drawing/2010/main" val="0"/>
              </a:ext>
            </a:extLst>
          </a:blip>
          <a:srcRect l="9166" t="11513" r="11664" b="5298"/>
          <a:stretch>
            <a:fillRect/>
          </a:stretch>
        </p:blipFill>
        <p:spPr bwMode="auto">
          <a:xfrm>
            <a:off x="0" y="765175"/>
            <a:ext cx="91440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0" y="4365625"/>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3200" u="sng">
                <a:latin typeface="Arial" pitchFamily="34" charset="0"/>
              </a:rPr>
              <a:t>Gold price information from the </a:t>
            </a:r>
            <a:r>
              <a:rPr lang="en-GB" sz="3200" i="1" u="sng">
                <a:latin typeface="Arial" pitchFamily="34" charset="0"/>
              </a:rPr>
              <a:t>Financial Times</a:t>
            </a:r>
            <a:r>
              <a:rPr lang="en-GB" sz="3200" u="sng">
                <a:latin typeface="Arial" pitchFamily="34" charset="0"/>
              </a:rPr>
              <a:t>, 27</a:t>
            </a:r>
            <a:r>
              <a:rPr lang="en-GB" sz="3200" u="sng" baseline="30000">
                <a:latin typeface="Arial" pitchFamily="34" charset="0"/>
              </a:rPr>
              <a:t>th</a:t>
            </a:r>
            <a:r>
              <a:rPr lang="en-GB" sz="3200" u="sng">
                <a:latin typeface="Arial" pitchFamily="34" charset="0"/>
              </a:rPr>
              <a:t> November 1997</a:t>
            </a:r>
            <a:r>
              <a:rPr lang="en-GB" sz="3200">
                <a:latin typeface="Arial" pitchFamily="34" charset="0"/>
              </a:rPr>
              <a:t>.</a:t>
            </a:r>
          </a:p>
          <a:p>
            <a:pPr eaLnBrk="1" hangingPunct="1">
              <a:spcBef>
                <a:spcPct val="50000"/>
              </a:spcBef>
            </a:pPr>
            <a:r>
              <a:rPr lang="en-GB" sz="3200">
                <a:latin typeface="Arial" pitchFamily="34" charset="0"/>
              </a:rPr>
              <a:t>This </a:t>
            </a:r>
            <a:r>
              <a:rPr lang="en-GB" sz="3200" b="1">
                <a:latin typeface="Arial" pitchFamily="34" charset="0"/>
              </a:rPr>
              <a:t>was not</a:t>
            </a:r>
            <a:r>
              <a:rPr lang="en-GB" sz="3200">
                <a:latin typeface="Arial" pitchFamily="34" charset="0"/>
              </a:rPr>
              <a:t> good news for South Africa, the worlds largest gold producer.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341438"/>
          </a:xfrm>
          <a:noFill/>
        </p:spPr>
        <p:txBody>
          <a:bodyPr anchor="t"/>
          <a:lstStyle/>
          <a:p>
            <a:pPr algn="l" eaLnBrk="1" hangingPunct="1"/>
            <a:r>
              <a:rPr lang="en-GB" sz="3600" u="sng" smtClean="0">
                <a:latin typeface="Arial" pitchFamily="34" charset="0"/>
              </a:rPr>
              <a:t>Primary products go up and down in price</a:t>
            </a:r>
            <a:r>
              <a:rPr lang="en-GB" sz="3200" smtClean="0">
                <a:latin typeface="Arial" pitchFamily="34" charset="0"/>
              </a:rPr>
              <a:t>.</a:t>
            </a:r>
          </a:p>
        </p:txBody>
      </p:sp>
      <p:sp>
        <p:nvSpPr>
          <p:cNvPr id="9219" name="Text Box 4"/>
          <p:cNvSpPr txBox="1">
            <a:spLocks noChangeArrowheads="1"/>
          </p:cNvSpPr>
          <p:nvPr/>
        </p:nvSpPr>
        <p:spPr bwMode="auto">
          <a:xfrm>
            <a:off x="0" y="4365625"/>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3200" u="sng">
                <a:latin typeface="Arial" pitchFamily="34" charset="0"/>
              </a:rPr>
              <a:t>In March 2008 the price of gold reached the all-time high of $1,000 per ounce</a:t>
            </a:r>
            <a:r>
              <a:rPr lang="en-GB" sz="3200">
                <a:latin typeface="Arial" pitchFamily="34" charset="0"/>
              </a:rPr>
              <a:t>.</a:t>
            </a:r>
          </a:p>
          <a:p>
            <a:pPr eaLnBrk="1" hangingPunct="1">
              <a:spcBef>
                <a:spcPct val="50000"/>
              </a:spcBef>
            </a:pPr>
            <a:r>
              <a:rPr lang="en-GB" sz="3200">
                <a:latin typeface="Arial" pitchFamily="34" charset="0"/>
              </a:rPr>
              <a:t>This </a:t>
            </a:r>
            <a:r>
              <a:rPr lang="en-GB" sz="3200" b="1">
                <a:latin typeface="Arial" pitchFamily="34" charset="0"/>
              </a:rPr>
              <a:t>was</a:t>
            </a:r>
            <a:r>
              <a:rPr lang="en-GB" sz="3200">
                <a:latin typeface="Arial" pitchFamily="34" charset="0"/>
              </a:rPr>
              <a:t> good news for South Africa, the worlds largest gold producer!</a:t>
            </a:r>
          </a:p>
        </p:txBody>
      </p:sp>
      <p:pic>
        <p:nvPicPr>
          <p:cNvPr id="9220" name="Picture 6" descr="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620713"/>
            <a:ext cx="4608513"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subTitle" idx="1"/>
          </p:nvPr>
        </p:nvSpPr>
        <p:spPr>
          <a:xfrm>
            <a:off x="0" y="0"/>
            <a:ext cx="9144000" cy="6858000"/>
          </a:xfrm>
          <a:noFill/>
        </p:spPr>
        <p:txBody>
          <a:bodyPr/>
          <a:lstStyle/>
          <a:p>
            <a:pPr marL="609600" indent="-609600" algn="l" eaLnBrk="1" hangingPunct="1">
              <a:lnSpc>
                <a:spcPct val="90000"/>
              </a:lnSpc>
            </a:pPr>
            <a:r>
              <a:rPr lang="en-GB" i="1" u="sng" smtClean="0">
                <a:latin typeface="Arial" pitchFamily="34" charset="0"/>
              </a:rPr>
              <a:t>Key points for you to know for revision</a:t>
            </a:r>
            <a:r>
              <a:rPr lang="en-GB" smtClean="0">
                <a:latin typeface="Arial" pitchFamily="34" charset="0"/>
              </a:rPr>
              <a:t>.</a:t>
            </a:r>
          </a:p>
          <a:p>
            <a:pPr marL="609600" indent="-609600" algn="l" eaLnBrk="1" hangingPunct="1">
              <a:lnSpc>
                <a:spcPct val="90000"/>
              </a:lnSpc>
              <a:buFontTx/>
              <a:buAutoNum type="arabicPeriod"/>
            </a:pPr>
            <a:r>
              <a:rPr lang="en-GB" sz="2800" smtClean="0">
                <a:latin typeface="Arial" pitchFamily="34" charset="0"/>
              </a:rPr>
              <a:t>Developed countries need the raw materials and energy supplies that are found in developing countries (in particular, oil). Developing countries need the manufactured goods they can’t make themselves to be made in developed countries.  They are interdependent.</a:t>
            </a:r>
          </a:p>
          <a:p>
            <a:pPr marL="609600" indent="-609600" algn="l" eaLnBrk="1" hangingPunct="1">
              <a:lnSpc>
                <a:spcPct val="90000"/>
              </a:lnSpc>
              <a:buFontTx/>
              <a:buAutoNum type="arabicPeriod"/>
            </a:pPr>
            <a:r>
              <a:rPr lang="en-GB" sz="2800" smtClean="0">
                <a:latin typeface="Arial" pitchFamily="34" charset="0"/>
              </a:rPr>
              <a:t>Developing countries often have an over-dependence on just a few commodities.</a:t>
            </a:r>
          </a:p>
          <a:p>
            <a:pPr marL="609600" indent="-609600" algn="l" eaLnBrk="1" hangingPunct="1">
              <a:lnSpc>
                <a:spcPct val="90000"/>
              </a:lnSpc>
              <a:buFontTx/>
              <a:buAutoNum type="arabicPeriod" startAt="3"/>
            </a:pPr>
            <a:r>
              <a:rPr lang="en-GB" sz="2800" smtClean="0">
                <a:latin typeface="Arial" pitchFamily="34" charset="0"/>
              </a:rPr>
              <a:t>The problem is that primary products have low prices and the prices </a:t>
            </a:r>
            <a:r>
              <a:rPr lang="en-GB" sz="2800" b="1" smtClean="0">
                <a:latin typeface="Arial" pitchFamily="34" charset="0"/>
              </a:rPr>
              <a:t>fluctuate</a:t>
            </a:r>
            <a:r>
              <a:rPr lang="en-GB" sz="2800" smtClean="0">
                <a:latin typeface="Arial" pitchFamily="34" charset="0"/>
              </a:rPr>
              <a:t> (go up and down).</a:t>
            </a:r>
          </a:p>
          <a:p>
            <a:pPr marL="609600" indent="-609600" algn="l" eaLnBrk="1" hangingPunct="1">
              <a:lnSpc>
                <a:spcPct val="90000"/>
              </a:lnSpc>
              <a:buFontTx/>
              <a:buAutoNum type="arabicPeriod" startAt="3"/>
            </a:pPr>
            <a:r>
              <a:rPr lang="en-GB" sz="2800" smtClean="0">
                <a:latin typeface="Arial" pitchFamily="34" charset="0"/>
              </a:rPr>
              <a:t>When raw materials are processed </a:t>
            </a:r>
            <a:r>
              <a:rPr lang="en-GB" sz="2800" b="1" smtClean="0">
                <a:latin typeface="Arial" pitchFamily="34" charset="0"/>
              </a:rPr>
              <a:t>value</a:t>
            </a:r>
            <a:r>
              <a:rPr lang="en-GB" sz="2800" smtClean="0">
                <a:latin typeface="Arial" pitchFamily="34" charset="0"/>
              </a:rPr>
              <a:t> is </a:t>
            </a:r>
            <a:r>
              <a:rPr lang="en-GB" sz="2800" b="1" smtClean="0">
                <a:latin typeface="Arial" pitchFamily="34" charset="0"/>
              </a:rPr>
              <a:t>added.</a:t>
            </a:r>
          </a:p>
          <a:p>
            <a:pPr marL="609600" indent="-609600" algn="l" eaLnBrk="1" hangingPunct="1">
              <a:lnSpc>
                <a:spcPct val="90000"/>
              </a:lnSpc>
              <a:buFontTx/>
              <a:buAutoNum type="arabicPeriod" startAt="3"/>
            </a:pPr>
            <a:r>
              <a:rPr lang="en-GB" sz="2800" smtClean="0">
                <a:latin typeface="Arial" pitchFamily="34" charset="0"/>
              </a:rPr>
              <a:t>World trade means that developing countries </a:t>
            </a:r>
            <a:r>
              <a:rPr lang="en-GB" sz="2800" b="1" smtClean="0">
                <a:latin typeface="Arial" pitchFamily="34" charset="0"/>
              </a:rPr>
              <a:t>export low price</a:t>
            </a:r>
            <a:r>
              <a:rPr lang="en-GB" sz="2800" smtClean="0">
                <a:latin typeface="Arial" pitchFamily="34" charset="0"/>
              </a:rPr>
              <a:t> primary products.  They </a:t>
            </a:r>
            <a:r>
              <a:rPr lang="en-GB" sz="2800" b="1" smtClean="0">
                <a:latin typeface="Arial" pitchFamily="34" charset="0"/>
              </a:rPr>
              <a:t>import high price</a:t>
            </a:r>
            <a:r>
              <a:rPr lang="en-GB" sz="2800" smtClean="0">
                <a:latin typeface="Arial" pitchFamily="34" charset="0"/>
              </a:rPr>
              <a:t> goods from developed countries.  So developing countries often have </a:t>
            </a:r>
            <a:r>
              <a:rPr lang="en-GB" sz="2800" b="1" smtClean="0">
                <a:latin typeface="Arial" pitchFamily="34" charset="0"/>
              </a:rPr>
              <a:t>big debts</a:t>
            </a:r>
            <a:r>
              <a:rPr lang="en-GB" sz="2800" smtClean="0">
                <a:latin typeface="Arial" pitchFamily="34" charset="0"/>
              </a:rPr>
              <a: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TotalTime>
  <Words>808</Words>
  <Application>Microsoft Office PowerPoint</Application>
  <PresentationFormat>On-screen Show (4:3)</PresentationFormat>
  <Paragraphs>67</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Times New Roman</vt:lpstr>
      <vt:lpstr>Arial</vt:lpstr>
      <vt:lpstr>Default Design</vt:lpstr>
      <vt:lpstr>Trade – fair and unfair.  (Pages 204-205, Understanding GCSE Geography)</vt:lpstr>
      <vt:lpstr>Starter. Using the “Countries at different stages of development” sheet to help you, sort the 20 country cards into five categories based on wealth:  1.  Rich industrialised countries  2.  Oil-exporting countries  3.  Newly industrialising countries  4.  Former centrally planned economies         (previously Communist countries).  5.  Heavily indebted poor countries.  </vt:lpstr>
      <vt:lpstr>Trade between developed and developing countries' forms only a small part of total world trade and is mainly  richer countries obtaining the raw materials and the fuels it needs for it’s manufacturing.</vt:lpstr>
      <vt:lpstr>Dependence upon a limited range of exports by countries in Africa.  Overdependence on one or two commodities is dangerous for an economy but is common in developing countries.</vt:lpstr>
      <vt:lpstr>Rich pickings – but for whom?</vt:lpstr>
      <vt:lpstr>Task.  Do activity 1 from page 205, Understanding GCSE Geography.  </vt:lpstr>
      <vt:lpstr>Primary products go up and down in price.</vt:lpstr>
      <vt:lpstr>Primary products go up and down in price.</vt:lpstr>
      <vt:lpstr>PowerPoint Presentation</vt:lpstr>
      <vt:lpstr>Unfair trade.  International trade has grown massively in the last 50 years but it has mainly benefited the developed world. Free trade should make everyone wealthier, but developed countries often seem to have an unfair advantage.</vt:lpstr>
      <vt:lpstr>For example, farmers in the EU and USA have a powerful political voice, and they are supported in a number of ways:  - Many are subsidised to produce food, making it cheaper to export (sometimes to developing countries).  </vt:lpstr>
      <vt:lpstr>PowerPoint Presentation</vt:lpstr>
      <vt:lpstr>The World Trade Organisation (WTO) sets the rules of trade, and it has reduced some subsidies, quotas and tariffs. But developing countries complain that it is really dominated by the most powerful countries, and their corporations. If developing countries' products reach developed countries, the farmers often see little of the final sales price.</vt:lpstr>
      <vt:lpstr>Fair trade.  One way for small farmers in developing countries to get a better deal is to join a fair trade scheme or trading group. Fair trade gives them a fairer price and protects them against very low prices. </vt:lpstr>
      <vt:lpstr>Fair trade agreements also aim to protect the environment and strengthen the local community, so they are also an example of sustainable development.</vt:lpstr>
      <vt:lpstr>Around the world, people spent £1.6 billion on fair trade products in 2007. Seven million farmers, workers and their families benefited in 58 countries. </vt:lpstr>
      <vt:lpstr>Fair trade products are often more expensive to buy, and retailers still take a big share of the price. But sales in the UK have grown every year - in 2007 they were worth nearly £500 million.</vt:lpstr>
      <vt:lpstr>Most fair trade products are foods like coffee and bananas, but the fair trade idea has spread to other goods. For example, fair trade clothes have led to improved working conditions for garment workers in places like Bangladesh.</vt:lpstr>
      <vt:lpstr>Free trade?  Rice farmers in the USA are supported by government subsidies, which help keep their prices down ($530 million in 2006). They grow more rice than the USA needs - the surplus is exported to countries like Honduras. The imported rice is cheaper than the rice local farmers grow, putting them out of business and increasing the country's import bill.</vt:lpstr>
      <vt:lpstr>In 2006 EU sugar farmers got a guaranteed price for their sugar of €670 a tonne, three times the world market price. They exported the surplus sugar, costing 12,000 sugar workers in Swaziland their jobs. </vt:lpstr>
      <vt:lpstr>Even though Mozambique's sugar costs €280 a tonne, tariffs stopped its sugar exports to the EU, losing €l00 million a year. Meanwhile EU consumers paid an extra €800 million for their sugar.</vt:lpstr>
      <vt:lpstr>Task.  Do activity 3 from page 205, Understanding GCSE Geography, using the writing frame.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AKOBIA</dc:creator>
  <cp:lastModifiedBy>Teacher E-Solutions</cp:lastModifiedBy>
  <cp:revision>58</cp:revision>
  <dcterms:created xsi:type="dcterms:W3CDTF">1601-01-01T00:00:00Z</dcterms:created>
  <dcterms:modified xsi:type="dcterms:W3CDTF">2019-01-18T16:56:51Z</dcterms:modified>
</cp:coreProperties>
</file>