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4" r:id="rId1"/>
  </p:sldMasterIdLst>
  <p:notesMasterIdLst>
    <p:notesMasterId r:id="rId36"/>
  </p:notesMasterIdLst>
  <p:sldIdLst>
    <p:sldId id="257" r:id="rId2"/>
    <p:sldId id="259" r:id="rId3"/>
    <p:sldId id="261" r:id="rId4"/>
    <p:sldId id="289" r:id="rId5"/>
    <p:sldId id="292" r:id="rId6"/>
    <p:sldId id="260" r:id="rId7"/>
    <p:sldId id="258" r:id="rId8"/>
    <p:sldId id="278" r:id="rId9"/>
    <p:sldId id="274" r:id="rId10"/>
    <p:sldId id="283" r:id="rId11"/>
    <p:sldId id="293" r:id="rId12"/>
    <p:sldId id="306" r:id="rId13"/>
    <p:sldId id="307" r:id="rId14"/>
    <p:sldId id="295" r:id="rId15"/>
    <p:sldId id="272" r:id="rId16"/>
    <p:sldId id="297" r:id="rId17"/>
    <p:sldId id="296" r:id="rId18"/>
    <p:sldId id="275" r:id="rId19"/>
    <p:sldId id="298" r:id="rId20"/>
    <p:sldId id="290" r:id="rId21"/>
    <p:sldId id="284" r:id="rId22"/>
    <p:sldId id="276" r:id="rId23"/>
    <p:sldId id="277" r:id="rId24"/>
    <p:sldId id="300" r:id="rId25"/>
    <p:sldId id="301" r:id="rId26"/>
    <p:sldId id="273" r:id="rId27"/>
    <p:sldId id="279" r:id="rId28"/>
    <p:sldId id="302" r:id="rId29"/>
    <p:sldId id="280" r:id="rId30"/>
    <p:sldId id="303" r:id="rId31"/>
    <p:sldId id="287" r:id="rId32"/>
    <p:sldId id="304" r:id="rId33"/>
    <p:sldId id="288" r:id="rId34"/>
    <p:sldId id="305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88100"/>
    <a:srgbClr val="FFCC99"/>
    <a:srgbClr val="663300"/>
    <a:srgbClr val="1C2850"/>
    <a:srgbClr val="E7F6FF"/>
    <a:srgbClr val="165E94"/>
    <a:srgbClr val="182244"/>
    <a:srgbClr val="C2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5616" autoAdjust="0"/>
    <p:restoredTop sz="94660" autoAdjust="0"/>
  </p:normalViewPr>
  <p:slideViewPr>
    <p:cSldViewPr>
      <p:cViewPr>
        <p:scale>
          <a:sx n="50" d="100"/>
          <a:sy n="50" d="100"/>
        </p:scale>
        <p:origin x="-57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7.xml"/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9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9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9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9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6A2EA0A-2EAB-44C9-8455-06169BDD4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38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68" name="Rectangle 20"/>
          <p:cNvSpPr>
            <a:spLocks noGrp="1" noChangeArrowheads="1"/>
          </p:cNvSpPr>
          <p:nvPr>
            <p:ph type="ctrTitle"/>
          </p:nvPr>
        </p:nvSpPr>
        <p:spPr bwMode="auto">
          <a:xfrm>
            <a:off x="1524000" y="1828800"/>
            <a:ext cx="6248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539669" name="Rectangle 2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429000"/>
            <a:ext cx="6400800" cy="1371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 typeface="Wingdings" pitchFamily="2" charset="2"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18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F7FD2349-95AF-49B5-B876-FAB50050AF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82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93619FC7-D125-440F-8A1D-9EACF43EC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8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8E48CDF3-1EC0-45C3-87D8-AA833043E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58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44DDB34D-6A8D-4A94-8485-3A95C7C3C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7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DC1363D1-7955-4A9C-9240-26FAEC7B6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88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647EEC22-8A40-4FD8-8A38-3538CAEB1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2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35D723B4-FD0A-4E4A-A1A2-2A36DEE54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0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00EC1160-6ABF-4CBF-8C73-7EED0B5F1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3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7882FDDD-E136-4C93-98AB-52FD7B55A7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9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8BA7D56A-3E69-4FBE-ACC6-936E7ADBE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91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9826F5BB-7E35-46B5-AC4C-927AA3ED5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9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8-</a:t>
            </a:r>
            <a:fld id="{B6671B02-4D13-4C6D-B255-6043084AB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0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57"/>
          <p:cNvGrpSpPr>
            <a:grpSpLocks/>
          </p:cNvGrpSpPr>
          <p:nvPr userDrawn="1"/>
        </p:nvGrpSpPr>
        <p:grpSpPr bwMode="auto">
          <a:xfrm>
            <a:off x="152400" y="6394450"/>
            <a:ext cx="9296400" cy="463550"/>
            <a:chOff x="96" y="4028"/>
            <a:chExt cx="5856" cy="292"/>
          </a:xfrm>
        </p:grpSpPr>
        <p:sp>
          <p:nvSpPr>
            <p:cNvPr id="538663" name="Rectangle 39"/>
            <p:cNvSpPr>
              <a:spLocks noChangeArrowheads="1"/>
            </p:cNvSpPr>
            <p:nvPr userDrawn="1"/>
          </p:nvSpPr>
          <p:spPr bwMode="auto">
            <a:xfrm>
              <a:off x="96" y="4028"/>
              <a:ext cx="1680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1200" b="1" i="1">
                  <a:solidFill>
                    <a:schemeClr val="hlink"/>
                  </a:solidFill>
                </a:rPr>
                <a:t>McGraw-Hill/Irwin</a:t>
              </a:r>
            </a:p>
            <a:p>
              <a:pPr eaLnBrk="0" hangingPunct="0">
                <a:spcBef>
                  <a:spcPct val="5000"/>
                </a:spcBef>
                <a:defRPr/>
              </a:pPr>
              <a:r>
                <a:rPr lang="en-US" sz="1200" b="1" i="1">
                  <a:solidFill>
                    <a:schemeClr val="hlink"/>
                  </a:solidFill>
                </a:rPr>
                <a:t>International Business, 5/e</a:t>
              </a:r>
            </a:p>
          </p:txBody>
        </p:sp>
        <p:sp>
          <p:nvSpPr>
            <p:cNvPr id="538664" name="Text Box 40"/>
            <p:cNvSpPr txBox="1">
              <a:spLocks noChangeArrowheads="1"/>
            </p:cNvSpPr>
            <p:nvPr userDrawn="1"/>
          </p:nvSpPr>
          <p:spPr bwMode="auto">
            <a:xfrm>
              <a:off x="3018" y="4076"/>
              <a:ext cx="293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71731" tIns="35866" rIns="71731" bIns="35866">
              <a:spAutoFit/>
            </a:bodyPr>
            <a:lstStyle/>
            <a:p>
              <a:pPr defTabSz="717550" eaLnBrk="0" hangingPunct="0">
                <a:lnSpc>
                  <a:spcPct val="90000"/>
                </a:lnSpc>
                <a:defRPr/>
              </a:pPr>
              <a:r>
                <a:rPr lang="en-US" sz="1200" b="1" i="1">
                  <a:solidFill>
                    <a:schemeClr val="hlink"/>
                  </a:solidFill>
                </a:rPr>
                <a:t>© 2005 The McGraw-Hill Companies, Inc., All Rights Reserved.</a:t>
              </a:r>
              <a:endParaRPr lang="en-US" sz="1200" b="1">
                <a:solidFill>
                  <a:schemeClr val="hlink"/>
                </a:solidFill>
              </a:endParaRPr>
            </a:p>
          </p:txBody>
        </p:sp>
      </p:grpSp>
      <p:pic>
        <p:nvPicPr>
          <p:cNvPr id="1027" name="Picture 55" descr="assorted colors 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8680" name="AutoShape 56"/>
          <p:cNvSpPr>
            <a:spLocks noChangeArrowheads="1"/>
          </p:cNvSpPr>
          <p:nvPr userDrawn="1"/>
        </p:nvSpPr>
        <p:spPr bwMode="auto">
          <a:xfrm>
            <a:off x="152400" y="250825"/>
            <a:ext cx="8915400" cy="127317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38659" name="Rectangle 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0" y="-1524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r>
              <a:rPr lang="en-US"/>
              <a:t>8-</a:t>
            </a:r>
            <a:fld id="{5C3D4848-C183-4A61-8348-9D9900564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38683" name="Text Box 59"/>
          <p:cNvSpPr txBox="1">
            <a:spLocks noChangeArrowheads="1"/>
          </p:cNvSpPr>
          <p:nvPr userDrawn="1"/>
        </p:nvSpPr>
        <p:spPr bwMode="auto">
          <a:xfrm>
            <a:off x="228600" y="1981200"/>
            <a:ext cx="1524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>
              <a:solidFill>
                <a:schemeClr val="hlin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ORANGE GREEN STI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52400" y="1295400"/>
            <a:ext cx="3962400" cy="1600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8000" b="1" smtClean="0">
                <a:solidFill>
                  <a:schemeClr val="bg1"/>
                </a:solidFill>
              </a:rPr>
              <a:t>Chapter</a:t>
            </a:r>
            <a:endParaRPr lang="en-US" sz="15000" b="1" smtClean="0">
              <a:solidFill>
                <a:schemeClr val="bg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5029200" cy="175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sz="4400" b="1" smtClean="0">
                <a:solidFill>
                  <a:schemeClr val="bg1"/>
                </a:solidFill>
              </a:rPr>
              <a:t>Regional Economic Integration</a:t>
            </a:r>
          </a:p>
        </p:txBody>
      </p:sp>
      <p:sp>
        <p:nvSpPr>
          <p:cNvPr id="2053" name="Rectangle 10"/>
          <p:cNvSpPr>
            <a:spLocks noChangeArrowheads="1"/>
          </p:cNvSpPr>
          <p:nvPr/>
        </p:nvSpPr>
        <p:spPr bwMode="auto">
          <a:xfrm>
            <a:off x="3429000" y="1143000"/>
            <a:ext cx="2286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15000" b="1">
                <a:solidFill>
                  <a:srgbClr val="C27300"/>
                </a:solidFill>
              </a:rPr>
              <a:t>8</a:t>
            </a:r>
          </a:p>
        </p:txBody>
      </p:sp>
      <p:pic>
        <p:nvPicPr>
          <p:cNvPr id="2054" name="Picture 17" descr="00728739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81200"/>
            <a:ext cx="2322513" cy="29718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CC41C912-ACA2-49C1-82E6-1A75FB2B24BD}" type="slidenum">
              <a:rPr lang="en-US">
                <a:solidFill>
                  <a:schemeClr val="hlink"/>
                </a:solidFill>
              </a:rPr>
              <a:pPr eaLnBrk="1" hangingPunct="1"/>
              <a:t>10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 	</a:t>
            </a:r>
            <a:r>
              <a:rPr lang="en-US" sz="4000" smtClean="0"/>
              <a:t>European Union countries</a:t>
            </a:r>
          </a:p>
        </p:txBody>
      </p:sp>
      <p:pic>
        <p:nvPicPr>
          <p:cNvPr id="11268" name="Picture 3" descr="hil73957_m08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5" y="1600200"/>
            <a:ext cx="48450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228600" y="1752600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Map  8..1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C4B14982-3927-4E52-8D30-1863FC1D077D}" type="slidenum">
              <a:rPr lang="en-US">
                <a:solidFill>
                  <a:schemeClr val="hlink"/>
                </a:solidFill>
              </a:rPr>
              <a:pPr eaLnBrk="1" hangingPunct="1"/>
              <a:t>11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Political structure of the European Union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2296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European council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smtClean="0"/>
              <a:t>Heads of state and commission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smtClean="0"/>
              <a:t>President resolves policy issues and sets policy direction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European Commission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smtClean="0"/>
              <a:t>20 Commissioners appointed by members for 4 year terms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smtClean="0"/>
              <a:t>Proposing, implementing and monitoring legislation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DAFF1E04-66F6-41F8-8397-65FAC7FE02CB}" type="slidenum">
              <a:rPr lang="en-US">
                <a:solidFill>
                  <a:schemeClr val="hlink"/>
                </a:solidFill>
              </a:rPr>
              <a:pPr eaLnBrk="1" hangingPunct="1"/>
              <a:t>12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Political structure of the European Union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09600" y="1828800"/>
            <a:ext cx="81534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European parliament</a:t>
            </a:r>
          </a:p>
          <a:p>
            <a:pPr lvl="1" eaLnBrk="1" hangingPunct="1"/>
            <a:r>
              <a:rPr lang="en-US" sz="3200" smtClean="0"/>
              <a:t>630 directly elected members</a:t>
            </a:r>
          </a:p>
          <a:p>
            <a:pPr lvl="1" eaLnBrk="1" hangingPunct="1"/>
            <a:r>
              <a:rPr lang="en-US" sz="3200" smtClean="0"/>
              <a:t>Propose amendments to legislation, veto power over budget and single-market legislation, appoint commissioners</a:t>
            </a:r>
          </a:p>
          <a:p>
            <a:pPr eaLnBrk="1" hangingPunct="1"/>
            <a:r>
              <a:rPr lang="en-US" smtClean="0"/>
              <a:t>Court of justice</a:t>
            </a:r>
          </a:p>
          <a:p>
            <a:pPr eaLnBrk="1" hangingPunct="1"/>
            <a:r>
              <a:rPr lang="en-US" smtClean="0"/>
              <a:t>Council of ministers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5FA3BB2E-B5F1-4221-A54D-FA5A714819EE}" type="slidenum">
              <a:rPr lang="en-US">
                <a:solidFill>
                  <a:schemeClr val="hlink"/>
                </a:solidFill>
              </a:rPr>
              <a:pPr eaLnBrk="1" hangingPunct="1"/>
              <a:t>13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Political structure of the European Union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mtClean="0"/>
              <a:t>European council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 </a:t>
            </a:r>
            <a:r>
              <a:rPr lang="en-US" sz="2400" smtClean="0"/>
              <a:t>Heads of state and commission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President resolves policy issues and sets policy direction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European commission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20 Commissioners appointed by members for 4 year terms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Proposing, implementing and monitoring legislation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European parliament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630 directly elected members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Propose amendments to legislation, veto power over budget and</a:t>
            </a:r>
            <a:r>
              <a:rPr lang="en-US" sz="2400" b="1" smtClean="0"/>
              <a:t> </a:t>
            </a:r>
            <a:r>
              <a:rPr lang="en-US" sz="2400" smtClean="0"/>
              <a:t>single-market legislation, appoint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5B1D4D01-D587-49CE-808D-1E49F15FC99B}" type="slidenum">
              <a:rPr lang="en-US">
                <a:solidFill>
                  <a:schemeClr val="hlink"/>
                </a:solidFill>
              </a:rPr>
              <a:pPr eaLnBrk="1" hangingPunct="1"/>
              <a:t>14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Political structure of the European Union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44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Court of justice</a:t>
            </a:r>
          </a:p>
          <a:p>
            <a:pPr lvl="1" eaLnBrk="1" hangingPunct="1"/>
            <a:r>
              <a:rPr lang="en-US" smtClean="0"/>
              <a:t>One judge from each country</a:t>
            </a:r>
          </a:p>
          <a:p>
            <a:pPr lvl="1" eaLnBrk="1" hangingPunct="1"/>
            <a:r>
              <a:rPr lang="en-US" smtClean="0"/>
              <a:t>Hears appeals of EU laws</a:t>
            </a:r>
          </a:p>
          <a:p>
            <a:pPr eaLnBrk="1" hangingPunct="1"/>
            <a:r>
              <a:rPr lang="en-US" smtClean="0"/>
              <a:t>Council of ministers</a:t>
            </a:r>
          </a:p>
          <a:p>
            <a:pPr lvl="1" eaLnBrk="1" hangingPunct="1"/>
            <a:r>
              <a:rPr lang="en-US" smtClean="0"/>
              <a:t>One representative from each member country</a:t>
            </a:r>
          </a:p>
          <a:p>
            <a:pPr lvl="1" eaLnBrk="1" hangingPunct="1"/>
            <a:r>
              <a:rPr lang="en-US" smtClean="0"/>
              <a:t>Ultimate controlling authority</a:t>
            </a:r>
          </a:p>
          <a:p>
            <a:pPr lvl="1" eaLnBrk="1" hangingPunct="1"/>
            <a:r>
              <a:rPr lang="en-US" smtClean="0"/>
              <a:t>No EU laws without approval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BB6317C1-ADAE-4936-9A68-38B72A6F6A79}" type="slidenum">
              <a:rPr lang="en-US">
                <a:solidFill>
                  <a:schemeClr val="hlink"/>
                </a:solidFill>
              </a:rPr>
              <a:pPr eaLnBrk="1" hangingPunct="1"/>
              <a:t>15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 	</a:t>
            </a:r>
            <a:r>
              <a:rPr lang="en-US" sz="4000" smtClean="0"/>
              <a:t>European  Act: The causes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endParaRPr lang="en-US" sz="3600" b="1" smtClean="0">
              <a:solidFill>
                <a:srgbClr val="009999"/>
              </a:solidFill>
            </a:endParaRPr>
          </a:p>
          <a:p>
            <a:pPr lvl="1" eaLnBrk="1" hangingPunct="1"/>
            <a:r>
              <a:rPr lang="en-US" smtClean="0"/>
              <a:t>Disharmony among the EC member countries:</a:t>
            </a:r>
          </a:p>
          <a:p>
            <a:pPr lvl="2" eaLnBrk="1" hangingPunct="1"/>
            <a:r>
              <a:rPr lang="en-US" sz="2800" smtClean="0"/>
              <a:t>Trade policy</a:t>
            </a:r>
          </a:p>
          <a:p>
            <a:pPr lvl="2" eaLnBrk="1" hangingPunct="1"/>
            <a:r>
              <a:rPr lang="en-US" sz="2800" smtClean="0"/>
              <a:t>Technical standards</a:t>
            </a:r>
          </a:p>
          <a:p>
            <a:pPr lvl="1" eaLnBrk="1" hangingPunct="1"/>
            <a:r>
              <a:rPr lang="en-US" smtClean="0"/>
              <a:t>Resulted in establishment of the Delors Commission in 1985</a:t>
            </a:r>
          </a:p>
          <a:p>
            <a:pPr lvl="2" eaLnBrk="1" hangingPunct="1"/>
            <a:r>
              <a:rPr lang="en-US" sz="2800" smtClean="0"/>
              <a:t>Basis for Single European Act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5CACAFAD-50D4-4F37-94E6-68A5E334F633}" type="slidenum">
              <a:rPr lang="en-US">
                <a:solidFill>
                  <a:schemeClr val="hlink"/>
                </a:solidFill>
              </a:rPr>
              <a:pPr eaLnBrk="1" hangingPunct="1"/>
              <a:t>16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		</a:t>
            </a:r>
            <a:r>
              <a:rPr lang="en-US" sz="4000" smtClean="0"/>
              <a:t>European Act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Single market program predicted to give EC firms greater opportunities to exploit economies of scale</a:t>
            </a:r>
          </a:p>
          <a:p>
            <a:pPr eaLnBrk="1" hangingPunct="1"/>
            <a:r>
              <a:rPr lang="en-US" smtClean="0"/>
              <a:t>Removal of trade barriers increases competition forces EC firms to be more efficient </a:t>
            </a:r>
          </a:p>
          <a:p>
            <a:pPr eaLnBrk="1" hangingPunct="1"/>
            <a:r>
              <a:rPr lang="en-US" smtClean="0"/>
              <a:t>Name changed to EU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95575A7F-6B70-4A3D-AAC5-97B321904287}" type="slidenum">
              <a:rPr lang="en-US">
                <a:solidFill>
                  <a:schemeClr val="hlink"/>
                </a:solidFill>
              </a:rPr>
              <a:pPr eaLnBrk="1" hangingPunct="1"/>
              <a:t>17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        </a:t>
            </a:r>
            <a:r>
              <a:rPr lang="en-US" sz="4000" smtClean="0"/>
              <a:t>Establishment of the EU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300" smtClean="0"/>
              <a:t>Objectives:</a:t>
            </a:r>
          </a:p>
          <a:p>
            <a:pPr lvl="1" eaLnBrk="1" hangingPunct="1"/>
            <a:r>
              <a:rPr lang="en-US" smtClean="0"/>
              <a:t>Remove frontier controls</a:t>
            </a:r>
          </a:p>
          <a:p>
            <a:pPr lvl="1" eaLnBrk="1" hangingPunct="1"/>
            <a:r>
              <a:rPr lang="en-US" smtClean="0"/>
              <a:t>“Mutual recognition” of product standards</a:t>
            </a:r>
          </a:p>
          <a:p>
            <a:pPr lvl="1" eaLnBrk="1" hangingPunct="1"/>
            <a:r>
              <a:rPr lang="en-US" smtClean="0"/>
              <a:t>Open public procurement to non nationals</a:t>
            </a:r>
          </a:p>
          <a:p>
            <a:pPr lvl="1" eaLnBrk="1" hangingPunct="1"/>
            <a:r>
              <a:rPr lang="en-US" smtClean="0"/>
              <a:t>Lift barriers to banking and insurance competition</a:t>
            </a:r>
          </a:p>
          <a:p>
            <a:pPr lvl="1" eaLnBrk="1" hangingPunct="1"/>
            <a:r>
              <a:rPr lang="en-US" smtClean="0"/>
              <a:t>Remove restrictions on foreign exchange transactions</a:t>
            </a:r>
          </a:p>
          <a:p>
            <a:pPr lvl="1" eaLnBrk="1" hangingPunct="1"/>
            <a:r>
              <a:rPr lang="en-US" smtClean="0"/>
              <a:t>Abolish cabotage restrictions</a:t>
            </a:r>
            <a:endParaRPr lang="en-US" sz="32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3C02B88F-DF93-4136-A6B7-088AE28DBA45}" type="slidenum">
              <a:rPr lang="en-US">
                <a:solidFill>
                  <a:schemeClr val="hlink"/>
                </a:solidFill>
              </a:rPr>
              <a:pPr eaLnBrk="1" hangingPunct="1"/>
              <a:t>18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The Euro: Benefits and costs</a:t>
            </a:r>
            <a:r>
              <a:rPr lang="en-US" smtClean="0"/>
              <a:t>  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33400" y="1828800"/>
            <a:ext cx="8153400" cy="4754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smtClean="0"/>
              <a:t>Benefits:</a:t>
            </a:r>
          </a:p>
          <a:p>
            <a:pPr lvl="1" eaLnBrk="1" hangingPunct="1"/>
            <a:r>
              <a:rPr lang="en-US" smtClean="0"/>
              <a:t>Savings from using only one currency</a:t>
            </a:r>
          </a:p>
          <a:p>
            <a:pPr lvl="1" eaLnBrk="1" hangingPunct="1"/>
            <a:r>
              <a:rPr lang="en-US" smtClean="0"/>
              <a:t>Easy to compare prices, resulting in lower prices</a:t>
            </a:r>
          </a:p>
          <a:p>
            <a:pPr lvl="1" eaLnBrk="1" hangingPunct="1"/>
            <a:r>
              <a:rPr lang="en-US" smtClean="0"/>
              <a:t>Forces  efficiency and slashing costs.</a:t>
            </a:r>
          </a:p>
          <a:p>
            <a:pPr lvl="1" eaLnBrk="1" hangingPunct="1"/>
            <a:r>
              <a:rPr lang="en-US" smtClean="0"/>
              <a:t>Creates liquid pan-Europe capital market.</a:t>
            </a:r>
          </a:p>
          <a:p>
            <a:pPr lvl="1" eaLnBrk="1" hangingPunct="1"/>
            <a:r>
              <a:rPr lang="en-US" smtClean="0"/>
              <a:t>Increases range of investments for individuals and institutions</a:t>
            </a:r>
          </a:p>
          <a:p>
            <a:pPr lvl="1" eaLnBrk="1" hangingPunct="1"/>
            <a:r>
              <a:rPr lang="en-US" smtClean="0"/>
              <a:t>As of 2004 Euro strong against the dollar and expected to rise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19461" name="Picture 7" descr="Euro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838200"/>
            <a:ext cx="1238250" cy="952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 descr="Euro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838200"/>
            <a:ext cx="1238250" cy="952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0" descr="Eur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914400"/>
            <a:ext cx="12382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10F19AE2-D947-4082-B94F-479F5D947BF1}" type="slidenum">
              <a:rPr lang="en-US">
                <a:solidFill>
                  <a:schemeClr val="hlink"/>
                </a:solidFill>
              </a:rPr>
              <a:pPr eaLnBrk="1" hangingPunct="1"/>
              <a:t>19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The Euro: Costs and benefits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752600"/>
            <a:ext cx="80010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Costs: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Countries lose monetary policy control.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European Central Bank controls policy for the “Euro zone”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EU is not an” </a:t>
            </a:r>
            <a:r>
              <a:rPr lang="en-US" i="1" smtClean="0"/>
              <a:t>optimal currency area</a:t>
            </a:r>
            <a:r>
              <a:rPr lang="en-US" smtClean="0"/>
              <a:t>”.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Country economies are different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Euro puts the economic cart before the political horse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Strong Euro (2004) makes it harder for Euro zone exporters to sell their goods</a:t>
            </a:r>
          </a:p>
        </p:txBody>
      </p:sp>
      <p:pic>
        <p:nvPicPr>
          <p:cNvPr id="20485" name="Picture 4" descr="Euro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990600"/>
            <a:ext cx="1238250" cy="952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Euro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066800"/>
            <a:ext cx="1238250" cy="952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8" descr="Eur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914400"/>
            <a:ext cx="1485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FDF381E0-0772-4E67-9129-96C164BC9387}" type="slidenum">
              <a:rPr lang="en-US">
                <a:solidFill>
                  <a:schemeClr val="hlink"/>
                </a:solidFill>
              </a:rPr>
              <a:pPr eaLnBrk="1" hangingPunct="1"/>
              <a:t>2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04800"/>
            <a:ext cx="89154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/>
              <a:t>Case: Increasing competition in the European 			   automotive market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In 2002 significant variances remained in price of Automobiles across different countries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Primary reasons for price differentials is the Bloc exemption clause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 2002 European commission scrapped the clause and  introduced new legislation to encourage competition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New rules aimed at weakening control of auto companies on pricing in different markets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9728AC41-9C65-479D-BC18-570261A42D61}" type="slidenum">
              <a:rPr lang="en-US">
                <a:solidFill>
                  <a:schemeClr val="hlink"/>
                </a:solidFill>
              </a:rPr>
              <a:pPr eaLnBrk="1" hangingPunct="1"/>
              <a:t>20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Enlargement of the EU</a:t>
            </a:r>
          </a:p>
        </p:txBody>
      </p:sp>
      <p:sp>
        <p:nvSpPr>
          <p:cNvPr id="2150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EU in 2004 is the single largest market with a population greater than the US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10 new countries formally accepted into EU in 2002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Population of EU will increase to 450 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Create European barriers to trade from the outside?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Might effect EU bureaucracy and decision making process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53EF363A-96A7-4ADD-876B-1E5FDD6A8A84}" type="slidenum">
              <a:rPr lang="en-US">
                <a:solidFill>
                  <a:schemeClr val="hlink"/>
                </a:solidFill>
              </a:rPr>
              <a:pPr eaLnBrk="1" hangingPunct="1"/>
              <a:t>21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EU after enlargement</a:t>
            </a:r>
          </a:p>
        </p:txBody>
      </p:sp>
      <p:pic>
        <p:nvPicPr>
          <p:cNvPr id="22532" name="Picture 3" descr="hil73957_m08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1600200"/>
            <a:ext cx="43307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09600" y="2133600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Map 8.2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D67B2DDC-7982-40CD-96A5-8D63E8656D8E}" type="slidenum">
              <a:rPr lang="en-US">
                <a:solidFill>
                  <a:schemeClr val="hlink"/>
                </a:solidFill>
              </a:rPr>
              <a:pPr eaLnBrk="1" hangingPunct="1"/>
              <a:t>22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04800"/>
            <a:ext cx="92202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Regional economic integration of the Americas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09600" y="1752600"/>
            <a:ext cx="8305800" cy="4754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smtClean="0"/>
              <a:t>Regional economic integration is on the rise in the Americas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 NAFTA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MERCOSUR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Plans for FTAA</a:t>
            </a:r>
          </a:p>
        </p:txBody>
      </p:sp>
      <p:pic>
        <p:nvPicPr>
          <p:cNvPr id="23557" name="Picture 4" descr="hil73957_m08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209800"/>
            <a:ext cx="4648200" cy="419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352800" y="251460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191000" y="22098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Map 8.3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869D7491-3B51-4B03-92B8-3D04C000747C}" type="slidenum">
              <a:rPr lang="en-US">
                <a:solidFill>
                  <a:schemeClr val="hlink"/>
                </a:solidFill>
              </a:rPr>
              <a:pPr eaLnBrk="1" hangingPunct="1"/>
              <a:t>23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	  		</a:t>
            </a:r>
            <a:r>
              <a:rPr lang="en-US" sz="4000" smtClean="0"/>
              <a:t>NAFTA</a:t>
            </a:r>
            <a:endParaRPr lang="en-US" sz="3600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52600"/>
            <a:ext cx="82296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Enforced in January, 1994,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Over 10 year period: tariffs reduced (99% of goods traded)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Removal of most barriers on cross border flow of services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Removal of restrictions on FDI except in certain sectors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Mexican railway and energy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US airline and radio communications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Canadian culture</a:t>
            </a:r>
            <a:endParaRPr lang="en-US" sz="24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065589F4-B5D0-4CB1-B758-55086649D92D}" type="slidenum">
              <a:rPr lang="en-US">
                <a:solidFill>
                  <a:schemeClr val="hlink"/>
                </a:solidFill>
              </a:rPr>
              <a:pPr eaLnBrk="1" hangingPunct="1"/>
              <a:t>24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/>
              <a:t>			NAFTA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Protection of  intellectual property rights</a:t>
            </a:r>
          </a:p>
          <a:p>
            <a:pPr eaLnBrk="1" hangingPunct="1"/>
            <a:r>
              <a:rPr lang="en-US" sz="3600" smtClean="0"/>
              <a:t>Applies national environmental standards</a:t>
            </a:r>
          </a:p>
          <a:p>
            <a:pPr eaLnBrk="1" hangingPunct="1"/>
            <a:r>
              <a:rPr lang="en-US" sz="3600" smtClean="0"/>
              <a:t>Establishment of commission to police violations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A6D6DDD8-A8B5-4A93-9183-F559285F0C42}" type="slidenum">
              <a:rPr lang="en-US">
                <a:solidFill>
                  <a:schemeClr val="hlink"/>
                </a:solidFill>
              </a:rPr>
              <a:pPr eaLnBrk="1" hangingPunct="1"/>
              <a:t>25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82296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/>
              <a:t>				</a:t>
            </a:r>
          </a:p>
        </p:txBody>
      </p:sp>
      <p:sp>
        <p:nvSpPr>
          <p:cNvPr id="26628" name="Rectangle 5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828800"/>
            <a:ext cx="44196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600" smtClean="0"/>
              <a:t>Enlarged and productive regional base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Labor-intensive industries move to Mexico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Mexico gets investment          and employment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Increased Mexican income to buy US/Canada goods 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Demand for goods increases jobs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Consumers get lower prices </a:t>
            </a:r>
          </a:p>
          <a:p>
            <a:pPr eaLnBrk="1" hangingPunct="1">
              <a:lnSpc>
                <a:spcPct val="80000"/>
              </a:lnSpc>
            </a:pPr>
            <a:endParaRPr lang="en-US" sz="2600" smtClean="0"/>
          </a:p>
        </p:txBody>
      </p:sp>
      <p:sp>
        <p:nvSpPr>
          <p:cNvPr id="26629" name="Rectangle 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105400" y="1905000"/>
            <a:ext cx="4038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600" smtClean="0"/>
              <a:t>Loss of jobs to Mexico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Mexican firms have to compete against efficient US/Canada firms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Mexican firms become more efficient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Environmental degradation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Loss of national sovereignty</a:t>
            </a:r>
          </a:p>
        </p:txBody>
      </p:sp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6629400" y="3810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CONS</a:t>
            </a:r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3352800" y="381000"/>
            <a:ext cx="2514600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NAFTA</a:t>
            </a:r>
          </a:p>
        </p:txBody>
      </p:sp>
      <p:sp>
        <p:nvSpPr>
          <p:cNvPr id="26632" name="AutoShape 10"/>
          <p:cNvSpPr>
            <a:spLocks noChangeArrowheads="1"/>
          </p:cNvSpPr>
          <p:nvPr/>
        </p:nvSpPr>
        <p:spPr bwMode="auto">
          <a:xfrm>
            <a:off x="762000" y="381000"/>
            <a:ext cx="1524000" cy="6858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PROS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EDBDFF93-4328-4724-8D38-56F29A9B0FE1}" type="slidenum">
              <a:rPr lang="en-US">
                <a:solidFill>
                  <a:schemeClr val="hlink"/>
                </a:solidFill>
              </a:rPr>
              <a:pPr eaLnBrk="1" hangingPunct="1"/>
              <a:t>26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ANCOM:  Andean Pact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33400" y="1828800"/>
            <a:ext cx="47244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smtClean="0"/>
              <a:t>Bolivia, Colombia, Ecuador, Peru, Venezuela</a:t>
            </a:r>
          </a:p>
          <a:p>
            <a:pPr eaLnBrk="1" hangingPunct="1"/>
            <a:r>
              <a:rPr lang="en-US" sz="2800" smtClean="0"/>
              <a:t>Nearly failed. Rejuvenated in 1990 in the Galapagos Declaration</a:t>
            </a:r>
          </a:p>
          <a:p>
            <a:pPr lvl="1" eaLnBrk="1" hangingPunct="1"/>
            <a:r>
              <a:rPr lang="en-US" smtClean="0"/>
              <a:t>Changed from FTA to customs union in 1992</a:t>
            </a:r>
          </a:p>
          <a:p>
            <a:pPr eaLnBrk="1" hangingPunct="1"/>
            <a:r>
              <a:rPr lang="en-US" sz="2800" smtClean="0"/>
              <a:t>Still has many political and economic problems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60006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5253038" y="2133600"/>
            <a:ext cx="3148012" cy="3848100"/>
          </a:xfrm>
          <a:ln>
            <a:miter lim="800000"/>
            <a:headEnd/>
            <a:tailEnd/>
          </a:ln>
          <a:effectLst>
            <a:outerShdw dist="190500" dir="3187806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3DD05148-DBCF-40C6-9C11-EC756AB53EE0}" type="slidenum">
              <a:rPr lang="en-US">
                <a:solidFill>
                  <a:schemeClr val="hlink"/>
                </a:solidFill>
              </a:rPr>
              <a:pPr eaLnBrk="1" hangingPunct="1"/>
              <a:t>27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			</a:t>
            </a:r>
            <a:r>
              <a:rPr lang="en-US" sz="4000" smtClean="0"/>
              <a:t>Mercosur</a:t>
            </a:r>
          </a:p>
        </p:txBody>
      </p:sp>
      <p:sp>
        <p:nvSpPr>
          <p:cNvPr id="2867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752600"/>
            <a:ext cx="5486400" cy="4144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1988: Argentina, Brazil.  1990: Paraguay, Uruguay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1995: Agreed to move toward a full customs union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Trade quadrupled between 1990-1998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Has significant trade diversion issues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Revival in 2003 by Brazil’s president  to be modeled after EU with common currency and elected parliament</a:t>
            </a:r>
          </a:p>
        </p:txBody>
      </p:sp>
      <p:pic>
        <p:nvPicPr>
          <p:cNvPr id="606212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lum bright="12000" contrast="12000"/>
          </a:blip>
          <a:srcRect/>
          <a:stretch>
            <a:fillRect/>
          </a:stretch>
        </p:blipFill>
        <p:spPr bwMode="auto">
          <a:xfrm>
            <a:off x="5791200" y="2057400"/>
            <a:ext cx="3054350" cy="3733800"/>
          </a:xfrm>
          <a:prstGeom prst="rect">
            <a:avLst/>
          </a:prstGeom>
          <a:ln>
            <a:miter lim="800000"/>
            <a:headEnd/>
            <a:tailEnd/>
          </a:ln>
          <a:effectLst>
            <a:outerShdw dist="242633" dir="2827266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8DB2F0D1-BD15-4CD6-AE9F-CEEB87570EA7}" type="slidenum">
              <a:rPr lang="en-US">
                <a:solidFill>
                  <a:schemeClr val="hlink"/>
                </a:solidFill>
              </a:rPr>
              <a:pPr eaLnBrk="1" hangingPunct="1"/>
              <a:t>28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Other Hemisphere Associations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Central American Common Market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1960s: Costa Rica, El Salvador, Guatemala, Honduras, Nicaragua.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Collapsed in 1969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CARICOM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1973: English-speaking Caribbean countries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smtClean="0"/>
              <a:t>191: Failed for third time to establish common external tariff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Free Trade Area of the Americas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1998: 34 heads of state met in Santiago, Chile and inaugurated talks to create a FTAA by</a:t>
            </a:r>
            <a:r>
              <a:rPr lang="en-US" sz="2400" b="1" smtClean="0"/>
              <a:t> 2005</a:t>
            </a:r>
          </a:p>
          <a:p>
            <a:pPr lvl="1" eaLnBrk="1" hangingPunct="1">
              <a:lnSpc>
                <a:spcPct val="80000"/>
              </a:lnSpc>
            </a:pPr>
            <a:endParaRPr lang="en-US" b="1" smtClean="0"/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3EE8EFC1-7AAF-4D66-8B2B-6D3FABAF7E06}" type="slidenum">
              <a:rPr lang="en-US">
                <a:solidFill>
                  <a:schemeClr val="hlink"/>
                </a:solidFill>
              </a:rPr>
              <a:pPr eaLnBrk="1" hangingPunct="1"/>
              <a:t>29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Regional trade blocs in Asia : ASEAN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526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Created in 1967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Objective to achieve free trade between member countries and achieve cooperation in their industrial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Brunei, Indonesia, Laos, Malaysia, the Philippines, Myanmar, Singapore, Thailand and Vietnam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Progress limited by Asian financial crisis of the 90’s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3BBBE2FC-11D6-4C4E-B032-3C5CE3BA426F}" type="slidenum">
              <a:rPr lang="en-US">
                <a:solidFill>
                  <a:schemeClr val="hlink"/>
                </a:solidFill>
              </a:rPr>
              <a:pPr eaLnBrk="1" hangingPunct="1"/>
              <a:t>3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Levels of economic integration</a:t>
            </a: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Free trade area</a:t>
            </a:r>
          </a:p>
          <a:p>
            <a:pPr eaLnBrk="1" hangingPunct="1"/>
            <a:r>
              <a:rPr lang="en-US" smtClean="0"/>
              <a:t>Customs union</a:t>
            </a:r>
          </a:p>
          <a:p>
            <a:pPr eaLnBrk="1" hangingPunct="1"/>
            <a:r>
              <a:rPr lang="en-US" smtClean="0"/>
              <a:t>Common market</a:t>
            </a:r>
          </a:p>
          <a:p>
            <a:pPr eaLnBrk="1" hangingPunct="1"/>
            <a:r>
              <a:rPr lang="en-US" smtClean="0"/>
              <a:t>Economic union</a:t>
            </a:r>
          </a:p>
          <a:p>
            <a:pPr eaLnBrk="1" hangingPunct="1"/>
            <a:r>
              <a:rPr lang="en-US" smtClean="0"/>
              <a:t>Political union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864A5C45-2ED7-4E5A-8B12-CE1805527FDA}" type="slidenum">
              <a:rPr lang="en-US">
                <a:solidFill>
                  <a:schemeClr val="hlink"/>
                </a:solidFill>
              </a:rPr>
              <a:pPr eaLnBrk="1" hangingPunct="1"/>
              <a:t>30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Regional trade blocs in Asia : APEC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Founded in 1990 to ‘promote open trade and practical economic cooperation’ 	</a:t>
            </a:r>
          </a:p>
          <a:p>
            <a:pPr lvl="1" eaLnBrk="1" hangingPunct="1"/>
            <a:r>
              <a:rPr lang="en-US" smtClean="0"/>
              <a:t>‘Promote a sense of community’ </a:t>
            </a:r>
          </a:p>
          <a:p>
            <a:pPr lvl="1" eaLnBrk="1" hangingPunct="1"/>
            <a:r>
              <a:rPr lang="en-US" smtClean="0"/>
              <a:t>18 members</a:t>
            </a:r>
          </a:p>
          <a:p>
            <a:pPr lvl="1" eaLnBrk="1" hangingPunct="1"/>
            <a:r>
              <a:rPr lang="en-US" smtClean="0"/>
              <a:t>50% of world’s GNP</a:t>
            </a:r>
          </a:p>
          <a:p>
            <a:pPr lvl="1" eaLnBrk="1" hangingPunct="1"/>
            <a:r>
              <a:rPr lang="en-US" smtClean="0"/>
              <a:t>40% of global trade</a:t>
            </a:r>
            <a:endParaRPr lang="en-US" smtClean="0">
              <a:solidFill>
                <a:srgbClr val="003399"/>
              </a:solidFill>
            </a:endParaRPr>
          </a:p>
          <a:p>
            <a:pPr eaLnBrk="1" hangingPunct="1"/>
            <a:r>
              <a:rPr lang="en-US" smtClean="0"/>
              <a:t>Despite slow progress, if successful, could become the world’s largest free trade area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03DC61F4-ACE2-4160-971D-9F91FF4DA378}" type="slidenum">
              <a:rPr lang="en-US">
                <a:solidFill>
                  <a:schemeClr val="hlink"/>
                </a:solidFill>
              </a:rPr>
              <a:pPr eaLnBrk="1" hangingPunct="1"/>
              <a:t>31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		</a:t>
            </a:r>
            <a:r>
              <a:rPr lang="en-US" sz="4000" smtClean="0"/>
              <a:t>APEC members</a:t>
            </a:r>
          </a:p>
        </p:txBody>
      </p:sp>
      <p:pic>
        <p:nvPicPr>
          <p:cNvPr id="32772" name="Picture 3" descr="hil73957_m08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1600200"/>
            <a:ext cx="6342063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228600" y="1981200"/>
            <a:ext cx="914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Map  8.4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9786C27F-7B8D-4458-936E-3062BEFE6C34}" type="slidenum">
              <a:rPr lang="en-US">
                <a:solidFill>
                  <a:schemeClr val="hlink"/>
                </a:solidFill>
              </a:rPr>
              <a:pPr eaLnBrk="1" hangingPunct="1"/>
              <a:t>32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	</a:t>
            </a:r>
            <a:r>
              <a:rPr lang="en-US" sz="4000" smtClean="0"/>
              <a:t>Regional trade blocs in Africa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900" smtClean="0"/>
              <a:t>9 trade blocs on the continent</a:t>
            </a:r>
          </a:p>
          <a:p>
            <a:pPr lvl="1" eaLnBrk="1" hangingPunct="1"/>
            <a:r>
              <a:rPr lang="en-US" sz="2600" smtClean="0"/>
              <a:t>Many countries are members of more than one group</a:t>
            </a:r>
          </a:p>
          <a:p>
            <a:pPr eaLnBrk="1" hangingPunct="1"/>
            <a:r>
              <a:rPr lang="en-US" sz="2900" smtClean="0"/>
              <a:t>Progress slow due to p</a:t>
            </a:r>
            <a:r>
              <a:rPr lang="en-US" sz="3000" smtClean="0"/>
              <a:t>olitical turmoil and deep suspicion of free trade</a:t>
            </a:r>
          </a:p>
          <a:p>
            <a:pPr lvl="2" eaLnBrk="1" hangingPunct="1"/>
            <a:r>
              <a:rPr lang="en-US" smtClean="0"/>
              <a:t>Less developed, less diversified economies need “protection”</a:t>
            </a:r>
          </a:p>
          <a:p>
            <a:pPr eaLnBrk="1" hangingPunct="1"/>
            <a:r>
              <a:rPr lang="en-US" sz="2800" smtClean="0"/>
              <a:t>In 2001 Kenya, Uganda and Tanzania relaunched the East African Community (EAC) to establish a customs union 24 years after it had collapsed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07B2BB86-79E2-46AE-8C13-B03D1FDCFFB1}" type="slidenum">
              <a:rPr lang="en-US">
                <a:solidFill>
                  <a:schemeClr val="hlink"/>
                </a:solidFill>
              </a:rPr>
              <a:pPr eaLnBrk="1" hangingPunct="1"/>
              <a:t>33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   Regional trade blocs in Africa</a:t>
            </a:r>
          </a:p>
        </p:txBody>
      </p:sp>
      <p:pic>
        <p:nvPicPr>
          <p:cNvPr id="34820" name="Picture 3" descr="hil73957_m080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68580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0" y="16764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Map  8.5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4E36FF1C-45A9-4121-8C06-88A0FAD5140D}" type="slidenum">
              <a:rPr lang="en-US">
                <a:solidFill>
                  <a:schemeClr val="hlink"/>
                </a:solidFill>
              </a:rPr>
              <a:pPr eaLnBrk="1" hangingPunct="1"/>
              <a:t>34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 		</a:t>
            </a:r>
            <a:r>
              <a:rPr lang="en-US" sz="4000" smtClean="0"/>
              <a:t>Impact on business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828800"/>
            <a:ext cx="8382000" cy="4754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Opportunities:  Creation of single markets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Protected markets, now open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Lower costs doing business in single market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Threats: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Differences in culture and competitive practices make realizing economies of scale difficult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000" smtClean="0"/>
              <a:t>More price competition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000" smtClean="0"/>
              <a:t>Outside firms shut out of market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000" smtClean="0"/>
              <a:t>EU intervention in mergers and acquisitions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B1A33296-1439-4B51-AF75-60CA6E327C2C}" type="slidenum">
              <a:rPr lang="en-US">
                <a:solidFill>
                  <a:schemeClr val="hlink"/>
                </a:solidFill>
              </a:rPr>
              <a:pPr eaLnBrk="1" hangingPunct="1"/>
              <a:t>4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74638"/>
            <a:ext cx="8915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smtClean="0"/>
              <a:t>Levels of economic integration</a:t>
            </a:r>
          </a:p>
        </p:txBody>
      </p:sp>
      <p:pic>
        <p:nvPicPr>
          <p:cNvPr id="5124" name="Picture 3" descr="hil73957_08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65722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04800" y="1828800"/>
            <a:ext cx="1295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Fig 8.1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5D3802FE-26A0-4D72-B5AA-9E170A09F6AF}" type="slidenum">
              <a:rPr lang="en-US">
                <a:solidFill>
                  <a:schemeClr val="hlink"/>
                </a:solidFill>
              </a:rPr>
              <a:pPr eaLnBrk="1" hangingPunct="1"/>
              <a:t>5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mtClean="0"/>
              <a:t>   </a:t>
            </a:r>
            <a:r>
              <a:rPr lang="en-US" sz="4000" smtClean="0"/>
              <a:t>Economic case for integration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Stimulates economic growth in countries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Increases FDI and world production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Countries specialize in those goods and services efficiently produce.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Additional gains from free trade beyond the international agreements such as GATT and WTO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Because they may be easier to negotiate outside of the GATT and WTO 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66970B61-D5DF-4AEA-B598-4AF3E1D4AEC7}" type="slidenum">
              <a:rPr lang="en-US">
                <a:solidFill>
                  <a:schemeClr val="hlink"/>
                </a:solidFill>
              </a:rPr>
              <a:pPr eaLnBrk="1" hangingPunct="1"/>
              <a:t>6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74638"/>
            <a:ext cx="8686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smtClean="0"/>
              <a:t>The political case for integration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57400"/>
            <a:ext cx="8229600" cy="4068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Economic interdependence creates incentives for political cooperation </a:t>
            </a:r>
          </a:p>
          <a:p>
            <a:pPr lvl="1" eaLnBrk="1" hangingPunct="1"/>
            <a:r>
              <a:rPr lang="en-US" smtClean="0"/>
              <a:t>This reduces potential for violent confrontation.</a:t>
            </a:r>
          </a:p>
          <a:p>
            <a:pPr eaLnBrk="1" hangingPunct="1"/>
            <a:r>
              <a:rPr lang="en-US" smtClean="0"/>
              <a:t>Together, the countries have more economic clout to enhance trade with other countries or trading blocs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98FCC924-4408-4921-B88D-DBC5A553A9C4}" type="slidenum">
              <a:rPr lang="en-US">
                <a:solidFill>
                  <a:schemeClr val="hlink"/>
                </a:solidFill>
              </a:rPr>
              <a:pPr eaLnBrk="1" hangingPunct="1"/>
              <a:t>7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mtClean="0"/>
              <a:t>    </a:t>
            </a:r>
            <a:r>
              <a:rPr lang="en-US" sz="4000" smtClean="0"/>
              <a:t>Impediments to integration</a:t>
            </a: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32038"/>
            <a:ext cx="8229600" cy="3535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Integration is hard to achieve and sustain</a:t>
            </a:r>
          </a:p>
          <a:p>
            <a:pPr lvl="1" eaLnBrk="1" hangingPunct="1"/>
            <a:r>
              <a:rPr lang="en-US" smtClean="0"/>
              <a:t>Nation may benefit but groups within countries may be hurt</a:t>
            </a:r>
          </a:p>
          <a:p>
            <a:pPr lvl="1" eaLnBrk="1" hangingPunct="1"/>
            <a:r>
              <a:rPr lang="en-US" smtClean="0"/>
              <a:t>Potential loss of sovereignty and control over domestic issues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4FCE5DB5-F5E0-43EE-82C2-6DD3B27DAC0F}" type="slidenum">
              <a:rPr lang="en-US">
                <a:solidFill>
                  <a:schemeClr val="hlink"/>
                </a:solidFill>
              </a:rPr>
              <a:pPr eaLnBrk="1" hangingPunct="1"/>
              <a:t>8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04800"/>
            <a:ext cx="85344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Regional economic integration in Europe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Europe has two trade blocks</a:t>
            </a:r>
          </a:p>
          <a:p>
            <a:pPr eaLnBrk="1" hangingPunct="1"/>
            <a:r>
              <a:rPr lang="en-US" smtClean="0"/>
              <a:t>European Union</a:t>
            </a:r>
          </a:p>
          <a:p>
            <a:pPr lvl="1" eaLnBrk="1" hangingPunct="1"/>
            <a:r>
              <a:rPr lang="en-US" smtClean="0"/>
              <a:t>Seen as the emerging power with almost 25 members</a:t>
            </a:r>
          </a:p>
          <a:p>
            <a:pPr eaLnBrk="1" hangingPunct="1"/>
            <a:r>
              <a:rPr lang="en-US" smtClean="0"/>
              <a:t>European Free Trade Association</a:t>
            </a:r>
          </a:p>
          <a:p>
            <a:pPr lvl="1" eaLnBrk="1" hangingPunct="1"/>
            <a:r>
              <a:rPr lang="en-US" smtClean="0"/>
              <a:t>Has only four members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8-</a:t>
            </a:r>
            <a:fld id="{428A3C82-167D-4C85-A0F6-A88343A995E8}" type="slidenum">
              <a:rPr lang="en-US">
                <a:solidFill>
                  <a:schemeClr val="hlink"/>
                </a:solidFill>
              </a:rPr>
              <a:pPr eaLnBrk="1" hangingPunct="1"/>
              <a:t>9</a:t>
            </a:fld>
            <a:endParaRPr lang="en-US">
              <a:solidFill>
                <a:schemeClr val="hlin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smtClean="0"/>
              <a:t>	Evolution of the European Union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000" smtClean="0"/>
              <a:t>Product of two political factors: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Devastation of WWI and WWII and desire for peace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/>
              <a:t>Desire for European nations to hold their own, politically and economically, on the world stage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smtClean="0"/>
              <a:t>1951 - European Coal and Steel Community.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smtClean="0"/>
              <a:t>1957- Treaty of Rome establishes the European Community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smtClean="0"/>
              <a:t>1994 - Treaty of Maastricht changes name to the European Union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1663</TotalTime>
  <Words>1258</Words>
  <Application>Microsoft Office PowerPoint</Application>
  <PresentationFormat>On-screen Show (4:3)</PresentationFormat>
  <Paragraphs>240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Times New Roman</vt:lpstr>
      <vt:lpstr>Arial</vt:lpstr>
      <vt:lpstr>Wingdings</vt:lpstr>
      <vt:lpstr>Arial Narrow</vt:lpstr>
      <vt:lpstr>Nature</vt:lpstr>
      <vt:lpstr>Chapter</vt:lpstr>
      <vt:lpstr>Case: Increasing competition in the European       automotive market</vt:lpstr>
      <vt:lpstr>Levels of economic integration</vt:lpstr>
      <vt:lpstr>Levels of economic integration</vt:lpstr>
      <vt:lpstr>   Economic case for integration</vt:lpstr>
      <vt:lpstr>The political case for integration</vt:lpstr>
      <vt:lpstr>    Impediments to integration</vt:lpstr>
      <vt:lpstr>Regional economic integration in Europe</vt:lpstr>
      <vt:lpstr> Evolution of the European Union</vt:lpstr>
      <vt:lpstr>  European Union countries</vt:lpstr>
      <vt:lpstr>Political structure of the European Union</vt:lpstr>
      <vt:lpstr>Political structure of the European Union</vt:lpstr>
      <vt:lpstr>Political structure of the European Union</vt:lpstr>
      <vt:lpstr>Political structure of the European Union</vt:lpstr>
      <vt:lpstr>  European  Act: The causes</vt:lpstr>
      <vt:lpstr>  European Act</vt:lpstr>
      <vt:lpstr>        Establishment of the EU</vt:lpstr>
      <vt:lpstr>The Euro: Benefits and costs  </vt:lpstr>
      <vt:lpstr>The Euro: Costs and benefits</vt:lpstr>
      <vt:lpstr>Enlargement of the EU</vt:lpstr>
      <vt:lpstr>EU after enlargement</vt:lpstr>
      <vt:lpstr>Regional economic integration of the Americas</vt:lpstr>
      <vt:lpstr>     NAFTA</vt:lpstr>
      <vt:lpstr>   NAFTA</vt:lpstr>
      <vt:lpstr>    </vt:lpstr>
      <vt:lpstr>ANCOM:  Andean Pact</vt:lpstr>
      <vt:lpstr>   Mercosur</vt:lpstr>
      <vt:lpstr>Other Hemisphere Associations</vt:lpstr>
      <vt:lpstr>Regional trade blocs in Asia : ASEAN</vt:lpstr>
      <vt:lpstr>Regional trade blocs in Asia : APEC</vt:lpstr>
      <vt:lpstr>  APEC members</vt:lpstr>
      <vt:lpstr> Regional trade blocs in Africa</vt:lpstr>
      <vt:lpstr>   Regional trade blocs in Africa</vt:lpstr>
      <vt:lpstr>   Impact on business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McGraw-Hill Higher Education</dc:creator>
  <cp:lastModifiedBy>Teacher E-Solutions</cp:lastModifiedBy>
  <cp:revision>57</cp:revision>
  <cp:lastPrinted>1601-01-01T00:00:00Z</cp:lastPrinted>
  <dcterms:created xsi:type="dcterms:W3CDTF">2001-10-30T16:30:01Z</dcterms:created>
  <dcterms:modified xsi:type="dcterms:W3CDTF">2019-01-18T16:56:53Z</dcterms:modified>
</cp:coreProperties>
</file>