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3"/>
  </p:notesMasterIdLst>
  <p:sldIdLst>
    <p:sldId id="264" r:id="rId2"/>
    <p:sldId id="265" r:id="rId3"/>
    <p:sldId id="400" r:id="rId4"/>
    <p:sldId id="363" r:id="rId5"/>
    <p:sldId id="364" r:id="rId6"/>
    <p:sldId id="365" r:id="rId7"/>
    <p:sldId id="366" r:id="rId8"/>
    <p:sldId id="367" r:id="rId9"/>
    <p:sldId id="368" r:id="rId10"/>
    <p:sldId id="369" r:id="rId11"/>
    <p:sldId id="370" r:id="rId12"/>
    <p:sldId id="371" r:id="rId13"/>
    <p:sldId id="372" r:id="rId14"/>
    <p:sldId id="256" r:id="rId15"/>
    <p:sldId id="257" r:id="rId16"/>
    <p:sldId id="258" r:id="rId17"/>
    <p:sldId id="259" r:id="rId18"/>
    <p:sldId id="260" r:id="rId19"/>
    <p:sldId id="261" r:id="rId20"/>
    <p:sldId id="262" r:id="rId21"/>
    <p:sldId id="263" r:id="rId22"/>
    <p:sldId id="442" r:id="rId23"/>
    <p:sldId id="266" r:id="rId24"/>
    <p:sldId id="273" r:id="rId25"/>
    <p:sldId id="274" r:id="rId26"/>
    <p:sldId id="275" r:id="rId27"/>
    <p:sldId id="276" r:id="rId28"/>
    <p:sldId id="277" r:id="rId29"/>
    <p:sldId id="278" r:id="rId30"/>
    <p:sldId id="279"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04" r:id="rId48"/>
    <p:sldId id="280" r:id="rId49"/>
    <p:sldId id="305" r:id="rId50"/>
    <p:sldId id="306"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301" r:id="rId67"/>
    <p:sldId id="303" r:id="rId68"/>
    <p:sldId id="327" r:id="rId69"/>
    <p:sldId id="328" r:id="rId70"/>
    <p:sldId id="329" r:id="rId71"/>
    <p:sldId id="330" r:id="rId72"/>
    <p:sldId id="331" r:id="rId73"/>
    <p:sldId id="267" r:id="rId74"/>
    <p:sldId id="268" r:id="rId75"/>
    <p:sldId id="337" r:id="rId76"/>
    <p:sldId id="332" r:id="rId77"/>
    <p:sldId id="333" r:id="rId78"/>
    <p:sldId id="334" r:id="rId79"/>
    <p:sldId id="335" r:id="rId80"/>
    <p:sldId id="336" r:id="rId81"/>
    <p:sldId id="338" r:id="rId82"/>
    <p:sldId id="339" r:id="rId83"/>
    <p:sldId id="340" r:id="rId84"/>
    <p:sldId id="341" r:id="rId85"/>
    <p:sldId id="342" r:id="rId86"/>
    <p:sldId id="343" r:id="rId87"/>
    <p:sldId id="344" r:id="rId88"/>
    <p:sldId id="345" r:id="rId89"/>
    <p:sldId id="346" r:id="rId90"/>
    <p:sldId id="347" r:id="rId91"/>
    <p:sldId id="348" r:id="rId92"/>
    <p:sldId id="270" r:id="rId93"/>
    <p:sldId id="436" r:id="rId94"/>
    <p:sldId id="437" r:id="rId95"/>
    <p:sldId id="438" r:id="rId96"/>
    <p:sldId id="439" r:id="rId97"/>
    <p:sldId id="440" r:id="rId98"/>
    <p:sldId id="441" r:id="rId99"/>
    <p:sldId id="374" r:id="rId100"/>
    <p:sldId id="431" r:id="rId101"/>
    <p:sldId id="432" r:id="rId102"/>
    <p:sldId id="433" r:id="rId103"/>
    <p:sldId id="382" r:id="rId104"/>
    <p:sldId id="390" r:id="rId105"/>
    <p:sldId id="392" r:id="rId106"/>
    <p:sldId id="393" r:id="rId107"/>
    <p:sldId id="394" r:id="rId108"/>
    <p:sldId id="395" r:id="rId109"/>
    <p:sldId id="397" r:id="rId110"/>
    <p:sldId id="399" r:id="rId111"/>
    <p:sldId id="406" r:id="rId112"/>
    <p:sldId id="407" r:id="rId113"/>
    <p:sldId id="408" r:id="rId114"/>
    <p:sldId id="420" r:id="rId115"/>
    <p:sldId id="423" r:id="rId116"/>
    <p:sldId id="424" r:id="rId117"/>
    <p:sldId id="426" r:id="rId118"/>
    <p:sldId id="429" r:id="rId119"/>
    <p:sldId id="430" r:id="rId120"/>
    <p:sldId id="434" r:id="rId121"/>
    <p:sldId id="271" r:id="rId122"/>
    <p:sldId id="349" r:id="rId123"/>
    <p:sldId id="350" r:id="rId124"/>
    <p:sldId id="351" r:id="rId125"/>
    <p:sldId id="352" r:id="rId126"/>
    <p:sldId id="353" r:id="rId127"/>
    <p:sldId id="443" r:id="rId128"/>
    <p:sldId id="354" r:id="rId129"/>
    <p:sldId id="355" r:id="rId130"/>
    <p:sldId id="356" r:id="rId131"/>
    <p:sldId id="357" r:id="rId132"/>
    <p:sldId id="358" r:id="rId133"/>
    <p:sldId id="359" r:id="rId134"/>
    <p:sldId id="360" r:id="rId135"/>
    <p:sldId id="361" r:id="rId136"/>
    <p:sldId id="362" r:id="rId137"/>
    <p:sldId id="272" r:id="rId138"/>
    <p:sldId id="307" r:id="rId139"/>
    <p:sldId id="308" r:id="rId140"/>
    <p:sldId id="309" r:id="rId141"/>
    <p:sldId id="310" r:id="rId14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5620"/>
    <p:restoredTop sz="94660"/>
  </p:normalViewPr>
  <p:slideViewPr>
    <p:cSldViewPr>
      <p:cViewPr>
        <p:scale>
          <a:sx n="86" d="100"/>
          <a:sy n="86" d="100"/>
        </p:scale>
        <p:origin x="-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28" charset="0"/>
              </a:defRPr>
            </a:lvl1pPr>
          </a:lstStyle>
          <a:p>
            <a:pPr>
              <a:defRPr/>
            </a:pPr>
            <a:endParaRPr lang="en-GB"/>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28" charset="0"/>
              </a:defRPr>
            </a:lvl1pPr>
          </a:lstStyle>
          <a:p>
            <a:pPr>
              <a:defRPr/>
            </a:pPr>
            <a:endParaRPr lang="en-GB"/>
          </a:p>
        </p:txBody>
      </p:sp>
      <p:sp>
        <p:nvSpPr>
          <p:cNvPr id="146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28" charset="0"/>
              </a:defRPr>
            </a:lvl1pPr>
          </a:lstStyle>
          <a:p>
            <a:pPr>
              <a:defRPr/>
            </a:pPr>
            <a:endParaRPr lang="en-GB"/>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28" charset="0"/>
              </a:defRPr>
            </a:lvl1pPr>
          </a:lstStyle>
          <a:p>
            <a:pPr>
              <a:defRPr/>
            </a:pPr>
            <a:fld id="{CCD133BD-D32D-41A2-8134-2ACF5C44602B}" type="slidenum">
              <a:rPr lang="en-GB"/>
              <a:pPr>
                <a:defRPr/>
              </a:pPr>
              <a:t>‹#›</a:t>
            </a:fld>
            <a:endParaRPr lang="en-GB"/>
          </a:p>
        </p:txBody>
      </p:sp>
    </p:spTree>
    <p:extLst>
      <p:ext uri="{BB962C8B-B14F-4D97-AF65-F5344CB8AC3E}">
        <p14:creationId xmlns:p14="http://schemas.microsoft.com/office/powerpoint/2010/main" val="44232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49402B-BB64-49C3-B365-74DE3FC88B3C}" type="slidenum">
              <a:rPr lang="en-GB" sz="1200"/>
              <a:pPr/>
              <a:t>75</a:t>
            </a:fld>
            <a:endParaRPr lang="en-GB" sz="120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F520D0-D156-4774-9613-B318796051DF}" type="slidenum">
              <a:rPr lang="en-GB" sz="1200"/>
              <a:pPr/>
              <a:t>113</a:t>
            </a:fld>
            <a:endParaRPr lang="en-GB" sz="120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Israel and Palestine today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7EB741-4886-43B8-B31B-DA05AF793C23}" type="slidenum">
              <a:rPr lang="en-GB" sz="1200"/>
              <a:pPr/>
              <a:t>114</a:t>
            </a:fld>
            <a:endParaRPr lang="en-GB" sz="120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Palestine Refugee Camps, 1948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38F1D2-259D-42B6-BA9A-AAB33D9FBC5B}" type="slidenum">
              <a:rPr lang="en-GB" sz="1200"/>
              <a:pPr/>
              <a:t>115</a:t>
            </a:fld>
            <a:endParaRPr lang="en-GB" sz="120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Gaza Strip, April 2004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15A3E4-AD09-473A-B31C-8606493771BB}" type="slidenum">
              <a:rPr lang="en-GB" sz="1200"/>
              <a:pPr/>
              <a:t>116</a:t>
            </a:fld>
            <a:endParaRPr lang="en-GB" sz="120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Distribution of Palestinian Refugees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D7DE12-F9BD-4E8D-8F72-E0FF98B2978A}" type="slidenum">
              <a:rPr lang="en-GB" sz="1200"/>
              <a:pPr/>
              <a:t>117</a:t>
            </a:fld>
            <a:endParaRPr lang="en-GB" sz="120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latin typeface="Times New Roman" pitchFamily="18" charset="0"/>
              </a:rPr>
              <a:t>Distribution of Arabs of Palestinian Birth or Descent</a:t>
            </a:r>
          </a:p>
          <a:p>
            <a:endParaRPr lang="en-US" sz="1400" smtClean="0">
              <a:latin typeface="Times New Roman" pitchFamily="18" charset="0"/>
            </a:endParaRPr>
          </a:p>
          <a:p>
            <a:endParaRPr lang="en-US" sz="14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FF09AA-9A58-4698-9A20-5DD81E17B5D7}" type="slidenum">
              <a:rPr lang="en-GB" sz="1200"/>
              <a:pPr/>
              <a:t>118</a:t>
            </a:fld>
            <a:endParaRPr lang="en-GB" sz="120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Arafat 1929-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40A39F-E7F6-4390-A56F-6DC44DD89698}" type="slidenum">
              <a:rPr lang="en-GB" sz="1200"/>
              <a:pPr/>
              <a:t>119</a:t>
            </a:fld>
            <a:endParaRPr lang="en-GB" sz="120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Palestinian Politics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6525E4-4870-4071-8BE8-8E82F5CDE306}" type="slidenum">
              <a:rPr lang="en-GB" sz="1200"/>
              <a:pPr/>
              <a:t>81</a:t>
            </a:fld>
            <a:endParaRPr lang="en-GB" sz="120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7653F0-3B6E-4DC2-B007-CD6163BE830E}" type="slidenum">
              <a:rPr lang="en-GB" sz="1200"/>
              <a:pPr/>
              <a:t>82</a:t>
            </a:fld>
            <a:endParaRPr lang="en-GB" sz="120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6FFB67-21F4-427E-B267-2CF88A027A5A}" type="slidenum">
              <a:rPr lang="en-GB" sz="1200"/>
              <a:pPr/>
              <a:t>83</a:t>
            </a:fld>
            <a:endParaRPr lang="en-GB" sz="120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6102EE-F024-4A64-9FD0-CAFBDC97DA5D}" type="slidenum">
              <a:rPr lang="en-GB" sz="1200"/>
              <a:pPr/>
              <a:t>86</a:t>
            </a:fld>
            <a:endParaRPr lang="en-GB" sz="120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3A4866-F93A-4033-825E-863BAA9FD633}" type="slidenum">
              <a:rPr lang="en-GB" sz="1200"/>
              <a:pPr/>
              <a:t>87</a:t>
            </a:fld>
            <a:endParaRPr lang="en-GB" sz="120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6E542D0-00DE-4F1B-9E5D-41DB48FA44BA}" type="slidenum">
              <a:rPr lang="en-GB" sz="1200"/>
              <a:pPr/>
              <a:t>88</a:t>
            </a:fld>
            <a:endParaRPr lang="en-GB" sz="120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69AE58-6182-4793-9A42-8257F7AD06BD}" type="slidenum">
              <a:rPr lang="en-GB" sz="1200"/>
              <a:pPr/>
              <a:t>111</a:t>
            </a:fld>
            <a:endParaRPr lang="en-GB" sz="120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Palestine-Transjordan, at the time of the Mandates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CEBBF4-CE80-4BBE-8A6D-46392095E557}" type="slidenum">
              <a:rPr lang="en-GB" sz="1200"/>
              <a:pPr/>
              <a:t>112</a:t>
            </a:fld>
            <a:endParaRPr lang="en-GB" sz="120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Formation of Israel, late 1940s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04716E-2369-4A89-BA16-41824242B0A3}" type="slidenum">
              <a:rPr lang="en-GB"/>
              <a:pPr>
                <a:defRPr/>
              </a:pPr>
              <a:t>‹#›</a:t>
            </a:fld>
            <a:endParaRPr lang="en-GB"/>
          </a:p>
        </p:txBody>
      </p:sp>
    </p:spTree>
    <p:extLst>
      <p:ext uri="{BB962C8B-B14F-4D97-AF65-F5344CB8AC3E}">
        <p14:creationId xmlns:p14="http://schemas.microsoft.com/office/powerpoint/2010/main" val="223219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850BC-1CF4-400D-939C-053B7DAC7D11}" type="slidenum">
              <a:rPr lang="en-GB"/>
              <a:pPr>
                <a:defRPr/>
              </a:pPr>
              <a:t>‹#›</a:t>
            </a:fld>
            <a:endParaRPr lang="en-GB"/>
          </a:p>
        </p:txBody>
      </p:sp>
    </p:spTree>
    <p:extLst>
      <p:ext uri="{BB962C8B-B14F-4D97-AF65-F5344CB8AC3E}">
        <p14:creationId xmlns:p14="http://schemas.microsoft.com/office/powerpoint/2010/main" val="157575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A618E8-73CE-48E4-B407-CEAC457F5A93}" type="slidenum">
              <a:rPr lang="en-GB"/>
              <a:pPr>
                <a:defRPr/>
              </a:pPr>
              <a:t>‹#›</a:t>
            </a:fld>
            <a:endParaRPr lang="en-GB"/>
          </a:p>
        </p:txBody>
      </p:sp>
    </p:spTree>
    <p:extLst>
      <p:ext uri="{BB962C8B-B14F-4D97-AF65-F5344CB8AC3E}">
        <p14:creationId xmlns:p14="http://schemas.microsoft.com/office/powerpoint/2010/main" val="375111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8F915E3-7151-4F45-8222-C89F9B20A957}" type="slidenum">
              <a:rPr lang="en-GB"/>
              <a:pPr>
                <a:defRPr/>
              </a:pPr>
              <a:t>‹#›</a:t>
            </a:fld>
            <a:endParaRPr lang="en-GB"/>
          </a:p>
        </p:txBody>
      </p:sp>
    </p:spTree>
    <p:extLst>
      <p:ext uri="{BB962C8B-B14F-4D97-AF65-F5344CB8AC3E}">
        <p14:creationId xmlns:p14="http://schemas.microsoft.com/office/powerpoint/2010/main" val="262015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854508-3842-4BC1-B024-76F6AC19BDDE}" type="slidenum">
              <a:rPr lang="en-GB"/>
              <a:pPr>
                <a:defRPr/>
              </a:pPr>
              <a:t>‹#›</a:t>
            </a:fld>
            <a:endParaRPr lang="en-GB"/>
          </a:p>
        </p:txBody>
      </p:sp>
    </p:spTree>
    <p:extLst>
      <p:ext uri="{BB962C8B-B14F-4D97-AF65-F5344CB8AC3E}">
        <p14:creationId xmlns:p14="http://schemas.microsoft.com/office/powerpoint/2010/main" val="124088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622A14-2CAF-4AC7-88FC-D44431281A82}" type="slidenum">
              <a:rPr lang="en-GB"/>
              <a:pPr>
                <a:defRPr/>
              </a:pPr>
              <a:t>‹#›</a:t>
            </a:fld>
            <a:endParaRPr lang="en-GB"/>
          </a:p>
        </p:txBody>
      </p:sp>
    </p:spTree>
    <p:extLst>
      <p:ext uri="{BB962C8B-B14F-4D97-AF65-F5344CB8AC3E}">
        <p14:creationId xmlns:p14="http://schemas.microsoft.com/office/powerpoint/2010/main" val="409191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31FC88-55A6-4DF7-AB4C-376E37AC1AD6}" type="slidenum">
              <a:rPr lang="en-GB"/>
              <a:pPr>
                <a:defRPr/>
              </a:pPr>
              <a:t>‹#›</a:t>
            </a:fld>
            <a:endParaRPr lang="en-GB"/>
          </a:p>
        </p:txBody>
      </p:sp>
    </p:spTree>
    <p:extLst>
      <p:ext uri="{BB962C8B-B14F-4D97-AF65-F5344CB8AC3E}">
        <p14:creationId xmlns:p14="http://schemas.microsoft.com/office/powerpoint/2010/main" val="4147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1A93F7D-2AAC-482E-9047-114FD5A9B3BA}" type="slidenum">
              <a:rPr lang="en-GB"/>
              <a:pPr>
                <a:defRPr/>
              </a:pPr>
              <a:t>‹#›</a:t>
            </a:fld>
            <a:endParaRPr lang="en-GB"/>
          </a:p>
        </p:txBody>
      </p:sp>
    </p:spTree>
    <p:extLst>
      <p:ext uri="{BB962C8B-B14F-4D97-AF65-F5344CB8AC3E}">
        <p14:creationId xmlns:p14="http://schemas.microsoft.com/office/powerpoint/2010/main" val="275491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3F3F04C-D708-4315-98C6-1C5719D98C1E}" type="slidenum">
              <a:rPr lang="en-GB"/>
              <a:pPr>
                <a:defRPr/>
              </a:pPr>
              <a:t>‹#›</a:t>
            </a:fld>
            <a:endParaRPr lang="en-GB"/>
          </a:p>
        </p:txBody>
      </p:sp>
    </p:spTree>
    <p:extLst>
      <p:ext uri="{BB962C8B-B14F-4D97-AF65-F5344CB8AC3E}">
        <p14:creationId xmlns:p14="http://schemas.microsoft.com/office/powerpoint/2010/main" val="276323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C845CBE-168D-4458-9547-084285B28234}" type="slidenum">
              <a:rPr lang="en-GB"/>
              <a:pPr>
                <a:defRPr/>
              </a:pPr>
              <a:t>‹#›</a:t>
            </a:fld>
            <a:endParaRPr lang="en-GB"/>
          </a:p>
        </p:txBody>
      </p:sp>
    </p:spTree>
    <p:extLst>
      <p:ext uri="{BB962C8B-B14F-4D97-AF65-F5344CB8AC3E}">
        <p14:creationId xmlns:p14="http://schemas.microsoft.com/office/powerpoint/2010/main" val="29659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AFDDB1-8D41-4DEB-BBBB-58973F514C81}" type="slidenum">
              <a:rPr lang="en-GB"/>
              <a:pPr>
                <a:defRPr/>
              </a:pPr>
              <a:t>‹#›</a:t>
            </a:fld>
            <a:endParaRPr lang="en-GB"/>
          </a:p>
        </p:txBody>
      </p:sp>
    </p:spTree>
    <p:extLst>
      <p:ext uri="{BB962C8B-B14F-4D97-AF65-F5344CB8AC3E}">
        <p14:creationId xmlns:p14="http://schemas.microsoft.com/office/powerpoint/2010/main" val="292216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2CFAA03-D756-45AA-934D-ED2DE0B518CF}" type="slidenum">
              <a:rPr lang="en-GB"/>
              <a:pPr>
                <a:defRPr/>
              </a:pPr>
              <a:t>‹#›</a:t>
            </a:fld>
            <a:endParaRPr lang="en-GB"/>
          </a:p>
        </p:txBody>
      </p:sp>
    </p:spTree>
    <p:extLst>
      <p:ext uri="{BB962C8B-B14F-4D97-AF65-F5344CB8AC3E}">
        <p14:creationId xmlns:p14="http://schemas.microsoft.com/office/powerpoint/2010/main" val="199899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2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2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28" charset="0"/>
              </a:defRPr>
            </a:lvl1pPr>
          </a:lstStyle>
          <a:p>
            <a:pPr>
              <a:defRPr/>
            </a:pPr>
            <a:fld id="{D030113B-EA82-4618-A2B4-24F542B39DB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28" charset="0"/>
        </a:defRPr>
      </a:lvl2pPr>
      <a:lvl3pPr algn="ctr" rtl="0" eaLnBrk="0" fontAlgn="base" hangingPunct="0">
        <a:spcBef>
          <a:spcPct val="0"/>
        </a:spcBef>
        <a:spcAft>
          <a:spcPct val="0"/>
        </a:spcAft>
        <a:defRPr sz="4400">
          <a:solidFill>
            <a:schemeClr val="tx2"/>
          </a:solidFill>
          <a:latin typeface="Times New Roman" pitchFamily="-28" charset="0"/>
        </a:defRPr>
      </a:lvl3pPr>
      <a:lvl4pPr algn="ctr" rtl="0" eaLnBrk="0" fontAlgn="base" hangingPunct="0">
        <a:spcBef>
          <a:spcPct val="0"/>
        </a:spcBef>
        <a:spcAft>
          <a:spcPct val="0"/>
        </a:spcAft>
        <a:defRPr sz="4400">
          <a:solidFill>
            <a:schemeClr val="tx2"/>
          </a:solidFill>
          <a:latin typeface="Times New Roman" pitchFamily="-28" charset="0"/>
        </a:defRPr>
      </a:lvl4pPr>
      <a:lvl5pPr algn="ctr" rtl="0" eaLnBrk="0" fontAlgn="base" hangingPunct="0">
        <a:spcBef>
          <a:spcPct val="0"/>
        </a:spcBef>
        <a:spcAft>
          <a:spcPct val="0"/>
        </a:spcAft>
        <a:defRPr sz="4400">
          <a:solidFill>
            <a:schemeClr val="tx2"/>
          </a:solidFill>
          <a:latin typeface="Times New Roman" pitchFamily="-28" charset="0"/>
        </a:defRPr>
      </a:lvl5pPr>
      <a:lvl6pPr marL="457200" algn="ctr" rtl="0" eaLnBrk="0" fontAlgn="base" hangingPunct="0">
        <a:spcBef>
          <a:spcPct val="0"/>
        </a:spcBef>
        <a:spcAft>
          <a:spcPct val="0"/>
        </a:spcAft>
        <a:defRPr sz="4400">
          <a:solidFill>
            <a:schemeClr val="tx2"/>
          </a:solidFill>
          <a:latin typeface="Times New Roman" pitchFamily="-28" charset="0"/>
        </a:defRPr>
      </a:lvl6pPr>
      <a:lvl7pPr marL="914400" algn="ctr" rtl="0" eaLnBrk="0" fontAlgn="base" hangingPunct="0">
        <a:spcBef>
          <a:spcPct val="0"/>
        </a:spcBef>
        <a:spcAft>
          <a:spcPct val="0"/>
        </a:spcAft>
        <a:defRPr sz="4400">
          <a:solidFill>
            <a:schemeClr val="tx2"/>
          </a:solidFill>
          <a:latin typeface="Times New Roman" pitchFamily="-28" charset="0"/>
        </a:defRPr>
      </a:lvl7pPr>
      <a:lvl8pPr marL="1371600" algn="ctr" rtl="0" eaLnBrk="0" fontAlgn="base" hangingPunct="0">
        <a:spcBef>
          <a:spcPct val="0"/>
        </a:spcBef>
        <a:spcAft>
          <a:spcPct val="0"/>
        </a:spcAft>
        <a:defRPr sz="4400">
          <a:solidFill>
            <a:schemeClr val="tx2"/>
          </a:solidFill>
          <a:latin typeface="Times New Roman" pitchFamily="-28" charset="0"/>
        </a:defRPr>
      </a:lvl8pPr>
      <a:lvl9pPr marL="1828800" algn="ctr" rtl="0" eaLnBrk="0" fontAlgn="base" hangingPunct="0">
        <a:spcBef>
          <a:spcPct val="0"/>
        </a:spcBef>
        <a:spcAft>
          <a:spcPct val="0"/>
        </a:spcAft>
        <a:defRPr sz="4400">
          <a:solidFill>
            <a:schemeClr val="tx2"/>
          </a:solidFill>
          <a:latin typeface="Times New Roman"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0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news.bbc.co.uk/1/shared/spl/hi/middle_east/03/v3_israel_palestinians/maps/html/default.stm"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1.emf"/><Relationship Id="rId4" Type="http://schemas.openxmlformats.org/officeDocument/2006/relationships/oleObject" Target="../embeddings/oleObject1.bin"/></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3.jpeg"/></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images.google.co.uk/imgres?imgurl=http://lifshitz.physics.ucdavis.edu/~maquilon/Favorites/USSR%20-%20Hammer%20%26%20Sickle.JPG&amp;imgrefurl=http://lifshitz.physics.ucdavis.edu/~maquilon/Favorites/&amp;h=1024&amp;w=1280&amp;sz=40&amp;tbnid=VeoKjFCR4-IJ:&amp;tbnh=120&amp;tbnw=150&amp;hl=en&amp;start=3&amp;prev=/images%3Fq%3Dussr%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http://www.thisistrue.com/images/chaired.jpg" TargetMode="External"/><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71550" y="115888"/>
            <a:ext cx="4932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POPULATION</a:t>
            </a:r>
          </a:p>
        </p:txBody>
      </p:sp>
      <p:pic>
        <p:nvPicPr>
          <p:cNvPr id="3075" name="Picture 5" descr="bangladesh_train_bo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5288" y="533400"/>
            <a:ext cx="874871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9600"/>
              <a:t>ONLY A FEW PEOPLE PER SQUARE KM</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palestin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213100"/>
            <a:ext cx="46815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7" descr="stop-ethnic-cleansing-of-palestin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35512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9" descr="Dialogue-Palestinians-Jews-Berke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0"/>
            <a:ext cx="44275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11" descr="Palestinians%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213100"/>
            <a:ext cx="450056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xin_550302310957587714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0"/>
            <a:ext cx="7812087"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029" descr="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0"/>
            <a:ext cx="3913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74638"/>
            <a:ext cx="9144000" cy="6126162"/>
          </a:xfrm>
        </p:spPr>
        <p:txBody>
          <a:bodyPr/>
          <a:lstStyle/>
          <a:p>
            <a:pPr algn="l"/>
            <a:r>
              <a:rPr lang="en-US" sz="3600" u="sng" smtClean="0"/>
              <a:t>Population of Palestine:</a:t>
            </a:r>
            <a:br>
              <a:rPr lang="en-US" sz="3600" u="sng" smtClean="0"/>
            </a:br>
            <a:r>
              <a:rPr lang="en-US" sz="3600" u="sng" smtClean="0"/>
              <a:t/>
            </a:r>
            <a:br>
              <a:rPr lang="en-US" sz="3600" u="sng" smtClean="0"/>
            </a:br>
            <a:r>
              <a:rPr lang="en-US" sz="3600" u="sng" smtClean="0"/>
              <a:t>Year		Arabs		Jews			Ratio</a:t>
            </a:r>
            <a:r>
              <a:rPr lang="en-US" sz="3600" smtClean="0"/>
              <a:t/>
            </a:r>
            <a:br>
              <a:rPr lang="en-US" sz="3600" smtClean="0"/>
            </a:br>
            <a:r>
              <a:rPr lang="en-US" sz="3600" smtClean="0"/>
              <a:t>1800	268,000 		6,700 		</a:t>
            </a:r>
            <a:r>
              <a:rPr lang="en-US" sz="3600" b="1" smtClean="0"/>
              <a:t>(40::1)</a:t>
            </a:r>
            <a:r>
              <a:rPr lang="en-US" sz="3600" smtClean="0"/>
              <a:t/>
            </a:r>
            <a:br>
              <a:rPr lang="en-US" sz="3600" smtClean="0"/>
            </a:br>
            <a:r>
              <a:rPr lang="en-US" sz="3600" smtClean="0"/>
              <a:t>1881	500,000 		24,000 (5%) 	</a:t>
            </a:r>
            <a:r>
              <a:rPr lang="en-US" sz="3600" b="1" smtClean="0"/>
              <a:t>(21::1)</a:t>
            </a:r>
            <a:r>
              <a:rPr lang="en-US" sz="3600" smtClean="0"/>
              <a:t/>
            </a:r>
            <a:br>
              <a:rPr lang="en-US" sz="3600" smtClean="0"/>
            </a:br>
            <a:r>
              <a:rPr lang="en-US" sz="3600" smtClean="0"/>
              <a:t>1908	650,000 		70,000 (9%)</a:t>
            </a:r>
            <a:r>
              <a:rPr lang="en-US" sz="3600" b="1" smtClean="0"/>
              <a:t> 	(9::1)</a:t>
            </a:r>
            <a:r>
              <a:rPr lang="en-US" sz="3600" smtClean="0"/>
              <a:t/>
            </a:r>
            <a:br>
              <a:rPr lang="en-US" sz="3600" smtClean="0"/>
            </a:br>
            <a:r>
              <a:rPr lang="en-US" sz="3600" smtClean="0"/>
              <a:t> 		</a:t>
            </a:r>
            <a:br>
              <a:rPr lang="en-US" sz="3600" smtClean="0"/>
            </a:br>
            <a:r>
              <a:rPr lang="en-US" sz="3600" smtClean="0"/>
              <a:t>1922	660,000 		83,000 		</a:t>
            </a:r>
            <a:r>
              <a:rPr lang="en-US" sz="3600" b="1" smtClean="0"/>
              <a:t>(8::1)</a:t>
            </a:r>
            <a:endParaRPr lang="en-US" sz="48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6126163"/>
          </a:xfrm>
        </p:spPr>
        <p:txBody>
          <a:bodyPr/>
          <a:lstStyle/>
          <a:p>
            <a:pPr algn="l"/>
            <a:r>
              <a:rPr lang="en-US" sz="4000" u="sng" smtClean="0"/>
              <a:t>Population of Palestine:</a:t>
            </a:r>
            <a:br>
              <a:rPr lang="en-US" sz="4000" u="sng" smtClean="0"/>
            </a:br>
            <a:r>
              <a:rPr lang="en-US" sz="4000" u="sng" smtClean="0"/>
              <a:t/>
            </a:r>
            <a:br>
              <a:rPr lang="en-US" sz="4000" u="sng" smtClean="0"/>
            </a:br>
            <a:r>
              <a:rPr lang="en-US" sz="2800" u="sng" smtClean="0"/>
              <a:t>Year		Muslims	Christians	Jews		</a:t>
            </a:r>
            <a:r>
              <a:rPr lang="en-US" sz="2800" b="1" u="sng" smtClean="0"/>
              <a:t>Ratio</a:t>
            </a:r>
            <a:r>
              <a:rPr lang="en-US" sz="2800" smtClean="0"/>
              <a:t/>
            </a:r>
            <a:br>
              <a:rPr lang="en-US" sz="2800" smtClean="0"/>
            </a:br>
            <a:r>
              <a:rPr lang="en-US" sz="3200" smtClean="0"/>
              <a:t>1922		589,000 	71,000 	84,000	</a:t>
            </a:r>
            <a:r>
              <a:rPr lang="en-US" sz="3200" b="1" smtClean="0"/>
              <a:t>8::1</a:t>
            </a:r>
            <a:br>
              <a:rPr lang="en-US" sz="3200" b="1" smtClean="0"/>
            </a:br>
            <a:r>
              <a:rPr lang="en-US" sz="3200" b="1" smtClean="0"/>
              <a:t/>
            </a:r>
            <a:br>
              <a:rPr lang="en-US" sz="3200" b="1" smtClean="0"/>
            </a:br>
            <a:r>
              <a:rPr lang="en-US" sz="3200" smtClean="0"/>
              <a:t>1931		760,000	89,000	175,000	</a:t>
            </a:r>
            <a:r>
              <a:rPr lang="en-US" sz="3200" b="1" smtClean="0"/>
              <a:t>5::1</a:t>
            </a:r>
            <a:r>
              <a:rPr lang="en-US" sz="3200" smtClean="0"/>
              <a:t/>
            </a:r>
            <a:br>
              <a:rPr lang="en-US" sz="3200" smtClean="0"/>
            </a:br>
            <a:r>
              <a:rPr lang="en-US" sz="3200" smtClean="0"/>
              <a:t/>
            </a:r>
            <a:br>
              <a:rPr lang="en-US" sz="3200" smtClean="0"/>
            </a:br>
            <a:r>
              <a:rPr lang="en-US" sz="3200" smtClean="0"/>
              <a:t>1939		927,000	117,000	445,000	</a:t>
            </a:r>
            <a:r>
              <a:rPr lang="en-US" sz="3200" b="1" smtClean="0"/>
              <a:t>2.4::1</a:t>
            </a:r>
            <a:r>
              <a:rPr lang="en-US" sz="3200"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opulationMovements194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5008563"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Grp="1" noChangeArrowheads="1"/>
          </p:cNvSpPr>
          <p:nvPr>
            <p:ph type="title"/>
          </p:nvPr>
        </p:nvSpPr>
        <p:spPr>
          <a:xfrm>
            <a:off x="5105400" y="274638"/>
            <a:ext cx="3581400" cy="5364162"/>
          </a:xfrm>
        </p:spPr>
        <p:txBody>
          <a:bodyPr/>
          <a:lstStyle/>
          <a:p>
            <a:r>
              <a:rPr lang="en-US" smtClean="0"/>
              <a:t>1948-51: Jewish population of Israel doubles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PopulationMovements194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4588"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title"/>
          </p:nvPr>
        </p:nvSpPr>
        <p:spPr>
          <a:xfrm>
            <a:off x="4932363" y="609600"/>
            <a:ext cx="3525837" cy="1143000"/>
          </a:xfrm>
        </p:spPr>
        <p:txBody>
          <a:bodyPr/>
          <a:lstStyle/>
          <a:p>
            <a:r>
              <a:rPr lang="en-US" sz="4000" smtClean="0"/>
              <a:t>Palestinian flight/expulsion 1947-50</a:t>
            </a:r>
          </a:p>
        </p:txBody>
      </p:sp>
      <p:sp>
        <p:nvSpPr>
          <p:cNvPr id="110596" name="Rectangle 4"/>
          <p:cNvSpPr>
            <a:spLocks noGrp="1" noChangeArrowheads="1"/>
          </p:cNvSpPr>
          <p:nvPr>
            <p:ph type="body" idx="1"/>
          </p:nvPr>
        </p:nvSpPr>
        <p:spPr>
          <a:xfrm>
            <a:off x="4953000" y="2133600"/>
            <a:ext cx="4191000" cy="5334000"/>
          </a:xfrm>
        </p:spPr>
        <p:txBody>
          <a:bodyPr/>
          <a:lstStyle/>
          <a:p>
            <a:r>
              <a:rPr lang="en-US" sz="2400" smtClean="0"/>
              <a:t>1,400,000 Palestinians in Palestine on eve of 1948 war</a:t>
            </a:r>
          </a:p>
          <a:p>
            <a:r>
              <a:rPr lang="en-US" sz="2400" smtClean="0"/>
              <a:t>From area that became Israel, 915-950,000 Palestinians became refugees</a:t>
            </a:r>
          </a:p>
          <a:p>
            <a:pPr lvl="1"/>
            <a:r>
              <a:rPr lang="en-US" sz="2000" smtClean="0"/>
              <a:t>60/120,000 Palestinians remained in Israel</a:t>
            </a:r>
          </a:p>
          <a:p>
            <a:r>
              <a:rPr lang="en-US" sz="2400" smtClean="0"/>
              <a:t>West Bank: 360,000</a:t>
            </a:r>
          </a:p>
          <a:p>
            <a:r>
              <a:rPr lang="en-US" sz="2400" smtClean="0"/>
              <a:t>Gaza Strip: 200,000</a:t>
            </a:r>
          </a:p>
          <a:p>
            <a:r>
              <a:rPr lang="en-US" sz="2400" smtClean="0"/>
              <a:t>Jordan, Syria, Lebanon: 300,000</a:t>
            </a:r>
            <a:endParaRPr lang="en-US" smtClean="0"/>
          </a:p>
          <a:p>
            <a:endParaRPr lang="en-US"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UNWRA-Ref-c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112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noChangeArrowheads="1"/>
          </p:cNvSpPr>
          <p:nvPr>
            <p:ph type="title"/>
          </p:nvPr>
        </p:nvSpPr>
        <p:spPr>
          <a:xfrm>
            <a:off x="3997325" y="609600"/>
            <a:ext cx="4460875" cy="1143000"/>
          </a:xfrm>
        </p:spPr>
        <p:txBody>
          <a:bodyPr/>
          <a:lstStyle/>
          <a:p>
            <a:r>
              <a:rPr lang="en-US" sz="4000" smtClean="0"/>
              <a:t>Palestinian refugees, 2001</a:t>
            </a:r>
          </a:p>
        </p:txBody>
      </p:sp>
      <p:sp>
        <p:nvSpPr>
          <p:cNvPr id="111620" name="Rectangle 4"/>
          <p:cNvSpPr>
            <a:spLocks noGrp="1" noChangeArrowheads="1"/>
          </p:cNvSpPr>
          <p:nvPr>
            <p:ph type="body" idx="1"/>
          </p:nvPr>
        </p:nvSpPr>
        <p:spPr>
          <a:xfrm>
            <a:off x="3886200" y="1600200"/>
            <a:ext cx="4953000" cy="5029200"/>
          </a:xfrm>
        </p:spPr>
        <p:txBody>
          <a:bodyPr/>
          <a:lstStyle/>
          <a:p>
            <a:pPr>
              <a:lnSpc>
                <a:spcPct val="90000"/>
              </a:lnSpc>
            </a:pPr>
            <a:r>
              <a:rPr lang="en-US" smtClean="0"/>
              <a:t>81% of population of Gaza Strip</a:t>
            </a:r>
          </a:p>
          <a:p>
            <a:pPr>
              <a:lnSpc>
                <a:spcPct val="90000"/>
              </a:lnSpc>
            </a:pPr>
            <a:r>
              <a:rPr lang="en-US" smtClean="0"/>
              <a:t>31% of population of West Bank</a:t>
            </a:r>
          </a:p>
          <a:p>
            <a:pPr>
              <a:lnSpc>
                <a:spcPct val="90000"/>
              </a:lnSpc>
            </a:pPr>
            <a:r>
              <a:rPr lang="en-US" b="1" smtClean="0"/>
              <a:t>38%</a:t>
            </a:r>
            <a:r>
              <a:rPr lang="en-US" smtClean="0"/>
              <a:t> of all Palestinian registered refugees live in WB and Gaza</a:t>
            </a:r>
          </a:p>
          <a:p>
            <a:pPr>
              <a:lnSpc>
                <a:spcPct val="90000"/>
              </a:lnSpc>
            </a:pPr>
            <a:r>
              <a:rPr lang="en-US" b="1" smtClean="0"/>
              <a:t>42%</a:t>
            </a:r>
            <a:r>
              <a:rPr lang="en-US" smtClean="0"/>
              <a:t> of all RR live in Jordan (1/3 of population of Jordan)</a:t>
            </a:r>
          </a:p>
          <a:p>
            <a:pPr>
              <a:lnSpc>
                <a:spcPct val="90000"/>
              </a:lnSpc>
            </a:pPr>
            <a:endParaRPr 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Important repercussions of 1948</a:t>
            </a:r>
          </a:p>
        </p:txBody>
      </p:sp>
      <p:sp>
        <p:nvSpPr>
          <p:cNvPr id="112643" name="Rectangle 3"/>
          <p:cNvSpPr>
            <a:spLocks noGrp="1" noChangeArrowheads="1"/>
          </p:cNvSpPr>
          <p:nvPr>
            <p:ph type="body" idx="1"/>
          </p:nvPr>
        </p:nvSpPr>
        <p:spPr>
          <a:xfrm>
            <a:off x="457200" y="1600200"/>
            <a:ext cx="8229600" cy="5029200"/>
          </a:xfrm>
        </p:spPr>
        <p:txBody>
          <a:bodyPr/>
          <a:lstStyle/>
          <a:p>
            <a:r>
              <a:rPr lang="en-US" sz="2800" smtClean="0"/>
              <a:t>No national sovereignty for Palestinians</a:t>
            </a:r>
          </a:p>
          <a:p>
            <a:r>
              <a:rPr lang="en-US" sz="2800" smtClean="0"/>
              <a:t>Palestinians ceased to be a majority in their land, and became a minority in many lands</a:t>
            </a:r>
          </a:p>
          <a:p>
            <a:pPr lvl="1"/>
            <a:r>
              <a:rPr lang="en-US" sz="2400" smtClean="0"/>
              <a:t>Political impotency (until 1964) and suppression; </a:t>
            </a:r>
          </a:p>
          <a:p>
            <a:pPr lvl="1"/>
            <a:r>
              <a:rPr lang="en-US" sz="2400" smtClean="0"/>
              <a:t>economic exploitation;</a:t>
            </a:r>
          </a:p>
          <a:p>
            <a:pPr lvl="1"/>
            <a:r>
              <a:rPr lang="en-US" sz="2400" smtClean="0"/>
              <a:t>social isolation</a:t>
            </a:r>
          </a:p>
          <a:p>
            <a:pPr lvl="2"/>
            <a:r>
              <a:rPr lang="en-US" sz="2000" smtClean="0"/>
              <a:t>15,000 Palestinians killed in 1948 war (1% of population)</a:t>
            </a:r>
          </a:p>
          <a:p>
            <a:pPr lvl="2"/>
            <a:r>
              <a:rPr lang="en-US" sz="2000" smtClean="0"/>
              <a:t>Village and kin relationships severed with dispersion</a:t>
            </a:r>
          </a:p>
          <a:p>
            <a:pPr lvl="2"/>
            <a:r>
              <a:rPr lang="en-US" sz="2000" smtClean="0"/>
              <a:t>Marriage within extended family and village important elements of maintaining networks</a:t>
            </a:r>
          </a:p>
          <a:p>
            <a:pPr lvl="2"/>
            <a:endParaRPr lang="en-US" sz="2000"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Political results of war, cont.</a:t>
            </a:r>
          </a:p>
        </p:txBody>
      </p:sp>
      <p:sp>
        <p:nvSpPr>
          <p:cNvPr id="113667" name="Rectangle 3"/>
          <p:cNvSpPr>
            <a:spLocks noGrp="1" noChangeArrowheads="1"/>
          </p:cNvSpPr>
          <p:nvPr>
            <p:ph type="body" idx="1"/>
          </p:nvPr>
        </p:nvSpPr>
        <p:spPr/>
        <p:txBody>
          <a:bodyPr/>
          <a:lstStyle/>
          <a:p>
            <a:r>
              <a:rPr lang="en-US" smtClean="0"/>
              <a:t>Palestine reunited under one (Israeli) rule</a:t>
            </a:r>
          </a:p>
          <a:p>
            <a:pPr lvl="1"/>
            <a:r>
              <a:rPr lang="en-US" smtClean="0"/>
              <a:t>Rise of messianism and Greater Israel</a:t>
            </a:r>
          </a:p>
          <a:p>
            <a:pPr lvl="1"/>
            <a:r>
              <a:rPr lang="en-US" smtClean="0"/>
              <a:t>Palestinian identity revived</a:t>
            </a:r>
          </a:p>
          <a:p>
            <a:pPr lvl="2"/>
            <a:r>
              <a:rPr lang="en-US" smtClean="0"/>
              <a:t>3 separate groups of Palestinians in physical contact</a:t>
            </a:r>
          </a:p>
          <a:p>
            <a:pPr lvl="2"/>
            <a:r>
              <a:rPr lang="en-US" smtClean="0"/>
              <a:t>Rise of the PLO as new actor</a:t>
            </a:r>
          </a:p>
          <a:p>
            <a:pPr lvl="2"/>
            <a:r>
              <a:rPr lang="en-US" smtClean="0"/>
              <a:t>Conflict with Israel sharpened into Israeli-Palestinian one</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28600" y="152400"/>
            <a:ext cx="89154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eaLnBrk="1" hangingPunct="1">
              <a:tabLst>
                <a:tab pos="457200" algn="l"/>
              </a:tabLst>
            </a:pPr>
            <a:r>
              <a:rPr lang="en-GB" sz="3200" b="1" u="sng">
                <a:latin typeface="Comic Sans MS" pitchFamily="66" charset="0"/>
                <a:cs typeface="Times New Roman" pitchFamily="18" charset="0"/>
              </a:rPr>
              <a:t>Physical Factors (Climate, Relief)</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Alaska – because very cold, inhospitable climate – including mountainous regions – eg Mount McKinley</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Greenland – 3km thick ice sheet! – hardly any land that is not covered by ice to grow crops – very very cold!</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Iceland – very cold – lots of glaciers – isolated – volcano threat</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Ural Mountains of Russia – mountainous – not great for growing crops</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Saudi Arabian desert – very hot – no water to grow crops</a:t>
            </a:r>
          </a:p>
          <a:p>
            <a:pPr indent="-228600" eaLnBrk="1" hangingPunct="1">
              <a:buFontTx/>
              <a:buChar char="•"/>
              <a:tabLst>
                <a:tab pos="457200" algn="l"/>
              </a:tabLst>
            </a:pPr>
            <a:r>
              <a:rPr lang="en-GB" b="1">
                <a:solidFill>
                  <a:schemeClr val="accent2"/>
                </a:solidFill>
                <a:latin typeface="Comic Sans MS" pitchFamily="66" charset="0"/>
                <a:cs typeface="Times New Roman" pitchFamily="18" charset="0"/>
              </a:rPr>
              <a:t>Eg Amazon Rainforest – poor quality soils </a:t>
            </a:r>
          </a:p>
          <a:p>
            <a:pPr indent="-228600" eaLnBrk="1" hangingPunct="1">
              <a:buFontTx/>
              <a:buChar char="•"/>
              <a:tabLst>
                <a:tab pos="457200" algn="l"/>
              </a:tabLst>
            </a:pPr>
            <a:r>
              <a:rPr lang="en-GB" b="1">
                <a:solidFill>
                  <a:srgbClr val="FF0000"/>
                </a:solidFill>
                <a:latin typeface="Comic Sans MS" pitchFamily="66" charset="0"/>
                <a:cs typeface="Times New Roman" pitchFamily="18" charset="0"/>
              </a:rPr>
              <a:t>TOO COLD – TOO HOT – NO FLAT LAND – POOR SOILS – TOO ISOLATED</a:t>
            </a:r>
          </a:p>
          <a:p>
            <a:pPr indent="-228600" eaLnBrk="1" hangingPunct="1">
              <a:buFontTx/>
              <a:buChar char="•"/>
              <a:tabLst>
                <a:tab pos="457200" algn="l"/>
              </a:tabLst>
            </a:pPr>
            <a:endParaRPr lang="en-GB" sz="2000" b="1">
              <a:solidFill>
                <a:schemeClr val="accent2"/>
              </a:solidFill>
              <a:latin typeface="Comic Sans MS" pitchFamily="66" charset="0"/>
              <a:cs typeface="Times New Roman" pitchFamily="18" charset="0"/>
            </a:endParaRPr>
          </a:p>
          <a:p>
            <a:pPr indent="-228600" eaLnBrk="1" hangingPunct="1">
              <a:buFontTx/>
              <a:buChar char="•"/>
              <a:tabLst>
                <a:tab pos="457200" algn="l"/>
              </a:tabLst>
            </a:pPr>
            <a:endParaRPr lang="en-GB" sz="1600">
              <a:solidFill>
                <a:schemeClr val="accent2"/>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 calcmode="lin" valueType="num">
                                      <p:cBhvr additive="base">
                                        <p:cTn id="7" dur="500" fill="hold"/>
                                        <p:tgtEl>
                                          <p:spTgt spid="1280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2">
                                            <p:txEl>
                                              <p:pRg st="1" end="1"/>
                                            </p:txEl>
                                          </p:spTgt>
                                        </p:tgtEl>
                                        <p:attrNameLst>
                                          <p:attrName>style.visibility</p:attrName>
                                        </p:attrNameLst>
                                      </p:cBhvr>
                                      <p:to>
                                        <p:strVal val="visible"/>
                                      </p:to>
                                    </p:set>
                                    <p:anim calcmode="lin" valueType="num">
                                      <p:cBhvr additive="base">
                                        <p:cTn id="13" dur="500" fill="hold"/>
                                        <p:tgtEl>
                                          <p:spTgt spid="1280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2">
                                            <p:txEl>
                                              <p:pRg st="2" end="2"/>
                                            </p:txEl>
                                          </p:spTgt>
                                        </p:tgtEl>
                                        <p:attrNameLst>
                                          <p:attrName>style.visibility</p:attrName>
                                        </p:attrNameLst>
                                      </p:cBhvr>
                                      <p:to>
                                        <p:strVal val="visible"/>
                                      </p:to>
                                    </p:set>
                                    <p:anim calcmode="lin" valueType="num">
                                      <p:cBhvr additive="base">
                                        <p:cTn id="19" dur="500" fill="hold"/>
                                        <p:tgtEl>
                                          <p:spTgt spid="1280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8002">
                                            <p:txEl>
                                              <p:pRg st="3" end="3"/>
                                            </p:txEl>
                                          </p:spTgt>
                                        </p:tgtEl>
                                        <p:attrNameLst>
                                          <p:attrName>style.visibility</p:attrName>
                                        </p:attrNameLst>
                                      </p:cBhvr>
                                      <p:to>
                                        <p:strVal val="visible"/>
                                      </p:to>
                                    </p:set>
                                    <p:anim calcmode="lin" valueType="num">
                                      <p:cBhvr additive="base">
                                        <p:cTn id="25" dur="500" fill="hold"/>
                                        <p:tgtEl>
                                          <p:spTgt spid="1280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80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8002">
                                            <p:txEl>
                                              <p:pRg st="4" end="4"/>
                                            </p:txEl>
                                          </p:spTgt>
                                        </p:tgtEl>
                                        <p:attrNameLst>
                                          <p:attrName>style.visibility</p:attrName>
                                        </p:attrNameLst>
                                      </p:cBhvr>
                                      <p:to>
                                        <p:strVal val="visible"/>
                                      </p:to>
                                    </p:set>
                                    <p:anim calcmode="lin" valueType="num">
                                      <p:cBhvr additive="base">
                                        <p:cTn id="31" dur="500" fill="hold"/>
                                        <p:tgtEl>
                                          <p:spTgt spid="12800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80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8002">
                                            <p:txEl>
                                              <p:pRg st="5" end="5"/>
                                            </p:txEl>
                                          </p:spTgt>
                                        </p:tgtEl>
                                        <p:attrNameLst>
                                          <p:attrName>style.visibility</p:attrName>
                                        </p:attrNameLst>
                                      </p:cBhvr>
                                      <p:to>
                                        <p:strVal val="visible"/>
                                      </p:to>
                                    </p:set>
                                    <p:anim calcmode="lin" valueType="num">
                                      <p:cBhvr additive="base">
                                        <p:cTn id="37" dur="500" fill="hold"/>
                                        <p:tgtEl>
                                          <p:spTgt spid="12800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80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8002">
                                            <p:txEl>
                                              <p:pRg st="6" end="6"/>
                                            </p:txEl>
                                          </p:spTgt>
                                        </p:tgtEl>
                                        <p:attrNameLst>
                                          <p:attrName>style.visibility</p:attrName>
                                        </p:attrNameLst>
                                      </p:cBhvr>
                                      <p:to>
                                        <p:strVal val="visible"/>
                                      </p:to>
                                    </p:set>
                                    <p:anim calcmode="lin" valueType="num">
                                      <p:cBhvr additive="base">
                                        <p:cTn id="43" dur="500" fill="hold"/>
                                        <p:tgtEl>
                                          <p:spTgt spid="12800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80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8002">
                                            <p:txEl>
                                              <p:pRg st="7" end="7"/>
                                            </p:txEl>
                                          </p:spTgt>
                                        </p:tgtEl>
                                        <p:attrNameLst>
                                          <p:attrName>style.visibility</p:attrName>
                                        </p:attrNameLst>
                                      </p:cBhvr>
                                      <p:to>
                                        <p:strVal val="visible"/>
                                      </p:to>
                                    </p:set>
                                    <p:anim calcmode="lin" valueType="num">
                                      <p:cBhvr additive="base">
                                        <p:cTn id="49" dur="500" fill="hold"/>
                                        <p:tgtEl>
                                          <p:spTgt spid="12800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800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n-US" smtClean="0"/>
          </a:p>
        </p:txBody>
      </p:sp>
      <p:pic>
        <p:nvPicPr>
          <p:cNvPr id="158723" name="Picture 3" descr="013-PCD1206-03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8788" y="0"/>
            <a:ext cx="4875212" cy="6858000"/>
          </a:xfrm>
          <a:noFill/>
        </p:spPr>
      </p:pic>
      <p:pic>
        <p:nvPicPr>
          <p:cNvPr id="114692" name="Picture 4" descr="017-PCD1206-03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752975"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gtEl>
                                        <p:attrNameLst>
                                          <p:attrName>style.visibility</p:attrName>
                                        </p:attrNameLst>
                                      </p:cBhvr>
                                      <p:to>
                                        <p:strVal val="visible"/>
                                      </p:to>
                                    </p:set>
                                    <p:anim calcmode="lin" valueType="num">
                                      <p:cBhvr additive="base">
                                        <p:cTn id="7" dur="500" fill="hold"/>
                                        <p:tgtEl>
                                          <p:spTgt spid="158723"/>
                                        </p:tgtEl>
                                        <p:attrNameLst>
                                          <p:attrName>ppt_x</p:attrName>
                                        </p:attrNameLst>
                                      </p:cBhvr>
                                      <p:tavLst>
                                        <p:tav tm="0">
                                          <p:val>
                                            <p:strVal val="#ppt_x"/>
                                          </p:val>
                                        </p:tav>
                                        <p:tav tm="100000">
                                          <p:val>
                                            <p:strVal val="#ppt_x"/>
                                          </p:val>
                                        </p:tav>
                                      </p:tavLst>
                                    </p:anim>
                                    <p:anim calcmode="lin" valueType="num">
                                      <p:cBhvr additive="base">
                                        <p:cTn id="8"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105400" y="609600"/>
            <a:ext cx="4038600" cy="1295400"/>
          </a:xfrm>
        </p:spPr>
        <p:txBody>
          <a:bodyPr/>
          <a:lstStyle/>
          <a:p>
            <a:r>
              <a:rPr lang="en-US" smtClean="0"/>
              <a:t>Palestine-Transjordan, at time of mandates</a:t>
            </a:r>
          </a:p>
        </p:txBody>
      </p:sp>
      <p:pic>
        <p:nvPicPr>
          <p:cNvPr id="115715" name="Picture 3" descr="israel_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2376488"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800600" y="0"/>
            <a:ext cx="4343400" cy="1447800"/>
          </a:xfrm>
        </p:spPr>
        <p:txBody>
          <a:bodyPr/>
          <a:lstStyle/>
          <a:p>
            <a:r>
              <a:rPr lang="en-US" smtClean="0"/>
              <a:t>The formation of Israel; late 1940s</a:t>
            </a:r>
          </a:p>
        </p:txBody>
      </p:sp>
      <p:pic>
        <p:nvPicPr>
          <p:cNvPr id="116739" name="Picture 3" descr="israel_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800"/>
            <a:ext cx="249555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486400" y="609600"/>
            <a:ext cx="2971800" cy="1143000"/>
          </a:xfrm>
        </p:spPr>
        <p:txBody>
          <a:bodyPr/>
          <a:lstStyle/>
          <a:p>
            <a:r>
              <a:rPr lang="en-US" smtClean="0"/>
              <a:t>Israel &amp; Palestine Today</a:t>
            </a:r>
          </a:p>
        </p:txBody>
      </p:sp>
      <p:pic>
        <p:nvPicPr>
          <p:cNvPr id="117763" name="Picture 3" descr="israel_ma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2852738"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4860925" y="4384675"/>
            <a:ext cx="371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Link to </a:t>
            </a:r>
            <a:r>
              <a:rPr lang="en-US">
                <a:hlinkClick r:id="rId4"/>
              </a:rPr>
              <a:t>BBC maps </a:t>
            </a:r>
            <a:r>
              <a:rPr lang="en-US"/>
              <a:t>on Israel-</a:t>
            </a:r>
          </a:p>
          <a:p>
            <a:pPr eaLnBrk="1" hangingPunct="1"/>
            <a:r>
              <a:rPr lang="en-US"/>
              <a:t>West Bank &amp; Gaza</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629400" y="838200"/>
            <a:ext cx="2514600" cy="1752600"/>
          </a:xfrm>
        </p:spPr>
        <p:txBody>
          <a:bodyPr/>
          <a:lstStyle/>
          <a:p>
            <a:r>
              <a:rPr lang="en-US" sz="4800" smtClean="0"/>
              <a:t>Palestine Refugee Camps, 1948</a:t>
            </a:r>
          </a:p>
        </p:txBody>
      </p:sp>
      <p:pic>
        <p:nvPicPr>
          <p:cNvPr id="118787" name="Picture 3" descr="pal-ref-camps-19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7300913"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Gaza Strip, April 2004</a:t>
            </a:r>
          </a:p>
        </p:txBody>
      </p:sp>
      <p:pic>
        <p:nvPicPr>
          <p:cNvPr id="119811" name="Picture 3" descr="G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038"/>
            <a:ext cx="6858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Distribution of Palestinian Refugees</a:t>
            </a:r>
          </a:p>
        </p:txBody>
      </p:sp>
      <p:pic>
        <p:nvPicPr>
          <p:cNvPr id="120835" name="Picture 3" descr="refugee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7566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8915400" cy="685800"/>
          </a:xfrm>
        </p:spPr>
        <p:txBody>
          <a:bodyPr/>
          <a:lstStyle/>
          <a:p>
            <a:r>
              <a:rPr lang="en-US" sz="2800" b="1" u="sng" smtClean="0"/>
              <a:t>Distribution of Arabs of Palestinian Birth or Descent</a:t>
            </a:r>
            <a:endParaRPr lang="en-US" sz="4800" smtClean="0"/>
          </a:p>
        </p:txBody>
      </p:sp>
      <p:sp>
        <p:nvSpPr>
          <p:cNvPr id="1028" name="Text Box 3"/>
          <p:cNvSpPr txBox="1">
            <a:spLocks noChangeArrowheads="1"/>
          </p:cNvSpPr>
          <p:nvPr/>
        </p:nvSpPr>
        <p:spPr bwMode="auto">
          <a:xfrm>
            <a:off x="4937125" y="316388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pitchFamily="34" charset="0"/>
                <a:cs typeface="Arial" pitchFamily="34" charset="0"/>
              </a:rPr>
              <a:t> </a:t>
            </a:r>
          </a:p>
        </p:txBody>
      </p:sp>
      <p:graphicFrame>
        <p:nvGraphicFramePr>
          <p:cNvPr id="1026" name="Object 0"/>
          <p:cNvGraphicFramePr>
            <a:graphicFrameLocks noChangeAspect="1"/>
          </p:cNvGraphicFramePr>
          <p:nvPr/>
        </p:nvGraphicFramePr>
        <p:xfrm>
          <a:off x="0" y="685800"/>
          <a:ext cx="8839200" cy="5214938"/>
        </p:xfrm>
        <a:graphic>
          <a:graphicData uri="http://schemas.openxmlformats.org/presentationml/2006/ole">
            <mc:AlternateContent xmlns:mc="http://schemas.openxmlformats.org/markup-compatibility/2006">
              <mc:Choice xmlns:v="urn:schemas-microsoft-com:vml" Requires="v">
                <p:oleObj spid="_x0000_s1031" name="Worksheet" r:id="rId4" imgW="7153513" imgH="4219813" progId="Excel.Sheet.8">
                  <p:embed/>
                </p:oleObj>
              </mc:Choice>
              <mc:Fallback>
                <p:oleObj name="Worksheet" r:id="rId4" imgW="7153513" imgH="4219813" progId="Excel.Shee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88392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5"/>
          <p:cNvSpPr txBox="1">
            <a:spLocks noChangeArrowheads="1"/>
          </p:cNvSpPr>
          <p:nvPr/>
        </p:nvSpPr>
        <p:spPr bwMode="auto">
          <a:xfrm>
            <a:off x="0" y="6172200"/>
            <a:ext cx="6997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Source: article by J. Abu-Lughod in </a:t>
            </a:r>
            <a:r>
              <a:rPr lang="en-US" i="1"/>
              <a:t>Cambridge Survey </a:t>
            </a:r>
          </a:p>
          <a:p>
            <a:pPr eaLnBrk="1" hangingPunct="1"/>
            <a:r>
              <a:rPr lang="en-US" i="1"/>
              <a:t>of World Migration</a:t>
            </a:r>
          </a:p>
        </p:txBody>
      </p:sp>
      <p:sp>
        <p:nvSpPr>
          <p:cNvPr id="1030" name="Rectangle 6"/>
          <p:cNvSpPr>
            <a:spLocks noChangeArrowheads="1"/>
          </p:cNvSpPr>
          <p:nvPr/>
        </p:nvSpPr>
        <p:spPr bwMode="auto">
          <a:xfrm>
            <a:off x="9771063" y="6246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09900" y="579438"/>
            <a:ext cx="2209800" cy="762000"/>
          </a:xfrm>
        </p:spPr>
        <p:txBody>
          <a:bodyPr/>
          <a:lstStyle/>
          <a:p>
            <a:r>
              <a:rPr lang="en-US" smtClean="0"/>
              <a:t>Yasir Arafat. </a:t>
            </a:r>
          </a:p>
        </p:txBody>
      </p:sp>
      <p:pic>
        <p:nvPicPr>
          <p:cNvPr id="121859" name="Picture 3" descr="arafat_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76650"/>
            <a:ext cx="21907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descr="arafat_y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21907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 Box 5"/>
          <p:cNvSpPr txBox="1">
            <a:spLocks noChangeArrowheads="1"/>
          </p:cNvSpPr>
          <p:nvPr/>
        </p:nvSpPr>
        <p:spPr bwMode="auto">
          <a:xfrm>
            <a:off x="2667000" y="1911350"/>
            <a:ext cx="62261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Born 1929 (Cairo or Jerusalem); died 2004</a:t>
            </a:r>
          </a:p>
          <a:p>
            <a:pPr eaLnBrk="1" hangingPunct="1"/>
            <a:r>
              <a:rPr lang="en-US" sz="2000"/>
              <a:t>Studied Engineering in Cairo; ran a firm for a while</a:t>
            </a:r>
          </a:p>
          <a:p>
            <a:pPr eaLnBrk="1" hangingPunct="1"/>
            <a:r>
              <a:rPr lang="en-US" sz="2000"/>
              <a:t>1952 Joined Muslim Brotherhood and Union of </a:t>
            </a:r>
          </a:p>
          <a:p>
            <a:pPr eaLnBrk="1" hangingPunct="1"/>
            <a:r>
              <a:rPr lang="en-US" sz="2000"/>
              <a:t>Palestinian Students. </a:t>
            </a:r>
          </a:p>
          <a:p>
            <a:pPr eaLnBrk="1" hangingPunct="1"/>
            <a:r>
              <a:rPr lang="en-US" sz="2000"/>
              <a:t>1957 Starts Al Fatah. PLO is formed in 1964, and</a:t>
            </a:r>
          </a:p>
          <a:p>
            <a:pPr eaLnBrk="1" hangingPunct="1"/>
            <a:r>
              <a:rPr lang="en-US" sz="2000"/>
              <a:t>Al Fatah emerges as strongest element. Arafat</a:t>
            </a:r>
          </a:p>
          <a:p>
            <a:pPr eaLnBrk="1" hangingPunct="1"/>
            <a:r>
              <a:rPr lang="en-US" sz="2000"/>
              <a:t>pulls away from a Pan-Arab line, towards one </a:t>
            </a:r>
          </a:p>
          <a:p>
            <a:pPr eaLnBrk="1" hangingPunct="1"/>
            <a:r>
              <a:rPr lang="en-US" sz="2000"/>
              <a:t>focused on Palestinian issues. </a:t>
            </a:r>
          </a:p>
          <a:p>
            <a:pPr eaLnBrk="1" hangingPunct="1"/>
            <a:r>
              <a:rPr lang="en-US" sz="2000"/>
              <a:t>Oslo Agreement in 1993 (2 states, land for peace)</a:t>
            </a:r>
          </a:p>
          <a:p>
            <a:pPr eaLnBrk="1" hangingPunct="1"/>
            <a:r>
              <a:rPr lang="en-US" sz="2000"/>
              <a:t>was controversial, even if it won him the Nobel Prize</a:t>
            </a:r>
          </a:p>
          <a:p>
            <a:pPr eaLnBrk="1" hangingPunct="1"/>
            <a:r>
              <a:rPr lang="en-US" sz="2000"/>
              <a:t>2002 Sharon forces house arrest in Ramalah.</a:t>
            </a:r>
          </a:p>
          <a:p>
            <a:pPr eaLnBrk="1" hangingPunct="1"/>
            <a:endParaRPr lang="en-US" sz="20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0" y="228600"/>
            <a:ext cx="2286000" cy="1752600"/>
          </a:xfrm>
        </p:spPr>
        <p:txBody>
          <a:bodyPr/>
          <a:lstStyle/>
          <a:p>
            <a:r>
              <a:rPr lang="en-US" sz="4800" smtClean="0"/>
              <a:t>Palestinian Politics</a:t>
            </a:r>
            <a:endParaRPr lang="en-US" sz="3600" smtClean="0"/>
          </a:p>
        </p:txBody>
      </p:sp>
      <p:pic>
        <p:nvPicPr>
          <p:cNvPr id="122883" name="Picture 3" descr="2005_01_06_PALESTIN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54149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p:cNvSpPr txBox="1">
            <a:spLocks noChangeArrowheads="1"/>
          </p:cNvSpPr>
          <p:nvPr/>
        </p:nvSpPr>
        <p:spPr bwMode="auto">
          <a:xfrm>
            <a:off x="6400800" y="4191000"/>
            <a:ext cx="2752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Source: </a:t>
            </a:r>
            <a:r>
              <a:rPr lang="en-US" sz="2000" i="1">
                <a:solidFill>
                  <a:schemeClr val="tx2"/>
                </a:solidFill>
              </a:rPr>
              <a:t>New York Times</a:t>
            </a:r>
            <a:r>
              <a:rPr lang="en-US" sz="2000">
                <a:solidFill>
                  <a:schemeClr val="tx2"/>
                </a:solidFill>
              </a:rPr>
              <a:t>,</a:t>
            </a:r>
          </a:p>
          <a:p>
            <a:pPr eaLnBrk="1" hangingPunct="1"/>
            <a:r>
              <a:rPr lang="en-US" sz="2000">
                <a:solidFill>
                  <a:schemeClr val="tx2"/>
                </a:solidFill>
              </a:rPr>
              <a:t> January 6, 2005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304800"/>
            <a:ext cx="91440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indent="-228600" eaLnBrk="1" hangingPunct="1">
              <a:tabLst>
                <a:tab pos="457200" algn="l"/>
              </a:tabLst>
            </a:pPr>
            <a:r>
              <a:rPr lang="en-GB" sz="2800" b="1" u="sng">
                <a:latin typeface="Comic Sans MS" pitchFamily="66" charset="0"/>
                <a:cs typeface="Times New Roman" pitchFamily="18" charset="0"/>
              </a:rPr>
              <a:t>Social Factors</a:t>
            </a:r>
            <a:endParaRPr lang="en-GB" sz="2800" b="1">
              <a:cs typeface="Times New Roman" pitchFamily="18" charset="0"/>
            </a:endParaRPr>
          </a:p>
          <a:p>
            <a:pPr indent="-228600">
              <a:tabLst>
                <a:tab pos="457200" algn="l"/>
              </a:tabLst>
            </a:pPr>
            <a:r>
              <a:rPr lang="en-GB" sz="2800">
                <a:solidFill>
                  <a:srgbClr val="0000FF"/>
                </a:solidFill>
                <a:latin typeface="Symbol" pitchFamily="18" charset="2"/>
                <a:cs typeface="Times New Roman" pitchFamily="18" charset="0"/>
              </a:rPr>
              <a:t>·</a:t>
            </a:r>
            <a:r>
              <a:rPr lang="en-GB" sz="1400">
                <a:solidFill>
                  <a:srgbClr val="0000FF"/>
                </a:solidFill>
                <a:cs typeface="Times New Roman" pitchFamily="18" charset="0"/>
              </a:rPr>
              <a:t>       	</a:t>
            </a:r>
            <a:r>
              <a:rPr lang="en-GB" b="1">
                <a:solidFill>
                  <a:srgbClr val="0000FF"/>
                </a:solidFill>
                <a:latin typeface="Comic Sans MS" pitchFamily="66" charset="0"/>
                <a:cs typeface="Times New Roman" pitchFamily="18" charset="0"/>
              </a:rPr>
              <a:t>Lack of welfare state – I.e. no pensions given by 	government; no job 	seekers allowance – family looks 	after you in old age</a:t>
            </a:r>
          </a:p>
          <a:p>
            <a:pPr indent="-228600">
              <a:tabLst>
                <a:tab pos="457200" algn="l"/>
              </a:tabLst>
            </a:pPr>
            <a:r>
              <a:rPr lang="en-GB" b="1">
                <a:solidFill>
                  <a:srgbClr val="0000FF"/>
                </a:solidFill>
                <a:latin typeface="Comic Sans MS" pitchFamily="66" charset="0"/>
                <a:cs typeface="Times New Roman" pitchFamily="18" charset="0"/>
              </a:rPr>
              <a:t>    	High rates of unemployment</a:t>
            </a:r>
          </a:p>
          <a:p>
            <a:pPr indent="-228600">
              <a:tabLst>
                <a:tab pos="457200" algn="l"/>
              </a:tabLst>
            </a:pPr>
            <a:r>
              <a:rPr lang="en-GB" b="1">
                <a:solidFill>
                  <a:srgbClr val="0000FF"/>
                </a:solidFill>
                <a:latin typeface="Comic Sans MS" pitchFamily="66" charset="0"/>
                <a:cs typeface="Times New Roman" pitchFamily="18" charset="0"/>
              </a:rPr>
              <a:t>	High interest rates on loans</a:t>
            </a:r>
          </a:p>
          <a:p>
            <a:pPr indent="-228600">
              <a:tabLst>
                <a:tab pos="457200" algn="l"/>
              </a:tabLst>
            </a:pPr>
            <a:r>
              <a:rPr lang="en-GB" b="1">
                <a:solidFill>
                  <a:srgbClr val="0000FF"/>
                </a:solidFill>
                <a:latin typeface="Comic Sans MS" pitchFamily="66" charset="0"/>
                <a:cs typeface="Times New Roman" pitchFamily="18" charset="0"/>
              </a:rPr>
              <a:t>	Poor quality of life</a:t>
            </a:r>
          </a:p>
          <a:p>
            <a:pPr indent="-228600">
              <a:tabLst>
                <a:tab pos="457200" algn="l"/>
              </a:tabLst>
            </a:pPr>
            <a:r>
              <a:rPr lang="en-GB" b="1">
                <a:solidFill>
                  <a:srgbClr val="0000FF"/>
                </a:solidFill>
                <a:latin typeface="Comic Sans MS" pitchFamily="66" charset="0"/>
                <a:cs typeface="Times New Roman" pitchFamily="18" charset="0"/>
              </a:rPr>
              <a:t>	Poor hospital facilities</a:t>
            </a:r>
          </a:p>
          <a:p>
            <a:pPr indent="-228600">
              <a:tabLst>
                <a:tab pos="457200" algn="l"/>
              </a:tabLst>
            </a:pPr>
            <a:r>
              <a:rPr lang="en-GB" b="1">
                <a:solidFill>
                  <a:srgbClr val="0000FF"/>
                </a:solidFill>
                <a:latin typeface="Comic Sans MS" pitchFamily="66" charset="0"/>
                <a:cs typeface="Times New Roman" pitchFamily="18" charset="0"/>
              </a:rPr>
              <a:t>	Lack of vaccinations – eg for AIDs pandemic</a:t>
            </a:r>
          </a:p>
          <a:p>
            <a:pPr indent="-228600">
              <a:tabLst>
                <a:tab pos="457200" algn="l"/>
              </a:tabLst>
            </a:pPr>
            <a:r>
              <a:rPr lang="en-GB" b="1">
                <a:solidFill>
                  <a:srgbClr val="0000FF"/>
                </a:solidFill>
                <a:latin typeface="Comic Sans MS" pitchFamily="66" charset="0"/>
                <a:cs typeface="Times New Roman" pitchFamily="18" charset="0"/>
              </a:rPr>
              <a:t>	High crime rates – eg armed coups, large criminal 	rackets</a:t>
            </a:r>
          </a:p>
          <a:p>
            <a:pPr indent="-228600">
              <a:tabLst>
                <a:tab pos="457200" algn="l"/>
              </a:tabLst>
            </a:pPr>
            <a:r>
              <a:rPr lang="en-GB" b="1">
                <a:solidFill>
                  <a:srgbClr val="0000FF"/>
                </a:solidFill>
                <a:latin typeface="Comic Sans MS" pitchFamily="66" charset="0"/>
                <a:cs typeface="Times New Roman" pitchFamily="18" charset="0"/>
              </a:rPr>
              <a:t>	</a:t>
            </a:r>
          </a:p>
          <a:p>
            <a:pPr indent="-228600">
              <a:tabLst>
                <a:tab pos="457200" algn="l"/>
              </a:tabLst>
            </a:pPr>
            <a:r>
              <a:rPr lang="en-GB" sz="2000" b="1">
                <a:solidFill>
                  <a:srgbClr val="0000FF"/>
                </a:solidFill>
                <a:latin typeface="Comic Sans MS" pitchFamily="66" charset="0"/>
                <a:cs typeface="Times New Roman" pitchFamily="18" charset="0"/>
              </a:rPr>
              <a:t>	</a:t>
            </a:r>
            <a:endParaRPr lang="en-GB" sz="4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9026">
                                            <p:txEl>
                                              <p:pRg st="2" end="2"/>
                                            </p:txEl>
                                          </p:spTgt>
                                        </p:tgtEl>
                                        <p:attrNameLst>
                                          <p:attrName>style.visibility</p:attrName>
                                        </p:attrNameLst>
                                      </p:cBhvr>
                                      <p:to>
                                        <p:strVal val="visible"/>
                                      </p:to>
                                    </p:set>
                                    <p:anim calcmode="lin" valueType="num">
                                      <p:cBhvr additive="base">
                                        <p:cTn id="19" dur="500" fill="hold"/>
                                        <p:tgtEl>
                                          <p:spTgt spid="12902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0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9026">
                                            <p:txEl>
                                              <p:pRg st="3" end="3"/>
                                            </p:txEl>
                                          </p:spTgt>
                                        </p:tgtEl>
                                        <p:attrNameLst>
                                          <p:attrName>style.visibility</p:attrName>
                                        </p:attrNameLst>
                                      </p:cBhvr>
                                      <p:to>
                                        <p:strVal val="visible"/>
                                      </p:to>
                                    </p:set>
                                    <p:anim calcmode="lin" valueType="num">
                                      <p:cBhvr additive="base">
                                        <p:cTn id="25" dur="500" fill="hold"/>
                                        <p:tgtEl>
                                          <p:spTgt spid="12902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0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9026">
                                            <p:txEl>
                                              <p:pRg st="4" end="4"/>
                                            </p:txEl>
                                          </p:spTgt>
                                        </p:tgtEl>
                                        <p:attrNameLst>
                                          <p:attrName>style.visibility</p:attrName>
                                        </p:attrNameLst>
                                      </p:cBhvr>
                                      <p:to>
                                        <p:strVal val="visible"/>
                                      </p:to>
                                    </p:set>
                                    <p:anim calcmode="lin" valueType="num">
                                      <p:cBhvr additive="base">
                                        <p:cTn id="31" dur="500" fill="hold"/>
                                        <p:tgtEl>
                                          <p:spTgt spid="12902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0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9026">
                                            <p:txEl>
                                              <p:pRg st="5" end="5"/>
                                            </p:txEl>
                                          </p:spTgt>
                                        </p:tgtEl>
                                        <p:attrNameLst>
                                          <p:attrName>style.visibility</p:attrName>
                                        </p:attrNameLst>
                                      </p:cBhvr>
                                      <p:to>
                                        <p:strVal val="visible"/>
                                      </p:to>
                                    </p:set>
                                    <p:anim calcmode="lin" valueType="num">
                                      <p:cBhvr additive="base">
                                        <p:cTn id="37" dur="500" fill="hold"/>
                                        <p:tgtEl>
                                          <p:spTgt spid="12902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902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9026">
                                            <p:txEl>
                                              <p:pRg st="6" end="6"/>
                                            </p:txEl>
                                          </p:spTgt>
                                        </p:tgtEl>
                                        <p:attrNameLst>
                                          <p:attrName>style.visibility</p:attrName>
                                        </p:attrNameLst>
                                      </p:cBhvr>
                                      <p:to>
                                        <p:strVal val="visible"/>
                                      </p:to>
                                    </p:set>
                                    <p:anim calcmode="lin" valueType="num">
                                      <p:cBhvr additive="base">
                                        <p:cTn id="43" dur="500" fill="hold"/>
                                        <p:tgtEl>
                                          <p:spTgt spid="129026">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902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9026">
                                            <p:txEl>
                                              <p:pRg st="7" end="7"/>
                                            </p:txEl>
                                          </p:spTgt>
                                        </p:tgtEl>
                                        <p:attrNameLst>
                                          <p:attrName>style.visibility</p:attrName>
                                        </p:attrNameLst>
                                      </p:cBhvr>
                                      <p:to>
                                        <p:strVal val="visible"/>
                                      </p:to>
                                    </p:set>
                                    <p:anim calcmode="lin" valueType="num">
                                      <p:cBhvr additive="base">
                                        <p:cTn id="49" dur="500" fill="hold"/>
                                        <p:tgtEl>
                                          <p:spTgt spid="129026">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2902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9026">
                                            <p:txEl>
                                              <p:pRg st="8" end="8"/>
                                            </p:txEl>
                                          </p:spTgt>
                                        </p:tgtEl>
                                        <p:attrNameLst>
                                          <p:attrName>style.visibility</p:attrName>
                                        </p:attrNameLst>
                                      </p:cBhvr>
                                      <p:to>
                                        <p:strVal val="visible"/>
                                      </p:to>
                                    </p:set>
                                    <p:anim calcmode="lin" valueType="num">
                                      <p:cBhvr additive="base">
                                        <p:cTn id="55" dur="500" fill="hold"/>
                                        <p:tgtEl>
                                          <p:spTgt spid="129026">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902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9026">
                                            <p:txEl>
                                              <p:pRg st="9" end="9"/>
                                            </p:txEl>
                                          </p:spTgt>
                                        </p:tgtEl>
                                        <p:attrNameLst>
                                          <p:attrName>style.visibility</p:attrName>
                                        </p:attrNameLst>
                                      </p:cBhvr>
                                      <p:to>
                                        <p:strVal val="visible"/>
                                      </p:to>
                                    </p:set>
                                    <p:anim calcmode="lin" valueType="num">
                                      <p:cBhvr additive="base">
                                        <p:cTn id="61" dur="500" fill="hold"/>
                                        <p:tgtEl>
                                          <p:spTgt spid="129026">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2902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029" descr="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08050"/>
            <a:ext cx="748823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023938" y="703263"/>
            <a:ext cx="76517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CHINA ONE CHILD POLICY</a:t>
            </a:r>
          </a:p>
          <a:p>
            <a:endParaRPr lang="en-GB" sz="60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667000" y="152400"/>
            <a:ext cx="3711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4000"/>
              <a:t>China</a:t>
            </a:r>
          </a:p>
          <a:p>
            <a:pPr algn="ctr" eaLnBrk="1" hangingPunct="1"/>
            <a:r>
              <a:rPr lang="en-GB" sz="4000"/>
              <a:t>One Child Policy</a:t>
            </a:r>
          </a:p>
        </p:txBody>
      </p:sp>
      <p:pic>
        <p:nvPicPr>
          <p:cNvPr id="125955"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858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1371600"/>
            <a:ext cx="7772400" cy="1143000"/>
          </a:xfrm>
        </p:spPr>
        <p:txBody>
          <a:bodyPr/>
          <a:lstStyle/>
          <a:p>
            <a:r>
              <a:rPr lang="en-US" sz="5400" smtClean="0"/>
              <a:t>DANGER - CHINA’S POPULATION REACHED 1 BILLION (1,000,000,000)!</a:t>
            </a:r>
            <a:endParaRPr lang="en-US" smtClean="0"/>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3581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57600"/>
            <a:ext cx="3622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2860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2099" name="Rectangle 3"/>
          <p:cNvSpPr>
            <a:spLocks noChangeArrowheads="1"/>
          </p:cNvSpPr>
          <p:nvPr/>
        </p:nvSpPr>
        <p:spPr bwMode="auto">
          <a:xfrm>
            <a:off x="228600" y="304800"/>
            <a:ext cx="8686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600" u="sng"/>
              <a:t>Background to the Policy:</a:t>
            </a:r>
          </a:p>
          <a:p>
            <a:pPr eaLnBrk="1" hangingPunct="1"/>
            <a:r>
              <a:rPr lang="en-GB" sz="3600"/>
              <a:t>In </a:t>
            </a:r>
            <a:r>
              <a:rPr lang="en-GB" sz="3600" u="sng"/>
              <a:t>1979,</a:t>
            </a:r>
            <a:r>
              <a:rPr lang="en-GB" sz="3600"/>
              <a:t> the Chinese government implemented a policy known today as the one-child policy. The policy has at times been praised as an effective tool for ensuring that China will be able to continue to support its large population and at times reviled as a tool for human rights abuses and female infanticide (See Guardian Newspaper article)</a:t>
            </a:r>
            <a:endParaRPr lang="en-GB" sz="540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28600" y="285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3123" name="Rectangle 3"/>
          <p:cNvSpPr>
            <a:spLocks noChangeArrowheads="1"/>
          </p:cNvSpPr>
          <p:nvPr/>
        </p:nvSpPr>
        <p:spPr bwMode="auto">
          <a:xfrm>
            <a:off x="228600" y="2057400"/>
            <a:ext cx="868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GB" sz="2800"/>
              <a:t>Those who criticize the policy claim that it has led to extensive human rights violations and sexual discrimination. Chinese families overwhelmingly prefer male children to female children, and, as a result, female infanticide is increasing. Also, many people criticize the fact that abortions are often forced on women who are visibly pregnant with their second child. This often includes very late term abortions. There have been reports of mass sterilizations in the rural areas as well.</a:t>
            </a:r>
            <a:r>
              <a:rPr lang="en-GB" sz="3600"/>
              <a:t> </a:t>
            </a:r>
            <a:endParaRPr lang="en-GB" sz="5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533400" y="152400"/>
            <a:ext cx="8763000"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indent="-228600" eaLnBrk="1" hangingPunct="1">
              <a:tabLst>
                <a:tab pos="512763" algn="l"/>
              </a:tabLst>
            </a:pPr>
            <a:r>
              <a:rPr lang="en-GB" sz="2800" b="1" u="sng">
                <a:latin typeface="Comic Sans MS" pitchFamily="66" charset="0"/>
              </a:rPr>
              <a:t>Economic Factors</a:t>
            </a:r>
          </a:p>
          <a:p>
            <a:pPr indent="-228600" eaLnBrk="1" hangingPunct="1">
              <a:buFontTx/>
              <a:buChar char="•"/>
              <a:tabLst>
                <a:tab pos="512763" algn="l"/>
              </a:tabLst>
            </a:pPr>
            <a:r>
              <a:rPr lang="en-GB" sz="3200">
                <a:solidFill>
                  <a:schemeClr val="accent2"/>
                </a:solidFill>
                <a:latin typeface="Comic Sans MS" pitchFamily="66" charset="0"/>
              </a:rPr>
              <a:t>Not many jobs and opportunities</a:t>
            </a:r>
          </a:p>
          <a:p>
            <a:pPr indent="-228600" eaLnBrk="1" hangingPunct="1">
              <a:buFontTx/>
              <a:buChar char="•"/>
              <a:tabLst>
                <a:tab pos="512763" algn="l"/>
              </a:tabLst>
            </a:pPr>
            <a:r>
              <a:rPr lang="en-GB" sz="3200">
                <a:solidFill>
                  <a:schemeClr val="accent2"/>
                </a:solidFill>
                <a:latin typeface="Comic Sans MS" pitchFamily="66" charset="0"/>
              </a:rPr>
              <a:t>High taxation</a:t>
            </a:r>
          </a:p>
          <a:p>
            <a:pPr indent="-228600" eaLnBrk="1" hangingPunct="1">
              <a:buFontTx/>
              <a:buChar char="•"/>
              <a:tabLst>
                <a:tab pos="512763" algn="l"/>
              </a:tabLst>
            </a:pPr>
            <a:r>
              <a:rPr lang="en-GB" sz="3200">
                <a:solidFill>
                  <a:schemeClr val="accent2"/>
                </a:solidFill>
                <a:latin typeface="Comic Sans MS" pitchFamily="66" charset="0"/>
              </a:rPr>
              <a:t>No income support</a:t>
            </a:r>
          </a:p>
          <a:p>
            <a:pPr indent="-228600" eaLnBrk="1" hangingPunct="1">
              <a:buFontTx/>
              <a:buChar char="•"/>
              <a:tabLst>
                <a:tab pos="512763" algn="l"/>
              </a:tabLst>
            </a:pPr>
            <a:r>
              <a:rPr lang="en-GB" sz="3200">
                <a:solidFill>
                  <a:schemeClr val="accent2"/>
                </a:solidFill>
                <a:latin typeface="Comic Sans MS" pitchFamily="66" charset="0"/>
              </a:rPr>
              <a:t>High rates of inflation – ie where money devalues quickly</a:t>
            </a:r>
          </a:p>
          <a:p>
            <a:pPr indent="-228600" eaLnBrk="1" hangingPunct="1">
              <a:buFontTx/>
              <a:buChar char="•"/>
              <a:tabLst>
                <a:tab pos="512763" algn="l"/>
              </a:tabLst>
            </a:pPr>
            <a:r>
              <a:rPr lang="en-GB" sz="3200">
                <a:solidFill>
                  <a:schemeClr val="accent2"/>
                </a:solidFill>
                <a:latin typeface="Comic Sans MS" pitchFamily="66" charset="0"/>
              </a:rPr>
              <a:t>No industry to provide growth </a:t>
            </a:r>
          </a:p>
          <a:p>
            <a:pPr indent="-228600" eaLnBrk="1" hangingPunct="1">
              <a:buFontTx/>
              <a:buChar char="•"/>
              <a:tabLst>
                <a:tab pos="512763" algn="l"/>
              </a:tabLst>
            </a:pPr>
            <a:r>
              <a:rPr lang="en-GB" sz="3200">
                <a:solidFill>
                  <a:schemeClr val="accent2"/>
                </a:solidFill>
                <a:latin typeface="Comic Sans MS" pitchFamily="66" charset="0"/>
              </a:rPr>
              <a:t>No support from a distant government – eg Siberia </a:t>
            </a:r>
          </a:p>
          <a:p>
            <a:pPr indent="-228600" eaLnBrk="1" hangingPunct="1">
              <a:buFontTx/>
              <a:buChar char="•"/>
              <a:tabLst>
                <a:tab pos="512763" algn="l"/>
              </a:tabLst>
            </a:pPr>
            <a:endParaRPr lang="en-GB" sz="2800">
              <a:solidFill>
                <a:schemeClr val="accent2"/>
              </a:solidFill>
              <a:latin typeface="Comic Sans MS" pitchFamily="66" charset="0"/>
            </a:endParaRPr>
          </a:p>
          <a:p>
            <a:pPr indent="-228600">
              <a:tabLst>
                <a:tab pos="512763" algn="l"/>
              </a:tabLst>
            </a:pPr>
            <a:endParaRPr lang="en-GB" sz="2800">
              <a:solidFill>
                <a:srgbClr val="0000FF"/>
              </a:solidFill>
              <a:latin typeface="Comic Sans MS" pitchFamily="66" charset="0"/>
              <a:cs typeface="Times New Roman" pitchFamily="18" charset="0"/>
            </a:endParaRPr>
          </a:p>
          <a:p>
            <a:pPr indent="-228600">
              <a:tabLst>
                <a:tab pos="512763" algn="l"/>
              </a:tabLst>
            </a:pP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fill="hold"/>
                                        <p:tgtEl>
                                          <p:spTgt spid="1300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0">
                                            <p:txEl>
                                              <p:pRg st="1" end="1"/>
                                            </p:txEl>
                                          </p:spTgt>
                                        </p:tgtEl>
                                        <p:attrNameLst>
                                          <p:attrName>style.visibility</p:attrName>
                                        </p:attrNameLst>
                                      </p:cBhvr>
                                      <p:to>
                                        <p:strVal val="visible"/>
                                      </p:to>
                                    </p:set>
                                    <p:anim calcmode="lin" valueType="num">
                                      <p:cBhvr additive="base">
                                        <p:cTn id="13" dur="500" fill="hold"/>
                                        <p:tgtEl>
                                          <p:spTgt spid="1300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0">
                                            <p:txEl>
                                              <p:pRg st="2" end="2"/>
                                            </p:txEl>
                                          </p:spTgt>
                                        </p:tgtEl>
                                        <p:attrNameLst>
                                          <p:attrName>style.visibility</p:attrName>
                                        </p:attrNameLst>
                                      </p:cBhvr>
                                      <p:to>
                                        <p:strVal val="visible"/>
                                      </p:to>
                                    </p:set>
                                    <p:anim calcmode="lin" valueType="num">
                                      <p:cBhvr additive="base">
                                        <p:cTn id="19" dur="500" fill="hold"/>
                                        <p:tgtEl>
                                          <p:spTgt spid="1300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50">
                                            <p:txEl>
                                              <p:pRg st="3" end="3"/>
                                            </p:txEl>
                                          </p:spTgt>
                                        </p:tgtEl>
                                        <p:attrNameLst>
                                          <p:attrName>style.visibility</p:attrName>
                                        </p:attrNameLst>
                                      </p:cBhvr>
                                      <p:to>
                                        <p:strVal val="visible"/>
                                      </p:to>
                                    </p:set>
                                    <p:anim calcmode="lin" valueType="num">
                                      <p:cBhvr additive="base">
                                        <p:cTn id="25" dur="500" fill="hold"/>
                                        <p:tgtEl>
                                          <p:spTgt spid="1300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0050">
                                            <p:txEl>
                                              <p:pRg st="4" end="4"/>
                                            </p:txEl>
                                          </p:spTgt>
                                        </p:tgtEl>
                                        <p:attrNameLst>
                                          <p:attrName>style.visibility</p:attrName>
                                        </p:attrNameLst>
                                      </p:cBhvr>
                                      <p:to>
                                        <p:strVal val="visible"/>
                                      </p:to>
                                    </p:set>
                                    <p:anim calcmode="lin" valueType="num">
                                      <p:cBhvr additive="base">
                                        <p:cTn id="31" dur="500" fill="hold"/>
                                        <p:tgtEl>
                                          <p:spTgt spid="13005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00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0050">
                                            <p:txEl>
                                              <p:pRg st="5" end="5"/>
                                            </p:txEl>
                                          </p:spTgt>
                                        </p:tgtEl>
                                        <p:attrNameLst>
                                          <p:attrName>style.visibility</p:attrName>
                                        </p:attrNameLst>
                                      </p:cBhvr>
                                      <p:to>
                                        <p:strVal val="visible"/>
                                      </p:to>
                                    </p:set>
                                    <p:anim calcmode="lin" valueType="num">
                                      <p:cBhvr additive="base">
                                        <p:cTn id="37" dur="500" fill="hold"/>
                                        <p:tgtEl>
                                          <p:spTgt spid="13005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00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0050">
                                            <p:txEl>
                                              <p:pRg st="6" end="6"/>
                                            </p:txEl>
                                          </p:spTgt>
                                        </p:tgtEl>
                                        <p:attrNameLst>
                                          <p:attrName>style.visibility</p:attrName>
                                        </p:attrNameLst>
                                      </p:cBhvr>
                                      <p:to>
                                        <p:strVal val="visible"/>
                                      </p:to>
                                    </p:set>
                                    <p:anim calcmode="lin" valueType="num">
                                      <p:cBhvr additive="base">
                                        <p:cTn id="43" dur="500" fill="hold"/>
                                        <p:tgtEl>
                                          <p:spTgt spid="13005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00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2860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4147" name="Rectangle 3"/>
          <p:cNvSpPr>
            <a:spLocks noChangeArrowheads="1"/>
          </p:cNvSpPr>
          <p:nvPr/>
        </p:nvSpPr>
        <p:spPr bwMode="auto">
          <a:xfrm>
            <a:off x="0" y="2867025"/>
            <a:ext cx="891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457200" indent="-457200" eaLnBrk="1" hangingPunct="1"/>
            <a:r>
              <a:rPr lang="en-GB" sz="2800"/>
              <a:t>The policy was adopted to ensure that China, a country that has historically been prone to severe flooding and famine, would be able to feed its people. The rapid population growth that occurred after the Communist Party came to power had put a strain on the government's efforts to help its people. So in an attempt to combat the widespread poverty and improve the overall quality of life, the one-child policy was gradually adopted.</a:t>
            </a:r>
            <a:r>
              <a:rPr lang="en-GB" sz="3600"/>
              <a:t> </a:t>
            </a:r>
          </a:p>
          <a:p>
            <a:pPr marL="457200" indent="-457200" eaLnBrk="1" hangingPunct="1"/>
            <a:r>
              <a:rPr lang="en-GB" sz="3200">
                <a:solidFill>
                  <a:schemeClr val="accent2"/>
                </a:solidFill>
              </a:rPr>
              <a:t>The one child policy (1979), although not formally written into law consists of three main points. </a:t>
            </a:r>
          </a:p>
          <a:p>
            <a:pPr marL="914400" lvl="1" indent="-457200">
              <a:buFontTx/>
              <a:buAutoNum type="arabicPeriod"/>
            </a:pPr>
            <a:r>
              <a:rPr lang="en-GB" sz="3200">
                <a:solidFill>
                  <a:schemeClr val="accent2"/>
                </a:solidFill>
              </a:rPr>
              <a:t>advocating delayed marriage and delayed child bearing </a:t>
            </a:r>
          </a:p>
          <a:p>
            <a:pPr marL="914400" lvl="1" indent="-457200">
              <a:buFontTx/>
              <a:buAutoNum type="arabicPeriod"/>
            </a:pPr>
            <a:r>
              <a:rPr lang="en-GB" sz="3200">
                <a:solidFill>
                  <a:schemeClr val="accent2"/>
                </a:solidFill>
              </a:rPr>
              <a:t>advocating fewer and healthier births </a:t>
            </a:r>
          </a:p>
          <a:p>
            <a:pPr marL="914400" lvl="1" indent="-457200">
              <a:buFontTx/>
              <a:buAutoNum type="arabicPeriod"/>
            </a:pPr>
            <a:r>
              <a:rPr lang="en-GB" sz="3200">
                <a:solidFill>
                  <a:schemeClr val="accent2"/>
                </a:solidFill>
              </a:rPr>
              <a:t>advocating one child per couple</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152400"/>
            <a:ext cx="8991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endParaRPr lang="en-GB" sz="4000"/>
          </a:p>
          <a:p>
            <a:pPr marL="457200" indent="-457200"/>
            <a:endParaRPr lang="en-GB" sz="4000"/>
          </a:p>
        </p:txBody>
      </p:sp>
      <p:sp>
        <p:nvSpPr>
          <p:cNvPr id="135171" name="Rectangle 3"/>
          <p:cNvSpPr>
            <a:spLocks noChangeArrowheads="1"/>
          </p:cNvSpPr>
          <p:nvPr/>
        </p:nvSpPr>
        <p:spPr bwMode="auto">
          <a:xfrm>
            <a:off x="304800" y="304800"/>
            <a:ext cx="830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u="sng">
                <a:solidFill>
                  <a:schemeClr val="accent2"/>
                </a:solidFill>
              </a:rPr>
              <a:t>Problems with the Policy</a:t>
            </a:r>
          </a:p>
          <a:p>
            <a:pPr eaLnBrk="1" hangingPunct="1"/>
            <a:endParaRPr lang="en-GB" u="sng">
              <a:solidFill>
                <a:schemeClr val="accent2"/>
              </a:solidFill>
            </a:endParaRPr>
          </a:p>
          <a:p>
            <a:pPr eaLnBrk="1" hangingPunct="1"/>
            <a:r>
              <a:rPr lang="en-GB">
                <a:solidFill>
                  <a:schemeClr val="accent2"/>
                </a:solidFill>
              </a:rPr>
              <a:t>However, the one-child policy does not mean that all families have only one child. </a:t>
            </a:r>
          </a:p>
          <a:p>
            <a:pPr eaLnBrk="1" hangingPunct="1"/>
            <a:r>
              <a:rPr lang="en-GB">
                <a:solidFill>
                  <a:schemeClr val="accent2"/>
                </a:solidFill>
              </a:rPr>
              <a:t>The policy is very difficult to enforce, especially in rural areas, where enforcement officials are more prone to corruption and families need to be large to support the parents in their old age. </a:t>
            </a:r>
          </a:p>
          <a:p>
            <a:pPr eaLnBrk="1" hangingPunct="1"/>
            <a:r>
              <a:rPr lang="en-GB">
                <a:solidFill>
                  <a:schemeClr val="accent2"/>
                </a:solidFill>
              </a:rPr>
              <a:t>In addition, families sometimes attempt to circumvent the law by sending pregnant women to stay with relatives. The resulting child will be unregistered, making it difficult for the child to be educated and advance in life, but will still be able to support the family.</a:t>
            </a:r>
            <a:endParaRPr lang="en-GB"/>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ChangeArrowheads="1"/>
          </p:cNvSpPr>
          <p:nvPr/>
        </p:nvSpPr>
        <p:spPr bwMode="auto">
          <a:xfrm>
            <a:off x="450850" y="2079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36195" name="Picture 1027" descr="A Chinese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5438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1028" descr="chinese%20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2789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228600" y="2851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7219" name="Rectangle 3"/>
          <p:cNvSpPr>
            <a:spLocks noChangeArrowheads="1"/>
          </p:cNvSpPr>
          <p:nvPr/>
        </p:nvSpPr>
        <p:spPr bwMode="auto">
          <a:xfrm>
            <a:off x="152400" y="228600"/>
            <a:ext cx="868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200" u="sng">
                <a:solidFill>
                  <a:schemeClr val="accent2"/>
                </a:solidFill>
              </a:rPr>
              <a:t>Exceptions to the policy:</a:t>
            </a:r>
          </a:p>
          <a:p>
            <a:pPr eaLnBrk="1" hangingPunct="1"/>
            <a:r>
              <a:rPr lang="en-GB" sz="2800">
                <a:solidFill>
                  <a:schemeClr val="accent2"/>
                </a:solidFill>
              </a:rPr>
              <a:t>1. ethnic minorities are formally excluded from the policy, although some have reported being forced to comply. </a:t>
            </a:r>
          </a:p>
          <a:p>
            <a:pPr eaLnBrk="1" hangingPunct="1"/>
            <a:r>
              <a:rPr lang="en-GB" sz="2800">
                <a:solidFill>
                  <a:schemeClr val="accent2"/>
                </a:solidFill>
              </a:rPr>
              <a:t>2. if both parents are only children, they are allowed to have more than one child provided the children are spaced more than four years apart. </a:t>
            </a:r>
          </a:p>
          <a:p>
            <a:pPr eaLnBrk="1" hangingPunct="1"/>
            <a:r>
              <a:rPr lang="en-GB" sz="2800">
                <a:solidFill>
                  <a:schemeClr val="accent2"/>
                </a:solidFill>
              </a:rPr>
              <a:t>3. families who have children with mental or physical disabilities are sometimes allowed to have a second child.</a:t>
            </a:r>
            <a:r>
              <a:rPr lang="en-GB" sz="2800"/>
              <a:t> </a:t>
            </a:r>
            <a:endParaRPr lang="en-GB" sz="44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28600" y="2744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8243" name="Rectangle 3"/>
          <p:cNvSpPr>
            <a:spLocks noChangeArrowheads="1"/>
          </p:cNvSpPr>
          <p:nvPr/>
        </p:nvSpPr>
        <p:spPr bwMode="auto">
          <a:xfrm>
            <a:off x="228600" y="228600"/>
            <a:ext cx="868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a:p>
            <a:pPr eaLnBrk="1" hangingPunct="1"/>
            <a:r>
              <a:rPr lang="en-GB"/>
              <a:t>COMMENT:</a:t>
            </a:r>
          </a:p>
          <a:p>
            <a:pPr eaLnBrk="1" hangingPunct="1"/>
            <a:endParaRPr lang="en-GB"/>
          </a:p>
          <a:p>
            <a:pPr eaLnBrk="1" hangingPunct="1"/>
            <a:r>
              <a:rPr lang="en-GB"/>
              <a:t>People who support the one-child policy point to figures that show that the policy has reduced China's population by 250 million. This relieves some of the obvious stress on China, which already has one fifth of the world's population. Also, education is very expensive in China, so the one-child policy allows families to concentrate their resources on one child, thus leading to higher standards of education. Furthermore, women, especially urban women, are now able to concentrate on their careers instead of raising lots of children. This has led to an increased role for women in the workforce.</a:t>
            </a:r>
            <a:r>
              <a:rPr lang="en-GB" sz="3200"/>
              <a:t> </a:t>
            </a:r>
            <a:endParaRPr lang="en-GB" sz="480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228600" y="2425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9267" name="Rectangle 3"/>
          <p:cNvSpPr>
            <a:spLocks noChangeArrowheads="1"/>
          </p:cNvSpPr>
          <p:nvPr/>
        </p:nvSpPr>
        <p:spPr bwMode="auto">
          <a:xfrm>
            <a:off x="0" y="2362200"/>
            <a:ext cx="914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GB" u="sng"/>
              <a:t>Conclusion</a:t>
            </a:r>
          </a:p>
          <a:p>
            <a:pPr eaLnBrk="1" hangingPunct="1"/>
            <a:r>
              <a:rPr lang="en-GB"/>
              <a:t>Furthermore, critics say that the Chinese government is taking a short term view by implementing this policy and has failed to consider all of the long range effects. For instance, some estimates put the ratio of Chinese males to Chinese females at 117 males for every 100 females, others put this ratio as high as 131 to 100. The average ratio is about 105 males for every 100 females. Critics worry what will happen when these "extra" males can't find females to marry (more on the “army of batchelors” problem). </a:t>
            </a:r>
          </a:p>
          <a:p>
            <a:pPr eaLnBrk="1" hangingPunct="1"/>
            <a:endParaRPr lang="en-GB"/>
          </a:p>
          <a:p>
            <a:pPr eaLnBrk="1" hangingPunct="1"/>
            <a:r>
              <a:rPr lang="en-GB"/>
              <a:t>In addition, the one-child policy has led to the rise of the so-called "</a:t>
            </a:r>
            <a:r>
              <a:rPr lang="en-GB" i="1"/>
              <a:t>little emperors</a:t>
            </a:r>
            <a:r>
              <a:rPr lang="en-GB"/>
              <a:t>" - only children who are spoiled, since their parents and grandparents have fewer people on whom to spread their largesse. Studies have shown that these children are less interested in tradition than their elders and feel compelled to quickly carve out a niche for themselves in society. The Chinese government has been forced to start parenting classes and family clinics to deal with this issue. </a:t>
            </a:r>
            <a:endParaRPr lang="en-GB" sz="400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755650" y="115888"/>
            <a:ext cx="7856538"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chemeClr val="accent2"/>
                </a:solidFill>
              </a:rPr>
              <a:t>China One Child Policy Debate</a:t>
            </a:r>
          </a:p>
          <a:p>
            <a:pPr eaLnBrk="1" hangingPunct="1"/>
            <a:endParaRPr lang="en-GB" b="1" u="sng">
              <a:solidFill>
                <a:schemeClr val="accent2"/>
              </a:solidFill>
            </a:endParaRPr>
          </a:p>
          <a:p>
            <a:pPr eaLnBrk="1" hangingPunct="1"/>
            <a:endParaRPr lang="en-GB" b="1" u="sng">
              <a:solidFill>
                <a:schemeClr val="accent2"/>
              </a:solidFill>
            </a:endParaRPr>
          </a:p>
          <a:p>
            <a:pPr eaLnBrk="1" hangingPunct="1"/>
            <a:endParaRPr lang="en-GB" b="1" u="sng">
              <a:solidFill>
                <a:schemeClr val="accent2"/>
              </a:solidFill>
            </a:endParaRPr>
          </a:p>
          <a:p>
            <a:pPr eaLnBrk="1" hangingPunct="1"/>
            <a:endParaRPr lang="en-GB" b="1" u="sng">
              <a:solidFill>
                <a:schemeClr val="accent2"/>
              </a:solidFill>
            </a:endParaRPr>
          </a:p>
          <a:p>
            <a:pPr eaLnBrk="1" hangingPunct="1"/>
            <a:endParaRPr lang="en-GB" b="1" u="sng">
              <a:solidFill>
                <a:schemeClr val="accent2"/>
              </a:solidFill>
            </a:endParaRPr>
          </a:p>
          <a:p>
            <a:pPr eaLnBrk="1" hangingPunct="1">
              <a:buFontTx/>
              <a:buAutoNum type="arabicPeriod"/>
            </a:pPr>
            <a:r>
              <a:rPr lang="en-GB" u="sng"/>
              <a:t>UN Inspector Team – </a:t>
            </a:r>
            <a:r>
              <a:rPr lang="en-GB"/>
              <a:t>argue that all things in </a:t>
            </a:r>
            <a:r>
              <a:rPr lang="en-GB" b="1">
                <a:solidFill>
                  <a:schemeClr val="accent2"/>
                </a:solidFill>
              </a:rPr>
              <a:t>Guardian newspaper article</a:t>
            </a:r>
            <a:r>
              <a:rPr lang="en-GB"/>
              <a:t> – eg abortion – human rights violations are wrong and MUST be halted at once!</a:t>
            </a:r>
          </a:p>
          <a:p>
            <a:pPr eaLnBrk="1" hangingPunct="1">
              <a:buFontTx/>
              <a:buAutoNum type="arabicPeriod"/>
            </a:pPr>
            <a:r>
              <a:rPr lang="en-GB"/>
              <a:t>Communist Party – 1979 “1 Child Policy” was needed – danger of Malthusian checks if we stop it!</a:t>
            </a:r>
          </a:p>
          <a:p>
            <a:pPr eaLnBrk="1" hangingPunct="1">
              <a:buFontTx/>
              <a:buAutoNum type="arabicPeriod"/>
            </a:pPr>
            <a:r>
              <a:rPr lang="en-GB"/>
              <a:t>Granny Police – need a job – if you loose your spying job you are on the streets – then the UN may come in again!</a:t>
            </a:r>
          </a:p>
          <a:p>
            <a:pPr eaLnBrk="1" hangingPunct="1">
              <a:buFontTx/>
              <a:buAutoNum type="arabicPeriod"/>
            </a:pPr>
            <a:r>
              <a:rPr lang="en-GB"/>
              <a:t>Young mothers – who want 2/3 children – not 1! – why should you only have to have 1 child – you are also in danger of loosing your job or having a forced abortion if you do not comply with the Communist Party</a:t>
            </a:r>
          </a:p>
          <a:p>
            <a:pPr eaLnBrk="1" hangingPunct="1">
              <a:buFontTx/>
              <a:buAutoNum type="arabicPeriod"/>
            </a:pPr>
            <a:endParaRPr lang="en-GB" u="sng"/>
          </a:p>
        </p:txBody>
      </p:sp>
      <p:pic>
        <p:nvPicPr>
          <p:cNvPr id="140291" name="Picture 3" descr="USSR%2520-%2520Hammer%2520%26%2520Sick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8913"/>
            <a:ext cx="273685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4" descr="one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20713"/>
            <a:ext cx="2808287"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descr="fetu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49275"/>
            <a:ext cx="2124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023938" y="703263"/>
            <a:ext cx="49672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EU AGEING </a:t>
            </a:r>
          </a:p>
          <a:p>
            <a:r>
              <a:rPr lang="en-GB" sz="6000"/>
              <a:t>POPULATION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365125" y="117475"/>
            <a:ext cx="855027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u="sng"/>
              <a:t>UK cont.</a:t>
            </a:r>
          </a:p>
          <a:p>
            <a:pPr eaLnBrk="1" hangingPunct="1"/>
            <a:r>
              <a:rPr lang="en-GB" sz="2800"/>
              <a:t>The number of old people, or dependent people is going to</a:t>
            </a:r>
          </a:p>
          <a:p>
            <a:pPr eaLnBrk="1" hangingPunct="1"/>
            <a:r>
              <a:rPr lang="en-GB" sz="2800"/>
              <a:t> increase significantly. This causes lots of problems for the</a:t>
            </a:r>
          </a:p>
          <a:p>
            <a:pPr eaLnBrk="1" hangingPunct="1"/>
            <a:r>
              <a:rPr lang="en-GB" sz="2800"/>
              <a:t> government. First of all the old people need to be looked </a:t>
            </a:r>
          </a:p>
          <a:p>
            <a:pPr eaLnBrk="1" hangingPunct="1"/>
            <a:r>
              <a:rPr lang="en-GB" sz="2800"/>
              <a:t>after in old age. Traditional National Insurance payments</a:t>
            </a:r>
          </a:p>
          <a:p>
            <a:pPr eaLnBrk="1" hangingPunct="1"/>
            <a:r>
              <a:rPr lang="en-GB" sz="2800"/>
              <a:t>leave billions of £ worth of shortfall. Where will this </a:t>
            </a:r>
          </a:p>
          <a:p>
            <a:pPr eaLnBrk="1" hangingPunct="1"/>
            <a:r>
              <a:rPr lang="en-GB" sz="2800"/>
              <a:t>money come from?</a:t>
            </a:r>
          </a:p>
          <a:p>
            <a:pPr eaLnBrk="1" hangingPunct="1">
              <a:buFontTx/>
              <a:buAutoNum type="arabicPeriod"/>
            </a:pPr>
            <a:r>
              <a:rPr lang="en-GB" sz="2800"/>
              <a:t>Direct taxation by the government</a:t>
            </a:r>
          </a:p>
          <a:p>
            <a:pPr eaLnBrk="1" hangingPunct="1">
              <a:buFontTx/>
              <a:buAutoNum type="arabicPeriod"/>
            </a:pPr>
            <a:r>
              <a:rPr lang="en-GB" sz="2800"/>
              <a:t>People will need to save more for retirement</a:t>
            </a:r>
          </a:p>
          <a:p>
            <a:pPr eaLnBrk="1" hangingPunct="1">
              <a:buFontTx/>
              <a:buAutoNum type="arabicPeriod"/>
            </a:pPr>
            <a:r>
              <a:rPr lang="en-GB" sz="2800"/>
              <a:t>People will work till they are 70-75!!</a:t>
            </a:r>
          </a:p>
          <a:p>
            <a:pPr eaLnBrk="1" hangingPunct="1"/>
            <a:r>
              <a:rPr lang="en-GB" sz="2800"/>
              <a:t>The birth rate is also falling in the UK as children are</a:t>
            </a:r>
          </a:p>
          <a:p>
            <a:pPr eaLnBrk="1" hangingPunct="1"/>
            <a:r>
              <a:rPr lang="en-GB" sz="2800"/>
              <a:t>expensive to put through education and feed etc.</a:t>
            </a:r>
          </a:p>
          <a:p>
            <a:pPr eaLnBrk="1" hangingPunct="1"/>
            <a:r>
              <a:rPr lang="en-GB" sz="2800"/>
              <a:t>People are living much longer due to increases in health care and treatments of cancer are improving. Also genetic treatment of disease is also getting better.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Gordon%20Brown%20Blur%20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2165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descr="genderbudget_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3429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304800" y="76200"/>
            <a:ext cx="865981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Dependency Ratio</a:t>
            </a:r>
          </a:p>
          <a:p>
            <a:pPr eaLnBrk="1" hangingPunct="1"/>
            <a:endParaRPr lang="en-GB" u="sng"/>
          </a:p>
          <a:p>
            <a:pPr eaLnBrk="1" hangingPunct="1"/>
            <a:r>
              <a:rPr lang="en-GB" sz="2800" u="sng">
                <a:solidFill>
                  <a:srgbClr val="FF3300"/>
                </a:solidFill>
              </a:rPr>
              <a:t>(</a:t>
            </a:r>
            <a:r>
              <a:rPr lang="en-GB" sz="2800" b="1" u="sng">
                <a:solidFill>
                  <a:srgbClr val="FF3300"/>
                </a:solidFill>
              </a:rPr>
              <a:t>nos of children under 15 + nos of people over 65</a:t>
            </a:r>
            <a:r>
              <a:rPr lang="en-GB" sz="2800" u="sng">
                <a:solidFill>
                  <a:srgbClr val="FF3300"/>
                </a:solidFill>
              </a:rPr>
              <a:t>) x 100</a:t>
            </a:r>
          </a:p>
          <a:p>
            <a:pPr algn="ctr" eaLnBrk="1" hangingPunct="1"/>
            <a:r>
              <a:rPr lang="en-GB" sz="2800">
                <a:solidFill>
                  <a:srgbClr val="FF3300"/>
                </a:solidFill>
              </a:rPr>
              <a:t>Total nos of people aged 16-64</a:t>
            </a:r>
          </a:p>
          <a:p>
            <a:pPr eaLnBrk="1" hangingPunct="1"/>
            <a:endParaRPr lang="en-GB" sz="2800">
              <a:solidFill>
                <a:srgbClr val="FF3300"/>
              </a:solidFill>
            </a:endParaRPr>
          </a:p>
          <a:p>
            <a:pPr eaLnBrk="1" hangingPunct="1"/>
            <a:r>
              <a:rPr lang="en-GB" sz="2800"/>
              <a:t>UK in 2001 = </a:t>
            </a:r>
            <a:r>
              <a:rPr lang="en-GB" sz="2800">
                <a:solidFill>
                  <a:srgbClr val="FF3300"/>
                </a:solidFill>
              </a:rPr>
              <a:t>51.4</a:t>
            </a:r>
            <a:endParaRPr lang="en-GB" sz="2800" u="sng">
              <a:solidFill>
                <a:srgbClr val="FF3300"/>
              </a:solidFill>
            </a:endParaRPr>
          </a:p>
          <a:p>
            <a:pPr eaLnBrk="1" hangingPunct="1"/>
            <a:r>
              <a:rPr lang="en-GB" sz="2800"/>
              <a:t>                          </a:t>
            </a:r>
          </a:p>
          <a:p>
            <a:pPr eaLnBrk="1" hangingPunct="1"/>
            <a:r>
              <a:rPr lang="en-GB" sz="2800"/>
              <a:t>UK in 2050 = </a:t>
            </a:r>
            <a:r>
              <a:rPr lang="en-GB" sz="2800">
                <a:solidFill>
                  <a:srgbClr val="FF3300"/>
                </a:solidFill>
              </a:rPr>
              <a:t>70</a:t>
            </a:r>
          </a:p>
          <a:p>
            <a:pPr eaLnBrk="1" hangingPunct="1"/>
            <a:endParaRPr lang="en-GB" sz="2800" u="sng">
              <a:solidFill>
                <a:srgbClr val="FF3300"/>
              </a:solidFill>
            </a:endParaRPr>
          </a:p>
          <a:p>
            <a:pPr eaLnBrk="1" hangingPunct="1"/>
            <a:r>
              <a:rPr lang="en-GB"/>
              <a:t>The dependency ratio is going to increase from 51 to 70 over the next 50 years. This causes a huge number of issues for the government. </a:t>
            </a:r>
          </a:p>
          <a:p>
            <a:pPr eaLnBrk="1" hangingPunct="1"/>
            <a:r>
              <a:rPr lang="en-GB">
                <a:solidFill>
                  <a:schemeClr val="accent2"/>
                </a:solidFill>
              </a:rPr>
              <a:t>1. The state pension in the UK is not enough so the government has to think about raising taxation to pay for the ever ageing population</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12725" y="381000"/>
            <a:ext cx="87026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t>2. More old people’s homes will need to be built and nurses found to care for old people</a:t>
            </a:r>
          </a:p>
          <a:p>
            <a:pPr eaLnBrk="1" hangingPunct="1"/>
            <a:r>
              <a:rPr lang="en-GB"/>
              <a:t>3. There will be an increase in power of the “grey vote” in other words political parties will need to appeal to the older generation more in the years to come</a:t>
            </a:r>
          </a:p>
          <a:p>
            <a:pPr eaLnBrk="1" hangingPunct="1"/>
            <a:r>
              <a:rPr lang="en-GB"/>
              <a:t>4. The population pyramid for 2050 is very top heavy as the death rate is very low. The birth rate is also very low and falling. This may lead to a declining population or a negative natural increase rate. </a:t>
            </a:r>
          </a:p>
          <a:p>
            <a:pPr eaLnBrk="1" hangingPunct="1"/>
            <a:endParaRPr lang="en-GB"/>
          </a:p>
          <a:p>
            <a:pPr eaLnBrk="1" hangingPunct="1"/>
            <a:r>
              <a:rPr lang="en-GB"/>
              <a:t>All this has come about due to an increase in medical technology, better diets and exercise so people are living healthier and longer lives. The government has to face up to these issues in the coming years.</a:t>
            </a:r>
          </a:p>
        </p:txBody>
      </p:sp>
      <p:pic>
        <p:nvPicPr>
          <p:cNvPr id="145411" name="Picture 3" descr="Gordon%20Brown%20Blur%20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800600"/>
            <a:ext cx="1997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dissolve">
                                      <p:cBhvr>
                                        <p:cTn id="7" dur="500"/>
                                        <p:tgtEl>
                                          <p:spTgt spid="57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dissolve">
                                      <p:cBhvr>
                                        <p:cTn id="12" dur="500"/>
                                        <p:tgtEl>
                                          <p:spTgt spid="573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6">
                                            <p:txEl>
                                              <p:pRg st="2" end="2"/>
                                            </p:txEl>
                                          </p:spTgt>
                                        </p:tgtEl>
                                        <p:attrNameLst>
                                          <p:attrName>style.visibility</p:attrName>
                                        </p:attrNameLst>
                                      </p:cBhvr>
                                      <p:to>
                                        <p:strVal val="visible"/>
                                      </p:to>
                                    </p:set>
                                    <p:animEffect transition="in" filter="dissolve">
                                      <p:cBhvr>
                                        <p:cTn id="17" dur="500"/>
                                        <p:tgtEl>
                                          <p:spTgt spid="573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7346">
                                            <p:txEl>
                                              <p:pRg st="4" end="4"/>
                                            </p:txEl>
                                          </p:spTgt>
                                        </p:tgtEl>
                                        <p:attrNameLst>
                                          <p:attrName>style.visibility</p:attrName>
                                        </p:attrNameLst>
                                      </p:cBhvr>
                                      <p:to>
                                        <p:strVal val="visible"/>
                                      </p:to>
                                    </p:set>
                                    <p:animEffect transition="in" filter="dissolve">
                                      <p:cBhvr>
                                        <p:cTn id="22" dur="500"/>
                                        <p:tgtEl>
                                          <p:spTgt spid="57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89916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3200" u="sng"/>
              <a:t>Isle of Lewis</a:t>
            </a:r>
          </a:p>
          <a:p>
            <a:r>
              <a:rPr lang="en-GB" sz="3200" u="sng"/>
              <a:t>Accessibility</a:t>
            </a:r>
            <a:r>
              <a:rPr lang="en-GB" sz="3200"/>
              <a:t> &gt; only 3 ferries every day to the mainland of Scotland. 100’s miles from the centre of Scotland’s population. Very remote.</a:t>
            </a:r>
          </a:p>
          <a:p>
            <a:r>
              <a:rPr lang="en-GB" sz="3200" u="sng"/>
              <a:t>Relief (shape of land</a:t>
            </a:r>
            <a:r>
              <a:rPr lang="en-GB" sz="3200"/>
              <a:t>) &gt; quite hilly so not good for buildings</a:t>
            </a:r>
          </a:p>
          <a:p>
            <a:r>
              <a:rPr lang="en-GB" sz="3200" u="sng"/>
              <a:t>Drainage &gt;</a:t>
            </a:r>
            <a:r>
              <a:rPr lang="en-GB" sz="3200"/>
              <a:t> lots of lakes – poor drainage – boggy / marshy – peat bogs</a:t>
            </a:r>
          </a:p>
          <a:p>
            <a:r>
              <a:rPr lang="en-GB" sz="3200" u="sng"/>
              <a:t>Climate &gt;</a:t>
            </a:r>
            <a:r>
              <a:rPr lang="en-GB" sz="3200"/>
              <a:t> Very very wet – experiences full force of Atlantic gales – warm conditions attract midges!</a:t>
            </a:r>
          </a:p>
          <a:p>
            <a:r>
              <a:rPr lang="en-GB" sz="3200" u="sng"/>
              <a:t>Resources</a:t>
            </a:r>
            <a:r>
              <a:rPr lang="en-GB" sz="3200"/>
              <a:t> &gt; Peat is only resource! – poor soils </a:t>
            </a:r>
            <a:r>
              <a:rPr lang="en-GB" sz="3200" u="sng"/>
              <a:t>Employment &gt;</a:t>
            </a:r>
            <a:r>
              <a:rPr lang="en-GB" sz="3200"/>
              <a:t> few jobs – only fishing, crofting, making tweed</a:t>
            </a:r>
          </a:p>
          <a:p>
            <a:r>
              <a:rPr lang="en-GB" sz="3200" u="sng"/>
              <a:t>Services &gt;</a:t>
            </a:r>
            <a:r>
              <a:rPr lang="en-GB" sz="3200"/>
              <a:t> Stornoway main town – few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 calcmode="lin" valueType="num">
                                      <p:cBhvr additive="base">
                                        <p:cTn id="31" dur="500" fill="hold"/>
                                        <p:tgtEl>
                                          <p:spTgt spid="614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146">
                                            <p:txEl>
                                              <p:pRg st="5" end="5"/>
                                            </p:txEl>
                                          </p:spTgt>
                                        </p:tgtEl>
                                        <p:attrNameLst>
                                          <p:attrName>style.visibility</p:attrName>
                                        </p:attrNameLst>
                                      </p:cBhvr>
                                      <p:to>
                                        <p:strVal val="visible"/>
                                      </p:to>
                                    </p:set>
                                    <p:anim calcmode="lin" valueType="num">
                                      <p:cBhvr additive="base">
                                        <p:cTn id="37" dur="500" fill="hold"/>
                                        <p:tgtEl>
                                          <p:spTgt spid="614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1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146">
                                            <p:txEl>
                                              <p:pRg st="6" end="6"/>
                                            </p:txEl>
                                          </p:spTgt>
                                        </p:tgtEl>
                                        <p:attrNameLst>
                                          <p:attrName>style.visibility</p:attrName>
                                        </p:attrNameLst>
                                      </p:cBhvr>
                                      <p:to>
                                        <p:strVal val="visible"/>
                                      </p:to>
                                    </p:set>
                                    <p:anim calcmode="lin" valueType="num">
                                      <p:cBhvr additive="base">
                                        <p:cTn id="43" dur="500" fill="hold"/>
                                        <p:tgtEl>
                                          <p:spTgt spid="6146">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14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36525" y="-34925"/>
            <a:ext cx="877887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800" u="sng"/>
              <a:t>Port Talbot</a:t>
            </a:r>
          </a:p>
          <a:p>
            <a:r>
              <a:rPr lang="en-GB" sz="2800"/>
              <a:t>Accessibility &gt; M4 motorway goes straight through this area</a:t>
            </a:r>
          </a:p>
          <a:p>
            <a:r>
              <a:rPr lang="en-GB" sz="2800"/>
              <a:t>Relief &gt; mostly a coastal plain lying between highlands of South Wales and Severn Estuary</a:t>
            </a:r>
          </a:p>
          <a:p>
            <a:r>
              <a:rPr lang="en-GB" sz="2800"/>
              <a:t>Drainage &gt; well drained good for farming</a:t>
            </a:r>
          </a:p>
          <a:p>
            <a:r>
              <a:rPr lang="en-GB" sz="2800"/>
              <a:t>Climate &gt; can be wet but temperatures much warmer than Isle of Lewis</a:t>
            </a:r>
          </a:p>
          <a:p>
            <a:r>
              <a:rPr lang="en-GB" sz="2800"/>
              <a:t>Resources &gt; Coal , iron ore, limestone all contributed to the local iron and steel industry which has attracted people for jobs in the area</a:t>
            </a:r>
          </a:p>
          <a:p>
            <a:r>
              <a:rPr lang="en-GB" sz="2800"/>
              <a:t>Employment &gt; lots of jobs – eg oil refineries (Swansea)</a:t>
            </a:r>
          </a:p>
          <a:p>
            <a:r>
              <a:rPr lang="en-GB" sz="2800"/>
              <a:t>Services &gt; Swansea city nearby – offer a wide range – eg large hospitals, schools, cinemas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23938" y="703263"/>
            <a:ext cx="55181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DENSITY AND </a:t>
            </a:r>
          </a:p>
          <a:p>
            <a:r>
              <a:rPr lang="en-GB" sz="6000"/>
              <a:t>DISTRIBUTION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2152650"/>
            <a:ext cx="685800" cy="38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609600" y="2914650"/>
            <a:ext cx="685800" cy="3810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2532" name="Rectangle 4"/>
          <p:cNvSpPr>
            <a:spLocks noChangeArrowheads="1"/>
          </p:cNvSpPr>
          <p:nvPr/>
        </p:nvSpPr>
        <p:spPr bwMode="auto">
          <a:xfrm>
            <a:off x="609600" y="3600450"/>
            <a:ext cx="685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3" name="Rectangle 5"/>
          <p:cNvSpPr>
            <a:spLocks noChangeArrowheads="1"/>
          </p:cNvSpPr>
          <p:nvPr/>
        </p:nvSpPr>
        <p:spPr bwMode="auto">
          <a:xfrm>
            <a:off x="609600" y="4286250"/>
            <a:ext cx="685800" cy="457200"/>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8199" name="Text Box 7"/>
          <p:cNvSpPr txBox="1">
            <a:spLocks noChangeArrowheads="1"/>
          </p:cNvSpPr>
          <p:nvPr/>
        </p:nvSpPr>
        <p:spPr bwMode="auto">
          <a:xfrm>
            <a:off x="1355725" y="2152650"/>
            <a:ext cx="60848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t>Above 200,000 – eg Derby (218,800)</a:t>
            </a:r>
          </a:p>
          <a:p>
            <a:endParaRPr lang="en-GB"/>
          </a:p>
          <a:p>
            <a:r>
              <a:rPr lang="en-GB"/>
              <a:t>100,001 to 200,000 – eg Ambervalley (111,900)</a:t>
            </a:r>
          </a:p>
          <a:p>
            <a:endParaRPr lang="en-GB"/>
          </a:p>
          <a:p>
            <a:r>
              <a:rPr lang="en-GB"/>
              <a:t>80,000 to 100000 – eg High Peak (85,100)</a:t>
            </a:r>
          </a:p>
          <a:p>
            <a:endParaRPr lang="en-GB"/>
          </a:p>
          <a:p>
            <a:r>
              <a:rPr lang="en-GB"/>
              <a:t>Less than 80,000 – eg Bolsover (70,400)</a:t>
            </a:r>
          </a:p>
        </p:txBody>
      </p:sp>
      <p:sp>
        <p:nvSpPr>
          <p:cNvPr id="22535" name="Text Box 8"/>
          <p:cNvSpPr txBox="1">
            <a:spLocks noChangeArrowheads="1"/>
          </p:cNvSpPr>
          <p:nvPr/>
        </p:nvSpPr>
        <p:spPr bwMode="auto">
          <a:xfrm>
            <a:off x="228600" y="1035050"/>
            <a:ext cx="8704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3600" u="sng"/>
              <a:t>Chloropleth Map for Population of Derbyshire</a:t>
            </a:r>
          </a:p>
          <a:p>
            <a:pPr algn="ctr"/>
            <a:r>
              <a:rPr lang="en-GB" sz="3600" u="sng"/>
              <a:t>1991</a:t>
            </a:r>
          </a:p>
        </p:txBody>
      </p:sp>
      <p:sp>
        <p:nvSpPr>
          <p:cNvPr id="22536" name="Text Box 9"/>
          <p:cNvSpPr txBox="1">
            <a:spLocks noChangeArrowheads="1"/>
          </p:cNvSpPr>
          <p:nvPr/>
        </p:nvSpPr>
        <p:spPr bwMode="auto">
          <a:xfrm>
            <a:off x="228600" y="5029200"/>
            <a:ext cx="87963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800">
                <a:solidFill>
                  <a:srgbClr val="FF3300"/>
                </a:solidFill>
              </a:rPr>
              <a:t>Colour in the regions of Derbyshire as per Q 4 a and 4b, p71</a:t>
            </a:r>
          </a:p>
          <a:p>
            <a:r>
              <a:rPr lang="en-GB" sz="2800">
                <a:solidFill>
                  <a:srgbClr val="FF3300"/>
                </a:solidFill>
              </a:rPr>
              <a:t>And Figure 2.11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500" fill="hold"/>
                                        <p:tgtEl>
                                          <p:spTgt spid="8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xEl>
                                              <p:pRg st="2" end="2"/>
                                            </p:txEl>
                                          </p:spTgt>
                                        </p:tgtEl>
                                        <p:attrNameLst>
                                          <p:attrName>style.visibility</p:attrName>
                                        </p:attrNameLst>
                                      </p:cBhvr>
                                      <p:to>
                                        <p:strVal val="visible"/>
                                      </p:to>
                                    </p:set>
                                    <p:anim calcmode="lin" valueType="num">
                                      <p:cBhvr additive="base">
                                        <p:cTn id="13" dur="500" fill="hold"/>
                                        <p:tgtEl>
                                          <p:spTgt spid="81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xEl>
                                              <p:pRg st="4" end="4"/>
                                            </p:txEl>
                                          </p:spTgt>
                                        </p:tgtEl>
                                        <p:attrNameLst>
                                          <p:attrName>style.visibility</p:attrName>
                                        </p:attrNameLst>
                                      </p:cBhvr>
                                      <p:to>
                                        <p:strVal val="visible"/>
                                      </p:to>
                                    </p:set>
                                    <p:anim calcmode="lin" valueType="num">
                                      <p:cBhvr additive="base">
                                        <p:cTn id="19" dur="500" fill="hold"/>
                                        <p:tgtEl>
                                          <p:spTgt spid="81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9">
                                            <p:txEl>
                                              <p:pRg st="6" end="6"/>
                                            </p:txEl>
                                          </p:spTgt>
                                        </p:tgtEl>
                                        <p:attrNameLst>
                                          <p:attrName>style.visibility</p:attrName>
                                        </p:attrNameLst>
                                      </p:cBhvr>
                                      <p:to>
                                        <p:strVal val="visible"/>
                                      </p:to>
                                    </p:set>
                                    <p:anim calcmode="lin" valueType="num">
                                      <p:cBhvr additive="base">
                                        <p:cTn id="25" dur="500" fill="hold"/>
                                        <p:tgtEl>
                                          <p:spTgt spid="81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 y="304800"/>
            <a:ext cx="89154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3200" u="sng"/>
              <a:t>World Population Distribution</a:t>
            </a:r>
          </a:p>
          <a:p>
            <a:r>
              <a:rPr lang="en-GB" sz="3200">
                <a:solidFill>
                  <a:srgbClr val="FF3300"/>
                </a:solidFill>
              </a:rPr>
              <a:t>Describe </a:t>
            </a:r>
            <a:r>
              <a:rPr lang="en-GB" sz="3200"/>
              <a:t>&gt; Asia has 59% of the world’s population. Europe (CIS) has 16%; the smallest is Oceania with 1%. </a:t>
            </a:r>
          </a:p>
          <a:p>
            <a:r>
              <a:rPr lang="en-GB" sz="3200">
                <a:solidFill>
                  <a:srgbClr val="FF3300"/>
                </a:solidFill>
              </a:rPr>
              <a:t>Explain &gt;</a:t>
            </a:r>
            <a:r>
              <a:rPr lang="en-GB" sz="3200"/>
              <a:t> (in Asia) The death rates are slowly falling due to an increase in health care and vaccinations. People are living longer. The birth rate is high – there are 5/6 children per family as there is little contraception available and implemented. Why should they have small families when children are seen as a free labour supply on your farm and will look after you in old age. Also seen as a sign of virility (especially in India)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457200" y="2667000"/>
            <a:ext cx="7772400" cy="1143000"/>
          </a:xfrm>
        </p:spPr>
        <p:txBody>
          <a:bodyPr/>
          <a:lstStyle/>
          <a:p>
            <a:r>
              <a:rPr lang="en-US" smtClean="0"/>
              <a:t>Thomas Malthus:</a:t>
            </a:r>
            <a:br>
              <a:rPr lang="en-US" smtClean="0"/>
            </a:br>
            <a:r>
              <a:rPr lang="en-US" sz="2800" smtClean="0"/>
              <a:t>He said that when population levels rose about that of food production - 3 “checks” would occur:</a:t>
            </a:r>
            <a:br>
              <a:rPr lang="en-US" sz="2800" smtClean="0"/>
            </a:br>
            <a:r>
              <a:rPr lang="en-US" sz="2800" smtClean="0"/>
              <a:t>1. Wars - eg Somalia 1990s</a:t>
            </a:r>
            <a:br>
              <a:rPr lang="en-US" sz="2800" smtClean="0"/>
            </a:br>
            <a:r>
              <a:rPr lang="en-US" sz="2800" smtClean="0"/>
              <a:t>2. Famine</a:t>
            </a:r>
            <a:br>
              <a:rPr lang="en-US" sz="2800" smtClean="0"/>
            </a:br>
            <a:r>
              <a:rPr lang="en-US" sz="2800" smtClean="0"/>
              <a:t>3. Disease</a:t>
            </a:r>
            <a:br>
              <a:rPr lang="en-US" sz="2800" smtClean="0"/>
            </a:br>
            <a:r>
              <a:rPr lang="en-US" sz="2800" smtClean="0"/>
              <a:t/>
            </a:r>
            <a:br>
              <a:rPr lang="en-US" sz="2800" smtClean="0"/>
            </a:br>
            <a:r>
              <a:rPr lang="en-US" sz="2800" smtClean="0"/>
              <a:t>these checks would bring population levels down again in line with food production.</a:t>
            </a:r>
            <a:br>
              <a:rPr lang="en-US" sz="2800" smtClean="0"/>
            </a:br>
            <a:r>
              <a:rPr lang="en-US" sz="2800" smtClean="0"/>
              <a:t/>
            </a:r>
            <a:br>
              <a:rPr lang="en-US" sz="2800" smtClean="0"/>
            </a:br>
            <a:r>
              <a:rPr lang="en-US" sz="2800" smtClean="0"/>
              <a:t>Another demographer </a:t>
            </a:r>
            <a:r>
              <a:rPr lang="en-US" sz="4000" b="1" smtClean="0"/>
              <a:t>Boserup </a:t>
            </a:r>
            <a:r>
              <a:rPr lang="en-US" sz="2800" smtClean="0"/>
              <a:t>- she disagrees with Malthus (19C) - she says that humans will find ways of coping through advances in medicine and technology - eg living on the moon!</a:t>
            </a: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23938" y="703263"/>
            <a:ext cx="1878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DTM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228600"/>
            <a:ext cx="8550275"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b="1">
                <a:solidFill>
                  <a:schemeClr val="accent2"/>
                </a:solidFill>
              </a:rPr>
              <a:t>Carry Capacity</a:t>
            </a:r>
            <a:r>
              <a:rPr lang="en-GB" sz="2800"/>
              <a:t> = The maximum number of people that can be supported by the available resources. After this point (C.C.) to 2 theories have been proposed:</a:t>
            </a:r>
          </a:p>
          <a:p>
            <a:pPr eaLnBrk="1" hangingPunct="1">
              <a:buFontTx/>
              <a:buAutoNum type="arabicPeriod"/>
            </a:pPr>
            <a:r>
              <a:rPr lang="en-GB" sz="2800" b="1">
                <a:solidFill>
                  <a:schemeClr val="accent2"/>
                </a:solidFill>
              </a:rPr>
              <a:t>Malthus</a:t>
            </a:r>
            <a:r>
              <a:rPr lang="en-GB" sz="2800">
                <a:solidFill>
                  <a:schemeClr val="accent2"/>
                </a:solidFill>
              </a:rPr>
              <a:t> </a:t>
            </a:r>
            <a:r>
              <a:rPr lang="en-GB" sz="2800"/>
              <a:t>– he said that WAR, FAMINE and DISEASE would result in people dying and the population being “CHECKED” (or brought back to the carrying capacity level).</a:t>
            </a:r>
          </a:p>
          <a:p>
            <a:pPr eaLnBrk="1" hangingPunct="1">
              <a:buFontTx/>
              <a:buAutoNum type="arabicPeriod"/>
            </a:pPr>
            <a:r>
              <a:rPr lang="en-GB" sz="2800" b="1">
                <a:solidFill>
                  <a:schemeClr val="accent2"/>
                </a:solidFill>
              </a:rPr>
              <a:t>Boserup</a:t>
            </a:r>
            <a:r>
              <a:rPr lang="en-GB" sz="2800">
                <a:solidFill>
                  <a:schemeClr val="accent2"/>
                </a:solidFill>
              </a:rPr>
              <a:t> </a:t>
            </a:r>
            <a:r>
              <a:rPr lang="en-GB" sz="2800"/>
              <a:t>– she said that humans will find the technology to cope with the ever increasing number of mouths to feed – example Island of Mauritius</a:t>
            </a:r>
          </a:p>
          <a:p>
            <a:pPr eaLnBrk="1" hangingPunct="1"/>
            <a:r>
              <a:rPr lang="en-GB" sz="2800" b="1">
                <a:solidFill>
                  <a:schemeClr val="accent2"/>
                </a:solidFill>
              </a:rPr>
              <a:t>Optimum Population</a:t>
            </a:r>
            <a:r>
              <a:rPr lang="en-GB" sz="2800"/>
              <a:t> = where there is a healthy balance between the number of people and available resources – I.e. there is enough to go around. If this point is reached a state of OVER-POPULATION is said to occur – (ie too many people in relation to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 calcmode="lin" valueType="num">
                                      <p:cBhvr additive="base">
                                        <p:cTn id="25" dur="500" fill="hold"/>
                                        <p:tgtEl>
                                          <p:spTgt spid="194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 y="990600"/>
            <a:ext cx="88392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400" u="sng">
                <a:solidFill>
                  <a:schemeClr val="accent2"/>
                </a:solidFill>
              </a:rPr>
              <a:t>Natural Increase</a:t>
            </a:r>
          </a:p>
          <a:p>
            <a:pPr eaLnBrk="1" hangingPunct="1"/>
            <a:endParaRPr lang="en-GB" sz="4400" u="sng">
              <a:solidFill>
                <a:schemeClr val="accent2"/>
              </a:solidFill>
            </a:endParaRPr>
          </a:p>
          <a:p>
            <a:pPr algn="ctr" eaLnBrk="1" hangingPunct="1"/>
            <a:r>
              <a:rPr lang="en-GB" sz="4400"/>
              <a:t>Natural Increase = </a:t>
            </a:r>
          </a:p>
          <a:p>
            <a:pPr algn="ctr" eaLnBrk="1" hangingPunct="1"/>
            <a:r>
              <a:rPr lang="en-GB" sz="4400"/>
              <a:t>Number of Births – Number of Deaths</a:t>
            </a:r>
          </a:p>
          <a:p>
            <a:pPr eaLnBrk="1" hangingPunct="1"/>
            <a:endParaRPr lang="en-GB" sz="3200"/>
          </a:p>
          <a:p>
            <a:pPr eaLnBrk="1" hangingPunct="1"/>
            <a:r>
              <a:rPr lang="en-GB" sz="3200"/>
              <a:t>If the Natural Increase (NI) is positive – the population will grow in size – eg India. If the natural increase is negative – the country will shrink in number – eg Sweden, Italy, Germany.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anim calcmode="lin" valueType="num">
                                      <p:cBhvr additive="base">
                                        <p:cTn id="13" dur="500" fill="hold"/>
                                        <p:tgtEl>
                                          <p:spTgt spid="2048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anim calcmode="lin" valueType="num">
                                      <p:cBhvr additive="base">
                                        <p:cTn id="19" dur="500" fill="hold"/>
                                        <p:tgtEl>
                                          <p:spTgt spid="2048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2">
                                            <p:txEl>
                                              <p:pRg st="5" end="5"/>
                                            </p:txEl>
                                          </p:spTgt>
                                        </p:tgtEl>
                                        <p:attrNameLst>
                                          <p:attrName>style.visibility</p:attrName>
                                        </p:attrNameLst>
                                      </p:cBhvr>
                                      <p:to>
                                        <p:strVal val="visible"/>
                                      </p:to>
                                    </p:set>
                                    <p:anim calcmode="lin" valueType="num">
                                      <p:cBhvr additive="base">
                                        <p:cTn id="25" dur="500" fill="hold"/>
                                        <p:tgtEl>
                                          <p:spTgt spid="2048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6525" y="-34925"/>
            <a:ext cx="87788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UK Population Pyramid:</a:t>
            </a:r>
          </a:p>
          <a:p>
            <a:pPr eaLnBrk="1" hangingPunct="1"/>
            <a:r>
              <a:rPr lang="en-GB"/>
              <a:t>2000 – Birth Rate is stable, death rate is medium – and there are more females than males in old age.</a:t>
            </a:r>
          </a:p>
          <a:p>
            <a:pPr eaLnBrk="1" hangingPunct="1"/>
            <a:endParaRPr lang="en-GB"/>
          </a:p>
          <a:p>
            <a:pPr eaLnBrk="1" hangingPunct="1"/>
            <a:r>
              <a:rPr lang="en-GB"/>
              <a:t>2025 – Birth Rate decreases and death rate decreases</a:t>
            </a:r>
          </a:p>
          <a:p>
            <a:pPr eaLnBrk="1" hangingPunct="1"/>
            <a:endParaRPr lang="en-GB"/>
          </a:p>
          <a:p>
            <a:pPr eaLnBrk="1" hangingPunct="1"/>
            <a:r>
              <a:rPr lang="en-GB"/>
              <a:t>2050 – Birth rate has fallen again and the death rate is VERY low. Natural Increase is negative – so the population will decline? The reason why there are fewer children is because they are expensive</a:t>
            </a:r>
          </a:p>
          <a:p>
            <a:pPr eaLnBrk="1" hangingPunct="1"/>
            <a:r>
              <a:rPr lang="en-GB"/>
              <a:t>And because more women are pursuing careers and therefore do not have time for a family. </a:t>
            </a:r>
          </a:p>
          <a:p>
            <a:pPr eaLnBrk="1" hangingPunct="1"/>
            <a:endParaRPr lang="en-GB"/>
          </a:p>
          <a:p>
            <a:pPr eaLnBrk="1" hangingPunct="1"/>
            <a:r>
              <a:rPr lang="en-GB"/>
              <a:t>The government will therefore need to plan for:</a:t>
            </a:r>
          </a:p>
          <a:p>
            <a:pPr eaLnBrk="1" hangingPunct="1">
              <a:buFontTx/>
              <a:buChar char="•"/>
            </a:pPr>
            <a:r>
              <a:rPr lang="en-GB"/>
              <a:t>More old peoples homes</a:t>
            </a:r>
          </a:p>
          <a:p>
            <a:pPr eaLnBrk="1" hangingPunct="1">
              <a:buFontTx/>
              <a:buChar char="•"/>
            </a:pPr>
            <a:r>
              <a:rPr lang="en-GB"/>
              <a:t>Increase retirement age so they can get more tax from you</a:t>
            </a:r>
          </a:p>
          <a:p>
            <a:pPr eaLnBrk="1" hangingPunct="1">
              <a:buFontTx/>
              <a:buChar char="•"/>
            </a:pPr>
            <a:r>
              <a:rPr lang="en-GB"/>
              <a:t>Increase in taxation to pay for old peoples homes and care</a:t>
            </a:r>
          </a:p>
          <a:p>
            <a:pPr eaLnBrk="1" hangingPunct="1">
              <a:buFontTx/>
              <a:buChar char="•"/>
            </a:pPr>
            <a:r>
              <a:rPr lang="en-GB"/>
              <a:t>The increase in power of the “grey vote” = the power of the vote of old people </a:t>
            </a:r>
          </a:p>
          <a:p>
            <a:pPr eaLnBrk="1" hangingPunct="1">
              <a:buFontTx/>
              <a:buChar char="•"/>
            </a:pP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orld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1828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0" y="838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u="sng">
                <a:latin typeface="Verdana" pitchFamily="34" charset="0"/>
              </a:rPr>
              <a:t>Levels of Population</a:t>
            </a:r>
          </a:p>
        </p:txBody>
      </p:sp>
      <p:sp>
        <p:nvSpPr>
          <p:cNvPr id="23556" name="Rectangle 4"/>
          <p:cNvSpPr>
            <a:spLocks noChangeArrowheads="1"/>
          </p:cNvSpPr>
          <p:nvPr/>
        </p:nvSpPr>
        <p:spPr bwMode="auto">
          <a:xfrm>
            <a:off x="2743200" y="16002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Paddington" pitchFamily="2" charset="0"/>
              </a:rPr>
              <a:t>The Three Levels of Population</a:t>
            </a:r>
          </a:p>
        </p:txBody>
      </p:sp>
      <p:sp>
        <p:nvSpPr>
          <p:cNvPr id="23557" name="Rectangle 5"/>
          <p:cNvSpPr>
            <a:spLocks noChangeArrowheads="1"/>
          </p:cNvSpPr>
          <p:nvPr/>
        </p:nvSpPr>
        <p:spPr bwMode="auto">
          <a:xfrm>
            <a:off x="457200" y="25908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Verdana" pitchFamily="34" charset="0"/>
              </a:rPr>
              <a:t>1 – Under Population</a:t>
            </a:r>
          </a:p>
        </p:txBody>
      </p:sp>
      <p:sp>
        <p:nvSpPr>
          <p:cNvPr id="23558" name="Text Box 6"/>
          <p:cNvSpPr txBox="1">
            <a:spLocks noChangeArrowheads="1"/>
          </p:cNvSpPr>
          <p:nvPr/>
        </p:nvSpPr>
        <p:spPr bwMode="auto">
          <a:xfrm>
            <a:off x="533400" y="3276600"/>
            <a:ext cx="56388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GB">
                <a:solidFill>
                  <a:srgbClr val="000000"/>
                </a:solidFill>
                <a:latin typeface="Verdana" pitchFamily="34" charset="0"/>
              </a:rPr>
              <a:t>This describes the situation where there are more resources in an area than the population needs. In most respects this is a good situation, as populations can stockpile resources or sell / donate resources, but it can mean resources are underused.</a:t>
            </a:r>
            <a:endParaRPr lang="en-GB"/>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22542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1+#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500" fill="hold"/>
                                        <p:tgtEl>
                                          <p:spTgt spid="23555"/>
                                        </p:tgtEl>
                                        <p:attrNameLst>
                                          <p:attrName>ppt_w</p:attrName>
                                        </p:attrNameLst>
                                      </p:cBhvr>
                                      <p:tavLst>
                                        <p:tav tm="0">
                                          <p:val>
                                            <p:fltVal val="0"/>
                                          </p:val>
                                        </p:tav>
                                        <p:tav tm="100000">
                                          <p:val>
                                            <p:strVal val="#ppt_w"/>
                                          </p:val>
                                        </p:tav>
                                      </p:tavLst>
                                    </p:anim>
                                    <p:anim calcmode="lin" valueType="num">
                                      <p:cBhvr>
                                        <p:cTn id="13"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3556">
                                            <p:txEl>
                                              <p:pRg st="0" end="0"/>
                                            </p:txEl>
                                          </p:spTgt>
                                        </p:tgtEl>
                                        <p:attrNameLst>
                                          <p:attrName>style.visibility</p:attrName>
                                        </p:attrNameLst>
                                      </p:cBhvr>
                                      <p:to>
                                        <p:strVal val="visible"/>
                                      </p:to>
                                    </p:set>
                                    <p:anim calcmode="lin" valueType="num">
                                      <p:cBhvr>
                                        <p:cTn id="18" dur="500" fill="hold"/>
                                        <p:tgtEl>
                                          <p:spTgt spid="2355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5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3557">
                                            <p:txEl>
                                              <p:pRg st="0" end="0"/>
                                            </p:txEl>
                                          </p:spTgt>
                                        </p:tgtEl>
                                        <p:attrNameLst>
                                          <p:attrName>style.visibility</p:attrName>
                                        </p:attrNameLst>
                                      </p:cBhvr>
                                      <p:to>
                                        <p:strVal val="visible"/>
                                      </p:to>
                                    </p:set>
                                    <p:anim calcmode="lin" valueType="num">
                                      <p:cBhvr>
                                        <p:cTn id="24" dur="500" fill="hold"/>
                                        <p:tgtEl>
                                          <p:spTgt spid="2355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355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checkerboard(across)">
                                      <p:cBhvr>
                                        <p:cTn id="30" dur="500"/>
                                        <p:tgtEl>
                                          <p:spTgt spid="23558"/>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23559"/>
                                        </p:tgtEl>
                                        <p:attrNameLst>
                                          <p:attrName>style.visibility</p:attrName>
                                        </p:attrNameLst>
                                      </p:cBhvr>
                                      <p:to>
                                        <p:strVal val="visible"/>
                                      </p:to>
                                    </p:set>
                                    <p:animEffect transition="in" filter="dissolve">
                                      <p:cBhvr>
                                        <p:cTn id="34"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build="p" autoUpdateAnimBg="0"/>
      <p:bldP spid="23557" grpId="0" build="p" autoUpdateAnimBg="0"/>
      <p:bldP spid="2355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1828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3048000" y="838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u="sng">
                <a:latin typeface="Verdana" pitchFamily="34" charset="0"/>
              </a:rPr>
              <a:t>Levels of Population</a:t>
            </a:r>
          </a:p>
        </p:txBody>
      </p:sp>
      <p:sp>
        <p:nvSpPr>
          <p:cNvPr id="24580" name="Rectangle 4"/>
          <p:cNvSpPr>
            <a:spLocks noChangeArrowheads="1"/>
          </p:cNvSpPr>
          <p:nvPr/>
        </p:nvSpPr>
        <p:spPr bwMode="auto">
          <a:xfrm>
            <a:off x="2743200" y="16002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Paddington" pitchFamily="2" charset="0"/>
              </a:rPr>
              <a:t>The Three Levels of Population</a:t>
            </a:r>
          </a:p>
        </p:txBody>
      </p:sp>
      <p:sp>
        <p:nvSpPr>
          <p:cNvPr id="24581" name="Rectangle 5"/>
          <p:cNvSpPr>
            <a:spLocks noChangeArrowheads="1"/>
          </p:cNvSpPr>
          <p:nvPr/>
        </p:nvSpPr>
        <p:spPr bwMode="auto">
          <a:xfrm>
            <a:off x="1447800" y="25908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Verdana" pitchFamily="34" charset="0"/>
              </a:rPr>
              <a:t>2 – Overpopulation</a:t>
            </a:r>
          </a:p>
        </p:txBody>
      </p:sp>
      <p:sp>
        <p:nvSpPr>
          <p:cNvPr id="24582" name="Text Box 6"/>
          <p:cNvSpPr txBox="1">
            <a:spLocks noChangeArrowheads="1"/>
          </p:cNvSpPr>
          <p:nvPr/>
        </p:nvSpPr>
        <p:spPr bwMode="auto">
          <a:xfrm>
            <a:off x="762000" y="3429000"/>
            <a:ext cx="56388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GB">
                <a:solidFill>
                  <a:srgbClr val="000000"/>
                </a:solidFill>
                <a:latin typeface="Verdana" pitchFamily="34" charset="0"/>
              </a:rPr>
              <a:t>When an area is overpopulated, it means that there are not enough resources to support the population. This may be because there are too many people or not enough resources. This can cause immense difficulties for the people in that area.</a:t>
            </a:r>
          </a:p>
        </p:txBody>
      </p:sp>
      <p:pic>
        <p:nvPicPr>
          <p:cNvPr id="245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743200"/>
            <a:ext cx="2068513"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1+#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4580">
                                            <p:txEl>
                                              <p:pRg st="0" end="0"/>
                                            </p:txEl>
                                          </p:spTgt>
                                        </p:tgtEl>
                                        <p:attrNameLst>
                                          <p:attrName>style.visibility</p:attrName>
                                        </p:attrNameLst>
                                      </p:cBhvr>
                                      <p:to>
                                        <p:strVal val="visible"/>
                                      </p:to>
                                    </p:set>
                                    <p:anim calcmode="lin" valueType="num">
                                      <p:cBhvr>
                                        <p:cTn id="18" dur="500" fill="hold"/>
                                        <p:tgtEl>
                                          <p:spTgt spid="2458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58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4581">
                                            <p:txEl>
                                              <p:pRg st="0" end="0"/>
                                            </p:txEl>
                                          </p:spTgt>
                                        </p:tgtEl>
                                        <p:attrNameLst>
                                          <p:attrName>style.visibility</p:attrName>
                                        </p:attrNameLst>
                                      </p:cBhvr>
                                      <p:to>
                                        <p:strVal val="visible"/>
                                      </p:to>
                                    </p:set>
                                    <p:anim calcmode="lin" valueType="num">
                                      <p:cBhvr>
                                        <p:cTn id="24" dur="5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5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582"/>
                                        </p:tgtEl>
                                        <p:attrNameLst>
                                          <p:attrName>style.visibility</p:attrName>
                                        </p:attrNameLst>
                                      </p:cBhvr>
                                      <p:to>
                                        <p:strVal val="visible"/>
                                      </p:to>
                                    </p:set>
                                    <p:animEffect transition="in" filter="checkerboard(across)">
                                      <p:cBhvr>
                                        <p:cTn id="30" dur="500"/>
                                        <p:tgtEl>
                                          <p:spTgt spid="24582"/>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24583"/>
                                        </p:tgtEl>
                                        <p:attrNameLst>
                                          <p:attrName>style.visibility</p:attrName>
                                        </p:attrNameLst>
                                      </p:cBhvr>
                                      <p:to>
                                        <p:strVal val="visible"/>
                                      </p:to>
                                    </p:set>
                                    <p:animEffect transition="in" filter="dissolve">
                                      <p:cBhvr>
                                        <p:cTn id="34"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build="p" autoUpdateAnimBg="0"/>
      <p:bldP spid="24581" grpId="0" build="p" autoUpdateAnimBg="0"/>
      <p:bldP spid="2458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mispheremap_imag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1828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3048000" y="838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u="sng">
                <a:latin typeface="Verdana" pitchFamily="34" charset="0"/>
              </a:rPr>
              <a:t>Levels of Population</a:t>
            </a:r>
          </a:p>
        </p:txBody>
      </p:sp>
      <p:sp>
        <p:nvSpPr>
          <p:cNvPr id="25604" name="Rectangle 4"/>
          <p:cNvSpPr>
            <a:spLocks noChangeArrowheads="1"/>
          </p:cNvSpPr>
          <p:nvPr/>
        </p:nvSpPr>
        <p:spPr bwMode="auto">
          <a:xfrm>
            <a:off x="2743200" y="16002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Paddington" pitchFamily="2" charset="0"/>
              </a:rPr>
              <a:t>The Three Levels of Population</a:t>
            </a:r>
          </a:p>
        </p:txBody>
      </p:sp>
      <p:sp>
        <p:nvSpPr>
          <p:cNvPr id="25605" name="Rectangle 5"/>
          <p:cNvSpPr>
            <a:spLocks noChangeArrowheads="1"/>
          </p:cNvSpPr>
          <p:nvPr/>
        </p:nvSpPr>
        <p:spPr bwMode="auto">
          <a:xfrm>
            <a:off x="1447800" y="25908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Verdana" pitchFamily="34" charset="0"/>
              </a:rPr>
              <a:t>2 – Optimum Population</a:t>
            </a:r>
          </a:p>
        </p:txBody>
      </p:sp>
      <p:sp>
        <p:nvSpPr>
          <p:cNvPr id="25606" name="Text Box 6"/>
          <p:cNvSpPr txBox="1">
            <a:spLocks noChangeArrowheads="1"/>
          </p:cNvSpPr>
          <p:nvPr/>
        </p:nvSpPr>
        <p:spPr bwMode="auto">
          <a:xfrm>
            <a:off x="685800" y="3505200"/>
            <a:ext cx="58674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GB">
                <a:solidFill>
                  <a:srgbClr val="000000"/>
                </a:solidFill>
                <a:latin typeface="Verdana" pitchFamily="34" charset="0"/>
              </a:rPr>
              <a:t>When an area is at optimum population, it has exactly the right amount of resources to support its population. There are no problems with the population gaining access to the resources they need, nor are there problems with resources being underused. </a:t>
            </a:r>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2046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1+#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500" fill="hold"/>
                                        <p:tgtEl>
                                          <p:spTgt spid="25603"/>
                                        </p:tgtEl>
                                        <p:attrNameLst>
                                          <p:attrName>ppt_w</p:attrName>
                                        </p:attrNameLst>
                                      </p:cBhvr>
                                      <p:tavLst>
                                        <p:tav tm="0">
                                          <p:val>
                                            <p:fltVal val="0"/>
                                          </p:val>
                                        </p:tav>
                                        <p:tav tm="100000">
                                          <p:val>
                                            <p:strVal val="#ppt_w"/>
                                          </p:val>
                                        </p:tav>
                                      </p:tavLst>
                                    </p:anim>
                                    <p:anim calcmode="lin" valueType="num">
                                      <p:cBhvr>
                                        <p:cTn id="13" dur="5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5604">
                                            <p:txEl>
                                              <p:pRg st="0" end="0"/>
                                            </p:txEl>
                                          </p:spTgt>
                                        </p:tgtEl>
                                        <p:attrNameLst>
                                          <p:attrName>style.visibility</p:attrName>
                                        </p:attrNameLst>
                                      </p:cBhvr>
                                      <p:to>
                                        <p:strVal val="visible"/>
                                      </p:to>
                                    </p:set>
                                    <p:anim calcmode="lin" valueType="num">
                                      <p:cBhvr>
                                        <p:cTn id="18" dur="500" fill="hold"/>
                                        <p:tgtEl>
                                          <p:spTgt spid="2560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560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5605">
                                            <p:txEl>
                                              <p:pRg st="0" end="0"/>
                                            </p:txEl>
                                          </p:spTgt>
                                        </p:tgtEl>
                                        <p:attrNameLst>
                                          <p:attrName>style.visibility</p:attrName>
                                        </p:attrNameLst>
                                      </p:cBhvr>
                                      <p:to>
                                        <p:strVal val="visible"/>
                                      </p:to>
                                    </p:set>
                                    <p:anim calcmode="lin" valueType="num">
                                      <p:cBhvr>
                                        <p:cTn id="24" dur="5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560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606"/>
                                        </p:tgtEl>
                                        <p:attrNameLst>
                                          <p:attrName>style.visibility</p:attrName>
                                        </p:attrNameLst>
                                      </p:cBhvr>
                                      <p:to>
                                        <p:strVal val="visible"/>
                                      </p:to>
                                    </p:set>
                                    <p:animEffect transition="in" filter="checkerboard(across)">
                                      <p:cBhvr>
                                        <p:cTn id="30" dur="500"/>
                                        <p:tgtEl>
                                          <p:spTgt spid="25606"/>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25607"/>
                                        </p:tgtEl>
                                        <p:attrNameLst>
                                          <p:attrName>style.visibility</p:attrName>
                                        </p:attrNameLst>
                                      </p:cBhvr>
                                      <p:to>
                                        <p:strVal val="visible"/>
                                      </p:to>
                                    </p:set>
                                    <p:animEffect transition="in" filter="dissolve">
                                      <p:cBhvr>
                                        <p:cTn id="34"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build="p" autoUpdateAnimBg="0"/>
      <p:bldP spid="25605" grpId="0" build="p" autoUpdateAnimBg="0"/>
      <p:bldP spid="2560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979488" y="1624013"/>
            <a:ext cx="11104563" cy="3611562"/>
            <a:chOff x="0" y="94"/>
            <a:chExt cx="6995" cy="2275"/>
          </a:xfrm>
        </p:grpSpPr>
        <p:sp>
          <p:nvSpPr>
            <p:cNvPr id="33796" name="Rectangle 3"/>
            <p:cNvSpPr>
              <a:spLocks noChangeArrowheads="1"/>
            </p:cNvSpPr>
            <p:nvPr/>
          </p:nvSpPr>
          <p:spPr bwMode="auto">
            <a:xfrm>
              <a:off x="0" y="94"/>
              <a:ext cx="518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3797" name="Rectangle 4"/>
            <p:cNvSpPr>
              <a:spLocks noChangeArrowheads="1"/>
            </p:cNvSpPr>
            <p:nvPr/>
          </p:nvSpPr>
          <p:spPr bwMode="auto">
            <a:xfrm>
              <a:off x="0" y="94"/>
              <a:ext cx="6995" cy="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t>  </a:t>
              </a:r>
              <a:r>
                <a:rPr lang="en-GB" sz="20700"/>
                <a:t> </a:t>
              </a:r>
              <a:r>
                <a:rPr lang="en-GB"/>
                <a:t>                                                            </a:t>
              </a:r>
            </a:p>
            <a:p>
              <a:pPr algn="ctr"/>
              <a:endParaRPr lang="en-GB"/>
            </a:p>
          </p:txBody>
        </p:sp>
      </p:grpSp>
      <p:pic>
        <p:nvPicPr>
          <p:cNvPr id="33795" name="Picture 5" descr="[image - demographic transition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u="sng" smtClean="0">
                <a:latin typeface="Comic Sans MS" pitchFamily="66" charset="0"/>
              </a:rPr>
              <a:t>Population Changes</a:t>
            </a:r>
            <a:endParaRPr lang="en-GB" smtClean="0"/>
          </a:p>
        </p:txBody>
      </p:sp>
      <p:sp>
        <p:nvSpPr>
          <p:cNvPr id="61443" name="Rectangle 3"/>
          <p:cNvSpPr>
            <a:spLocks noGrp="1" noChangeArrowheads="1"/>
          </p:cNvSpPr>
          <p:nvPr>
            <p:ph type="body" idx="1"/>
          </p:nvPr>
        </p:nvSpPr>
        <p:spPr/>
        <p:txBody>
          <a:bodyPr/>
          <a:lstStyle/>
          <a:p>
            <a:r>
              <a:rPr lang="en-GB" sz="2200" smtClean="0">
                <a:latin typeface="Comic Sans MS" pitchFamily="66" charset="0"/>
              </a:rPr>
              <a:t>The total population of an area depends upon changes in the </a:t>
            </a:r>
            <a:r>
              <a:rPr lang="en-GB" sz="2200" i="1" u="sng" smtClean="0">
                <a:latin typeface="Comic Sans MS" pitchFamily="66" charset="0"/>
              </a:rPr>
              <a:t>natural increase</a:t>
            </a:r>
            <a:r>
              <a:rPr lang="en-GB" sz="2200" smtClean="0">
                <a:latin typeface="Comic Sans MS" pitchFamily="66" charset="0"/>
              </a:rPr>
              <a:t> and </a:t>
            </a:r>
            <a:r>
              <a:rPr lang="en-GB" sz="2200" i="1" u="sng" smtClean="0">
                <a:latin typeface="Comic Sans MS" pitchFamily="66" charset="0"/>
              </a:rPr>
              <a:t>migration.</a:t>
            </a:r>
          </a:p>
          <a:p>
            <a:r>
              <a:rPr lang="en-GB" sz="2200" smtClean="0">
                <a:latin typeface="Comic Sans MS" pitchFamily="66" charset="0"/>
              </a:rPr>
              <a:t>The natural increase (or decrease) is the difference between the birth rate and the death rate.</a:t>
            </a:r>
          </a:p>
          <a:p>
            <a:r>
              <a:rPr lang="en-GB" sz="2200" smtClean="0">
                <a:latin typeface="Comic Sans MS" pitchFamily="66" charset="0"/>
              </a:rPr>
              <a:t>The birth rate is the number of live births in a year for every 1000 people in the total population.</a:t>
            </a:r>
          </a:p>
          <a:p>
            <a:r>
              <a:rPr lang="en-GB" sz="2200" smtClean="0">
                <a:latin typeface="Comic Sans MS" pitchFamily="66" charset="0"/>
              </a:rPr>
              <a:t>The death rate is the number of people in every 1000 who die in a year.</a:t>
            </a:r>
          </a:p>
          <a:p>
            <a:r>
              <a:rPr lang="en-GB" sz="2200" smtClean="0">
                <a:latin typeface="Comic Sans MS" pitchFamily="66" charset="0"/>
              </a:rPr>
              <a:t>If the birth rate is higher then the total population will increase.  If the death rate is higher then the total population will decrease.</a:t>
            </a:r>
            <a:endParaRPr lang="en-GB" sz="2400"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52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62467" name="Text Box 3"/>
          <p:cNvSpPr txBox="1">
            <a:spLocks noChangeArrowheads="1"/>
          </p:cNvSpPr>
          <p:nvPr/>
        </p:nvSpPr>
        <p:spPr bwMode="auto">
          <a:xfrm>
            <a:off x="152400" y="117475"/>
            <a:ext cx="87630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solidFill>
                  <a:schemeClr val="accent2"/>
                </a:solidFill>
              </a:rPr>
              <a:t>Natural Increase – p72</a:t>
            </a:r>
          </a:p>
          <a:p>
            <a:pPr eaLnBrk="1" hangingPunct="1"/>
            <a:r>
              <a:rPr lang="en-GB">
                <a:solidFill>
                  <a:schemeClr val="accent2"/>
                </a:solidFill>
              </a:rPr>
              <a:t>Country	Birth Rate	Death Rate	Natural Increase</a:t>
            </a:r>
          </a:p>
          <a:p>
            <a:pPr eaLnBrk="1" hangingPunct="1"/>
            <a:endParaRPr lang="en-GB">
              <a:solidFill>
                <a:schemeClr val="accent2"/>
              </a:solidFill>
            </a:endParaRPr>
          </a:p>
          <a:p>
            <a:pPr eaLnBrk="1" hangingPunct="1"/>
            <a:r>
              <a:rPr lang="en-GB"/>
              <a:t>Nigeria		43		13		+30 = therefore the 							country is growing 							quite rapidly</a:t>
            </a:r>
          </a:p>
          <a:p>
            <a:pPr eaLnBrk="1" hangingPunct="1"/>
            <a:endParaRPr lang="en-GB"/>
          </a:p>
          <a:p>
            <a:pPr eaLnBrk="1" hangingPunct="1"/>
            <a:r>
              <a:rPr lang="en-GB"/>
              <a:t>Mali		50		20		+30 = therefore the 							country is growing 							quite rapidly</a:t>
            </a:r>
          </a:p>
          <a:p>
            <a:pPr eaLnBrk="1" hangingPunct="1"/>
            <a:endParaRPr lang="en-GB"/>
          </a:p>
          <a:p>
            <a:pPr eaLnBrk="1" hangingPunct="1"/>
            <a:r>
              <a:rPr lang="en-GB"/>
              <a:t>Germany	10		11		-1 = the population is 							shrinking</a:t>
            </a:r>
          </a:p>
          <a:p>
            <a:pPr eaLnBrk="1" hangingPunct="1"/>
            <a:endParaRPr lang="en-GB"/>
          </a:p>
          <a:p>
            <a:pPr eaLnBrk="1" hangingPunct="1"/>
            <a:r>
              <a:rPr lang="en-GB"/>
              <a:t>Italy		9		9		0 = the population is 							remaining the same or is 						said to be stationary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anim calcmode="lin" valueType="num">
                                      <p:cBhvr additive="base">
                                        <p:cTn id="19"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5" end="5"/>
                                            </p:txEl>
                                          </p:spTgt>
                                        </p:tgtEl>
                                        <p:attrNameLst>
                                          <p:attrName>style.visibility</p:attrName>
                                        </p:attrNameLst>
                                      </p:cBhvr>
                                      <p:to>
                                        <p:strVal val="visible"/>
                                      </p:to>
                                    </p:set>
                                    <p:anim calcmode="lin" valueType="num">
                                      <p:cBhvr additive="base">
                                        <p:cTn id="25"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7" end="7"/>
                                            </p:txEl>
                                          </p:spTgt>
                                        </p:tgtEl>
                                        <p:attrNameLst>
                                          <p:attrName>style.visibility</p:attrName>
                                        </p:attrNameLst>
                                      </p:cBhvr>
                                      <p:to>
                                        <p:strVal val="visible"/>
                                      </p:to>
                                    </p:set>
                                    <p:anim calcmode="lin" valueType="num">
                                      <p:cBhvr additive="base">
                                        <p:cTn id="31" dur="500" fill="hold"/>
                                        <p:tgtEl>
                                          <p:spTgt spid="624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9" end="9"/>
                                            </p:txEl>
                                          </p:spTgt>
                                        </p:tgtEl>
                                        <p:attrNameLst>
                                          <p:attrName>style.visibility</p:attrName>
                                        </p:attrNameLst>
                                      </p:cBhvr>
                                      <p:to>
                                        <p:strVal val="visible"/>
                                      </p:to>
                                    </p:set>
                                    <p:anim calcmode="lin" valueType="num">
                                      <p:cBhvr additive="base">
                                        <p:cTn id="37" dur="500" fill="hold"/>
                                        <p:tgtEl>
                                          <p:spTgt spid="6246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295400" y="457200"/>
            <a:ext cx="655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GB" sz="3200" u="sng">
                <a:latin typeface="Paddington" pitchFamily="2" charset="0"/>
              </a:rPr>
              <a:t>Model 2: The PPM </a:t>
            </a:r>
          </a:p>
          <a:p>
            <a:pPr marL="342900" indent="-342900" algn="ctr" eaLnBrk="1" hangingPunct="1">
              <a:spcBef>
                <a:spcPct val="20000"/>
              </a:spcBef>
            </a:pPr>
            <a:r>
              <a:rPr lang="en-GB" sz="3200" u="sng">
                <a:latin typeface="Paddington" pitchFamily="2" charset="0"/>
              </a:rPr>
              <a:t>(Population Pyramid Model)</a:t>
            </a:r>
          </a:p>
        </p:txBody>
      </p:sp>
      <p:sp>
        <p:nvSpPr>
          <p:cNvPr id="63491" name="Text Box 3"/>
          <p:cNvSpPr txBox="1">
            <a:spLocks noChangeArrowheads="1"/>
          </p:cNvSpPr>
          <p:nvPr/>
        </p:nvSpPr>
        <p:spPr bwMode="auto">
          <a:xfrm>
            <a:off x="5334000" y="1752600"/>
            <a:ext cx="35052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GB" sz="2200">
                <a:latin typeface="Verdana" pitchFamily="34" charset="0"/>
              </a:rPr>
              <a:t>The PPM - 'Population Pyramid Model' shows how dynamic (subject to change) population is. The model is structured to show 'snapshots' of a population at four points during its development, which are shown as Stages 1 - 4 (A - D). A country will progress through the stages.</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456565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67200"/>
            <a:ext cx="456565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dissolve">
                                      <p:cBhvr>
                                        <p:cTn id="11" dur="500"/>
                                        <p:tgtEl>
                                          <p:spTgt spid="63492"/>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63493"/>
                                        </p:tgtEl>
                                        <p:attrNameLst>
                                          <p:attrName>style.visibility</p:attrName>
                                        </p:attrNameLst>
                                      </p:cBhvr>
                                      <p:to>
                                        <p:strVal val="visible"/>
                                      </p:to>
                                    </p:set>
                                    <p:animEffect transition="in" filter="dissolve">
                                      <p:cBhvr>
                                        <p:cTn id="15" dur="500"/>
                                        <p:tgtEl>
                                          <p:spTgt spid="634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3491"/>
                                        </p:tgtEl>
                                        <p:attrNameLst>
                                          <p:attrName>style.visibility</p:attrName>
                                        </p:attrNameLst>
                                      </p:cBhvr>
                                      <p:to>
                                        <p:strVal val="visible"/>
                                      </p:to>
                                    </p:set>
                                    <p:anim calcmode="lin" valueType="num">
                                      <p:cBhvr>
                                        <p:cTn id="20" dur="500" fill="hold"/>
                                        <p:tgtEl>
                                          <p:spTgt spid="63491"/>
                                        </p:tgtEl>
                                        <p:attrNameLst>
                                          <p:attrName>ppt_w</p:attrName>
                                        </p:attrNameLst>
                                      </p:cBhvr>
                                      <p:tavLst>
                                        <p:tav tm="0">
                                          <p:val>
                                            <p:fltVal val="0"/>
                                          </p:val>
                                        </p:tav>
                                        <p:tav tm="100000">
                                          <p:val>
                                            <p:strVal val="#ppt_w"/>
                                          </p:val>
                                        </p:tav>
                                      </p:tavLst>
                                    </p:anim>
                                    <p:anim calcmode="lin" valueType="num">
                                      <p:cBhvr>
                                        <p:cTn id="21" dur="500" fill="hold"/>
                                        <p:tgtEl>
                                          <p:spTgt spid="634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52400" y="76200"/>
            <a:ext cx="899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20000"/>
              </a:spcBef>
            </a:pPr>
            <a:r>
              <a:rPr lang="en-GB" sz="3200" u="sng">
                <a:latin typeface="Paddington" pitchFamily="2" charset="0"/>
              </a:rPr>
              <a:t>The DTM Stage 1</a:t>
            </a:r>
          </a:p>
          <a:p>
            <a:pPr marL="457200" indent="-457200" eaLnBrk="1" hangingPunct="1">
              <a:spcBef>
                <a:spcPct val="20000"/>
              </a:spcBef>
            </a:pPr>
            <a:r>
              <a:rPr lang="en-GB" sz="3200">
                <a:latin typeface="Paddington" pitchFamily="2" charset="0"/>
              </a:rPr>
              <a:t>Here the Birth Rates (BR) and Death Rates (DR) fluctuate at a high level giving a small population growth. </a:t>
            </a:r>
            <a:r>
              <a:rPr lang="en-GB" sz="3200" u="sng">
                <a:latin typeface="Paddington" pitchFamily="2" charset="0"/>
              </a:rPr>
              <a:t>BR is high because</a:t>
            </a:r>
            <a:r>
              <a:rPr lang="en-GB" sz="3200">
                <a:latin typeface="Paddington" pitchFamily="2" charset="0"/>
              </a:rPr>
              <a:t>:</a:t>
            </a:r>
          </a:p>
          <a:p>
            <a:pPr marL="457200" indent="-457200" eaLnBrk="1" hangingPunct="1">
              <a:spcBef>
                <a:spcPct val="20000"/>
              </a:spcBef>
              <a:buFontTx/>
              <a:buAutoNum type="arabicPeriod"/>
            </a:pPr>
            <a:r>
              <a:rPr lang="en-GB" sz="3200">
                <a:latin typeface="Paddington" pitchFamily="2" charset="0"/>
              </a:rPr>
              <a:t>No birth control or family planning</a:t>
            </a:r>
          </a:p>
          <a:p>
            <a:pPr marL="457200" indent="-457200" eaLnBrk="1" hangingPunct="1">
              <a:spcBef>
                <a:spcPct val="20000"/>
              </a:spcBef>
              <a:buFontTx/>
              <a:buAutoNum type="arabicPeriod"/>
            </a:pPr>
            <a:r>
              <a:rPr lang="en-GB" sz="3200">
                <a:latin typeface="Paddington" pitchFamily="2" charset="0"/>
              </a:rPr>
              <a:t>Infant mortality is high so parents have lots of children to compensate</a:t>
            </a:r>
          </a:p>
          <a:p>
            <a:pPr marL="457200" indent="-457200" eaLnBrk="1" hangingPunct="1">
              <a:spcBef>
                <a:spcPct val="20000"/>
              </a:spcBef>
              <a:buFontTx/>
              <a:buAutoNum type="arabicPeriod"/>
            </a:pPr>
            <a:r>
              <a:rPr lang="en-GB" sz="3200">
                <a:latin typeface="Paddington" pitchFamily="2" charset="0"/>
              </a:rPr>
              <a:t>Many children are needed to work on the land as a free labour supply</a:t>
            </a:r>
          </a:p>
          <a:p>
            <a:pPr marL="457200" indent="-457200" eaLnBrk="1" hangingPunct="1">
              <a:spcBef>
                <a:spcPct val="20000"/>
              </a:spcBef>
              <a:buFontTx/>
              <a:buAutoNum type="arabicPeriod"/>
            </a:pPr>
            <a:r>
              <a:rPr lang="en-GB" sz="3200">
                <a:latin typeface="Paddington" pitchFamily="2" charset="0"/>
              </a:rPr>
              <a:t>Children are seen as a sign of virility (matcho)</a:t>
            </a:r>
          </a:p>
          <a:p>
            <a:pPr marL="457200" indent="-457200" eaLnBrk="1" hangingPunct="1">
              <a:spcBef>
                <a:spcPct val="20000"/>
              </a:spcBef>
              <a:buFontTx/>
              <a:buAutoNum type="arabicPeriod"/>
            </a:pPr>
            <a:r>
              <a:rPr lang="en-GB" sz="3200">
                <a:latin typeface="Paddington" pitchFamily="2" charset="0"/>
              </a:rPr>
              <a:t>Some religious beliefs (Catholic) discourage use of contraception</a:t>
            </a:r>
          </a:p>
          <a:p>
            <a:pPr marL="457200" indent="-457200" algn="ctr" eaLnBrk="1" hangingPunct="1">
              <a:spcBef>
                <a:spcPct val="20000"/>
              </a:spcBef>
            </a:pPr>
            <a:endParaRPr lang="en-GB" sz="3200" u="sng">
              <a:latin typeface="Paddingto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4">
                                            <p:txEl>
                                              <p:pRg st="1" end="1"/>
                                            </p:txEl>
                                          </p:spTgt>
                                        </p:tgtEl>
                                        <p:attrNameLst>
                                          <p:attrName>style.visibility</p:attrName>
                                        </p:attrNameLst>
                                      </p:cBhvr>
                                      <p:to>
                                        <p:strVal val="visible"/>
                                      </p:to>
                                    </p:set>
                                    <p:anim calcmode="lin" valueType="num">
                                      <p:cBhvr additive="base">
                                        <p:cTn id="13" dur="500" fill="hold"/>
                                        <p:tgtEl>
                                          <p:spTgt spid="645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4">
                                            <p:txEl>
                                              <p:pRg st="2" end="2"/>
                                            </p:txEl>
                                          </p:spTgt>
                                        </p:tgtEl>
                                        <p:attrNameLst>
                                          <p:attrName>style.visibility</p:attrName>
                                        </p:attrNameLst>
                                      </p:cBhvr>
                                      <p:to>
                                        <p:strVal val="visible"/>
                                      </p:to>
                                    </p:set>
                                    <p:anim calcmode="lin" valueType="num">
                                      <p:cBhvr additive="base">
                                        <p:cTn id="19" dur="500" fill="hold"/>
                                        <p:tgtEl>
                                          <p:spTgt spid="645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4">
                                            <p:txEl>
                                              <p:pRg st="3" end="3"/>
                                            </p:txEl>
                                          </p:spTgt>
                                        </p:tgtEl>
                                        <p:attrNameLst>
                                          <p:attrName>style.visibility</p:attrName>
                                        </p:attrNameLst>
                                      </p:cBhvr>
                                      <p:to>
                                        <p:strVal val="visible"/>
                                      </p:to>
                                    </p:set>
                                    <p:anim calcmode="lin" valueType="num">
                                      <p:cBhvr additive="base">
                                        <p:cTn id="25" dur="500" fill="hold"/>
                                        <p:tgtEl>
                                          <p:spTgt spid="645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514">
                                            <p:txEl>
                                              <p:pRg st="4" end="4"/>
                                            </p:txEl>
                                          </p:spTgt>
                                        </p:tgtEl>
                                        <p:attrNameLst>
                                          <p:attrName>style.visibility</p:attrName>
                                        </p:attrNameLst>
                                      </p:cBhvr>
                                      <p:to>
                                        <p:strVal val="visible"/>
                                      </p:to>
                                    </p:set>
                                    <p:anim calcmode="lin" valueType="num">
                                      <p:cBhvr additive="base">
                                        <p:cTn id="31" dur="500" fill="hold"/>
                                        <p:tgtEl>
                                          <p:spTgt spid="645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514">
                                            <p:txEl>
                                              <p:pRg st="5" end="5"/>
                                            </p:txEl>
                                          </p:spTgt>
                                        </p:tgtEl>
                                        <p:attrNameLst>
                                          <p:attrName>style.visibility</p:attrName>
                                        </p:attrNameLst>
                                      </p:cBhvr>
                                      <p:to>
                                        <p:strVal val="visible"/>
                                      </p:to>
                                    </p:set>
                                    <p:anim calcmode="lin" valueType="num">
                                      <p:cBhvr additive="base">
                                        <p:cTn id="37" dur="500" fill="hold"/>
                                        <p:tgtEl>
                                          <p:spTgt spid="645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514">
                                            <p:txEl>
                                              <p:pRg st="6" end="6"/>
                                            </p:txEl>
                                          </p:spTgt>
                                        </p:tgtEl>
                                        <p:attrNameLst>
                                          <p:attrName>style.visibility</p:attrName>
                                        </p:attrNameLst>
                                      </p:cBhvr>
                                      <p:to>
                                        <p:strVal val="visible"/>
                                      </p:to>
                                    </p:set>
                                    <p:anim calcmode="lin" valueType="num">
                                      <p:cBhvr additive="base">
                                        <p:cTn id="43" dur="500" fill="hold"/>
                                        <p:tgtEl>
                                          <p:spTgt spid="645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4514">
                                            <p:txEl>
                                              <p:pRg st="1" end="1"/>
                                            </p:txEl>
                                          </p:spTgt>
                                        </p:tgtEl>
                                        <p:attrNameLst>
                                          <p:attrName>style.visibility</p:attrName>
                                        </p:attrNameLst>
                                      </p:cBhvr>
                                      <p:to>
                                        <p:strVal val="visible"/>
                                      </p:to>
                                    </p:set>
                                    <p:anim calcmode="lin" valueType="num">
                                      <p:cBhvr additive="base">
                                        <p:cTn id="49"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5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4514">
                                            <p:txEl>
                                              <p:pRg st="2" end="2"/>
                                            </p:txEl>
                                          </p:spTgt>
                                        </p:tgtEl>
                                        <p:attrNameLst>
                                          <p:attrName>style.visibility</p:attrName>
                                        </p:attrNameLst>
                                      </p:cBhvr>
                                      <p:to>
                                        <p:strVal val="visible"/>
                                      </p:to>
                                    </p:set>
                                    <p:anim calcmode="lin" valueType="num">
                                      <p:cBhvr additive="base">
                                        <p:cTn id="55"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45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4514">
                                            <p:txEl>
                                              <p:pRg st="3" end="3"/>
                                            </p:txEl>
                                          </p:spTgt>
                                        </p:tgtEl>
                                        <p:attrNameLst>
                                          <p:attrName>style.visibility</p:attrName>
                                        </p:attrNameLst>
                                      </p:cBhvr>
                                      <p:to>
                                        <p:strVal val="visible"/>
                                      </p:to>
                                    </p:set>
                                    <p:anim calcmode="lin" valueType="num">
                                      <p:cBhvr additive="base">
                                        <p:cTn id="61" dur="5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45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4514">
                                            <p:txEl>
                                              <p:pRg st="4" end="4"/>
                                            </p:txEl>
                                          </p:spTgt>
                                        </p:tgtEl>
                                        <p:attrNameLst>
                                          <p:attrName>style.visibility</p:attrName>
                                        </p:attrNameLst>
                                      </p:cBhvr>
                                      <p:to>
                                        <p:strVal val="visible"/>
                                      </p:to>
                                    </p:set>
                                    <p:anim calcmode="lin" valueType="num">
                                      <p:cBhvr additive="base">
                                        <p:cTn id="67" dur="500" fill="hold"/>
                                        <p:tgtEl>
                                          <p:spTgt spid="6451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45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4514">
                                            <p:txEl>
                                              <p:pRg st="5" end="5"/>
                                            </p:txEl>
                                          </p:spTgt>
                                        </p:tgtEl>
                                        <p:attrNameLst>
                                          <p:attrName>style.visibility</p:attrName>
                                        </p:attrNameLst>
                                      </p:cBhvr>
                                      <p:to>
                                        <p:strVal val="visible"/>
                                      </p:to>
                                    </p:set>
                                    <p:anim calcmode="lin" valueType="num">
                                      <p:cBhvr additive="base">
                                        <p:cTn id="73" dur="500" fill="hold"/>
                                        <p:tgtEl>
                                          <p:spTgt spid="6451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45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64514">
                                            <p:txEl>
                                              <p:pRg st="6" end="6"/>
                                            </p:txEl>
                                          </p:spTgt>
                                        </p:tgtEl>
                                        <p:attrNameLst>
                                          <p:attrName>style.visibility</p:attrName>
                                        </p:attrNameLst>
                                      </p:cBhvr>
                                      <p:to>
                                        <p:strVal val="visible"/>
                                      </p:to>
                                    </p:set>
                                    <p:anim calcmode="lin" valueType="num">
                                      <p:cBhvr additive="base">
                                        <p:cTn id="79" dur="500" fill="hold"/>
                                        <p:tgtEl>
                                          <p:spTgt spid="6451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45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2400" y="152400"/>
            <a:ext cx="86868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ct val="20000"/>
              </a:spcBef>
            </a:pPr>
            <a:r>
              <a:rPr lang="en-GB" sz="3200" u="sng">
                <a:latin typeface="Paddington" pitchFamily="2" charset="0"/>
              </a:rPr>
              <a:t>The DTM Stage 1</a:t>
            </a:r>
          </a:p>
          <a:p>
            <a:pPr marL="457200" indent="-457200" eaLnBrk="1" hangingPunct="1">
              <a:spcBef>
                <a:spcPct val="20000"/>
              </a:spcBef>
            </a:pPr>
            <a:r>
              <a:rPr lang="en-GB" sz="3200">
                <a:latin typeface="Paddington" pitchFamily="2" charset="0"/>
              </a:rPr>
              <a:t>The Death is high because:</a:t>
            </a:r>
          </a:p>
          <a:p>
            <a:pPr marL="457200" indent="-457200" eaLnBrk="1" hangingPunct="1">
              <a:spcBef>
                <a:spcPct val="20000"/>
              </a:spcBef>
              <a:buFontTx/>
              <a:buAutoNum type="arabicPeriod"/>
            </a:pPr>
            <a:r>
              <a:rPr lang="en-GB" sz="3200">
                <a:latin typeface="Paddington" pitchFamily="2" charset="0"/>
              </a:rPr>
              <a:t>Disease and plague are rife (eg cholera, typhoid, AIDs)</a:t>
            </a:r>
          </a:p>
          <a:p>
            <a:pPr marL="457200" indent="-457200" eaLnBrk="1" hangingPunct="1">
              <a:spcBef>
                <a:spcPct val="20000"/>
              </a:spcBef>
              <a:buFontTx/>
              <a:buAutoNum type="arabicPeriod"/>
            </a:pPr>
            <a:r>
              <a:rPr lang="en-GB" sz="3200">
                <a:latin typeface="Paddington" pitchFamily="2" charset="0"/>
              </a:rPr>
              <a:t>Famine and uncertain food supplies – often encouraged by civil war (eg Darfur, Sudan 2004)</a:t>
            </a:r>
          </a:p>
          <a:p>
            <a:pPr marL="457200" indent="-457200" eaLnBrk="1" hangingPunct="1">
              <a:spcBef>
                <a:spcPct val="20000"/>
              </a:spcBef>
              <a:buFontTx/>
              <a:buAutoNum type="arabicPeriod"/>
            </a:pPr>
            <a:r>
              <a:rPr lang="en-GB" sz="3200">
                <a:latin typeface="Paddington" pitchFamily="2" charset="0"/>
              </a:rPr>
              <a:t>Poor hygiene – no fresh running water, no sewage disposal</a:t>
            </a:r>
          </a:p>
          <a:p>
            <a:pPr marL="457200" indent="-457200" eaLnBrk="1" hangingPunct="1">
              <a:spcBef>
                <a:spcPct val="20000"/>
              </a:spcBef>
              <a:buFontTx/>
              <a:buAutoNum type="arabicPeriod"/>
            </a:pPr>
            <a:r>
              <a:rPr lang="en-GB" sz="3200">
                <a:latin typeface="Paddington" pitchFamily="2" charset="0"/>
              </a:rPr>
              <a:t>Little medical science – few doctors and drugs</a:t>
            </a:r>
          </a:p>
          <a:p>
            <a:pPr marL="457200" indent="-457200" eaLnBrk="1" hangingPunct="1">
              <a:spcBef>
                <a:spcPct val="20000"/>
              </a:spcBef>
            </a:pPr>
            <a:r>
              <a:rPr lang="en-GB" sz="3200" u="sng">
                <a:latin typeface="Paddington" pitchFamily="2" charset="0"/>
              </a:rPr>
              <a:t>Eg UK before 1750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5538">
                                            <p:txEl>
                                              <p:pRg st="4" end="4"/>
                                            </p:txEl>
                                          </p:spTgt>
                                        </p:tgtEl>
                                        <p:attrNameLst>
                                          <p:attrName>style.visibility</p:attrName>
                                        </p:attrNameLst>
                                      </p:cBhvr>
                                      <p:to>
                                        <p:strVal val="visible"/>
                                      </p:to>
                                    </p:set>
                                    <p:anim calcmode="lin" valueType="num">
                                      <p:cBhvr additive="base">
                                        <p:cTn id="31" dur="5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5538">
                                            <p:txEl>
                                              <p:pRg st="5" end="5"/>
                                            </p:txEl>
                                          </p:spTgt>
                                        </p:tgtEl>
                                        <p:attrNameLst>
                                          <p:attrName>style.visibility</p:attrName>
                                        </p:attrNameLst>
                                      </p:cBhvr>
                                      <p:to>
                                        <p:strVal val="visible"/>
                                      </p:to>
                                    </p:set>
                                    <p:anim calcmode="lin" valueType="num">
                                      <p:cBhvr additive="base">
                                        <p:cTn id="37" dur="5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5538">
                                            <p:txEl>
                                              <p:pRg st="6" end="6"/>
                                            </p:txEl>
                                          </p:spTgt>
                                        </p:tgtEl>
                                        <p:attrNameLst>
                                          <p:attrName>style.visibility</p:attrName>
                                        </p:attrNameLst>
                                      </p:cBhvr>
                                      <p:to>
                                        <p:strVal val="visible"/>
                                      </p:to>
                                    </p:set>
                                    <p:anim calcmode="lin" valueType="num">
                                      <p:cBhvr additive="base">
                                        <p:cTn id="43" dur="5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5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69925" y="3460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Stage 2 </a:t>
            </a:r>
          </a:p>
        </p:txBody>
      </p:sp>
      <p:sp>
        <p:nvSpPr>
          <p:cNvPr id="40963" name="Text Box 3"/>
          <p:cNvSpPr txBox="1">
            <a:spLocks noChangeArrowheads="1"/>
          </p:cNvSpPr>
          <p:nvPr/>
        </p:nvSpPr>
        <p:spPr bwMode="auto">
          <a:xfrm>
            <a:off x="2955925" y="346075"/>
            <a:ext cx="103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Kenya</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7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12725" y="304800"/>
            <a:ext cx="870267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u="sng"/>
              <a:t>Stage 2 of DTM</a:t>
            </a:r>
          </a:p>
          <a:p>
            <a:pPr eaLnBrk="1" hangingPunct="1"/>
            <a:r>
              <a:rPr lang="en-GB" sz="3200"/>
              <a:t>The DR is falling due to:</a:t>
            </a:r>
          </a:p>
          <a:p>
            <a:pPr eaLnBrk="1" hangingPunct="1">
              <a:buFontTx/>
              <a:buAutoNum type="arabicPeriod"/>
            </a:pPr>
            <a:r>
              <a:rPr lang="en-GB" sz="3200"/>
              <a:t>Improved medical facilities and hospitals are built</a:t>
            </a:r>
          </a:p>
          <a:p>
            <a:pPr eaLnBrk="1" hangingPunct="1">
              <a:buFontTx/>
              <a:buAutoNum type="arabicPeriod"/>
            </a:pPr>
            <a:r>
              <a:rPr lang="en-GB" sz="3200"/>
              <a:t>Vaccinations become slowly available – eg BCG</a:t>
            </a:r>
          </a:p>
          <a:p>
            <a:pPr eaLnBrk="1" hangingPunct="1">
              <a:buFontTx/>
              <a:buAutoNum type="arabicPeriod"/>
            </a:pPr>
            <a:r>
              <a:rPr lang="en-GB" sz="3200"/>
              <a:t>Improvements in food production</a:t>
            </a:r>
          </a:p>
          <a:p>
            <a:pPr eaLnBrk="1" hangingPunct="1">
              <a:buFontTx/>
              <a:buAutoNum type="arabicPeriod"/>
            </a:pPr>
            <a:r>
              <a:rPr lang="en-GB" sz="3200"/>
              <a:t>Improved transport of food, doctors</a:t>
            </a:r>
          </a:p>
          <a:p>
            <a:pPr eaLnBrk="1" hangingPunct="1">
              <a:buFontTx/>
              <a:buAutoNum type="arabicPeriod"/>
            </a:pPr>
            <a:r>
              <a:rPr lang="en-GB" sz="3200"/>
              <a:t>A decrease in infant mortality</a:t>
            </a:r>
          </a:p>
          <a:p>
            <a:pPr eaLnBrk="1" hangingPunct="1"/>
            <a:endParaRPr lang="en-GB" sz="3200"/>
          </a:p>
          <a:p>
            <a:pPr eaLnBrk="1" hangingPunct="1"/>
            <a:r>
              <a:rPr lang="en-GB" sz="3200"/>
              <a:t>NB - Although still no birth control in this period.</a:t>
            </a:r>
          </a:p>
          <a:p>
            <a:pPr eaLnBrk="1" hangingPunct="1"/>
            <a:r>
              <a:rPr lang="en-GB" sz="3200"/>
              <a:t>(UK 1750-1880)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5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75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75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75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586">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75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69925" y="328613"/>
            <a:ext cx="76358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8800"/>
              <a:t>DENSELY POPULATED AREA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88925" y="117475"/>
            <a:ext cx="8550275"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b="1" u="sng"/>
              <a:t>DTM Stage 3:</a:t>
            </a:r>
          </a:p>
          <a:p>
            <a:pPr eaLnBrk="1" hangingPunct="1"/>
            <a:r>
              <a:rPr lang="en-GB" sz="2000"/>
              <a:t>BR now falls rapidly, while DR continues to fall slightly to give a slowly increasing population. (Eg Kerala, India)</a:t>
            </a:r>
          </a:p>
          <a:p>
            <a:pPr eaLnBrk="1" hangingPunct="1"/>
            <a:r>
              <a:rPr lang="en-GB" sz="2000"/>
              <a:t>The fall in BR is due to:</a:t>
            </a:r>
          </a:p>
          <a:p>
            <a:pPr eaLnBrk="1" hangingPunct="1">
              <a:buFontTx/>
              <a:buAutoNum type="arabicPeriod"/>
            </a:pPr>
            <a:r>
              <a:rPr lang="en-GB" sz="2000"/>
              <a:t>Introduction of family planning – condoms are available, contraceptive pill, sterilization of men and women, abortion</a:t>
            </a:r>
          </a:p>
          <a:p>
            <a:pPr eaLnBrk="1" hangingPunct="1">
              <a:buFontTx/>
              <a:buAutoNum type="arabicPeriod"/>
            </a:pPr>
            <a:r>
              <a:rPr lang="en-GB" sz="2000"/>
              <a:t>A lower Infant Mortality(IM) rate leads to less pressure on families to have so many children</a:t>
            </a:r>
          </a:p>
          <a:p>
            <a:pPr eaLnBrk="1" hangingPunct="1">
              <a:buFontTx/>
              <a:buAutoNum type="arabicPeriod"/>
            </a:pPr>
            <a:r>
              <a:rPr lang="en-GB" sz="2000"/>
              <a:t>Increased industrialization means that machines do peoples jobs – so less people are needed as manual labourers</a:t>
            </a:r>
          </a:p>
          <a:p>
            <a:pPr eaLnBrk="1" hangingPunct="1">
              <a:buFontTx/>
              <a:buAutoNum type="arabicPeriod"/>
            </a:pPr>
            <a:r>
              <a:rPr lang="en-GB" sz="2000"/>
              <a:t>Increased desire for material possessions – aspirations to have a certain car, holiday, lifestyle – and less emphasis on wanting a family</a:t>
            </a:r>
          </a:p>
          <a:p>
            <a:pPr eaLnBrk="1" hangingPunct="1">
              <a:buFontTx/>
              <a:buAutoNum type="arabicPeriod"/>
            </a:pPr>
            <a:r>
              <a:rPr lang="en-GB" sz="2000"/>
              <a:t>Emancipation of women – VERY IMPORTANT – enabling them to be educated, follow career paths rather than being solely child-bearers. Also women choose increasingly to have a career over a family</a:t>
            </a:r>
          </a:p>
          <a:p>
            <a:pPr eaLnBrk="1" hangingPunct="1"/>
            <a:r>
              <a:rPr lang="en-GB" sz="2000"/>
              <a:t>(UK 1880-1950)</a:t>
            </a:r>
          </a:p>
          <a:p>
            <a:pPr eaLnBrk="1" hangingPunct="1"/>
            <a:r>
              <a:rPr lang="en-GB" sz="2000"/>
              <a:t>- Sometimes population policies are introduced by governments – to encourage people to have fewer children – to reduce the Birth Rate – eg China One Child Policy 1979. </a:t>
            </a:r>
          </a:p>
          <a:p>
            <a:pPr eaLnBrk="1" hangingPunct="1"/>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0">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gunsho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0">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0">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gunsho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0">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gunshot.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0">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gunsho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8610">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gunshot.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8610">
                                            <p:txEl>
                                              <p:pRg st="7" end="7"/>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gunsho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8610">
                                            <p:txEl>
                                              <p:pRg st="8" end="8"/>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gunshot.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8610">
                                            <p:txEl>
                                              <p:pRg st="9" end="9"/>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69925" y="3460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Stage 3 </a:t>
            </a:r>
          </a:p>
        </p:txBody>
      </p:sp>
      <p:sp>
        <p:nvSpPr>
          <p:cNvPr id="44035" name="Text Box 3"/>
          <p:cNvSpPr txBox="1">
            <a:spLocks noChangeArrowheads="1"/>
          </p:cNvSpPr>
          <p:nvPr/>
        </p:nvSpPr>
        <p:spPr bwMode="auto">
          <a:xfrm>
            <a:off x="3108325" y="346075"/>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Brazil</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52400" y="0"/>
            <a:ext cx="862647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u="sng"/>
              <a:t>DTM Stage 4</a:t>
            </a:r>
          </a:p>
          <a:p>
            <a:pPr eaLnBrk="1" hangingPunct="1"/>
            <a:r>
              <a:rPr lang="en-GB" sz="2000"/>
              <a:t>Both BR and DR remain low, fluctuating slightly to give a steady population. - Eg UK today in 2006</a:t>
            </a:r>
          </a:p>
          <a:p>
            <a:pPr eaLnBrk="1" hangingPunct="1"/>
            <a:endParaRPr lang="en-GB" sz="2000"/>
          </a:p>
          <a:p>
            <a:pPr eaLnBrk="1" hangingPunct="1"/>
            <a:r>
              <a:rPr lang="en-GB" sz="2000" u="sng">
                <a:solidFill>
                  <a:srgbClr val="FF3300"/>
                </a:solidFill>
              </a:rPr>
              <a:t>DTM Stage 5</a:t>
            </a:r>
          </a:p>
          <a:p>
            <a:pPr eaLnBrk="1" hangingPunct="1"/>
            <a:r>
              <a:rPr lang="en-GB" sz="2000">
                <a:solidFill>
                  <a:srgbClr val="FF3300"/>
                </a:solidFill>
              </a:rPr>
              <a:t>It is thought that in stage 5 BR falls below DR to give a declining population (eg UK 2100) eg Sweden today. This is sometimes called negative natural increase or population decrease. </a:t>
            </a:r>
          </a:p>
          <a:p>
            <a:pPr eaLnBrk="1" hangingPunct="1"/>
            <a:endParaRPr lang="en-GB" sz="2000">
              <a:solidFill>
                <a:srgbClr val="FF3300"/>
              </a:solidFill>
            </a:endParaRPr>
          </a:p>
          <a:p>
            <a:pPr eaLnBrk="1" hangingPunct="1"/>
            <a:r>
              <a:rPr lang="en-GB" sz="2000" u="sng"/>
              <a:t>Problems with the DTM:</a:t>
            </a:r>
          </a:p>
          <a:p>
            <a:pPr eaLnBrk="1" hangingPunct="1">
              <a:buFontTx/>
              <a:buAutoNum type="arabicPeriod"/>
            </a:pPr>
            <a:r>
              <a:rPr lang="en-GB" sz="2000"/>
              <a:t>Many countries cannot sufficiently develop to get beyond stage 2 – eg Sudan, Chad, Afghanistan</a:t>
            </a:r>
          </a:p>
          <a:p>
            <a:pPr eaLnBrk="1" hangingPunct="1">
              <a:buFontTx/>
              <a:buAutoNum type="arabicPeriod"/>
            </a:pPr>
            <a:r>
              <a:rPr lang="en-GB" sz="2000"/>
              <a:t>Although the availability of medical care is available in some countries they still choose to have large families</a:t>
            </a:r>
          </a:p>
          <a:p>
            <a:pPr eaLnBrk="1" hangingPunct="1">
              <a:buFontTx/>
              <a:buAutoNum type="arabicPeriod"/>
            </a:pPr>
            <a:r>
              <a:rPr lang="en-GB" sz="2000"/>
              <a:t>When Western Europe went through stages 3 and 4 the increase in population went off to the colonies in Africa and Asia – this is not an option for developing countries</a:t>
            </a:r>
          </a:p>
          <a:p>
            <a:pPr eaLnBrk="1" hangingPunct="1">
              <a:buFontTx/>
              <a:buAutoNum type="arabicPeriod"/>
            </a:pPr>
            <a:r>
              <a:rPr lang="en-GB" sz="2000"/>
              <a:t>Increase in population, economic stagnation and ecological problems make it almost impossible for some LEDCs. Only a few have successfully broken the cycle – eg South Korea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8">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b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58">
                                            <p:txEl>
                                              <p:pRg st="3" end="3"/>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driveby.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8">
                                            <p:txEl>
                                              <p:pRg st="4" end="4"/>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riveby.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0658">
                                            <p:txEl>
                                              <p:pRg st="6" end="6"/>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driveby.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0658">
                                            <p:txEl>
                                              <p:pRg st="7" end="7"/>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driveby.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0658">
                                            <p:txEl>
                                              <p:pRg st="8" end="8"/>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riveby.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0658">
                                            <p:txEl>
                                              <p:pRg st="9" end="9"/>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driveby.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0658">
                                            <p:txEl>
                                              <p:pRg st="10" end="1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69925" y="3460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Stage 4 </a:t>
            </a:r>
          </a:p>
        </p:txBody>
      </p:sp>
      <p:sp>
        <p:nvSpPr>
          <p:cNvPr id="46083" name="Text Box 3"/>
          <p:cNvSpPr txBox="1">
            <a:spLocks noChangeArrowheads="1"/>
          </p:cNvSpPr>
          <p:nvPr/>
        </p:nvSpPr>
        <p:spPr bwMode="auto">
          <a:xfrm>
            <a:off x="3413125" y="3460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UK</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69925" y="3460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Stage 5 </a:t>
            </a:r>
          </a:p>
        </p:txBody>
      </p:sp>
      <p:sp>
        <p:nvSpPr>
          <p:cNvPr id="47107" name="Text Box 3"/>
          <p:cNvSpPr txBox="1">
            <a:spLocks noChangeArrowheads="1"/>
          </p:cNvSpPr>
          <p:nvPr/>
        </p:nvSpPr>
        <p:spPr bwMode="auto">
          <a:xfrm>
            <a:off x="3489325" y="269875"/>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Germany</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669925" y="346075"/>
            <a:ext cx="227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t>Stage 5 Sweden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09538"/>
            <a:ext cx="60864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1050925" y="1492250"/>
            <a:ext cx="635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600" b="1"/>
              <a:t>Demographic Transition Model</a:t>
            </a:r>
          </a:p>
        </p:txBody>
      </p:sp>
      <p:sp>
        <p:nvSpPr>
          <p:cNvPr id="49156" name="Text Box 4"/>
          <p:cNvSpPr txBox="1">
            <a:spLocks noChangeArrowheads="1"/>
          </p:cNvSpPr>
          <p:nvPr/>
        </p:nvSpPr>
        <p:spPr bwMode="auto">
          <a:xfrm>
            <a:off x="152400" y="3016250"/>
            <a:ext cx="8885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600" b="1"/>
              <a:t>http://www.census.gov/ipc/www/idbpyr.html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6"/>
          <p:cNvSpPr txBox="1">
            <a:spLocks noChangeArrowheads="1"/>
          </p:cNvSpPr>
          <p:nvPr/>
        </p:nvSpPr>
        <p:spPr bwMode="auto">
          <a:xfrm>
            <a:off x="1023938" y="703263"/>
            <a:ext cx="49672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POPULATION</a:t>
            </a:r>
          </a:p>
          <a:p>
            <a:r>
              <a:rPr lang="en-GB" sz="6000"/>
              <a:t>PYRAMIDS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43000" y="304800"/>
            <a:ext cx="67818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4800" b="1">
                <a:solidFill>
                  <a:srgbClr val="CC0099"/>
                </a:solidFill>
                <a:latin typeface="Comic Sans MS" pitchFamily="66" charset="0"/>
              </a:rPr>
              <a:t>How do population pyramids help us learn about population?</a:t>
            </a:r>
          </a:p>
        </p:txBody>
      </p:sp>
      <p:pic>
        <p:nvPicPr>
          <p:cNvPr id="51203" name="Picture 3" descr="ag0002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1148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en-GB" smtClean="0">
                <a:latin typeface="Comic Sans MS" pitchFamily="66" charset="0"/>
              </a:rPr>
              <a:t>Population pyramids are useful because they show:</a:t>
            </a:r>
            <a:endParaRPr lang="en-GB" smtClean="0"/>
          </a:p>
        </p:txBody>
      </p:sp>
      <p:sp>
        <p:nvSpPr>
          <p:cNvPr id="52227" name="Rectangle 1027"/>
          <p:cNvSpPr>
            <a:spLocks noGrp="1" noChangeArrowheads="1"/>
          </p:cNvSpPr>
          <p:nvPr>
            <p:ph type="body" idx="1"/>
          </p:nvPr>
        </p:nvSpPr>
        <p:spPr/>
        <p:txBody>
          <a:bodyPr/>
          <a:lstStyle/>
          <a:p>
            <a:r>
              <a:rPr lang="en-GB" sz="2400" smtClean="0">
                <a:latin typeface="Comic Sans MS" pitchFamily="66" charset="0"/>
              </a:rPr>
              <a:t>Trends in the birth rate, death rate, infant mortality rate and life expectancy - these trends can help a country to plan its future services, e.g. more homes for the elderly if there is an ageing population or fewer schools if there is a declining birth rate.</a:t>
            </a:r>
          </a:p>
          <a:p>
            <a:r>
              <a:rPr lang="en-GB" sz="2400" smtClean="0">
                <a:latin typeface="Comic Sans MS" pitchFamily="66" charset="0"/>
              </a:rPr>
              <a:t>The effects of people migrating into or out of a region or country.</a:t>
            </a:r>
          </a:p>
          <a:p>
            <a:r>
              <a:rPr lang="en-GB" sz="2400" smtClean="0">
                <a:latin typeface="Comic Sans MS" pitchFamily="66" charset="0"/>
              </a:rPr>
              <a:t>The proportion of the population who are economically active and the proportion who are dependent upon them (dependency ratio).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65125" y="269875"/>
            <a:ext cx="83978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9600"/>
              <a:t>LOTS OF PEOPLE PER SQUARE KM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GB" u="sng" smtClean="0">
                <a:latin typeface="Comic Sans MS" pitchFamily="66" charset="0"/>
              </a:rPr>
              <a:t>Population pyramids</a:t>
            </a:r>
            <a:endParaRPr lang="en-GB" smtClean="0"/>
          </a:p>
        </p:txBody>
      </p:sp>
      <p:pic>
        <p:nvPicPr>
          <p:cNvPr id="53251"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96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irth rat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opulation Pyramid for Afghanistan: 2000"/>
          <p:cNvPicPr>
            <a:picLocks noChangeAspect="1" noChangeArrowheads="1"/>
          </p:cNvPicPr>
          <p:nvPr/>
        </p:nvPicPr>
        <p:blipFill>
          <a:blip r:embed="rId2">
            <a:extLst>
              <a:ext uri="{28A0092B-C50C-407E-A947-70E740481C1C}">
                <a14:useLocalDpi xmlns:a14="http://schemas.microsoft.com/office/drawing/2010/main" val="0"/>
              </a:ext>
            </a:extLst>
          </a:blip>
          <a:srcRect l="2080" t="11897" r="2107" b="12070"/>
          <a:stretch>
            <a:fillRect/>
          </a:stretch>
        </p:blipFill>
        <p:spPr bwMode="auto">
          <a:xfrm>
            <a:off x="1828800" y="1187450"/>
            <a:ext cx="66278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685800" y="44450"/>
            <a:ext cx="9113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b="1">
                <a:latin typeface="Comic Sans MS" pitchFamily="66" charset="0"/>
              </a:rPr>
              <a:t>Population pyramids are used to show information about the age and gender of people in a specific country.</a:t>
            </a:r>
            <a:endParaRPr lang="en-US" sz="2000" b="1">
              <a:latin typeface="Comic Sans MS" pitchFamily="66" charset="0"/>
            </a:endParaRPr>
          </a:p>
        </p:txBody>
      </p:sp>
      <p:sp>
        <p:nvSpPr>
          <p:cNvPr id="55300" name="Text Box 4"/>
          <p:cNvSpPr txBox="1">
            <a:spLocks noChangeArrowheads="1"/>
          </p:cNvSpPr>
          <p:nvPr/>
        </p:nvSpPr>
        <p:spPr bwMode="auto">
          <a:xfrm>
            <a:off x="1981200" y="1797050"/>
            <a:ext cx="1841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Comic Sans MS" pitchFamily="66" charset="0"/>
              </a:rPr>
              <a:t>Male</a:t>
            </a:r>
            <a:endParaRPr lang="en-US" b="1">
              <a:latin typeface="Comic Sans MS" pitchFamily="66" charset="0"/>
            </a:endParaRPr>
          </a:p>
        </p:txBody>
      </p:sp>
      <p:sp>
        <p:nvSpPr>
          <p:cNvPr id="55301" name="Text Box 5"/>
          <p:cNvSpPr txBox="1">
            <a:spLocks noChangeArrowheads="1"/>
          </p:cNvSpPr>
          <p:nvPr/>
        </p:nvSpPr>
        <p:spPr bwMode="auto">
          <a:xfrm>
            <a:off x="5943600" y="1797050"/>
            <a:ext cx="147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Comic Sans MS" pitchFamily="66" charset="0"/>
              </a:rPr>
              <a:t>Female</a:t>
            </a:r>
            <a:endParaRPr lang="en-US" b="1">
              <a:latin typeface="Comic Sans MS" pitchFamily="66" charset="0"/>
            </a:endParaRPr>
          </a:p>
        </p:txBody>
      </p:sp>
      <p:sp>
        <p:nvSpPr>
          <p:cNvPr id="55302" name="Text Box 6"/>
          <p:cNvSpPr txBox="1">
            <a:spLocks noChangeArrowheads="1"/>
          </p:cNvSpPr>
          <p:nvPr/>
        </p:nvSpPr>
        <p:spPr bwMode="auto">
          <a:xfrm>
            <a:off x="3276600" y="4997450"/>
            <a:ext cx="3038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sp>
        <p:nvSpPr>
          <p:cNvPr id="29703" name="AutoShape 7"/>
          <p:cNvSpPr>
            <a:spLocks/>
          </p:cNvSpPr>
          <p:nvPr/>
        </p:nvSpPr>
        <p:spPr bwMode="auto">
          <a:xfrm>
            <a:off x="228600" y="2940050"/>
            <a:ext cx="1679575" cy="2528888"/>
          </a:xfrm>
          <a:prstGeom prst="borderCallout2">
            <a:avLst>
              <a:gd name="adj1" fmla="val 4519"/>
              <a:gd name="adj2" fmla="val 104537"/>
              <a:gd name="adj3" fmla="val 4519"/>
              <a:gd name="adj4" fmla="val 127315"/>
              <a:gd name="adj5" fmla="val 59509"/>
              <a:gd name="adj6" fmla="val 151042"/>
            </a:avLst>
          </a:prstGeom>
          <a:solidFill>
            <a:schemeClr val="bg1"/>
          </a:solidFill>
          <a:ln w="9525">
            <a:solidFill>
              <a:schemeClr val="tx1"/>
            </a:solidFill>
            <a:miter lim="800000"/>
            <a:headEnd/>
            <a:tailEnd/>
          </a:ln>
        </p:spPr>
        <p:txBody>
          <a:bodyPr/>
          <a:lstStyle/>
          <a:p>
            <a:pPr algn="ctr">
              <a:spcBef>
                <a:spcPct val="50000"/>
              </a:spcBef>
            </a:pPr>
            <a:r>
              <a:rPr lang="en-GB" sz="1800">
                <a:latin typeface="Comic Sans MS" pitchFamily="66" charset="0"/>
              </a:rPr>
              <a:t>In this country there is a high Birth Rate typical of LEDCs</a:t>
            </a:r>
            <a:endParaRPr lang="en-US" sz="1800">
              <a:latin typeface="Comic Sans MS" pitchFamily="66" charset="0"/>
            </a:endParaRPr>
          </a:p>
          <a:p>
            <a:pPr algn="ctr"/>
            <a:endParaRPr lang="en-US"/>
          </a:p>
        </p:txBody>
      </p:sp>
      <p:sp useBgFill="1">
        <p:nvSpPr>
          <p:cNvPr id="29704" name="AutoShape 8"/>
          <p:cNvSpPr>
            <a:spLocks/>
          </p:cNvSpPr>
          <p:nvPr/>
        </p:nvSpPr>
        <p:spPr bwMode="auto">
          <a:xfrm>
            <a:off x="7521575" y="2767013"/>
            <a:ext cx="1104900" cy="609600"/>
          </a:xfrm>
          <a:prstGeom prst="accentCallout2">
            <a:avLst>
              <a:gd name="adj1" fmla="val 18750"/>
              <a:gd name="adj2" fmla="val -6898"/>
              <a:gd name="adj3" fmla="val 18750"/>
              <a:gd name="adj4" fmla="val -112356"/>
              <a:gd name="adj5" fmla="val -45574"/>
              <a:gd name="adj6" fmla="val -221838"/>
            </a:avLst>
          </a:prstGeom>
          <a:ln w="9525">
            <a:solidFill>
              <a:schemeClr val="tx1"/>
            </a:solidFill>
            <a:miter lim="800000"/>
            <a:headEnd/>
            <a:tailEnd/>
          </a:ln>
        </p:spPr>
        <p:txBody>
          <a:bodyPr/>
          <a:lstStyle/>
          <a:p>
            <a:pPr algn="ctr"/>
            <a:endParaRPr lang="en-US"/>
          </a:p>
        </p:txBody>
      </p:sp>
      <p:sp>
        <p:nvSpPr>
          <p:cNvPr id="29705" name="AutoShape 9"/>
          <p:cNvSpPr>
            <a:spLocks/>
          </p:cNvSpPr>
          <p:nvPr/>
        </p:nvSpPr>
        <p:spPr bwMode="auto">
          <a:xfrm>
            <a:off x="7315200" y="2787650"/>
            <a:ext cx="1684338" cy="1311275"/>
          </a:xfrm>
          <a:prstGeom prst="borderCallout2">
            <a:avLst>
              <a:gd name="adj1" fmla="val 8718"/>
              <a:gd name="adj2" fmla="val -4523"/>
              <a:gd name="adj3" fmla="val 8718"/>
              <a:gd name="adj4" fmla="val -46468"/>
              <a:gd name="adj5" fmla="val 83292"/>
              <a:gd name="adj6" fmla="val -88407"/>
            </a:avLst>
          </a:prstGeom>
          <a:solidFill>
            <a:schemeClr val="bg1"/>
          </a:solidFill>
          <a:ln w="9525">
            <a:solidFill>
              <a:schemeClr val="tx1"/>
            </a:solidFill>
            <a:miter lim="800000"/>
            <a:headEnd/>
            <a:tailEnd/>
          </a:ln>
        </p:spPr>
        <p:txBody>
          <a:bodyPr/>
          <a:lstStyle/>
          <a:p>
            <a:pPr algn="ctr"/>
            <a:r>
              <a:rPr lang="en-GB" sz="1800">
                <a:latin typeface="Comic Sans MS" pitchFamily="66" charset="0"/>
              </a:rPr>
              <a:t>There is also a high Death Rate.</a:t>
            </a:r>
            <a:endParaRPr lang="en-US" sz="1800">
              <a:latin typeface="Comic Sans MS" pitchFamily="66" charset="0"/>
            </a:endParaRPr>
          </a:p>
        </p:txBody>
      </p:sp>
      <p:sp>
        <p:nvSpPr>
          <p:cNvPr id="29706" name="Text Box 10"/>
          <p:cNvSpPr txBox="1">
            <a:spLocks noChangeArrowheads="1"/>
          </p:cNvSpPr>
          <p:nvPr/>
        </p:nvSpPr>
        <p:spPr bwMode="auto">
          <a:xfrm>
            <a:off x="1905000" y="5454650"/>
            <a:ext cx="66278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Comic Sans MS" pitchFamily="66" charset="0"/>
              </a:rPr>
              <a:t>This population pyramid is typical of countries in poorer parts of the world (LEDCs.)</a:t>
            </a:r>
            <a:endParaRPr lang="en-US" sz="2000" b="1">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dissolve">
                                      <p:cBhvr>
                                        <p:cTn id="17" dur="500"/>
                                        <p:tgtEl>
                                          <p:spTgt spid="297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6"/>
                                        </p:tgtEl>
                                        <p:attrNameLst>
                                          <p:attrName>style.visibility</p:attrName>
                                        </p:attrNameLst>
                                      </p:cBhvr>
                                      <p:to>
                                        <p:strVal val="visible"/>
                                      </p:to>
                                    </p:set>
                                    <p:animEffect transition="in" filter="dissolve">
                                      <p:cBhvr>
                                        <p:cTn id="2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4" grpId="0" animBg="1" autoUpdateAnimBg="0"/>
      <p:bldP spid="29705" grpId="0" animBg="1" autoUpdateAnimBg="0"/>
      <p:bldP spid="2970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opulation Pyramid for Bangladesh: 2000"/>
          <p:cNvPicPr>
            <a:picLocks noChangeAspect="1" noChangeArrowheads="1"/>
          </p:cNvPicPr>
          <p:nvPr/>
        </p:nvPicPr>
        <p:blipFill>
          <a:blip r:embed="rId2">
            <a:extLst>
              <a:ext uri="{28A0092B-C50C-407E-A947-70E740481C1C}">
                <a14:useLocalDpi xmlns:a14="http://schemas.microsoft.com/office/drawing/2010/main" val="0"/>
              </a:ext>
            </a:extLst>
          </a:blip>
          <a:srcRect b="5455"/>
          <a:stretch>
            <a:fillRect/>
          </a:stretch>
        </p:blipFill>
        <p:spPr bwMode="auto">
          <a:xfrm>
            <a:off x="533400" y="457200"/>
            <a:ext cx="57261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3"/>
          <p:cNvSpPr>
            <a:spLocks/>
          </p:cNvSpPr>
          <p:nvPr/>
        </p:nvSpPr>
        <p:spPr bwMode="auto">
          <a:xfrm>
            <a:off x="5562600" y="4267200"/>
            <a:ext cx="3048000" cy="2266950"/>
          </a:xfrm>
          <a:prstGeom prst="borderCallout2">
            <a:avLst>
              <a:gd name="adj1" fmla="val 5042"/>
              <a:gd name="adj2" fmla="val -2500"/>
              <a:gd name="adj3" fmla="val 5042"/>
              <a:gd name="adj4" fmla="val -10523"/>
              <a:gd name="adj5" fmla="val -8125"/>
              <a:gd name="adj6" fmla="val -18542"/>
            </a:avLst>
          </a:prstGeom>
          <a:solidFill>
            <a:schemeClr val="bg1"/>
          </a:solidFill>
          <a:ln w="9525">
            <a:solidFill>
              <a:schemeClr val="tx1"/>
            </a:solidFill>
            <a:miter lim="800000"/>
            <a:headEnd/>
            <a:tailEnd/>
          </a:ln>
        </p:spPr>
        <p:txBody>
          <a:bodyPr/>
          <a:lstStyle/>
          <a:p>
            <a:pPr algn="ctr"/>
            <a:r>
              <a:rPr lang="en-GB" sz="2000">
                <a:latin typeface="Comic Sans MS" pitchFamily="66" charset="0"/>
              </a:rPr>
              <a:t>In some LEDCs the government is encouraging couples to have smaller families.  This means the birth rate has fallen.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1898650" y="115888"/>
            <a:ext cx="5334000" cy="3611562"/>
            <a:chOff x="1200" y="1008"/>
            <a:chExt cx="3360" cy="2275"/>
          </a:xfrm>
        </p:grpSpPr>
        <p:pic>
          <p:nvPicPr>
            <p:cNvPr id="57353" name="Picture 3" descr="Population Pyramid for United States: 2000"/>
            <p:cNvPicPr>
              <a:picLocks noChangeAspect="1" noChangeArrowheads="1"/>
            </p:cNvPicPr>
            <p:nvPr/>
          </p:nvPicPr>
          <p:blipFill>
            <a:blip r:embed="rId2">
              <a:extLst>
                <a:ext uri="{28A0092B-C50C-407E-A947-70E740481C1C}">
                  <a14:useLocalDpi xmlns:a14="http://schemas.microsoft.com/office/drawing/2010/main" val="0"/>
                </a:ext>
              </a:extLst>
            </a:blip>
            <a:srcRect l="3410" t="15440" r="3438" b="10182"/>
            <a:stretch>
              <a:fillRect/>
            </a:stretch>
          </p:blipFill>
          <p:spPr bwMode="auto">
            <a:xfrm>
              <a:off x="1200" y="1008"/>
              <a:ext cx="336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 Box 4"/>
            <p:cNvSpPr txBox="1">
              <a:spLocks noChangeArrowheads="1"/>
            </p:cNvSpPr>
            <p:nvPr/>
          </p:nvSpPr>
          <p:spPr bwMode="auto">
            <a:xfrm>
              <a:off x="1248" y="1104"/>
              <a:ext cx="96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Comic Sans MS" pitchFamily="66" charset="0"/>
                </a:rPr>
                <a:t>Male</a:t>
              </a:r>
              <a:endParaRPr lang="en-US" b="1">
                <a:latin typeface="Comic Sans MS" pitchFamily="66" charset="0"/>
              </a:endParaRPr>
            </a:p>
          </p:txBody>
        </p:sp>
        <p:sp>
          <p:nvSpPr>
            <p:cNvPr id="57355" name="Text Box 5"/>
            <p:cNvSpPr txBox="1">
              <a:spLocks noChangeArrowheads="1"/>
            </p:cNvSpPr>
            <p:nvPr/>
          </p:nvSpPr>
          <p:spPr bwMode="auto">
            <a:xfrm>
              <a:off x="3744" y="1104"/>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Comic Sans MS" pitchFamily="66" charset="0"/>
                </a:rPr>
                <a:t>Female</a:t>
              </a:r>
              <a:endParaRPr lang="en-US" b="1">
                <a:latin typeface="Comic Sans MS" pitchFamily="66" charset="0"/>
              </a:endParaRPr>
            </a:p>
          </p:txBody>
        </p:sp>
        <p:sp>
          <p:nvSpPr>
            <p:cNvPr id="57356" name="Text Box 6"/>
            <p:cNvSpPr txBox="1">
              <a:spLocks noChangeArrowheads="1"/>
            </p:cNvSpPr>
            <p:nvPr/>
          </p:nvSpPr>
          <p:spPr bwMode="auto">
            <a:xfrm>
              <a:off x="2064" y="3024"/>
              <a:ext cx="158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grpSp>
      <p:grpSp>
        <p:nvGrpSpPr>
          <p:cNvPr id="3" name="Group 7"/>
          <p:cNvGrpSpPr>
            <a:grpSpLocks/>
          </p:cNvGrpSpPr>
          <p:nvPr/>
        </p:nvGrpSpPr>
        <p:grpSpPr bwMode="auto">
          <a:xfrm>
            <a:off x="211138" y="1335088"/>
            <a:ext cx="1752600" cy="2133600"/>
            <a:chOff x="144" y="1440"/>
            <a:chExt cx="1196" cy="1344"/>
          </a:xfrm>
        </p:grpSpPr>
        <p:sp>
          <p:nvSpPr>
            <p:cNvPr id="57351" name="AutoShape 8"/>
            <p:cNvSpPr>
              <a:spLocks/>
            </p:cNvSpPr>
            <p:nvPr/>
          </p:nvSpPr>
          <p:spPr bwMode="auto">
            <a:xfrm>
              <a:off x="676" y="2064"/>
              <a:ext cx="624" cy="384"/>
            </a:xfrm>
            <a:prstGeom prst="accentCallout2">
              <a:avLst>
                <a:gd name="adj1" fmla="val 18750"/>
                <a:gd name="adj2" fmla="val 107694"/>
                <a:gd name="adj3" fmla="val 18750"/>
                <a:gd name="adj4" fmla="val 143912"/>
                <a:gd name="adj5" fmla="val 54426"/>
                <a:gd name="adj6" fmla="val 181569"/>
              </a:avLst>
            </a:prstGeom>
            <a:solidFill>
              <a:schemeClr val="bg1"/>
            </a:solidFill>
            <a:ln w="9525">
              <a:solidFill>
                <a:schemeClr val="tx1"/>
              </a:solidFill>
              <a:miter lim="800000"/>
              <a:headEnd/>
              <a:tailEnd/>
            </a:ln>
          </p:spPr>
          <p:txBody>
            <a:bodyPr/>
            <a:lstStyle/>
            <a:p>
              <a:pPr algn="ctr"/>
              <a:endParaRPr lang="en-US"/>
            </a:p>
          </p:txBody>
        </p:sp>
        <p:sp>
          <p:nvSpPr>
            <p:cNvPr id="57352" name="AutoShape 9"/>
            <p:cNvSpPr>
              <a:spLocks/>
            </p:cNvSpPr>
            <p:nvPr/>
          </p:nvSpPr>
          <p:spPr bwMode="auto">
            <a:xfrm>
              <a:off x="144" y="1440"/>
              <a:ext cx="1196" cy="1344"/>
            </a:xfrm>
            <a:prstGeom prst="borderCallout2">
              <a:avLst>
                <a:gd name="adj1" fmla="val 5356"/>
                <a:gd name="adj2" fmla="val 104014"/>
                <a:gd name="adj3" fmla="val 5356"/>
                <a:gd name="adj4" fmla="val 112958"/>
                <a:gd name="adj5" fmla="val 30282"/>
                <a:gd name="adj6" fmla="val 139130"/>
              </a:avLst>
            </a:prstGeom>
            <a:solidFill>
              <a:schemeClr val="bg1"/>
            </a:solidFill>
            <a:ln w="9525">
              <a:solidFill>
                <a:schemeClr val="tx1"/>
              </a:solidFill>
              <a:miter lim="800000"/>
              <a:headEnd/>
              <a:tailEnd/>
            </a:ln>
          </p:spPr>
          <p:txBody>
            <a:bodyPr/>
            <a:lstStyle/>
            <a:p>
              <a:pPr algn="ctr"/>
              <a:r>
                <a:rPr lang="en-GB" sz="1800">
                  <a:latin typeface="Comic Sans MS" pitchFamily="66" charset="0"/>
                </a:rPr>
                <a:t>In this country the number of people in each age group is about the same.</a:t>
              </a:r>
              <a:endParaRPr lang="en-US" sz="1800">
                <a:latin typeface="Comic Sans MS" pitchFamily="66" charset="0"/>
              </a:endParaRPr>
            </a:p>
          </p:txBody>
        </p:sp>
      </p:grpSp>
      <p:sp>
        <p:nvSpPr>
          <p:cNvPr id="31754" name="AutoShape 10"/>
          <p:cNvSpPr>
            <a:spLocks/>
          </p:cNvSpPr>
          <p:nvPr/>
        </p:nvSpPr>
        <p:spPr bwMode="auto">
          <a:xfrm>
            <a:off x="7315200" y="930275"/>
            <a:ext cx="1524000" cy="1928813"/>
          </a:xfrm>
          <a:prstGeom prst="borderCallout2">
            <a:avLst>
              <a:gd name="adj1" fmla="val 5926"/>
              <a:gd name="adj2" fmla="val -5000"/>
              <a:gd name="adj3" fmla="val 5926"/>
              <a:gd name="adj4" fmla="val -25833"/>
              <a:gd name="adj5" fmla="val 42880"/>
              <a:gd name="adj6" fmla="val -47500"/>
            </a:avLst>
          </a:prstGeom>
          <a:solidFill>
            <a:schemeClr val="bg1"/>
          </a:solidFill>
          <a:ln w="9525">
            <a:solidFill>
              <a:schemeClr val="tx1"/>
            </a:solidFill>
            <a:miter lim="800000"/>
            <a:headEnd/>
            <a:tailEnd/>
          </a:ln>
        </p:spPr>
        <p:txBody>
          <a:bodyPr/>
          <a:lstStyle/>
          <a:p>
            <a:pPr algn="ctr"/>
            <a:r>
              <a:rPr lang="en-GB" sz="1800">
                <a:latin typeface="Comic Sans MS" pitchFamily="66" charset="0"/>
              </a:rPr>
              <a:t>The largest category of people were born about 40 years ago.</a:t>
            </a:r>
            <a:endParaRPr lang="en-US" sz="1800">
              <a:latin typeface="Comic Sans MS" pitchFamily="66" charset="0"/>
            </a:endParaRPr>
          </a:p>
        </p:txBody>
      </p:sp>
      <p:sp>
        <p:nvSpPr>
          <p:cNvPr id="57349" name="Text Box 11"/>
          <p:cNvSpPr txBox="1">
            <a:spLocks noChangeArrowheads="1"/>
          </p:cNvSpPr>
          <p:nvPr/>
        </p:nvSpPr>
        <p:spPr bwMode="auto">
          <a:xfrm>
            <a:off x="1905000" y="3773488"/>
            <a:ext cx="5410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Comic Sans MS" pitchFamily="66" charset="0"/>
              </a:rPr>
              <a:t>In this country there is a low Birth Rate and a low Death Rate.</a:t>
            </a:r>
            <a:endParaRPr lang="en-US" sz="2000">
              <a:latin typeface="Comic Sans MS" pitchFamily="66" charset="0"/>
            </a:endParaRPr>
          </a:p>
        </p:txBody>
      </p:sp>
      <p:sp>
        <p:nvSpPr>
          <p:cNvPr id="31756" name="Text Box 12"/>
          <p:cNvSpPr txBox="1">
            <a:spLocks noChangeArrowheads="1"/>
          </p:cNvSpPr>
          <p:nvPr/>
        </p:nvSpPr>
        <p:spPr bwMode="auto">
          <a:xfrm>
            <a:off x="1828800" y="4687888"/>
            <a:ext cx="5562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Comic Sans MS" pitchFamily="66" charset="0"/>
              </a:rPr>
              <a:t>This population pyramid is typical of countries in the richer parts of the world (MEDCs.)</a:t>
            </a:r>
            <a:endParaRPr lang="en-US" sz="2000" b="1">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dissolve">
                                      <p:cBhvr>
                                        <p:cTn id="7" dur="500"/>
                                        <p:tgtEl>
                                          <p:spTgt spid="31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6"/>
                                        </p:tgtEl>
                                        <p:attrNameLst>
                                          <p:attrName>style.visibility</p:attrName>
                                        </p:attrNameLst>
                                      </p:cBhvr>
                                      <p:to>
                                        <p:strVal val="visible"/>
                                      </p:to>
                                    </p:set>
                                    <p:animEffect transition="in" filter="dissolve">
                                      <p:cBhvr>
                                        <p:cTn id="17"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75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opulation Pyramid for Italy: 2000"/>
          <p:cNvPicPr>
            <a:picLocks noChangeAspect="1" noChangeArrowheads="1"/>
          </p:cNvPicPr>
          <p:nvPr/>
        </p:nvPicPr>
        <p:blipFill>
          <a:blip r:embed="rId2">
            <a:extLst>
              <a:ext uri="{28A0092B-C50C-407E-A947-70E740481C1C}">
                <a14:useLocalDpi xmlns:a14="http://schemas.microsoft.com/office/drawing/2010/main" val="0"/>
              </a:ext>
            </a:extLst>
          </a:blip>
          <a:srcRect l="2080" t="12784" r="2107" b="10182"/>
          <a:stretch>
            <a:fillRect/>
          </a:stretch>
        </p:blipFill>
        <p:spPr bwMode="auto">
          <a:xfrm>
            <a:off x="1828800" y="914400"/>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276600" y="3886200"/>
            <a:ext cx="2590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Comic Sans MS" pitchFamily="66" charset="0"/>
              </a:rPr>
              <a:t>Population in millions</a:t>
            </a:r>
            <a:endParaRPr lang="en-US" sz="1800" b="1">
              <a:latin typeface="Comic Sans MS" pitchFamily="66" charset="0"/>
            </a:endParaRPr>
          </a:p>
        </p:txBody>
      </p:sp>
      <p:sp>
        <p:nvSpPr>
          <p:cNvPr id="58372" name="Text Box 4"/>
          <p:cNvSpPr txBox="1">
            <a:spLocks noChangeArrowheads="1"/>
          </p:cNvSpPr>
          <p:nvPr/>
        </p:nvSpPr>
        <p:spPr bwMode="auto">
          <a:xfrm>
            <a:off x="1905000" y="1066800"/>
            <a:ext cx="1219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Comic Sans MS" pitchFamily="66" charset="0"/>
              </a:rPr>
              <a:t>Male</a:t>
            </a:r>
            <a:endParaRPr lang="en-US" sz="1800" b="1">
              <a:latin typeface="Comic Sans MS" pitchFamily="66" charset="0"/>
            </a:endParaRPr>
          </a:p>
        </p:txBody>
      </p:sp>
      <p:sp>
        <p:nvSpPr>
          <p:cNvPr id="58373" name="Text Box 5"/>
          <p:cNvSpPr txBox="1">
            <a:spLocks noChangeArrowheads="1"/>
          </p:cNvSpPr>
          <p:nvPr/>
        </p:nvSpPr>
        <p:spPr bwMode="auto">
          <a:xfrm>
            <a:off x="6172200" y="1066800"/>
            <a:ext cx="990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Comic Sans MS" pitchFamily="66" charset="0"/>
              </a:rPr>
              <a:t>Female</a:t>
            </a:r>
            <a:endParaRPr lang="en-US" sz="1800" b="1">
              <a:latin typeface="Comic Sans MS" pitchFamily="66" charset="0"/>
            </a:endParaRPr>
          </a:p>
        </p:txBody>
      </p:sp>
      <p:sp>
        <p:nvSpPr>
          <p:cNvPr id="32774" name="AutoShape 6"/>
          <p:cNvSpPr>
            <a:spLocks/>
          </p:cNvSpPr>
          <p:nvPr/>
        </p:nvSpPr>
        <p:spPr bwMode="auto">
          <a:xfrm>
            <a:off x="609600" y="4343400"/>
            <a:ext cx="1600200" cy="1524000"/>
          </a:xfrm>
          <a:prstGeom prst="borderCallout2">
            <a:avLst>
              <a:gd name="adj1" fmla="val 7500"/>
              <a:gd name="adj2" fmla="val 104764"/>
              <a:gd name="adj3" fmla="val 7500"/>
              <a:gd name="adj4" fmla="val 130060"/>
              <a:gd name="adj5" fmla="val -70731"/>
              <a:gd name="adj6" fmla="val 156250"/>
            </a:avLst>
          </a:prstGeom>
          <a:solidFill>
            <a:schemeClr val="bg1"/>
          </a:solidFill>
          <a:ln w="9525">
            <a:solidFill>
              <a:schemeClr val="tx1"/>
            </a:solidFill>
            <a:miter lim="800000"/>
            <a:headEnd/>
            <a:tailEnd/>
          </a:ln>
        </p:spPr>
        <p:txBody>
          <a:bodyPr/>
          <a:lstStyle/>
          <a:p>
            <a:pPr algn="ctr"/>
            <a:r>
              <a:rPr lang="en-GB" sz="1800">
                <a:latin typeface="Comic Sans MS" pitchFamily="66" charset="0"/>
              </a:rPr>
              <a:t>In this country the birth rate is decreasing.</a:t>
            </a:r>
            <a:endParaRPr lang="en-US" sz="1800">
              <a:latin typeface="Comic Sans MS" pitchFamily="66" charset="0"/>
            </a:endParaRPr>
          </a:p>
        </p:txBody>
      </p:sp>
      <p:sp>
        <p:nvSpPr>
          <p:cNvPr id="32775" name="AutoShape 7"/>
          <p:cNvSpPr>
            <a:spLocks/>
          </p:cNvSpPr>
          <p:nvPr/>
        </p:nvSpPr>
        <p:spPr bwMode="auto">
          <a:xfrm>
            <a:off x="5715000" y="4232275"/>
            <a:ext cx="2743200" cy="1558925"/>
          </a:xfrm>
          <a:prstGeom prst="borderCallout3">
            <a:avLst>
              <a:gd name="adj1" fmla="val 7333"/>
              <a:gd name="adj2" fmla="val 102778"/>
              <a:gd name="adj3" fmla="val 7333"/>
              <a:gd name="adj4" fmla="val 106310"/>
              <a:gd name="adj5" fmla="val -47148"/>
              <a:gd name="adj6" fmla="val 106310"/>
              <a:gd name="adj7" fmla="val -101630"/>
              <a:gd name="adj8" fmla="val 36227"/>
            </a:avLst>
          </a:prstGeom>
          <a:solidFill>
            <a:schemeClr val="bg1"/>
          </a:solidFill>
          <a:ln w="9525">
            <a:solidFill>
              <a:schemeClr val="tx1"/>
            </a:solidFill>
            <a:miter lim="800000"/>
            <a:headEnd/>
            <a:tailEnd/>
          </a:ln>
        </p:spPr>
        <p:txBody>
          <a:bodyPr/>
          <a:lstStyle/>
          <a:p>
            <a:pPr algn="ctr"/>
            <a:r>
              <a:rPr lang="en-GB" sz="1800">
                <a:latin typeface="Comic Sans MS" pitchFamily="66" charset="0"/>
              </a:rPr>
              <a:t>In the future the elderly people will make up the largest section of the population in this country.</a:t>
            </a:r>
            <a:endParaRPr lang="en-US" sz="1800">
              <a:latin typeface="Comic Sans MS" pitchFamily="66" charset="0"/>
            </a:endParaRPr>
          </a:p>
        </p:txBody>
      </p:sp>
      <p:sp>
        <p:nvSpPr>
          <p:cNvPr id="32776" name="Text Box 8"/>
          <p:cNvSpPr txBox="1">
            <a:spLocks noChangeArrowheads="1"/>
          </p:cNvSpPr>
          <p:nvPr/>
        </p:nvSpPr>
        <p:spPr bwMode="auto">
          <a:xfrm>
            <a:off x="2590800" y="4800600"/>
            <a:ext cx="2743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Comic Sans MS" pitchFamily="66" charset="0"/>
              </a:rPr>
              <a:t>This is happening more and more in many of the world’s richer countries.</a:t>
            </a:r>
            <a:endParaRPr lang="en-US" sz="2000" b="1">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ipe(up)">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autoUpdateAnimBg="0"/>
      <p:bldP spid="32775" grpId="0" animBg="1" autoUpdateAnimBg="0"/>
      <p:bldP spid="3277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opulation Pyramid for Qatar: 2000"/>
          <p:cNvPicPr>
            <a:picLocks noChangeAspect="1" noChangeArrowheads="1"/>
          </p:cNvPicPr>
          <p:nvPr/>
        </p:nvPicPr>
        <p:blipFill>
          <a:blip r:embed="rId2">
            <a:extLst>
              <a:ext uri="{28A0092B-C50C-407E-A947-70E740481C1C}">
                <a14:useLocalDpi xmlns:a14="http://schemas.microsoft.com/office/drawing/2010/main" val="0"/>
              </a:ext>
            </a:extLst>
          </a:blip>
          <a:srcRect l="3410" t="12784" r="3438" b="10182"/>
          <a:stretch>
            <a:fillRect/>
          </a:stretch>
        </p:blipFill>
        <p:spPr bwMode="auto">
          <a:xfrm>
            <a:off x="1905000" y="1066800"/>
            <a:ext cx="533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1905000" y="1066800"/>
            <a:ext cx="1219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Comic Sans MS" pitchFamily="66" charset="0"/>
              </a:rPr>
              <a:t>Male</a:t>
            </a:r>
            <a:endParaRPr lang="en-US" sz="1800" b="1">
              <a:latin typeface="Comic Sans MS" pitchFamily="66" charset="0"/>
            </a:endParaRPr>
          </a:p>
        </p:txBody>
      </p:sp>
      <p:sp>
        <p:nvSpPr>
          <p:cNvPr id="59396" name="Text Box 4"/>
          <p:cNvSpPr txBox="1">
            <a:spLocks noChangeArrowheads="1"/>
          </p:cNvSpPr>
          <p:nvPr/>
        </p:nvSpPr>
        <p:spPr bwMode="auto">
          <a:xfrm>
            <a:off x="6096000" y="1143000"/>
            <a:ext cx="990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Comic Sans MS" pitchFamily="66" charset="0"/>
              </a:rPr>
              <a:t>Female</a:t>
            </a:r>
            <a:endParaRPr lang="en-US" sz="1800" b="1">
              <a:latin typeface="Comic Sans MS" pitchFamily="66" charset="0"/>
            </a:endParaRPr>
          </a:p>
        </p:txBody>
      </p:sp>
      <p:sp>
        <p:nvSpPr>
          <p:cNvPr id="59397" name="Text Box 5"/>
          <p:cNvSpPr txBox="1">
            <a:spLocks noChangeArrowheads="1"/>
          </p:cNvSpPr>
          <p:nvPr/>
        </p:nvSpPr>
        <p:spPr bwMode="auto">
          <a:xfrm>
            <a:off x="3276600" y="3886200"/>
            <a:ext cx="2743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Comic Sans MS" pitchFamily="66" charset="0"/>
              </a:rPr>
              <a:t>Population in thousands</a:t>
            </a:r>
            <a:endParaRPr lang="en-US" sz="1800" b="1">
              <a:latin typeface="Comic Sans MS" pitchFamily="66" charset="0"/>
            </a:endParaRPr>
          </a:p>
        </p:txBody>
      </p:sp>
      <p:sp>
        <p:nvSpPr>
          <p:cNvPr id="33798" name="AutoShape 6"/>
          <p:cNvSpPr>
            <a:spLocks/>
          </p:cNvSpPr>
          <p:nvPr/>
        </p:nvSpPr>
        <p:spPr bwMode="auto">
          <a:xfrm>
            <a:off x="2901950" y="4724400"/>
            <a:ext cx="3422650" cy="1447800"/>
          </a:xfrm>
          <a:prstGeom prst="borderCallout2">
            <a:avLst>
              <a:gd name="adj1" fmla="val 7894"/>
              <a:gd name="adj2" fmla="val -2227"/>
              <a:gd name="adj3" fmla="val 7894"/>
              <a:gd name="adj4" fmla="val -11921"/>
              <a:gd name="adj5" fmla="val -150000"/>
              <a:gd name="adj6" fmla="val -21986"/>
            </a:avLst>
          </a:prstGeom>
          <a:solidFill>
            <a:schemeClr val="bg1"/>
          </a:solidFill>
          <a:ln w="9525">
            <a:solidFill>
              <a:schemeClr val="tx1"/>
            </a:solidFill>
            <a:miter lim="800000"/>
            <a:headEnd/>
            <a:tailEnd/>
          </a:ln>
        </p:spPr>
        <p:txBody>
          <a:bodyPr/>
          <a:lstStyle/>
          <a:p>
            <a:pPr algn="ctr"/>
            <a:r>
              <a:rPr lang="en-GB" sz="1800">
                <a:latin typeface="Comic Sans MS" pitchFamily="66" charset="0"/>
              </a:rPr>
              <a:t>This country has a large number of temporary workers.  These are people who migrate here especially to find a job.</a:t>
            </a:r>
            <a:endParaRPr lang="en-US" sz="180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dissolve">
                                      <p:cBhvr>
                                        <p:cTn id="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opulation Pyramid for Mozambique: 2000"/>
          <p:cNvPicPr>
            <a:picLocks noChangeAspect="1" noChangeArrowheads="1"/>
          </p:cNvPicPr>
          <p:nvPr/>
        </p:nvPicPr>
        <p:blipFill>
          <a:blip r:embed="rId2">
            <a:extLst>
              <a:ext uri="{28A0092B-C50C-407E-A947-70E740481C1C}">
                <a14:useLocalDpi xmlns:a14="http://schemas.microsoft.com/office/drawing/2010/main" val="0"/>
              </a:ext>
            </a:extLst>
          </a:blip>
          <a:srcRect t="7471" b="4871"/>
          <a:stretch>
            <a:fillRect/>
          </a:stretch>
        </p:blipFill>
        <p:spPr bwMode="auto">
          <a:xfrm>
            <a:off x="381000" y="990600"/>
            <a:ext cx="4191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Population Pyramid for Iceland: 2000"/>
          <p:cNvPicPr>
            <a:picLocks noChangeAspect="1" noChangeArrowheads="1"/>
          </p:cNvPicPr>
          <p:nvPr/>
        </p:nvPicPr>
        <p:blipFill>
          <a:blip r:embed="rId3">
            <a:extLst>
              <a:ext uri="{28A0092B-C50C-407E-A947-70E740481C1C}">
                <a14:useLocalDpi xmlns:a14="http://schemas.microsoft.com/office/drawing/2010/main" val="0"/>
              </a:ext>
            </a:extLst>
          </a:blip>
          <a:srcRect t="4814" b="4871"/>
          <a:stretch>
            <a:fillRect/>
          </a:stretch>
        </p:blipFill>
        <p:spPr bwMode="auto">
          <a:xfrm>
            <a:off x="381000" y="4343400"/>
            <a:ext cx="44624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914400" y="304800"/>
            <a:ext cx="3200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Comic Sans MS" pitchFamily="66" charset="0"/>
              </a:rPr>
              <a:t>Population pyramid for Mozambique.</a:t>
            </a:r>
            <a:endParaRPr lang="en-US" sz="2000">
              <a:latin typeface="Comic Sans MS" pitchFamily="66" charset="0"/>
            </a:endParaRPr>
          </a:p>
        </p:txBody>
      </p:sp>
      <p:sp>
        <p:nvSpPr>
          <p:cNvPr id="34821" name="Text Box 5"/>
          <p:cNvSpPr txBox="1">
            <a:spLocks noChangeArrowheads="1"/>
          </p:cNvSpPr>
          <p:nvPr/>
        </p:nvSpPr>
        <p:spPr bwMode="auto">
          <a:xfrm>
            <a:off x="914400" y="3429000"/>
            <a:ext cx="3200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Comic Sans MS" pitchFamily="66" charset="0"/>
              </a:rPr>
              <a:t>Population pyramid for Iceland.</a:t>
            </a:r>
            <a:endParaRPr lang="en-US" sz="200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dissolve">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P spid="3482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opulation Pyramid for Japan: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143000"/>
            <a:ext cx="572611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1752600" y="5867400"/>
            <a:ext cx="5715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200" b="1">
                <a:latin typeface="Comic Sans MS" pitchFamily="66" charset="0"/>
              </a:rPr>
              <a:t>What happens next?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opulation Pyramid for Japan: 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219200"/>
            <a:ext cx="57261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228600"/>
            <a:ext cx="84582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eaLnBrk="1" hangingPunct="1">
              <a:tabLst>
                <a:tab pos="457200" algn="l"/>
              </a:tabLst>
            </a:pPr>
            <a:r>
              <a:rPr lang="en-GB" sz="3200" b="1" u="sng">
                <a:latin typeface="Comic Sans MS" pitchFamily="66" charset="0"/>
                <a:cs typeface="Times New Roman" pitchFamily="18" charset="0"/>
              </a:rPr>
              <a:t>Physical Factors (Climate, Relief)</a:t>
            </a:r>
            <a:endParaRPr lang="en-GB">
              <a:cs typeface="Times New Roman" pitchFamily="18" charset="0"/>
            </a:endParaRPr>
          </a:p>
          <a:p>
            <a:pPr indent="-228600">
              <a:buFontTx/>
              <a:buChar char="•"/>
              <a:tabLst>
                <a:tab pos="457200" algn="l"/>
              </a:tabLst>
            </a:pPr>
            <a:r>
              <a:rPr lang="en-GB" sz="3200" b="1">
                <a:solidFill>
                  <a:srgbClr val="0000FF"/>
                </a:solidFill>
                <a:latin typeface="Comic Sans MS" pitchFamily="66" charset="0"/>
                <a:cs typeface="Times New Roman" pitchFamily="18" charset="0"/>
              </a:rPr>
              <a:t>Ideal temperate climate for people to live in (eg Los Angeles)</a:t>
            </a:r>
            <a:endParaRPr lang="en-GB" sz="3200">
              <a:solidFill>
                <a:srgbClr val="0000FF"/>
              </a:solidFill>
              <a:latin typeface="Comic Sans MS" pitchFamily="66" charset="0"/>
              <a:cs typeface="Times New Roman" pitchFamily="18" charset="0"/>
            </a:endParaRPr>
          </a:p>
          <a:p>
            <a:pPr indent="-228600">
              <a:buFontTx/>
              <a:buChar char="•"/>
              <a:tabLst>
                <a:tab pos="457200" algn="l"/>
              </a:tabLst>
            </a:pPr>
            <a:r>
              <a:rPr lang="en-GB" sz="3200" b="1">
                <a:solidFill>
                  <a:srgbClr val="0000FF"/>
                </a:solidFill>
                <a:latin typeface="Comic Sans MS" pitchFamily="66" charset="0"/>
                <a:cs typeface="Times New Roman" pitchFamily="18" charset="0"/>
              </a:rPr>
              <a:t>Eg River Nile – has irrigated fertile land to farm which attract people to it</a:t>
            </a:r>
            <a:endParaRPr lang="en-GB" sz="3200">
              <a:solidFill>
                <a:srgbClr val="0000FF"/>
              </a:solidFill>
              <a:latin typeface="Comic Sans MS" pitchFamily="66" charset="0"/>
              <a:cs typeface="Times New Roman" pitchFamily="18" charset="0"/>
            </a:endParaRPr>
          </a:p>
          <a:p>
            <a:pPr indent="-228600">
              <a:buFontTx/>
              <a:buChar char="•"/>
              <a:tabLst>
                <a:tab pos="457200" algn="l"/>
              </a:tabLst>
            </a:pPr>
            <a:r>
              <a:rPr lang="en-GB" sz="3200" b="1">
                <a:solidFill>
                  <a:srgbClr val="0000FF"/>
                </a:solidFill>
                <a:latin typeface="Comic Sans MS" pitchFamily="66" charset="0"/>
                <a:cs typeface="Times New Roman" pitchFamily="18" charset="0"/>
              </a:rPr>
              <a:t>Eg Japan – because it is a very small area so people are squashed into the country – there is nowhere else to go</a:t>
            </a:r>
            <a:endParaRPr lang="en-GB" sz="3200">
              <a:solidFill>
                <a:srgbClr val="0000FF"/>
              </a:solidFill>
              <a:latin typeface="Comic Sans MS" pitchFamily="66" charset="0"/>
              <a:cs typeface="Times New Roman" pitchFamily="18" charset="0"/>
            </a:endParaRPr>
          </a:p>
          <a:p>
            <a:pPr indent="-228600">
              <a:buFontTx/>
              <a:buChar char="•"/>
              <a:tabLst>
                <a:tab pos="457200" algn="l"/>
              </a:tabLst>
            </a:pPr>
            <a:r>
              <a:rPr lang="en-GB" sz="3200">
                <a:solidFill>
                  <a:srgbClr val="FF0000"/>
                </a:solidFill>
                <a:latin typeface="Symbol" pitchFamily="18" charset="2"/>
                <a:cs typeface="Times New Roman" pitchFamily="18" charset="0"/>
              </a:rPr>
              <a:t>·</a:t>
            </a:r>
            <a:r>
              <a:rPr lang="en-GB" sz="1600">
                <a:solidFill>
                  <a:srgbClr val="FF0000"/>
                </a:solidFill>
                <a:cs typeface="Times New Roman" pitchFamily="18" charset="0"/>
              </a:rPr>
              <a:t>        </a:t>
            </a:r>
            <a:r>
              <a:rPr lang="en-GB" sz="3200" b="1">
                <a:solidFill>
                  <a:srgbClr val="FF0000"/>
                </a:solidFill>
                <a:latin typeface="Comic Sans MS" pitchFamily="66" charset="0"/>
                <a:cs typeface="Times New Roman" pitchFamily="18" charset="0"/>
              </a:rPr>
              <a:t>WARM</a:t>
            </a:r>
            <a:endParaRPr lang="en-GB" sz="3200">
              <a:solidFill>
                <a:srgbClr val="0000FF"/>
              </a:solidFill>
              <a:latin typeface="Comic Sans MS" pitchFamily="66" charset="0"/>
              <a:cs typeface="Times New Roman" pitchFamily="18" charset="0"/>
            </a:endParaRPr>
          </a:p>
          <a:p>
            <a:pPr indent="-228600">
              <a:buFontTx/>
              <a:buChar char="•"/>
              <a:tabLst>
                <a:tab pos="457200" algn="l"/>
              </a:tabLst>
            </a:pPr>
            <a:r>
              <a:rPr lang="en-GB" sz="3200">
                <a:solidFill>
                  <a:srgbClr val="FF0000"/>
                </a:solidFill>
                <a:latin typeface="Symbol" pitchFamily="18" charset="2"/>
                <a:cs typeface="Times New Roman" pitchFamily="18" charset="0"/>
              </a:rPr>
              <a:t>·</a:t>
            </a:r>
            <a:r>
              <a:rPr lang="en-GB" sz="1600">
                <a:solidFill>
                  <a:srgbClr val="FF0000"/>
                </a:solidFill>
                <a:cs typeface="Times New Roman" pitchFamily="18" charset="0"/>
              </a:rPr>
              <a:t>        </a:t>
            </a:r>
            <a:r>
              <a:rPr lang="en-GB" sz="3200" b="1">
                <a:solidFill>
                  <a:srgbClr val="FF0000"/>
                </a:solidFill>
                <a:latin typeface="Comic Sans MS" pitchFamily="66" charset="0"/>
                <a:cs typeface="Times New Roman" pitchFamily="18" charset="0"/>
              </a:rPr>
              <a:t>ADEQUATE RAIN FOR CROPS</a:t>
            </a:r>
            <a:endParaRPr lang="en-GB" sz="3200">
              <a:solidFill>
                <a:srgbClr val="0000FF"/>
              </a:solidFill>
              <a:latin typeface="Comic Sans MS" pitchFamily="66" charset="0"/>
              <a:cs typeface="Times New Roman" pitchFamily="18" charset="0"/>
            </a:endParaRPr>
          </a:p>
          <a:p>
            <a:pPr indent="-228600">
              <a:buFontTx/>
              <a:buChar char="•"/>
              <a:tabLst>
                <a:tab pos="457200" algn="l"/>
              </a:tabLst>
            </a:pPr>
            <a:r>
              <a:rPr lang="en-GB" b="1">
                <a:solidFill>
                  <a:srgbClr val="FF0000"/>
                </a:solidFill>
                <a:cs typeface="Times New Roman" pitchFamily="18" charset="0"/>
              </a:rPr>
              <a:t>NOT MOUNTAINOUS</a:t>
            </a:r>
            <a:r>
              <a:rPr lang="en-GB" sz="2500"/>
              <a:t> </a:t>
            </a:r>
            <a:r>
              <a:rPr lang="en-GB" sz="2500">
                <a:solidFill>
                  <a:srgbClr val="FF0000"/>
                </a:solidFill>
                <a:latin typeface="Comic Sans MS" pitchFamily="66" charset="0"/>
              </a:rPr>
              <a:t>– FLAT LAND FOR BUILDING</a:t>
            </a:r>
            <a:endParaRPr lang="en-GB" sz="480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 calcmode="lin" valueType="num">
                                      <p:cBhvr additive="base">
                                        <p:cTn id="7" dur="500" fill="hold"/>
                                        <p:tgtEl>
                                          <p:spTgt spid="1228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 calcmode="lin" valueType="num">
                                      <p:cBhvr additive="base">
                                        <p:cTn id="13" dur="500" fill="hold"/>
                                        <p:tgtEl>
                                          <p:spTgt spid="12288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2">
                                            <p:txEl>
                                              <p:pRg st="2" end="2"/>
                                            </p:txEl>
                                          </p:spTgt>
                                        </p:tgtEl>
                                        <p:attrNameLst>
                                          <p:attrName>style.visibility</p:attrName>
                                        </p:attrNameLst>
                                      </p:cBhvr>
                                      <p:to>
                                        <p:strVal val="visible"/>
                                      </p:to>
                                    </p:set>
                                    <p:anim calcmode="lin" valueType="num">
                                      <p:cBhvr additive="base">
                                        <p:cTn id="19" dur="500" fill="hold"/>
                                        <p:tgtEl>
                                          <p:spTgt spid="12288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2">
                                            <p:txEl>
                                              <p:pRg st="3" end="3"/>
                                            </p:txEl>
                                          </p:spTgt>
                                        </p:tgtEl>
                                        <p:attrNameLst>
                                          <p:attrName>style.visibility</p:attrName>
                                        </p:attrNameLst>
                                      </p:cBhvr>
                                      <p:to>
                                        <p:strVal val="visible"/>
                                      </p:to>
                                    </p:set>
                                    <p:anim calcmode="lin" valueType="num">
                                      <p:cBhvr additive="base">
                                        <p:cTn id="25" dur="500" fill="hold"/>
                                        <p:tgtEl>
                                          <p:spTgt spid="12288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2">
                                            <p:txEl>
                                              <p:pRg st="4" end="4"/>
                                            </p:txEl>
                                          </p:spTgt>
                                        </p:tgtEl>
                                        <p:attrNameLst>
                                          <p:attrName>style.visibility</p:attrName>
                                        </p:attrNameLst>
                                      </p:cBhvr>
                                      <p:to>
                                        <p:strVal val="visible"/>
                                      </p:to>
                                    </p:set>
                                    <p:anim calcmode="lin" valueType="num">
                                      <p:cBhvr additive="base">
                                        <p:cTn id="31" dur="500" fill="hold"/>
                                        <p:tgtEl>
                                          <p:spTgt spid="12288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8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2">
                                            <p:txEl>
                                              <p:pRg st="5" end="5"/>
                                            </p:txEl>
                                          </p:spTgt>
                                        </p:tgtEl>
                                        <p:attrNameLst>
                                          <p:attrName>style.visibility</p:attrName>
                                        </p:attrNameLst>
                                      </p:cBhvr>
                                      <p:to>
                                        <p:strVal val="visible"/>
                                      </p:to>
                                    </p:set>
                                    <p:anim calcmode="lin" valueType="num">
                                      <p:cBhvr additive="base">
                                        <p:cTn id="37" dur="500" fill="hold"/>
                                        <p:tgtEl>
                                          <p:spTgt spid="12288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88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882">
                                            <p:txEl>
                                              <p:pRg st="6" end="6"/>
                                            </p:txEl>
                                          </p:spTgt>
                                        </p:tgtEl>
                                        <p:attrNameLst>
                                          <p:attrName>style.visibility</p:attrName>
                                        </p:attrNameLst>
                                      </p:cBhvr>
                                      <p:to>
                                        <p:strVal val="visible"/>
                                      </p:to>
                                    </p:set>
                                    <p:anim calcmode="lin" valueType="num">
                                      <p:cBhvr additive="base">
                                        <p:cTn id="43" dur="500" fill="hold"/>
                                        <p:tgtEl>
                                          <p:spTgt spid="12288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88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opulation Pyramid for Japan: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219200"/>
            <a:ext cx="57261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752600" y="5181600"/>
            <a:ext cx="56388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a:latin typeface="Comic Sans MS" pitchFamily="66" charset="0"/>
              </a:rPr>
              <a:t>What is going to happen to Japan’s population in the future?</a:t>
            </a:r>
          </a:p>
          <a:p>
            <a:pPr>
              <a:spcBef>
                <a:spcPct val="50000"/>
              </a:spcBef>
            </a:pPr>
            <a:r>
              <a:rPr lang="en-GB" sz="2000">
                <a:latin typeface="Comic Sans MS" pitchFamily="66" charset="0"/>
              </a:rPr>
              <a:t>Why does this matter?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up)">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opulation Pyramid for India: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066800"/>
            <a:ext cx="572611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762000" y="5181600"/>
            <a:ext cx="8001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4400" b="1">
                <a:latin typeface="Comic Sans MS" pitchFamily="66" charset="0"/>
              </a:rPr>
              <a:t>What about India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opulation Pyramid for India: 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066800"/>
            <a:ext cx="572611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3429000" y="5181600"/>
            <a:ext cx="1905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7200" b="1">
                <a:latin typeface="Comic Sans MS" pitchFamily="66" charset="0"/>
              </a:rPr>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opulation Pyramid for India: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219200"/>
            <a:ext cx="57261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3429000" y="5181600"/>
            <a:ext cx="1905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7200" b="1">
                <a:latin typeface="Comic Sans MS" pitchFamily="66" charset="0"/>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76200" y="76200"/>
            <a:ext cx="877887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solidFill>
                  <a:schemeClr val="accent2"/>
                </a:solidFill>
              </a:rPr>
              <a:t>USA  v  Thailand Pyramid Ex</a:t>
            </a:r>
          </a:p>
          <a:p>
            <a:pPr eaLnBrk="1" hangingPunct="1"/>
            <a:r>
              <a:rPr lang="en-GB" u="sng">
                <a:solidFill>
                  <a:schemeClr val="accent2"/>
                </a:solidFill>
              </a:rPr>
              <a:t>How are they different:</a:t>
            </a:r>
          </a:p>
          <a:p>
            <a:pPr eaLnBrk="1" hangingPunct="1"/>
            <a:r>
              <a:rPr lang="en-GB" b="1">
                <a:solidFill>
                  <a:schemeClr val="accent2"/>
                </a:solidFill>
              </a:rPr>
              <a:t>Thailand has a higher Birth Rate than the USA.</a:t>
            </a:r>
            <a:r>
              <a:rPr lang="en-GB">
                <a:solidFill>
                  <a:schemeClr val="accent2"/>
                </a:solidFill>
              </a:rPr>
              <a:t> </a:t>
            </a:r>
          </a:p>
          <a:p>
            <a:pPr eaLnBrk="1" hangingPunct="1">
              <a:buFontTx/>
              <a:buAutoNum type="arabicPeriod"/>
            </a:pPr>
            <a:r>
              <a:rPr lang="en-GB">
                <a:solidFill>
                  <a:schemeClr val="accent2"/>
                </a:solidFill>
              </a:rPr>
              <a:t>This is because in Thailand it is an LEDC and children are needed as a labour supply to work on the farm and family businesses. Also there is no state pension or social security in old age so parents have large families as an insurance policy when they themselves are old. Also the levels of contraception are lower as is the awareness of contraception. Also they have more children as they know that some will survive.</a:t>
            </a:r>
          </a:p>
          <a:p>
            <a:pPr eaLnBrk="1" hangingPunct="1"/>
            <a:r>
              <a:rPr lang="en-GB" b="1">
                <a:solidFill>
                  <a:schemeClr val="accent2"/>
                </a:solidFill>
              </a:rPr>
              <a:t>Thailand has a higher death rate than the USA.</a:t>
            </a:r>
          </a:p>
          <a:p>
            <a:pPr eaLnBrk="1" hangingPunct="1">
              <a:buFontTx/>
              <a:buAutoNum type="arabicPeriod"/>
            </a:pPr>
            <a:r>
              <a:rPr lang="en-GB">
                <a:solidFill>
                  <a:schemeClr val="accent2"/>
                </a:solidFill>
              </a:rPr>
              <a:t>This is because in Thailand the standards of healthcare are not as good as USA. The levels of vaccinations are poor and hence the life expectancy is lower as the overall living conditions and standards of hygiene are poorer.  </a:t>
            </a:r>
          </a:p>
          <a:p>
            <a:pPr eaLnBrk="1" hangingPunct="1"/>
            <a:r>
              <a:rPr lang="en-GB">
                <a:solidFill>
                  <a:schemeClr val="accent2"/>
                </a:solidFill>
              </a:rPr>
              <a:t>The male-female split was similar and females generally live longer than males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76200"/>
            <a:ext cx="85344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u="sng"/>
              <a:t>Video 135</a:t>
            </a:r>
          </a:p>
          <a:p>
            <a:pPr eaLnBrk="1" hangingPunct="1"/>
            <a:r>
              <a:rPr lang="en-GB" sz="2800" u="sng"/>
              <a:t>UK</a:t>
            </a:r>
          </a:p>
          <a:p>
            <a:pPr eaLnBrk="1" hangingPunct="1"/>
            <a:r>
              <a:rPr lang="en-GB" sz="2800"/>
              <a:t>The birth rate in the UK is very low (1.7 per family). This is because:</a:t>
            </a:r>
          </a:p>
          <a:p>
            <a:pPr eaLnBrk="1" hangingPunct="1">
              <a:buFontTx/>
              <a:buAutoNum type="arabicPeriod"/>
            </a:pPr>
            <a:r>
              <a:rPr lang="en-GB" sz="2800"/>
              <a:t>People are marrying later in life. Average age of marriage is now 28 – in medieval times (1400s) it was 14!</a:t>
            </a:r>
          </a:p>
          <a:p>
            <a:pPr eaLnBrk="1" hangingPunct="1">
              <a:buFontTx/>
              <a:buAutoNum type="arabicPeriod"/>
            </a:pPr>
            <a:r>
              <a:rPr lang="en-GB" sz="2800"/>
              <a:t>Women are following careers and so having less children and children later in life. This means that they don’t have enough time to have as many as they used to.</a:t>
            </a:r>
          </a:p>
          <a:p>
            <a:pPr eaLnBrk="1" hangingPunct="1">
              <a:buFontTx/>
              <a:buAutoNum type="arabicPeriod"/>
            </a:pPr>
            <a:r>
              <a:rPr lang="en-GB" sz="2800"/>
              <a:t>Children are also very expensive – so people are having less</a:t>
            </a:r>
          </a:p>
          <a:p>
            <a:pPr eaLnBrk="1" hangingPunct="1"/>
            <a:r>
              <a:rPr lang="en-GB" sz="2800"/>
              <a:t>This could all lead to a declining population as birth rates continue to fall (eg Sweden, Austria)</a:t>
            </a:r>
          </a:p>
          <a:p>
            <a:pPr eaLnBrk="1" hangingPunct="1">
              <a:buFontTx/>
              <a:buAutoNum type="arabicPeriod"/>
            </a:pPr>
            <a:endParaRPr lang="en-GB" sz="28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65125" y="171450"/>
            <a:ext cx="8550275" cy="6469063"/>
          </a:xfrm>
          <a:prstGeom prst="rect">
            <a:avLst/>
          </a:prstGeom>
          <a:solidFill>
            <a:srgbClr val="FFFF00"/>
          </a:solidFill>
          <a:ln w="9525">
            <a:solidFill>
              <a:srgbClr val="FFFF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6600" u="sng"/>
              <a:t>Prep – due in________</a:t>
            </a:r>
          </a:p>
          <a:p>
            <a:pPr eaLnBrk="1" hangingPunct="1"/>
            <a:r>
              <a:rPr lang="en-GB" sz="3200"/>
              <a:t>Go to website </a:t>
            </a:r>
          </a:p>
          <a:p>
            <a:pPr eaLnBrk="1" hangingPunct="1"/>
            <a:r>
              <a:rPr lang="en-GB" sz="3200" u="sng"/>
              <a:t>http://www.census.gov/ipc/www/idbsum.html</a:t>
            </a:r>
          </a:p>
          <a:p>
            <a:pPr eaLnBrk="1" hangingPunct="1"/>
            <a:r>
              <a:rPr lang="en-GB" sz="3200"/>
              <a:t>And select one MEDC for 2000 and 2025 then one LEDC for 2000 and 2025. Then annotate them and label characteristics for:</a:t>
            </a:r>
          </a:p>
          <a:p>
            <a:pPr eaLnBrk="1" hangingPunct="1">
              <a:buFontTx/>
              <a:buChar char="•"/>
            </a:pPr>
            <a:r>
              <a:rPr lang="en-GB" sz="3200"/>
              <a:t>Birth Rate</a:t>
            </a:r>
          </a:p>
          <a:p>
            <a:pPr eaLnBrk="1" hangingPunct="1">
              <a:buFontTx/>
              <a:buChar char="•"/>
            </a:pPr>
            <a:r>
              <a:rPr lang="en-GB" sz="3200"/>
              <a:t>Death Rate</a:t>
            </a:r>
          </a:p>
          <a:p>
            <a:pPr eaLnBrk="1" hangingPunct="1">
              <a:buFontTx/>
              <a:buChar char="•"/>
            </a:pPr>
            <a:r>
              <a:rPr lang="en-GB" sz="3200"/>
              <a:t>Life Expectancy</a:t>
            </a:r>
          </a:p>
          <a:p>
            <a:pPr eaLnBrk="1" hangingPunct="1">
              <a:buFontTx/>
              <a:buChar char="•"/>
            </a:pPr>
            <a:r>
              <a:rPr lang="en-GB" sz="3200"/>
              <a:t>Infant Mortality</a:t>
            </a:r>
          </a:p>
          <a:p>
            <a:pPr eaLnBrk="1" hangingPunct="1">
              <a:buFontTx/>
              <a:buChar char="•"/>
            </a:pPr>
            <a:r>
              <a:rPr lang="en-GB" sz="3200"/>
              <a:t>Dependency Ratio</a:t>
            </a:r>
          </a:p>
          <a:p>
            <a:pPr eaLnBrk="1" hangingPunct="1">
              <a:buFontTx/>
              <a:buChar char="•"/>
            </a:pPr>
            <a:r>
              <a:rPr lang="en-GB" sz="3200"/>
              <a:t>Any any other points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dbp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1788"/>
            <a:ext cx="5726113"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descr="idbp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27388"/>
            <a:ext cx="5726113"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28600" y="304800"/>
            <a:ext cx="8915400"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indent="-228600" eaLnBrk="1" hangingPunct="1">
              <a:tabLst>
                <a:tab pos="457200" algn="l"/>
              </a:tabLst>
            </a:pPr>
            <a:r>
              <a:rPr lang="en-GB" sz="2800" b="1" u="sng">
                <a:latin typeface="Comic Sans MS" pitchFamily="66" charset="0"/>
                <a:cs typeface="Times New Roman" pitchFamily="18" charset="0"/>
              </a:rPr>
              <a:t>Social Factors</a:t>
            </a:r>
            <a:endParaRPr lang="en-GB" sz="2800" b="1">
              <a:cs typeface="Times New Roman" pitchFamily="18" charset="0"/>
            </a:endParaRPr>
          </a:p>
          <a:p>
            <a:pPr indent="-228600">
              <a:tabLst>
                <a:tab pos="457200" algn="l"/>
              </a:tabLst>
            </a:pPr>
            <a:r>
              <a:rPr lang="en-GB" sz="2800" b="1">
                <a:solidFill>
                  <a:srgbClr val="0000FF"/>
                </a:solidFill>
                <a:latin typeface="Comic Sans MS" pitchFamily="66" charset="0"/>
                <a:cs typeface="Times New Roman" pitchFamily="18" charset="0"/>
              </a:rPr>
              <a:t>Eg Nigeria - the birth rate is very high due to lack of contraceptives. The death rate is also falling due to improvements in health care.</a:t>
            </a:r>
            <a:endParaRPr lang="en-GB" sz="2000">
              <a:cs typeface="Times New Roman" pitchFamily="18" charset="0"/>
            </a:endParaRPr>
          </a:p>
          <a:p>
            <a:pPr indent="-228600">
              <a:tabLst>
                <a:tab pos="457200" algn="l"/>
              </a:tabLst>
            </a:pPr>
            <a:r>
              <a:rPr lang="en-GB" sz="2800" b="1">
                <a:solidFill>
                  <a:srgbClr val="0000FF"/>
                </a:solidFill>
                <a:latin typeface="Comic Sans MS" pitchFamily="66" charset="0"/>
                <a:cs typeface="Times New Roman" pitchFamily="18" charset="0"/>
              </a:rPr>
              <a:t>Eg India because people can’t afford to move away</a:t>
            </a:r>
            <a:endParaRPr lang="en-GB" sz="2000">
              <a:cs typeface="Times New Roman" pitchFamily="18" charset="0"/>
            </a:endParaRPr>
          </a:p>
          <a:p>
            <a:pPr indent="-228600">
              <a:tabLst>
                <a:tab pos="457200" algn="l"/>
              </a:tabLst>
            </a:pPr>
            <a:r>
              <a:rPr lang="en-GB" sz="2800" b="1">
                <a:solidFill>
                  <a:srgbClr val="0000FF"/>
                </a:solidFill>
                <a:latin typeface="Comic Sans MS" pitchFamily="66" charset="0"/>
                <a:cs typeface="Times New Roman" pitchFamily="18" charset="0"/>
              </a:rPr>
              <a:t>Eg China – massive birth rate historically – since 1979 have introduced the “One Child Policy”</a:t>
            </a:r>
          </a:p>
          <a:p>
            <a:pPr indent="-228600">
              <a:tabLst>
                <a:tab pos="457200" algn="l"/>
              </a:tabLst>
            </a:pPr>
            <a:r>
              <a:rPr lang="en-GB" sz="2800" b="1">
                <a:solidFill>
                  <a:srgbClr val="0000FF"/>
                </a:solidFill>
                <a:latin typeface="Comic Sans MS" pitchFamily="66" charset="0"/>
                <a:cs typeface="Times New Roman" pitchFamily="18" charset="0"/>
              </a:rPr>
              <a:t>Eg Sydney – historically this is where the prisoners were taken to and a settlement grew up there</a:t>
            </a:r>
            <a:endParaRPr lang="en-GB" sz="2000">
              <a:cs typeface="Times New Roman" pitchFamily="18" charset="0"/>
            </a:endParaRPr>
          </a:p>
          <a:p>
            <a:pPr indent="-228600">
              <a:tabLst>
                <a:tab pos="457200" algn="l"/>
              </a:tabLst>
            </a:pPr>
            <a:r>
              <a:rPr lang="en-GB" sz="2800">
                <a:solidFill>
                  <a:srgbClr val="0000FF"/>
                </a:solidFill>
                <a:latin typeface="Symbol" pitchFamily="18" charset="2"/>
                <a:cs typeface="Times New Roman" pitchFamily="18" charset="0"/>
              </a:rPr>
              <a:t>·</a:t>
            </a:r>
            <a:r>
              <a:rPr lang="en-GB" sz="1400">
                <a:solidFill>
                  <a:srgbClr val="0000FF"/>
                </a:solidFill>
                <a:cs typeface="Times New Roman" pitchFamily="18" charset="0"/>
              </a:rPr>
              <a:t>        </a:t>
            </a:r>
            <a:r>
              <a:rPr lang="en-GB" sz="2800" b="1">
                <a:solidFill>
                  <a:srgbClr val="FF0000"/>
                </a:solidFill>
                <a:latin typeface="Comic Sans MS" pitchFamily="66" charset="0"/>
                <a:cs typeface="Times New Roman" pitchFamily="18" charset="0"/>
              </a:rPr>
              <a:t>LOW CRIME RATES</a:t>
            </a:r>
            <a:endParaRPr lang="en-GB" sz="2000">
              <a:cs typeface="Times New Roman" pitchFamily="18" charset="0"/>
            </a:endParaRPr>
          </a:p>
          <a:p>
            <a:pPr indent="-228600">
              <a:tabLst>
                <a:tab pos="457200" algn="l"/>
              </a:tabLst>
            </a:pPr>
            <a:r>
              <a:rPr lang="en-GB" sz="2800" b="1">
                <a:solidFill>
                  <a:srgbClr val="FF0000"/>
                </a:solidFill>
                <a:latin typeface="Comic Sans MS" pitchFamily="66" charset="0"/>
                <a:cs typeface="Times New Roman" pitchFamily="18" charset="0"/>
              </a:rPr>
              <a:t>WELFARE STATE – eg get a pension / dole</a:t>
            </a: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 calcmode="lin" valueType="num">
                                      <p:cBhvr additive="base">
                                        <p:cTn id="7" dur="500" fill="hold"/>
                                        <p:tgtEl>
                                          <p:spTgt spid="1239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9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906">
                                            <p:txEl>
                                              <p:pRg st="1" end="1"/>
                                            </p:txEl>
                                          </p:spTgt>
                                        </p:tgtEl>
                                        <p:attrNameLst>
                                          <p:attrName>style.visibility</p:attrName>
                                        </p:attrNameLst>
                                      </p:cBhvr>
                                      <p:to>
                                        <p:strVal val="visible"/>
                                      </p:to>
                                    </p:set>
                                    <p:anim calcmode="lin" valueType="num">
                                      <p:cBhvr additive="base">
                                        <p:cTn id="13" dur="500" fill="hold"/>
                                        <p:tgtEl>
                                          <p:spTgt spid="1239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9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906">
                                            <p:txEl>
                                              <p:pRg st="2" end="2"/>
                                            </p:txEl>
                                          </p:spTgt>
                                        </p:tgtEl>
                                        <p:attrNameLst>
                                          <p:attrName>style.visibility</p:attrName>
                                        </p:attrNameLst>
                                      </p:cBhvr>
                                      <p:to>
                                        <p:strVal val="visible"/>
                                      </p:to>
                                    </p:set>
                                    <p:anim calcmode="lin" valueType="num">
                                      <p:cBhvr additive="base">
                                        <p:cTn id="19" dur="500" fill="hold"/>
                                        <p:tgtEl>
                                          <p:spTgt spid="1239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9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3906">
                                            <p:txEl>
                                              <p:pRg st="3" end="3"/>
                                            </p:txEl>
                                          </p:spTgt>
                                        </p:tgtEl>
                                        <p:attrNameLst>
                                          <p:attrName>style.visibility</p:attrName>
                                        </p:attrNameLst>
                                      </p:cBhvr>
                                      <p:to>
                                        <p:strVal val="visible"/>
                                      </p:to>
                                    </p:set>
                                    <p:anim calcmode="lin" valueType="num">
                                      <p:cBhvr additive="base">
                                        <p:cTn id="25" dur="500" fill="hold"/>
                                        <p:tgtEl>
                                          <p:spTgt spid="1239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39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3906">
                                            <p:txEl>
                                              <p:pRg st="4" end="4"/>
                                            </p:txEl>
                                          </p:spTgt>
                                        </p:tgtEl>
                                        <p:attrNameLst>
                                          <p:attrName>style.visibility</p:attrName>
                                        </p:attrNameLst>
                                      </p:cBhvr>
                                      <p:to>
                                        <p:strVal val="visible"/>
                                      </p:to>
                                    </p:set>
                                    <p:anim calcmode="lin" valueType="num">
                                      <p:cBhvr additive="base">
                                        <p:cTn id="31" dur="500" fill="hold"/>
                                        <p:tgtEl>
                                          <p:spTgt spid="12390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39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3906">
                                            <p:txEl>
                                              <p:pRg st="5" end="5"/>
                                            </p:txEl>
                                          </p:spTgt>
                                        </p:tgtEl>
                                        <p:attrNameLst>
                                          <p:attrName>style.visibility</p:attrName>
                                        </p:attrNameLst>
                                      </p:cBhvr>
                                      <p:to>
                                        <p:strVal val="visible"/>
                                      </p:to>
                                    </p:set>
                                    <p:anim calcmode="lin" valueType="num">
                                      <p:cBhvr additive="base">
                                        <p:cTn id="37" dur="500" fill="hold"/>
                                        <p:tgtEl>
                                          <p:spTgt spid="12390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39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3906">
                                            <p:txEl>
                                              <p:pRg st="6" end="6"/>
                                            </p:txEl>
                                          </p:spTgt>
                                        </p:tgtEl>
                                        <p:attrNameLst>
                                          <p:attrName>style.visibility</p:attrName>
                                        </p:attrNameLst>
                                      </p:cBhvr>
                                      <p:to>
                                        <p:strVal val="visible"/>
                                      </p:to>
                                    </p:set>
                                    <p:anim calcmode="lin" valueType="num">
                                      <p:cBhvr additive="base">
                                        <p:cTn id="43" dur="500" fill="hold"/>
                                        <p:tgtEl>
                                          <p:spTgt spid="123906">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390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dbp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5726113"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idbp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5726113"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opulation pyramid for Kyrgyzstan year 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2875"/>
            <a:ext cx="64801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opulation pyramid for United States year 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68413"/>
            <a:ext cx="712787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023938" y="703263"/>
            <a:ext cx="45434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INTERNAL </a:t>
            </a:r>
          </a:p>
          <a:p>
            <a:r>
              <a:rPr lang="en-GB" sz="6000"/>
              <a:t>MIGRATION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023938" y="703263"/>
            <a:ext cx="655478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INTERNATIONAL </a:t>
            </a:r>
          </a:p>
          <a:p>
            <a:r>
              <a:rPr lang="en-GB" sz="6000"/>
              <a:t>MIGRATION</a:t>
            </a:r>
          </a:p>
          <a:p>
            <a:endParaRPr lang="en-GB" sz="6000"/>
          </a:p>
          <a:p>
            <a:endParaRPr lang="en-GB" sz="6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26" descr="us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0"/>
            <a:ext cx="3592513"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1027" descr="mex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49275"/>
            <a:ext cx="3744912"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1028"/>
          <p:cNvSpPr txBox="1">
            <a:spLocks noChangeArrowheads="1"/>
          </p:cNvSpPr>
          <p:nvPr/>
        </p:nvSpPr>
        <p:spPr bwMode="auto">
          <a:xfrm>
            <a:off x="179388" y="5805488"/>
            <a:ext cx="8010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a:latin typeface="Bookman Old Style" pitchFamily="18" charset="0"/>
              </a:rPr>
              <a:t>    A Tale of Illegal Immigrants</a:t>
            </a:r>
          </a:p>
        </p:txBody>
      </p:sp>
      <p:sp>
        <p:nvSpPr>
          <p:cNvPr id="78853" name="Text Box 1029"/>
          <p:cNvSpPr txBox="1">
            <a:spLocks noChangeArrowheads="1"/>
          </p:cNvSpPr>
          <p:nvPr/>
        </p:nvSpPr>
        <p:spPr bwMode="auto">
          <a:xfrm>
            <a:off x="611188" y="3024188"/>
            <a:ext cx="4032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8800" b="1"/>
              <a:t>Mexico</a:t>
            </a:r>
          </a:p>
        </p:txBody>
      </p:sp>
      <p:sp>
        <p:nvSpPr>
          <p:cNvPr id="78854" name="Text Box 1030"/>
          <p:cNvSpPr txBox="1">
            <a:spLocks noChangeArrowheads="1"/>
          </p:cNvSpPr>
          <p:nvPr/>
        </p:nvSpPr>
        <p:spPr bwMode="auto">
          <a:xfrm>
            <a:off x="5399088" y="3500438"/>
            <a:ext cx="374491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6600" b="1"/>
              <a:t>to the USA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50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1000" fill="hold"/>
                                        <p:tgtEl>
                                          <p:spTgt spid="86019"/>
                                        </p:tgtEl>
                                        <p:attrNameLst>
                                          <p:attrName>ppt_x</p:attrName>
                                        </p:attrNameLst>
                                      </p:cBhvr>
                                      <p:tavLst>
                                        <p:tav tm="0">
                                          <p:val>
                                            <p:strVal val="1+#ppt_w/2"/>
                                          </p:val>
                                        </p:tav>
                                        <p:tav tm="100000">
                                          <p:val>
                                            <p:strVal val="#ppt_x"/>
                                          </p:val>
                                        </p:tav>
                                      </p:tavLst>
                                    </p:anim>
                                    <p:anim calcmode="lin" valueType="num">
                                      <p:cBhvr additive="base">
                                        <p:cTn id="8" dur="1000" fill="hold"/>
                                        <p:tgtEl>
                                          <p:spTgt spid="8601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9" fill="hold" nodeType="afterEffect">
                                  <p:stCondLst>
                                    <p:cond delay="300"/>
                                  </p:stCondLst>
                                  <p:childTnLst>
                                    <p:set>
                                      <p:cBhvr>
                                        <p:cTn id="11" dur="1" fill="hold">
                                          <p:stCondLst>
                                            <p:cond delay="0"/>
                                          </p:stCondLst>
                                        </p:cTn>
                                        <p:tgtEl>
                                          <p:spTgt spid="86018"/>
                                        </p:tgtEl>
                                        <p:attrNameLst>
                                          <p:attrName>style.visibility</p:attrName>
                                        </p:attrNameLst>
                                      </p:cBhvr>
                                      <p:to>
                                        <p:strVal val="visible"/>
                                      </p:to>
                                    </p:set>
                                    <p:anim calcmode="lin" valueType="num">
                                      <p:cBhvr additive="base">
                                        <p:cTn id="12" dur="1000" fill="hold"/>
                                        <p:tgtEl>
                                          <p:spTgt spid="86018"/>
                                        </p:tgtEl>
                                        <p:attrNameLst>
                                          <p:attrName>ppt_x</p:attrName>
                                        </p:attrNameLst>
                                      </p:cBhvr>
                                      <p:tavLst>
                                        <p:tav tm="0">
                                          <p:val>
                                            <p:strVal val="0-#ppt_w/2"/>
                                          </p:val>
                                        </p:tav>
                                        <p:tav tm="100000">
                                          <p:val>
                                            <p:strVal val="#ppt_x"/>
                                          </p:val>
                                        </p:tav>
                                      </p:tavLst>
                                    </p:anim>
                                    <p:anim calcmode="lin" valueType="num">
                                      <p:cBhvr additive="base">
                                        <p:cTn id="13" dur="1000" fill="hold"/>
                                        <p:tgtEl>
                                          <p:spTgt spid="860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12725" y="117475"/>
            <a:ext cx="87026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Push Factors – pushing someone away from an area</a:t>
            </a:r>
          </a:p>
          <a:p>
            <a:pPr eaLnBrk="1" hangingPunct="1">
              <a:buFontTx/>
              <a:buChar char="•"/>
            </a:pPr>
            <a:r>
              <a:rPr lang="en-GB"/>
              <a:t>Disasters</a:t>
            </a:r>
          </a:p>
          <a:p>
            <a:pPr eaLnBrk="1" hangingPunct="1">
              <a:buFontTx/>
              <a:buChar char="•"/>
            </a:pPr>
            <a:r>
              <a:rPr lang="en-GB"/>
              <a:t>High taxes</a:t>
            </a:r>
          </a:p>
          <a:p>
            <a:pPr eaLnBrk="1" hangingPunct="1">
              <a:buFontTx/>
              <a:buChar char="•"/>
            </a:pPr>
            <a:r>
              <a:rPr lang="en-GB"/>
              <a:t>Poor climate – eg crops failed</a:t>
            </a:r>
          </a:p>
          <a:p>
            <a:pPr eaLnBrk="1" hangingPunct="1">
              <a:buFontTx/>
              <a:buChar char="•"/>
            </a:pPr>
            <a:r>
              <a:rPr lang="en-GB"/>
              <a:t>High living costs</a:t>
            </a:r>
          </a:p>
          <a:p>
            <a:pPr eaLnBrk="1" hangingPunct="1">
              <a:buFontTx/>
              <a:buChar char="•"/>
            </a:pPr>
            <a:r>
              <a:rPr lang="en-GB"/>
              <a:t>Religious persecution</a:t>
            </a:r>
          </a:p>
          <a:p>
            <a:pPr eaLnBrk="1" hangingPunct="1">
              <a:buFontTx/>
              <a:buChar char="•"/>
            </a:pPr>
            <a:r>
              <a:rPr lang="en-GB"/>
              <a:t>Death of spouse</a:t>
            </a:r>
          </a:p>
          <a:p>
            <a:pPr eaLnBrk="1" hangingPunct="1">
              <a:buFontTx/>
              <a:buChar char="•"/>
            </a:pPr>
            <a:r>
              <a:rPr lang="en-GB"/>
              <a:t>Remoteness – cut off from outside world – eg North Korea</a:t>
            </a:r>
          </a:p>
          <a:p>
            <a:pPr eaLnBrk="1" hangingPunct="1">
              <a:buFontTx/>
              <a:buChar char="•"/>
            </a:pPr>
            <a:r>
              <a:rPr lang="en-GB"/>
              <a:t>Stuck in poverty trap</a:t>
            </a:r>
          </a:p>
          <a:p>
            <a:pPr eaLnBrk="1" hangingPunct="1">
              <a:buFontTx/>
              <a:buChar char="•"/>
            </a:pPr>
            <a:r>
              <a:rPr lang="en-GB"/>
              <a:t>War – eg Sudan</a:t>
            </a:r>
          </a:p>
          <a:p>
            <a:pPr eaLnBrk="1" hangingPunct="1">
              <a:buFontTx/>
              <a:buChar char="•"/>
            </a:pPr>
            <a:r>
              <a:rPr lang="en-GB"/>
              <a:t>Retirement – eg from UK to Spain – better climate there</a:t>
            </a:r>
          </a:p>
          <a:p>
            <a:pPr eaLnBrk="1" hangingPunct="1">
              <a:buFontTx/>
              <a:buChar char="•"/>
            </a:pPr>
            <a:r>
              <a:rPr lang="en-GB"/>
              <a:t>Fed up with politics</a:t>
            </a:r>
          </a:p>
          <a:p>
            <a:pPr eaLnBrk="1" hangingPunct="1">
              <a:buFontTx/>
              <a:buChar cha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8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89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89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89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89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089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0898">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0898">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089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36525" y="41275"/>
            <a:ext cx="87788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Obstacles to Migration</a:t>
            </a:r>
          </a:p>
          <a:p>
            <a:pPr eaLnBrk="1" hangingPunct="1">
              <a:buFontTx/>
              <a:buChar char="•"/>
            </a:pPr>
            <a:r>
              <a:rPr lang="en-GB"/>
              <a:t>Religion</a:t>
            </a:r>
          </a:p>
          <a:p>
            <a:pPr eaLnBrk="1" hangingPunct="1">
              <a:buFontTx/>
              <a:buChar char="•"/>
            </a:pPr>
            <a:r>
              <a:rPr lang="en-GB"/>
              <a:t>Not having enough money</a:t>
            </a:r>
          </a:p>
          <a:p>
            <a:pPr eaLnBrk="1" hangingPunct="1">
              <a:buFontTx/>
              <a:buChar char="•"/>
            </a:pPr>
            <a:r>
              <a:rPr lang="en-GB"/>
              <a:t>Politics</a:t>
            </a:r>
          </a:p>
          <a:p>
            <a:pPr eaLnBrk="1" hangingPunct="1">
              <a:buFontTx/>
              <a:buChar char="•"/>
            </a:pPr>
            <a:r>
              <a:rPr lang="en-GB"/>
              <a:t>Don’t speak the language</a:t>
            </a:r>
          </a:p>
          <a:p>
            <a:pPr eaLnBrk="1" hangingPunct="1">
              <a:buFontTx/>
              <a:buChar char="•"/>
            </a:pPr>
            <a:r>
              <a:rPr lang="en-GB"/>
              <a:t>Costs of travel is too much</a:t>
            </a:r>
          </a:p>
          <a:p>
            <a:pPr eaLnBrk="1" hangingPunct="1">
              <a:buFontTx/>
              <a:buChar char="•"/>
            </a:pPr>
            <a:r>
              <a:rPr lang="en-GB"/>
              <a:t>Cant get VISA </a:t>
            </a:r>
          </a:p>
          <a:p>
            <a:pPr eaLnBrk="1" hangingPunct="1">
              <a:buFontTx/>
              <a:buChar char="•"/>
            </a:pPr>
            <a:r>
              <a:rPr lang="en-GB"/>
              <a:t>Border controls</a:t>
            </a:r>
          </a:p>
          <a:p>
            <a:pPr eaLnBrk="1" hangingPunct="1">
              <a:buFontTx/>
              <a:buChar char="•"/>
            </a:pPr>
            <a:r>
              <a:rPr lang="en-GB"/>
              <a:t>Immigration Policies – eg EU wont let me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2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2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2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2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19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0"/>
            <a:ext cx="9215438"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Pull Factors – factors which encourage a person to go to a particular place</a:t>
            </a:r>
          </a:p>
          <a:p>
            <a:pPr eaLnBrk="1" hangingPunct="1">
              <a:buFontTx/>
              <a:buChar char="•"/>
            </a:pPr>
            <a:r>
              <a:rPr lang="en-GB"/>
              <a:t>Better climate - eg UK to Spain to retire</a:t>
            </a:r>
          </a:p>
          <a:p>
            <a:pPr eaLnBrk="1" hangingPunct="1">
              <a:buFontTx/>
              <a:buChar char="•"/>
            </a:pPr>
            <a:r>
              <a:rPr lang="en-GB"/>
              <a:t>Better standard of living</a:t>
            </a:r>
          </a:p>
          <a:p>
            <a:pPr eaLnBrk="1" hangingPunct="1">
              <a:buFontTx/>
              <a:buChar char="•"/>
            </a:pPr>
            <a:r>
              <a:rPr lang="en-GB"/>
              <a:t>Better healthcare / free healthcare – eg NHS in UK</a:t>
            </a:r>
          </a:p>
          <a:p>
            <a:pPr eaLnBrk="1" hangingPunct="1">
              <a:buFontTx/>
              <a:buChar char="•"/>
            </a:pPr>
            <a:r>
              <a:rPr lang="en-GB"/>
              <a:t>Better education / free education – eg UK</a:t>
            </a:r>
          </a:p>
          <a:p>
            <a:pPr eaLnBrk="1" hangingPunct="1">
              <a:buFontTx/>
              <a:buChar char="•"/>
            </a:pPr>
            <a:r>
              <a:rPr lang="en-GB"/>
              <a:t>More land</a:t>
            </a:r>
          </a:p>
          <a:p>
            <a:pPr eaLnBrk="1" hangingPunct="1">
              <a:buFontTx/>
              <a:buChar char="•"/>
            </a:pPr>
            <a:r>
              <a:rPr lang="en-GB"/>
              <a:t>Able to marry at younger age</a:t>
            </a:r>
          </a:p>
          <a:p>
            <a:pPr eaLnBrk="1" hangingPunct="1">
              <a:buFontTx/>
              <a:buChar char="•"/>
            </a:pPr>
            <a:r>
              <a:rPr lang="en-GB"/>
              <a:t>More relaxed media - greater freedom</a:t>
            </a:r>
          </a:p>
          <a:p>
            <a:pPr eaLnBrk="1" hangingPunct="1">
              <a:buFontTx/>
              <a:buChar char="•"/>
            </a:pPr>
            <a:r>
              <a:rPr lang="en-GB"/>
              <a:t>Better security – eg South Africans migrating to a safer UK</a:t>
            </a:r>
          </a:p>
          <a:p>
            <a:pPr eaLnBrk="1" hangingPunct="1">
              <a:buFontTx/>
              <a:buChar char="•"/>
            </a:pPr>
            <a:r>
              <a:rPr lang="en-GB"/>
              <a:t>More / better jobs – more money</a:t>
            </a:r>
          </a:p>
          <a:p>
            <a:pPr eaLnBrk="1" hangingPunct="1">
              <a:buFontTx/>
              <a:buChar char="•"/>
            </a:pPr>
            <a:r>
              <a:rPr lang="en-GB"/>
              <a:t>Better minimum wage rate</a:t>
            </a:r>
          </a:p>
          <a:p>
            <a:pPr eaLnBrk="1" hangingPunct="1">
              <a:buFontTx/>
              <a:buChar char="•"/>
            </a:pPr>
            <a:r>
              <a:rPr lang="en-GB"/>
              <a:t>More liberal democracy with more relaxed immigration policies</a:t>
            </a:r>
          </a:p>
          <a:p>
            <a:pPr eaLnBrk="1" hangingPunct="1">
              <a:buFontTx/>
              <a:buChar char="•"/>
            </a:pPr>
            <a:endParaRPr lang="en-GB"/>
          </a:p>
          <a:p>
            <a:pPr eaLnBrk="1" hangingPunct="1">
              <a:buFontTx/>
              <a:buChar char="•"/>
            </a:pPr>
            <a:endParaRPr lang="en-GB"/>
          </a:p>
          <a:p>
            <a:pPr eaLnBrk="1" hangingPunct="1">
              <a:buFontTx/>
              <a:buChar char="•"/>
            </a:pPr>
            <a:endParaRPr lang="en-GB"/>
          </a:p>
          <a:p>
            <a:pPr eaLnBrk="1" hangingPunct="1">
              <a:buFontTx/>
              <a:buChar char="•"/>
            </a:pPr>
            <a:endParaRPr lang="en-GB"/>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36525" y="41275"/>
            <a:ext cx="88550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Effect on original area</a:t>
            </a:r>
          </a:p>
          <a:p>
            <a:pPr eaLnBrk="1" hangingPunct="1">
              <a:buFontTx/>
              <a:buChar char="•"/>
            </a:pPr>
            <a:r>
              <a:rPr lang="en-GB"/>
              <a:t>Loss of labour and taxes</a:t>
            </a:r>
          </a:p>
          <a:p>
            <a:pPr eaLnBrk="1" hangingPunct="1">
              <a:buFontTx/>
              <a:buChar char="•"/>
            </a:pPr>
            <a:r>
              <a:rPr lang="en-GB"/>
              <a:t>Production in factories falls – reduced a countries GDP</a:t>
            </a:r>
          </a:p>
          <a:p>
            <a:pPr eaLnBrk="1" hangingPunct="1">
              <a:buFontTx/>
              <a:buChar char="•"/>
            </a:pPr>
            <a:r>
              <a:rPr lang="en-GB"/>
              <a:t>Money sent back home to support family</a:t>
            </a:r>
          </a:p>
          <a:p>
            <a:pPr eaLnBrk="1" hangingPunct="1">
              <a:buFontTx/>
              <a:buChar char="•"/>
            </a:pPr>
            <a:r>
              <a:rPr lang="en-GB"/>
              <a:t>Not enough nurses or doctors / other skilled professionals as they are lured away to work in richer countries</a:t>
            </a:r>
          </a:p>
          <a:p>
            <a:pPr eaLnBrk="1" hangingPunct="1">
              <a:buFontTx/>
              <a:buChar char="•"/>
            </a:pPr>
            <a:r>
              <a:rPr lang="en-GB"/>
              <a:t>Families split up – as eg dad works abroad</a:t>
            </a:r>
          </a:p>
          <a:p>
            <a:pPr eaLnBrk="1" hangingPunct="1">
              <a:buFontTx/>
              <a:buChar char="•"/>
            </a:pPr>
            <a:r>
              <a:rPr lang="en-GB"/>
              <a:t>Strain on local services – eg hospitals – as nurses / doctors leave</a:t>
            </a:r>
          </a:p>
          <a:p>
            <a:pPr eaLnBrk="1" hangingPunct="1">
              <a:buFontTx/>
              <a:buChar char="•"/>
            </a:pPr>
            <a:r>
              <a:rPr lang="en-GB"/>
              <a:t>Farms struggle to produce enough crops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152400"/>
            <a:ext cx="8763000" cy="72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indent="-228600" eaLnBrk="1" hangingPunct="1">
              <a:tabLst>
                <a:tab pos="512763" algn="l"/>
              </a:tabLst>
            </a:pPr>
            <a:r>
              <a:rPr lang="en-GB" sz="2800" b="1" u="sng">
                <a:latin typeface="Comic Sans MS" pitchFamily="66" charset="0"/>
              </a:rPr>
              <a:t>Economic Factors</a:t>
            </a:r>
          </a:p>
          <a:p>
            <a:pPr indent="-228600">
              <a:tabLst>
                <a:tab pos="512763" algn="l"/>
              </a:tabLst>
            </a:pPr>
            <a:r>
              <a:rPr lang="en-GB" sz="2800" b="1">
                <a:solidFill>
                  <a:srgbClr val="0000FF"/>
                </a:solidFill>
                <a:latin typeface="Comic Sans MS" pitchFamily="66" charset="0"/>
                <a:cs typeface="Times New Roman" pitchFamily="18" charset="0"/>
              </a:rPr>
              <a:t>Eg Europe – because there is a high standard of living and so people want to move there</a:t>
            </a:r>
            <a:endParaRPr lang="en-GB" sz="2800">
              <a:solidFill>
                <a:srgbClr val="0000FF"/>
              </a:solidFill>
              <a:latin typeface="Comic Sans MS" pitchFamily="66" charset="0"/>
              <a:cs typeface="Times New Roman" pitchFamily="18" charset="0"/>
            </a:endParaRPr>
          </a:p>
          <a:p>
            <a:pPr indent="-228600">
              <a:tabLst>
                <a:tab pos="512763" algn="l"/>
              </a:tabLst>
            </a:pPr>
            <a:r>
              <a:rPr lang="en-GB" sz="2800" b="1">
                <a:solidFill>
                  <a:srgbClr val="0000FF"/>
                </a:solidFill>
                <a:latin typeface="Comic Sans MS" pitchFamily="66" charset="0"/>
                <a:cs typeface="Times New Roman" pitchFamily="18" charset="0"/>
              </a:rPr>
              <a:t>Eg East coast of USA – lots of job opportunities – eg New York – this is where the former migrants from Europe headed to NYC</a:t>
            </a:r>
            <a:endParaRPr lang="en-GB" sz="2800">
              <a:solidFill>
                <a:srgbClr val="0000FF"/>
              </a:solidFill>
              <a:latin typeface="Comic Sans MS" pitchFamily="66" charset="0"/>
              <a:cs typeface="Times New Roman" pitchFamily="18" charset="0"/>
            </a:endParaRPr>
          </a:p>
          <a:p>
            <a:pPr indent="-228600">
              <a:tabLst>
                <a:tab pos="512763" algn="l"/>
              </a:tabLst>
            </a:pPr>
            <a:r>
              <a:rPr lang="en-GB" sz="2800" b="1">
                <a:solidFill>
                  <a:srgbClr val="0000FF"/>
                </a:solidFill>
                <a:latin typeface="Comic Sans MS" pitchFamily="66" charset="0"/>
                <a:cs typeface="Times New Roman" pitchFamily="18" charset="0"/>
              </a:rPr>
              <a:t>Eg Nigeria – has lots of Oil reserves which attracts in-migration.</a:t>
            </a:r>
            <a:r>
              <a:rPr lang="en-GB" sz="2800">
                <a:solidFill>
                  <a:srgbClr val="0000FF"/>
                </a:solidFill>
                <a:latin typeface="Comic Sans MS" pitchFamily="66" charset="0"/>
                <a:cs typeface="Times New Roman" pitchFamily="18" charset="0"/>
              </a:rPr>
              <a:t> </a:t>
            </a:r>
          </a:p>
          <a:p>
            <a:pPr indent="-228600">
              <a:tabLst>
                <a:tab pos="512763" algn="l"/>
              </a:tabLst>
            </a:pPr>
            <a:r>
              <a:rPr lang="en-GB" sz="2800" b="1">
                <a:solidFill>
                  <a:srgbClr val="0000FF"/>
                </a:solidFill>
                <a:latin typeface="Comic Sans MS" pitchFamily="66" charset="0"/>
                <a:cs typeface="Times New Roman" pitchFamily="18" charset="0"/>
              </a:rPr>
              <a:t>Eg South Africa – the richest African country – so attracts people to work there</a:t>
            </a:r>
            <a:endParaRPr lang="en-GB" sz="2800">
              <a:solidFill>
                <a:srgbClr val="0000FF"/>
              </a:solidFill>
              <a:latin typeface="Comic Sans MS" pitchFamily="66" charset="0"/>
              <a:cs typeface="Times New Roman" pitchFamily="18" charset="0"/>
            </a:endParaRPr>
          </a:p>
          <a:p>
            <a:pPr indent="-228600">
              <a:tabLst>
                <a:tab pos="512763" algn="l"/>
              </a:tabLst>
            </a:pPr>
            <a:r>
              <a:rPr lang="en-GB" sz="2800">
                <a:solidFill>
                  <a:srgbClr val="FF0000"/>
                </a:solidFill>
                <a:latin typeface="Symbol" pitchFamily="18" charset="2"/>
                <a:cs typeface="Times New Roman" pitchFamily="18" charset="0"/>
              </a:rPr>
              <a:t>·</a:t>
            </a:r>
            <a:r>
              <a:rPr lang="en-GB" sz="1400">
                <a:solidFill>
                  <a:srgbClr val="FF0000"/>
                </a:solidFill>
                <a:cs typeface="Times New Roman" pitchFamily="18" charset="0"/>
              </a:rPr>
              <a:t>      </a:t>
            </a:r>
            <a:r>
              <a:rPr lang="en-GB" sz="2800" b="1">
                <a:solidFill>
                  <a:srgbClr val="FF0000"/>
                </a:solidFill>
                <a:latin typeface="Comic Sans MS" pitchFamily="66" charset="0"/>
                <a:cs typeface="Times New Roman" pitchFamily="18" charset="0"/>
              </a:rPr>
              <a:t>LOW UNEMPLOYMENT AND LOW INTEREST RATES</a:t>
            </a:r>
          </a:p>
          <a:p>
            <a:pPr indent="-228600">
              <a:tabLst>
                <a:tab pos="512763" algn="l"/>
              </a:tabLst>
            </a:pPr>
            <a:r>
              <a:rPr lang="en-GB" sz="4000" b="1">
                <a:solidFill>
                  <a:srgbClr val="FF0000"/>
                </a:solidFill>
                <a:cs typeface="Times New Roman" pitchFamily="18" charset="0"/>
              </a:rPr>
              <a:t>LOTS OF JOBS</a:t>
            </a:r>
            <a:endParaRPr lang="en-GB" sz="4800">
              <a:solidFill>
                <a:srgbClr val="0000FF"/>
              </a:solidFill>
              <a:latin typeface="Comic Sans MS" pitchFamily="66" charset="0"/>
              <a:cs typeface="Times New Roman" pitchFamily="18" charset="0"/>
            </a:endParaRPr>
          </a:p>
          <a:p>
            <a:pPr indent="-228600">
              <a:tabLst>
                <a:tab pos="512763" algn="l"/>
              </a:tabLst>
            </a:pP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500" fill="hold"/>
                                        <p:tgtEl>
                                          <p:spTgt spid="1249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0">
                                            <p:txEl>
                                              <p:pRg st="1" end="1"/>
                                            </p:txEl>
                                          </p:spTgt>
                                        </p:tgtEl>
                                        <p:attrNameLst>
                                          <p:attrName>style.visibility</p:attrName>
                                        </p:attrNameLst>
                                      </p:cBhvr>
                                      <p:to>
                                        <p:strVal val="visible"/>
                                      </p:to>
                                    </p:set>
                                    <p:anim calcmode="lin" valueType="num">
                                      <p:cBhvr additive="base">
                                        <p:cTn id="13" dur="500" fill="hold"/>
                                        <p:tgtEl>
                                          <p:spTgt spid="1249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0">
                                            <p:txEl>
                                              <p:pRg st="2" end="2"/>
                                            </p:txEl>
                                          </p:spTgt>
                                        </p:tgtEl>
                                        <p:attrNameLst>
                                          <p:attrName>style.visibility</p:attrName>
                                        </p:attrNameLst>
                                      </p:cBhvr>
                                      <p:to>
                                        <p:strVal val="visible"/>
                                      </p:to>
                                    </p:set>
                                    <p:anim calcmode="lin" valueType="num">
                                      <p:cBhvr additive="base">
                                        <p:cTn id="19" dur="500" fill="hold"/>
                                        <p:tgtEl>
                                          <p:spTgt spid="1249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0">
                                            <p:txEl>
                                              <p:pRg st="3" end="3"/>
                                            </p:txEl>
                                          </p:spTgt>
                                        </p:tgtEl>
                                        <p:attrNameLst>
                                          <p:attrName>style.visibility</p:attrName>
                                        </p:attrNameLst>
                                      </p:cBhvr>
                                      <p:to>
                                        <p:strVal val="visible"/>
                                      </p:to>
                                    </p:set>
                                    <p:anim calcmode="lin" valueType="num">
                                      <p:cBhvr additive="base">
                                        <p:cTn id="25" dur="500" fill="hold"/>
                                        <p:tgtEl>
                                          <p:spTgt spid="1249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0">
                                            <p:txEl>
                                              <p:pRg st="4" end="4"/>
                                            </p:txEl>
                                          </p:spTgt>
                                        </p:tgtEl>
                                        <p:attrNameLst>
                                          <p:attrName>style.visibility</p:attrName>
                                        </p:attrNameLst>
                                      </p:cBhvr>
                                      <p:to>
                                        <p:strVal val="visible"/>
                                      </p:to>
                                    </p:set>
                                    <p:anim calcmode="lin" valueType="num">
                                      <p:cBhvr additive="base">
                                        <p:cTn id="31" dur="500" fill="hold"/>
                                        <p:tgtEl>
                                          <p:spTgt spid="12493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930">
                                            <p:txEl>
                                              <p:pRg st="5" end="5"/>
                                            </p:txEl>
                                          </p:spTgt>
                                        </p:tgtEl>
                                        <p:attrNameLst>
                                          <p:attrName>style.visibility</p:attrName>
                                        </p:attrNameLst>
                                      </p:cBhvr>
                                      <p:to>
                                        <p:strVal val="visible"/>
                                      </p:to>
                                    </p:set>
                                    <p:anim calcmode="lin" valueType="num">
                                      <p:cBhvr additive="base">
                                        <p:cTn id="37" dur="500" fill="hold"/>
                                        <p:tgtEl>
                                          <p:spTgt spid="12493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9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4930">
                                            <p:txEl>
                                              <p:pRg st="6" end="6"/>
                                            </p:txEl>
                                          </p:spTgt>
                                        </p:tgtEl>
                                        <p:attrNameLst>
                                          <p:attrName>style.visibility</p:attrName>
                                        </p:attrNameLst>
                                      </p:cBhvr>
                                      <p:to>
                                        <p:strVal val="visible"/>
                                      </p:to>
                                    </p:set>
                                    <p:anim calcmode="lin" valueType="num">
                                      <p:cBhvr additive="base">
                                        <p:cTn id="43" dur="500" fill="hold"/>
                                        <p:tgtEl>
                                          <p:spTgt spid="12493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493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2725" y="117475"/>
            <a:ext cx="8702675" cy="73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Effect on Destination Area:</a:t>
            </a:r>
          </a:p>
          <a:p>
            <a:pPr eaLnBrk="1" hangingPunct="1">
              <a:buFontTx/>
              <a:buChar char="•"/>
            </a:pPr>
            <a:r>
              <a:rPr lang="en-GB"/>
              <a:t>Strain on services – eg NHS or education or housing – UK / Mexico City</a:t>
            </a:r>
          </a:p>
          <a:p>
            <a:pPr eaLnBrk="1" hangingPunct="1">
              <a:buFontTx/>
              <a:buChar char="•"/>
            </a:pPr>
            <a:r>
              <a:rPr lang="en-GB"/>
              <a:t>Growth of shanty towns in LEDCs – eg Mexico City</a:t>
            </a:r>
          </a:p>
          <a:p>
            <a:pPr eaLnBrk="1" hangingPunct="1">
              <a:buFontTx/>
              <a:buChar char="•"/>
            </a:pPr>
            <a:r>
              <a:rPr lang="en-GB"/>
              <a:t>Lack of jobs – unemployment</a:t>
            </a:r>
          </a:p>
          <a:p>
            <a:pPr eaLnBrk="1" hangingPunct="1">
              <a:buFontTx/>
              <a:buChar char="•"/>
            </a:pPr>
            <a:r>
              <a:rPr lang="en-GB"/>
              <a:t>New culture, food and music brought in – eg China Town, NY Little Italy, Boston – Irish Quarter</a:t>
            </a:r>
          </a:p>
          <a:p>
            <a:pPr eaLnBrk="1" hangingPunct="1">
              <a:buFontTx/>
              <a:buChar char="•"/>
            </a:pPr>
            <a:r>
              <a:rPr lang="en-GB"/>
              <a:t>Crime rates increase – civil unrest – eg EU migration of eastern Europeans to London – criminal activity</a:t>
            </a:r>
          </a:p>
          <a:p>
            <a:pPr eaLnBrk="1" hangingPunct="1">
              <a:buFontTx/>
              <a:buChar char="•"/>
            </a:pPr>
            <a:r>
              <a:rPr lang="en-GB"/>
              <a:t>Lot of competition for jobs – so wages fall</a:t>
            </a:r>
          </a:p>
          <a:p>
            <a:pPr eaLnBrk="1" hangingPunct="1">
              <a:buFontTx/>
              <a:buChar char="•"/>
            </a:pPr>
            <a:r>
              <a:rPr lang="en-GB"/>
              <a:t>Population rises</a:t>
            </a:r>
          </a:p>
          <a:p>
            <a:pPr eaLnBrk="1" hangingPunct="1">
              <a:buFontTx/>
              <a:buChar char="•"/>
            </a:pPr>
            <a:r>
              <a:rPr lang="en-GB"/>
              <a:t>Growth of informal sector – jobs that are cash in hand – eg window cleaning – shoe shining – drug dealing etc</a:t>
            </a:r>
          </a:p>
          <a:p>
            <a:pPr eaLnBrk="1" hangingPunct="1">
              <a:buFontTx/>
              <a:buChar char="•"/>
            </a:pPr>
            <a:r>
              <a:rPr lang="en-GB"/>
              <a:t>Traffic congestion – pressure on public transport</a:t>
            </a:r>
          </a:p>
          <a:p>
            <a:pPr eaLnBrk="1" hangingPunct="1">
              <a:buFontTx/>
              <a:buChar char="•"/>
            </a:pPr>
            <a:r>
              <a:rPr lang="en-GB"/>
              <a:t>Pollution</a:t>
            </a:r>
          </a:p>
          <a:p>
            <a:pPr eaLnBrk="1" hangingPunct="1">
              <a:buFontTx/>
              <a:buChar char="•"/>
            </a:pPr>
            <a:r>
              <a:rPr lang="en-GB"/>
              <a:t>Migrants do less attractive jobs</a:t>
            </a:r>
          </a:p>
          <a:p>
            <a:pPr eaLnBrk="1" hangingPunct="1">
              <a:buFontTx/>
              <a:buChar char="•"/>
            </a:pPr>
            <a:r>
              <a:rPr lang="en-GB"/>
              <a:t>Migrants end up working long hours</a:t>
            </a:r>
          </a:p>
          <a:p>
            <a:pPr eaLnBrk="1" hangingPunct="1">
              <a:buFontTx/>
              <a:buChar char="•"/>
            </a:pPr>
            <a:endParaRPr lang="en-GB"/>
          </a:p>
          <a:p>
            <a:pPr eaLnBrk="1" hangingPunct="1">
              <a:buFontTx/>
              <a:buChar char="•"/>
            </a:pPr>
            <a:endParaRPr lang="en-GB"/>
          </a:p>
          <a:p>
            <a:pPr eaLnBrk="1" hangingPunct="1"/>
            <a:endParaRPr lang="en-GB"/>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3210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7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border-pa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
            <a:ext cx="38401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30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1000" fill="hold"/>
                                        <p:tgtEl>
                                          <p:spTgt spid="89091"/>
                                        </p:tgtEl>
                                        <p:attrNameLst>
                                          <p:attrName>ppt_x</p:attrName>
                                        </p:attrNameLst>
                                      </p:cBhvr>
                                      <p:tavLst>
                                        <p:tav tm="0">
                                          <p:val>
                                            <p:strVal val="#ppt_x-.2"/>
                                          </p:val>
                                        </p:tav>
                                        <p:tav tm="100000">
                                          <p:val>
                                            <p:strVal val="#ppt_x"/>
                                          </p:val>
                                        </p:tav>
                                      </p:tavLst>
                                    </p:anim>
                                    <p:anim calcmode="lin" valueType="num">
                                      <p:cBhvr>
                                        <p:cTn id="8" dur="1000" fill="hold"/>
                                        <p:tgtEl>
                                          <p:spTgt spid="890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219200" y="609600"/>
            <a:ext cx="6705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b="1">
                <a:latin typeface="Comic Sans MS" pitchFamily="66" charset="0"/>
              </a:rPr>
              <a:t>MEXICO TO THE USA</a:t>
            </a:r>
          </a:p>
        </p:txBody>
      </p:sp>
      <p:sp>
        <p:nvSpPr>
          <p:cNvPr id="86019" name="Text Box 3"/>
          <p:cNvSpPr txBox="1">
            <a:spLocks noChangeArrowheads="1"/>
          </p:cNvSpPr>
          <p:nvPr/>
        </p:nvSpPr>
        <p:spPr bwMode="auto">
          <a:xfrm>
            <a:off x="2057400" y="1600200"/>
            <a:ext cx="5562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GB">
                <a:latin typeface="Comic Sans MS" pitchFamily="66" charset="0"/>
              </a:rPr>
              <a:t>Why do people try to cross the border </a:t>
            </a:r>
            <a:r>
              <a:rPr lang="en-GB" b="1">
                <a:latin typeface="Comic Sans MS" pitchFamily="66" charset="0"/>
              </a:rPr>
              <a:t>illegally</a:t>
            </a:r>
            <a:r>
              <a:rPr lang="en-GB">
                <a:latin typeface="Comic Sans MS" pitchFamily="66" charset="0"/>
              </a:rPr>
              <a:t> ?</a:t>
            </a:r>
          </a:p>
          <a:p>
            <a:pPr eaLnBrk="1" hangingPunct="1">
              <a:spcBef>
                <a:spcPct val="50000"/>
              </a:spcBef>
              <a:buFontTx/>
              <a:buChar char="•"/>
            </a:pPr>
            <a:endParaRPr lang="en-GB">
              <a:latin typeface="Comic Sans MS" pitchFamily="66" charset="0"/>
            </a:endParaRPr>
          </a:p>
          <a:p>
            <a:pPr eaLnBrk="1" hangingPunct="1">
              <a:spcBef>
                <a:spcPct val="50000"/>
              </a:spcBef>
              <a:buFontTx/>
              <a:buChar char="•"/>
            </a:pPr>
            <a:r>
              <a:rPr lang="en-GB">
                <a:latin typeface="Comic Sans MS" pitchFamily="66" charset="0"/>
              </a:rPr>
              <a:t>What are the </a:t>
            </a:r>
            <a:r>
              <a:rPr lang="en-GB" b="1">
                <a:latin typeface="Comic Sans MS" pitchFamily="66" charset="0"/>
              </a:rPr>
              <a:t>push</a:t>
            </a:r>
            <a:r>
              <a:rPr lang="en-GB">
                <a:latin typeface="Comic Sans MS" pitchFamily="66" charset="0"/>
              </a:rPr>
              <a:t> factors ?</a:t>
            </a:r>
          </a:p>
          <a:p>
            <a:pPr eaLnBrk="1" hangingPunct="1">
              <a:spcBef>
                <a:spcPct val="50000"/>
              </a:spcBef>
              <a:buFontTx/>
              <a:buChar char="•"/>
            </a:pPr>
            <a:endParaRPr lang="en-GB">
              <a:latin typeface="Comic Sans MS" pitchFamily="66" charset="0"/>
            </a:endParaRPr>
          </a:p>
          <a:p>
            <a:pPr eaLnBrk="1" hangingPunct="1">
              <a:spcBef>
                <a:spcPct val="50000"/>
              </a:spcBef>
              <a:buFontTx/>
              <a:buChar char="•"/>
            </a:pPr>
            <a:r>
              <a:rPr lang="en-GB">
                <a:latin typeface="Comic Sans MS" pitchFamily="66" charset="0"/>
              </a:rPr>
              <a:t>What are the </a:t>
            </a:r>
            <a:r>
              <a:rPr lang="en-GB" b="1">
                <a:latin typeface="Comic Sans MS" pitchFamily="66" charset="0"/>
              </a:rPr>
              <a:t>pull</a:t>
            </a:r>
            <a:r>
              <a:rPr lang="en-GB">
                <a:latin typeface="Comic Sans MS" pitchFamily="66" charset="0"/>
              </a:rPr>
              <a:t> factors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bor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42875"/>
            <a:ext cx="585152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161925" y="3924300"/>
            <a:ext cx="88201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chemeClr val="accent2"/>
                </a:solidFill>
              </a:rPr>
              <a:t>Push Factors</a:t>
            </a:r>
          </a:p>
          <a:p>
            <a:pPr eaLnBrk="1" hangingPunct="1"/>
            <a:r>
              <a:rPr lang="en-GB" sz="1800"/>
              <a:t>GNP  USA = $26980 ; Mexico = $3320</a:t>
            </a:r>
          </a:p>
          <a:p>
            <a:pPr eaLnBrk="1" hangingPunct="1"/>
            <a:r>
              <a:rPr lang="en-GB" sz="1800"/>
              <a:t>IM = USA = 7 ; Mexico = 34</a:t>
            </a:r>
          </a:p>
          <a:p>
            <a:pPr eaLnBrk="1" hangingPunct="1">
              <a:buFontTx/>
              <a:buChar char="•"/>
            </a:pPr>
            <a:r>
              <a:rPr lang="en-GB" sz="1800"/>
              <a:t>Population doubling time in Mexico is 32 years – there is a danger of Malthusian checks (war, famine, disease) – better to get out now! There is not enough land to farm</a:t>
            </a:r>
          </a:p>
          <a:p>
            <a:pPr eaLnBrk="1" hangingPunct="1">
              <a:buFontTx/>
              <a:buChar char="•"/>
            </a:pPr>
            <a:r>
              <a:rPr lang="en-GB" sz="1800"/>
              <a:t>El Nino – a climatic factor – which brings floods and periods of drought – leading to crop failure</a:t>
            </a:r>
          </a:p>
          <a:p>
            <a:pPr eaLnBrk="1" hangingPunct="1">
              <a:buFontTx/>
              <a:buChar char="•"/>
            </a:pPr>
            <a:r>
              <a:rPr lang="en-GB" sz="1800"/>
              <a:t>80% have no clean water supply and ½ children in rural areas – left school by 11 – most are illiterate</a:t>
            </a:r>
          </a:p>
          <a:p>
            <a:pPr eaLnBrk="1" hangingPunct="1">
              <a:buFontTx/>
              <a:buChar char="•"/>
            </a:pPr>
            <a:endParaRPr lang="en-GB" sz="2000"/>
          </a:p>
          <a:p>
            <a:pPr eaLnBrk="1" hangingPunct="1"/>
            <a:r>
              <a:rPr lang="en-GB" sz="2000"/>
              <a:t> </a:t>
            </a:r>
          </a:p>
        </p:txBody>
      </p:sp>
      <p:sp>
        <p:nvSpPr>
          <p:cNvPr id="87044" name="Text Box 4"/>
          <p:cNvSpPr txBox="1">
            <a:spLocks noChangeArrowheads="1"/>
          </p:cNvSpPr>
          <p:nvPr/>
        </p:nvSpPr>
        <p:spPr bwMode="auto">
          <a:xfrm>
            <a:off x="927100" y="233363"/>
            <a:ext cx="446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t>A Typical Mexican Shanty Town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06375" y="7938"/>
            <a:ext cx="86883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u="sng"/>
              <a:t>The Pull Factors:</a:t>
            </a:r>
          </a:p>
          <a:p>
            <a:pPr eaLnBrk="1" hangingPunct="1">
              <a:buFontTx/>
              <a:buChar char="•"/>
            </a:pPr>
            <a:r>
              <a:rPr lang="en-GB" sz="2000"/>
              <a:t>LA is known as city of opportunity</a:t>
            </a:r>
          </a:p>
          <a:p>
            <a:pPr eaLnBrk="1" hangingPunct="1">
              <a:buFontTx/>
              <a:buChar char="•"/>
            </a:pPr>
            <a:r>
              <a:rPr lang="en-GB" sz="2000"/>
              <a:t>Coca cola image – Hollywood image</a:t>
            </a:r>
          </a:p>
          <a:p>
            <a:pPr eaLnBrk="1" hangingPunct="1">
              <a:buFontTx/>
              <a:buChar char="•"/>
            </a:pPr>
            <a:r>
              <a:rPr lang="en-GB" sz="2000"/>
              <a:t>Bright lights effect – Dick Whittington idea!</a:t>
            </a:r>
          </a:p>
          <a:p>
            <a:pPr eaLnBrk="1" hangingPunct="1">
              <a:buFontTx/>
              <a:buChar char="•"/>
            </a:pPr>
            <a:r>
              <a:rPr lang="en-GB" sz="2000"/>
              <a:t>Often migrants go across border for seasonal work – eg fruit picking – they are fundamental to the US economy – because the Americans don’t want to do this manual labour!</a:t>
            </a:r>
          </a:p>
          <a:p>
            <a:pPr eaLnBrk="1" hangingPunct="1">
              <a:buFontTx/>
              <a:buChar char="•"/>
            </a:pPr>
            <a:r>
              <a:rPr lang="en-GB" sz="2000"/>
              <a:t>2 million illegal migrant attempts – 300,000 get past border guards!</a:t>
            </a:r>
          </a:p>
          <a:p>
            <a:pPr eaLnBrk="1" hangingPunct="1">
              <a:buFontTx/>
              <a:buChar char="•"/>
            </a:pPr>
            <a:r>
              <a:rPr lang="en-GB" sz="2000"/>
              <a:t>If caught deported back to Mexico!</a:t>
            </a:r>
          </a:p>
          <a:p>
            <a:pPr eaLnBrk="1" hangingPunct="1">
              <a:buFontTx/>
              <a:buChar char="•"/>
            </a:pPr>
            <a:r>
              <a:rPr lang="en-GB" sz="2000"/>
              <a:t>Obstacles: 4m fence, searchlights, 5,500 border guards, dogs, helicopters </a:t>
            </a:r>
          </a:p>
          <a:p>
            <a:pPr eaLnBrk="1" hangingPunct="1">
              <a:buFontTx/>
              <a:buChar char="•"/>
            </a:pPr>
            <a:r>
              <a:rPr lang="en-GB" sz="2000"/>
              <a:t>Most migrants head to where they have contacts – friends who are there already – this helps them get set up with accommodation, jobs – they work long hours</a:t>
            </a:r>
          </a:p>
          <a:p>
            <a:pPr eaLnBrk="1" hangingPunct="1">
              <a:buFontTx/>
              <a:buChar char="•"/>
            </a:pPr>
            <a:endParaRPr lang="en-GB" sz="2000"/>
          </a:p>
          <a:p>
            <a:pPr eaLnBrk="1" hangingPunct="1"/>
            <a:endParaRPr lang="en-GB"/>
          </a:p>
        </p:txBody>
      </p:sp>
      <p:pic>
        <p:nvPicPr>
          <p:cNvPr id="88067" name="Picture 3" descr="622005s_Skyline_Los_Angele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5550"/>
            <a:ext cx="52927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Los%20Angeles%20-%20Santa%20M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3743325"/>
            <a:ext cx="38576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p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63" y="53975"/>
            <a:ext cx="10985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50825" y="188913"/>
            <a:ext cx="8809038"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u="sng"/>
              <a:t>Maquiladora Developments:</a:t>
            </a:r>
          </a:p>
          <a:p>
            <a:pPr eaLnBrk="1" hangingPunct="1">
              <a:buFontTx/>
              <a:buChar char="•"/>
            </a:pPr>
            <a:r>
              <a:rPr lang="en-GB"/>
              <a:t>In last 20yrs more than 2000</a:t>
            </a:r>
          </a:p>
          <a:p>
            <a:pPr eaLnBrk="1" hangingPunct="1"/>
            <a:r>
              <a:rPr lang="en-GB"/>
              <a:t>US Factories have been built </a:t>
            </a:r>
          </a:p>
          <a:p>
            <a:pPr eaLnBrk="1" hangingPunct="1"/>
            <a:r>
              <a:rPr lang="en-GB"/>
              <a:t>Inside Mexico</a:t>
            </a:r>
          </a:p>
          <a:p>
            <a:pPr eaLnBrk="1" hangingPunct="1">
              <a:buFontTx/>
              <a:buChar char="•"/>
            </a:pPr>
            <a:r>
              <a:rPr lang="en-GB"/>
              <a:t>The attractions are:</a:t>
            </a:r>
          </a:p>
          <a:p>
            <a:pPr eaLnBrk="1" hangingPunct="1"/>
            <a:r>
              <a:rPr lang="en-GB"/>
              <a:t>1.Mexicans are willing to work</a:t>
            </a:r>
          </a:p>
          <a:p>
            <a:pPr eaLnBrk="1" hangingPunct="1"/>
            <a:r>
              <a:rPr lang="en-GB"/>
              <a:t>For much lower wages than </a:t>
            </a:r>
          </a:p>
          <a:p>
            <a:pPr eaLnBrk="1" hangingPunct="1"/>
            <a:r>
              <a:rPr lang="en-GB"/>
              <a:t>Would have been paid in the </a:t>
            </a:r>
          </a:p>
          <a:p>
            <a:pPr eaLnBrk="1" hangingPunct="1"/>
            <a:r>
              <a:rPr lang="en-GB"/>
              <a:t>USA</a:t>
            </a:r>
          </a:p>
          <a:p>
            <a:pPr eaLnBrk="1" hangingPunct="1"/>
            <a:r>
              <a:rPr lang="en-GB"/>
              <a:t>2.Production costs are lower because</a:t>
            </a:r>
          </a:p>
          <a:p>
            <a:pPr eaLnBrk="1" hangingPunct="1"/>
            <a:r>
              <a:rPr lang="en-GB"/>
              <a:t>There are fewer environmental controls in Mexico so waste can easily </a:t>
            </a:r>
          </a:p>
          <a:p>
            <a:pPr eaLnBrk="1" hangingPunct="1"/>
            <a:r>
              <a:rPr lang="en-GB"/>
              <a:t>Be dumped and blamed on Mexican’s environmental budget!</a:t>
            </a:r>
          </a:p>
          <a:p>
            <a:pPr eaLnBrk="1" hangingPunct="1"/>
            <a:r>
              <a:rPr lang="en-GB"/>
              <a:t>3. Being close to the border, goods can easily be taken over for sale</a:t>
            </a:r>
          </a:p>
          <a:p>
            <a:pPr eaLnBrk="1" hangingPunct="1"/>
            <a:r>
              <a:rPr lang="en-GB">
                <a:solidFill>
                  <a:schemeClr val="accent2"/>
                </a:solidFill>
              </a:rPr>
              <a:t>BUT – this has led to rural migrants coming to urban areas within</a:t>
            </a:r>
          </a:p>
          <a:p>
            <a:pPr eaLnBrk="1" hangingPunct="1"/>
            <a:r>
              <a:rPr lang="en-GB">
                <a:solidFill>
                  <a:schemeClr val="accent2"/>
                </a:solidFill>
              </a:rPr>
              <a:t>Mexico. They catch hold of the American dream and try to illegally</a:t>
            </a:r>
          </a:p>
          <a:p>
            <a:pPr eaLnBrk="1" hangingPunct="1"/>
            <a:r>
              <a:rPr lang="en-GB">
                <a:solidFill>
                  <a:schemeClr val="accent2"/>
                </a:solidFill>
              </a:rPr>
              <a:t>Cross the border in search of a better way of life</a:t>
            </a:r>
          </a:p>
          <a:p>
            <a:pPr eaLnBrk="1" hangingPunct="1"/>
            <a:r>
              <a:rPr lang="en-GB">
                <a:solidFill>
                  <a:schemeClr val="accent2"/>
                </a:solidFill>
              </a:rPr>
              <a:t>Perhaps it would be better not to open these factories at all!?</a:t>
            </a:r>
            <a:endParaRPr lang="en-GB"/>
          </a:p>
          <a:p>
            <a:pPr eaLnBrk="1" hangingPunct="1">
              <a:buFontTx/>
              <a:buChar char="•"/>
            </a:pPr>
            <a:endParaRPr lang="en-GB"/>
          </a:p>
        </p:txBody>
      </p:sp>
      <p:pic>
        <p:nvPicPr>
          <p:cNvPr id="89091" name="Picture 3" descr="Mexico-Maquiladora-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0"/>
            <a:ext cx="49117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border_ligh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385763" y="6172200"/>
            <a:ext cx="79200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600">
                <a:latin typeface="Comic Sans MS" pitchFamily="66" charset="0"/>
              </a:rPr>
              <a:t>1 in 3 chance - The border at night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2_2_02ag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3" descr="bor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mig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67000"/>
            <a:ext cx="403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descr="tar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51054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p:cNvSpPr txBox="1">
            <a:spLocks noChangeArrowheads="1"/>
          </p:cNvSpPr>
          <p:nvPr/>
        </p:nvSpPr>
        <p:spPr bwMode="auto">
          <a:xfrm>
            <a:off x="6145213" y="5384800"/>
            <a:ext cx="205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t>1 in 10 chance!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dissolve">
                                      <p:cBhvr>
                                        <p:cTn id="7" dur="500"/>
                                        <p:tgtEl>
                                          <p:spTgt spid="99330"/>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diamond(in)">
                                      <p:cBhvr>
                                        <p:cTn id="11" dur="2000"/>
                                        <p:tgtEl>
                                          <p:spTgt spid="99331"/>
                                        </p:tgtEl>
                                      </p:cBhvr>
                                    </p:animEffect>
                                  </p:childTnLst>
                                </p:cTn>
                              </p:par>
                            </p:childTnLst>
                          </p:cTn>
                        </p:par>
                        <p:par>
                          <p:cTn id="12" fill="hold" nodeType="afterGroup">
                            <p:stCondLst>
                              <p:cond delay="2500"/>
                            </p:stCondLst>
                            <p:childTnLst>
                              <p:par>
                                <p:cTn id="13" presetID="3" presetClass="entr" presetSubtype="10" fill="hold" nodeType="afterEffect">
                                  <p:stCondLst>
                                    <p:cond delay="0"/>
                                  </p:stCondLst>
                                  <p:childTnLst>
                                    <p:set>
                                      <p:cBhvr>
                                        <p:cTn id="14" dur="1" fill="hold">
                                          <p:stCondLst>
                                            <p:cond delay="0"/>
                                          </p:stCondLst>
                                        </p:cTn>
                                        <p:tgtEl>
                                          <p:spTgt spid="99332"/>
                                        </p:tgtEl>
                                        <p:attrNameLst>
                                          <p:attrName>style.visibility</p:attrName>
                                        </p:attrNameLst>
                                      </p:cBhvr>
                                      <p:to>
                                        <p:strVal val="visible"/>
                                      </p:to>
                                    </p:set>
                                    <p:animEffect transition="in" filter="blinds(horizontal)">
                                      <p:cBhvr>
                                        <p:cTn id="15" dur="500"/>
                                        <p:tgtEl>
                                          <p:spTgt spid="99332"/>
                                        </p:tgtEl>
                                      </p:cBhvr>
                                    </p:animEffect>
                                  </p:childTnLst>
                                </p:cTn>
                              </p:par>
                            </p:childTnLst>
                          </p:cTn>
                        </p:par>
                        <p:par>
                          <p:cTn id="16" fill="hold" nodeType="afterGroup">
                            <p:stCondLst>
                              <p:cond delay="3000"/>
                            </p:stCondLst>
                            <p:childTnLst>
                              <p:par>
                                <p:cTn id="17" presetID="15" presetClass="entr" presetSubtype="0" fill="hold" nodeType="afterEffect">
                                  <p:stCondLst>
                                    <p:cond delay="0"/>
                                  </p:stCondLst>
                                  <p:childTnLst>
                                    <p:set>
                                      <p:cBhvr>
                                        <p:cTn id="18" dur="1" fill="hold">
                                          <p:stCondLst>
                                            <p:cond delay="0"/>
                                          </p:stCondLst>
                                        </p:cTn>
                                        <p:tgtEl>
                                          <p:spTgt spid="99333"/>
                                        </p:tgtEl>
                                        <p:attrNameLst>
                                          <p:attrName>style.visibility</p:attrName>
                                        </p:attrNameLst>
                                      </p:cBhvr>
                                      <p:to>
                                        <p:strVal val="visible"/>
                                      </p:to>
                                    </p:set>
                                    <p:anim calcmode="lin" valueType="num">
                                      <p:cBhvr>
                                        <p:cTn id="19" dur="1000" fill="hold"/>
                                        <p:tgtEl>
                                          <p:spTgt spid="99333"/>
                                        </p:tgtEl>
                                        <p:attrNameLst>
                                          <p:attrName>ppt_w</p:attrName>
                                        </p:attrNameLst>
                                      </p:cBhvr>
                                      <p:tavLst>
                                        <p:tav tm="0">
                                          <p:val>
                                            <p:fltVal val="0"/>
                                          </p:val>
                                        </p:tav>
                                        <p:tav tm="100000">
                                          <p:val>
                                            <p:strVal val="#ppt_w"/>
                                          </p:val>
                                        </p:tav>
                                      </p:tavLst>
                                    </p:anim>
                                    <p:anim calcmode="lin" valueType="num">
                                      <p:cBhvr>
                                        <p:cTn id="20" dur="1000" fill="hold"/>
                                        <p:tgtEl>
                                          <p:spTgt spid="99333"/>
                                        </p:tgtEl>
                                        <p:attrNameLst>
                                          <p:attrName>ppt_h</p:attrName>
                                        </p:attrNameLst>
                                      </p:cBhvr>
                                      <p:tavLst>
                                        <p:tav tm="0">
                                          <p:val>
                                            <p:fltVal val="0"/>
                                          </p:val>
                                        </p:tav>
                                        <p:tav tm="100000">
                                          <p:val>
                                            <p:strVal val="#ppt_h"/>
                                          </p:val>
                                        </p:tav>
                                      </p:tavLst>
                                    </p:anim>
                                    <p:anim calcmode="lin" valueType="num">
                                      <p:cBhvr>
                                        <p:cTn id="21" dur="1000" fill="hold"/>
                                        <p:tgtEl>
                                          <p:spTgt spid="9933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93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927100" y="684213"/>
            <a:ext cx="72993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atin typeface="Comic Sans MS" pitchFamily="66" charset="0"/>
              </a:rPr>
              <a:t>Around </a:t>
            </a:r>
            <a:r>
              <a:rPr lang="en-GB" b="1">
                <a:latin typeface="Comic Sans MS" pitchFamily="66" charset="0"/>
              </a:rPr>
              <a:t>1,000,000 people</a:t>
            </a:r>
            <a:r>
              <a:rPr lang="en-GB">
                <a:latin typeface="Comic Sans MS" pitchFamily="66" charset="0"/>
              </a:rPr>
              <a:t> a year are caught by the United States Border Patrol trying to cross the border. Many of these are </a:t>
            </a:r>
            <a:r>
              <a:rPr lang="en-GB" u="sng">
                <a:latin typeface="Comic Sans MS" pitchFamily="66" charset="0"/>
              </a:rPr>
              <a:t>repeat</a:t>
            </a:r>
            <a:r>
              <a:rPr lang="en-GB">
                <a:latin typeface="Comic Sans MS" pitchFamily="66" charset="0"/>
              </a:rPr>
              <a:t> offenders.</a:t>
            </a:r>
          </a:p>
          <a:p>
            <a:pPr eaLnBrk="1" hangingPunct="1">
              <a:spcBef>
                <a:spcPct val="50000"/>
              </a:spcBef>
            </a:pPr>
            <a:endParaRPr lang="en-GB">
              <a:latin typeface="Comic Sans MS" pitchFamily="66" charset="0"/>
            </a:endParaRPr>
          </a:p>
          <a:p>
            <a:pPr eaLnBrk="1" hangingPunct="1">
              <a:spcBef>
                <a:spcPct val="50000"/>
              </a:spcBef>
            </a:pPr>
            <a:r>
              <a:rPr lang="en-GB">
                <a:latin typeface="Comic Sans MS" pitchFamily="66" charset="0"/>
              </a:rPr>
              <a:t>What would make you risk a crossing ?</a:t>
            </a:r>
          </a:p>
          <a:p>
            <a:pPr eaLnBrk="1" hangingPunct="1">
              <a:spcBef>
                <a:spcPct val="50000"/>
              </a:spcBef>
            </a:pPr>
            <a:endParaRPr lang="en-GB">
              <a:latin typeface="Comic Sans MS" pitchFamily="66" charset="0"/>
            </a:endParaRPr>
          </a:p>
          <a:p>
            <a:pPr eaLnBrk="1" hangingPunct="1">
              <a:spcBef>
                <a:spcPct val="50000"/>
              </a:spcBef>
            </a:pPr>
            <a:r>
              <a:rPr lang="en-GB">
                <a:latin typeface="Comic Sans MS" pitchFamily="66" charset="0"/>
              </a:rPr>
              <a:t>What do you think most American’s think of the ‘illegal aliens’ or ‘pollos’ as they are called ?</a:t>
            </a:r>
          </a:p>
          <a:p>
            <a:pPr eaLnBrk="1" hangingPunct="1">
              <a:spcBef>
                <a:spcPct val="50000"/>
              </a:spcBef>
            </a:pPr>
            <a:endParaRPr lang="en-GB">
              <a:latin typeface="Comic Sans MS" pitchFamily="66" charset="0"/>
            </a:endParaRPr>
          </a:p>
          <a:p>
            <a:pPr eaLnBrk="1" hangingPunct="1">
              <a:spcBef>
                <a:spcPct val="50000"/>
              </a:spcBef>
            </a:pPr>
            <a:r>
              <a:rPr lang="en-GB">
                <a:latin typeface="Comic Sans MS" pitchFamily="66" charset="0"/>
              </a:rPr>
              <a:t>Why are some people </a:t>
            </a:r>
            <a:r>
              <a:rPr lang="en-GB" b="1">
                <a:latin typeface="Comic Sans MS" pitchFamily="66" charset="0"/>
              </a:rPr>
              <a:t>glad</a:t>
            </a:r>
            <a:r>
              <a:rPr lang="en-GB">
                <a:latin typeface="Comic Sans MS" pitchFamily="66" charset="0"/>
              </a:rPr>
              <a:t> to see the illegal immigrants?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836613"/>
            <a:ext cx="7772400" cy="2763837"/>
          </a:xfrm>
        </p:spPr>
        <p:txBody>
          <a:bodyPr/>
          <a:lstStyle/>
          <a:p>
            <a:pPr algn="l"/>
            <a:r>
              <a:rPr lang="en-GB" sz="2800" b="1" smtClean="0"/>
              <a:t/>
            </a:r>
            <a:br>
              <a:rPr lang="en-GB" sz="2800" b="1" smtClean="0"/>
            </a:br>
            <a:r>
              <a:rPr lang="en-GB" sz="2800" b="1" smtClean="0"/>
              <a:t/>
            </a:r>
            <a:br>
              <a:rPr lang="en-GB" sz="2800" b="1" smtClean="0"/>
            </a:br>
            <a:r>
              <a:rPr lang="en-GB" sz="2800" b="1" smtClean="0"/>
              <a:t/>
            </a:r>
            <a:br>
              <a:rPr lang="en-GB" sz="2800" b="1" smtClean="0"/>
            </a:br>
            <a:r>
              <a:rPr lang="en-GB" sz="2800" b="1" smtClean="0"/>
              <a:t/>
            </a:r>
            <a:br>
              <a:rPr lang="en-GB" sz="2800" b="1" smtClean="0"/>
            </a:br>
            <a:r>
              <a:rPr lang="en-GB" sz="2800" b="1" smtClean="0"/>
              <a:t/>
            </a:r>
            <a:br>
              <a:rPr lang="en-GB" sz="2800" b="1" smtClean="0"/>
            </a:br>
            <a:r>
              <a:rPr lang="en-GB" sz="2800" b="1" u="sng" smtClean="0"/>
              <a:t>Sit On It!</a:t>
            </a:r>
            <a:r>
              <a:rPr lang="en-GB" sz="2800" u="sng" smtClean="0"/>
              <a:t> </a:t>
            </a:r>
            <a:br>
              <a:rPr lang="en-GB" sz="2800" u="sng" smtClean="0"/>
            </a:br>
            <a:r>
              <a:rPr lang="en-GB" sz="2800" smtClean="0"/>
              <a:t>It's not known whether Enrique Aquilar Canchola, 42, thought his disguise would work, but it definitely didn't. The Mexican national tried to cross the Mexico-U.S. border into San Ysidro, California, disguised as a car seat. A U.S. Immigration and Naturalization Service Inspector discovered the unusual camouflage when he checked the back of a van when it tried to sneak Canchola over the border. (London Times) </a:t>
            </a:r>
            <a:r>
              <a:rPr lang="en-GB" sz="2800" i="1" smtClean="0"/>
              <a:t>...He agreed to it after learning immigrants are often treated like furniture.</a:t>
            </a:r>
            <a:r>
              <a:rPr lang="en-GB" sz="140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69925" y="328613"/>
            <a:ext cx="76358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8800"/>
              <a:t>SPARSELY POPULATED AREA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000125" y="1714500"/>
            <a:ext cx="5143500" cy="0"/>
          </a:xfrm>
          <a:prstGeom prst="rect">
            <a:avLst/>
          </a:prstGeom>
          <a:solidFill>
            <a:srgbClr val="F5F5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4211" name="Rectangle 3"/>
          <p:cNvSpPr>
            <a:spLocks noChangeArrowheads="1"/>
          </p:cNvSpPr>
          <p:nvPr/>
        </p:nvSpPr>
        <p:spPr bwMode="auto">
          <a:xfrm>
            <a:off x="755650" y="130175"/>
            <a:ext cx="2038350" cy="549275"/>
          </a:xfrm>
          <a:prstGeom prst="rect">
            <a:avLst/>
          </a:prstGeom>
          <a:solidFill>
            <a:srgbClr val="F5F5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GB" sz="1200" b="1">
                <a:solidFill>
                  <a:srgbClr val="000000"/>
                </a:solidFill>
                <a:latin typeface="Arial" pitchFamily="34" charset="0"/>
              </a:rPr>
              <a:t>No, Please -- Don't Get Up!</a:t>
            </a:r>
            <a:endParaRPr lang="en-GB" sz="1000"/>
          </a:p>
          <a:p>
            <a:endParaRPr lang="en-GB" sz="1800">
              <a:latin typeface="Arial" pitchFamily="34" charset="0"/>
            </a:endParaRPr>
          </a:p>
        </p:txBody>
      </p:sp>
      <p:pic>
        <p:nvPicPr>
          <p:cNvPr id="94212" name="Picture 4" descr="[Hold very, very still and no one will be able to see you.]"/>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19250" y="836613"/>
            <a:ext cx="583247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4459" name="Group 11"/>
          <p:cNvGraphicFramePr>
            <a:graphicFrameLocks noGrp="1"/>
          </p:cNvGraphicFramePr>
          <p:nvPr/>
        </p:nvGraphicFramePr>
        <p:xfrm>
          <a:off x="2051050" y="5734050"/>
          <a:ext cx="5143500" cy="579438"/>
        </p:xfrm>
        <a:graphic>
          <a:graphicData uri="http://schemas.openxmlformats.org/drawingml/2006/table">
            <a:tbl>
              <a:tblPr/>
              <a:tblGrid>
                <a:gridCol w="5143500"/>
              </a:tblGrid>
              <a:tr h="579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Times New Roman" pitchFamily="-28" charset="0"/>
                        </a:rPr>
                        <a:t>Enrique Aquilar Canchola, 42, photographed in the disguise he used to try -- unsuccessfully -- to sneak across the border from Mexico to the U.S. at the San Ysidro crossing, which can be seen in the background. (U.S. Immigration and Naturalization Service photo.)</a:t>
                      </a:r>
                      <a:r>
                        <a:rPr kumimoji="0" lang="en-GB" sz="1200" b="0" i="0" u="none" strike="noStrike" cap="none" normalizeH="0" baseline="0" smtClean="0">
                          <a:ln>
                            <a:noFill/>
                          </a:ln>
                          <a:solidFill>
                            <a:srgbClr val="000000"/>
                          </a:solidFill>
                          <a:effectLst/>
                          <a:latin typeface="Times New Roman" pitchFamily="-28" charset="0"/>
                        </a:rPr>
                        <a:t> </a:t>
                      </a:r>
                      <a:endParaRPr kumimoji="0" lang="en-GB" sz="1800" b="0" i="0" u="none" strike="noStrike" cap="none" normalizeH="0" baseline="0" smtClean="0">
                        <a:ln>
                          <a:noFill/>
                        </a:ln>
                        <a:solidFill>
                          <a:schemeClr val="tx1"/>
                        </a:solidFill>
                        <a:effectLst/>
                        <a:latin typeface="Times New Roman" pitchFamily="-28" charset="0"/>
                      </a:endParaRPr>
                    </a:p>
                  </a:txBody>
                  <a:tcPr marT="45745" marB="45745" anchor="ctr" horzOverflow="overflow">
                    <a:lnL cap="flat">
                      <a:noFill/>
                    </a:lnL>
                    <a:lnR cap="flat">
                      <a:noFill/>
                    </a:lnR>
                    <a:lnT cap="flat">
                      <a:noFill/>
                    </a:lnT>
                    <a:lnB cap="flat">
                      <a:noFill/>
                    </a:lnB>
                    <a:lnTlToBr>
                      <a:noFill/>
                    </a:lnTlToBr>
                    <a:lnBlToTr>
                      <a:noFill/>
                    </a:lnBlToTr>
                    <a:solidFill>
                      <a:srgbClr val="F5F5DC"/>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026"/>
          <p:cNvSpPr txBox="1">
            <a:spLocks noChangeArrowheads="1"/>
          </p:cNvSpPr>
          <p:nvPr/>
        </p:nvSpPr>
        <p:spPr bwMode="auto">
          <a:xfrm>
            <a:off x="71438" y="119063"/>
            <a:ext cx="6392862"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u="sng"/>
              <a:t>The story of Pedro Morales</a:t>
            </a:r>
          </a:p>
          <a:p>
            <a:pPr eaLnBrk="1" hangingPunct="1"/>
            <a:endParaRPr lang="en-GB" sz="3200" b="1" u="sng"/>
          </a:p>
          <a:p>
            <a:pPr eaLnBrk="1" hangingPunct="1">
              <a:buFontTx/>
              <a:buChar char="•"/>
            </a:pPr>
            <a:r>
              <a:rPr lang="en-GB"/>
              <a:t>Choose what to buy with </a:t>
            </a:r>
            <a:r>
              <a:rPr lang="en-GB">
                <a:solidFill>
                  <a:schemeClr val="accent2"/>
                </a:solidFill>
              </a:rPr>
              <a:t>$40</a:t>
            </a:r>
            <a:r>
              <a:rPr lang="en-GB"/>
              <a:t> – justify why you have bought these items - Produce a budget summary outlining what you spent your money on</a:t>
            </a:r>
          </a:p>
          <a:p>
            <a:pPr eaLnBrk="1" hangingPunct="1">
              <a:buFontTx/>
              <a:buChar char="•"/>
            </a:pPr>
            <a:r>
              <a:rPr lang="en-GB"/>
              <a:t>Choose and justify which of the 4 jobs you will do?</a:t>
            </a:r>
          </a:p>
          <a:p>
            <a:pPr eaLnBrk="1" hangingPunct="1">
              <a:buFontTx/>
              <a:buChar char="•"/>
            </a:pPr>
            <a:r>
              <a:rPr lang="en-GB"/>
              <a:t>Choose and justify which route you will take – wire cutters or swimming route?</a:t>
            </a:r>
          </a:p>
          <a:p>
            <a:pPr eaLnBrk="1" hangingPunct="1"/>
            <a:endParaRPr lang="en-GB"/>
          </a:p>
          <a:p>
            <a:pPr eaLnBrk="1" hangingPunct="1"/>
            <a:r>
              <a:rPr lang="en-GB" u="sng"/>
              <a:t>Some points to include:</a:t>
            </a:r>
          </a:p>
          <a:p>
            <a:pPr eaLnBrk="1" hangingPunct="1">
              <a:buFontTx/>
              <a:buChar char="•"/>
            </a:pPr>
            <a:r>
              <a:rPr lang="en-GB"/>
              <a:t>Include maps</a:t>
            </a:r>
          </a:p>
          <a:p>
            <a:pPr eaLnBrk="1" hangingPunct="1">
              <a:buFontTx/>
              <a:buChar char="•"/>
            </a:pPr>
            <a:r>
              <a:rPr lang="en-GB"/>
              <a:t>Include photos (google images)</a:t>
            </a:r>
          </a:p>
          <a:p>
            <a:pPr eaLnBrk="1" hangingPunct="1">
              <a:buFontTx/>
              <a:buChar char="•"/>
            </a:pPr>
            <a:r>
              <a:rPr lang="en-GB"/>
              <a:t>Include photos of the job you will do – eg ranching , factory</a:t>
            </a:r>
          </a:p>
          <a:p>
            <a:pPr eaLnBrk="1" hangingPunct="1">
              <a:buFontTx/>
              <a:buAutoNum type="arabicPeriod"/>
            </a:pPr>
            <a:endParaRPr lang="en-GB"/>
          </a:p>
        </p:txBody>
      </p:sp>
      <p:pic>
        <p:nvPicPr>
          <p:cNvPr id="95235" name="Picture 1027" descr="mexi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549275"/>
            <a:ext cx="281622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268538" y="260350"/>
            <a:ext cx="4037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6000"/>
              <a:t>REFUGEES</a:t>
            </a:r>
          </a:p>
        </p:txBody>
      </p:sp>
      <p:pic>
        <p:nvPicPr>
          <p:cNvPr id="16387" name="Picture 3" descr="Bul0701_Afghani-Refug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84313"/>
            <a:ext cx="4251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smtClean="0"/>
              <a:t>Definitions</a:t>
            </a:r>
          </a:p>
        </p:txBody>
      </p:sp>
      <p:sp>
        <p:nvSpPr>
          <p:cNvPr id="97283" name="Rectangle 3"/>
          <p:cNvSpPr>
            <a:spLocks noGrp="1" noChangeArrowheads="1"/>
          </p:cNvSpPr>
          <p:nvPr>
            <p:ph type="body" idx="1"/>
          </p:nvPr>
        </p:nvSpPr>
        <p:spPr>
          <a:xfrm>
            <a:off x="685800" y="1600200"/>
            <a:ext cx="7772400" cy="4495800"/>
          </a:xfrm>
        </p:spPr>
        <p:txBody>
          <a:bodyPr/>
          <a:lstStyle/>
          <a:p>
            <a:r>
              <a:rPr lang="en-GB" sz="2800" b="1" smtClean="0"/>
              <a:t>refugee</a:t>
            </a:r>
            <a:r>
              <a:rPr lang="en-GB" sz="2800" smtClean="0"/>
              <a:t> : “a person who owing to a well-founded fear of being persecuted for reasons of race, religion, nationality, membership of a particular social group, or political opinion, is outside the country of his nationality, and is unable to or, owing to such fear, is unwilling to avail himself of the protection of that country…” </a:t>
            </a:r>
          </a:p>
          <a:p>
            <a:pPr algn="r"/>
            <a:r>
              <a:rPr lang="en-GB" sz="2800" smtClean="0"/>
              <a:t>The 1951 Convention relating to</a:t>
            </a:r>
            <a:br>
              <a:rPr lang="en-GB" sz="2800" smtClean="0"/>
            </a:br>
            <a:r>
              <a:rPr lang="en-GB" sz="2800" smtClean="0"/>
              <a:t>the Status of Refugees</a:t>
            </a:r>
          </a:p>
        </p:txBody>
      </p:sp>
    </p:spTree>
  </p:cSld>
  <p:clrMapOvr>
    <a:masterClrMapping/>
  </p:clrMapOvr>
  <p:transition spd="slow">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smtClean="0"/>
          </a:p>
        </p:txBody>
      </p:sp>
      <p:sp>
        <p:nvSpPr>
          <p:cNvPr id="98307" name="Rectangle 3"/>
          <p:cNvSpPr>
            <a:spLocks noGrp="1" noChangeArrowheads="1"/>
          </p:cNvSpPr>
          <p:nvPr>
            <p:ph type="body" idx="1"/>
          </p:nvPr>
        </p:nvSpPr>
        <p:spPr/>
        <p:txBody>
          <a:bodyPr/>
          <a:lstStyle/>
          <a:p>
            <a:r>
              <a:rPr lang="en-GB" b="1" smtClean="0"/>
              <a:t>asylum seeker</a:t>
            </a:r>
            <a:r>
              <a:rPr lang="en-GB" smtClean="0"/>
              <a:t> : someone who applies for refuge in a state other than his or her own</a:t>
            </a:r>
          </a:p>
          <a:p>
            <a:r>
              <a:rPr lang="en-GB" b="1" smtClean="0"/>
              <a:t>economic migrant </a:t>
            </a:r>
            <a:r>
              <a:rPr lang="en-GB" smtClean="0"/>
              <a:t>: someone who migrates without a just fear of persecution, but with the primary intention of personal betterment</a:t>
            </a:r>
          </a:p>
        </p:txBody>
      </p:sp>
    </p:spTree>
  </p:cSld>
  <p:clrMapOvr>
    <a:masterClrMapping/>
  </p:clrMapOvr>
  <p:transition spd="slow">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63" y="3768725"/>
            <a:ext cx="4618037"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Rectangle 3"/>
          <p:cNvSpPr>
            <a:spLocks noGrp="1" noChangeArrowheads="1"/>
          </p:cNvSpPr>
          <p:nvPr>
            <p:ph type="title"/>
          </p:nvPr>
        </p:nvSpPr>
        <p:spPr/>
        <p:txBody>
          <a:bodyPr/>
          <a:lstStyle/>
          <a:p>
            <a:r>
              <a:rPr lang="en-GB" smtClean="0"/>
              <a:t>How many refugees are there?</a:t>
            </a:r>
          </a:p>
        </p:txBody>
      </p:sp>
      <p:sp>
        <p:nvSpPr>
          <p:cNvPr id="257028" name="Rectangle 4"/>
          <p:cNvSpPr>
            <a:spLocks noGrp="1" noChangeArrowheads="1"/>
          </p:cNvSpPr>
          <p:nvPr>
            <p:ph type="body" idx="1"/>
          </p:nvPr>
        </p:nvSpPr>
        <p:spPr/>
        <p:txBody>
          <a:bodyPr/>
          <a:lstStyle/>
          <a:p>
            <a:r>
              <a:rPr lang="en-GB" smtClean="0"/>
              <a:t>worldwide : just over 12 million (January 2002)</a:t>
            </a:r>
          </a:p>
          <a:p>
            <a:r>
              <a:rPr lang="en-GB" smtClean="0"/>
              <a:t>7.8 million of these from 10 countries – all LEDCs</a:t>
            </a:r>
          </a:p>
          <a:p>
            <a:r>
              <a:rPr lang="en-GB" smtClean="0"/>
              <a:t>e.g. 3.8 million Afghans</a:t>
            </a:r>
          </a:p>
          <a:p>
            <a:r>
              <a:rPr lang="en-GB" smtClean="0"/>
              <a:t>554,000 Burundians </a:t>
            </a:r>
          </a:p>
          <a:p>
            <a:r>
              <a:rPr lang="en-GB" smtClean="0"/>
              <a:t>530,000 Iraqis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57027"/>
                                        </p:tgtEl>
                                        <p:attrNameLst>
                                          <p:attrName>style.visibility</p:attrName>
                                        </p:attrNameLst>
                                      </p:cBhvr>
                                      <p:to>
                                        <p:strVal val="visible"/>
                                      </p:to>
                                    </p:set>
                                    <p:animEffect transition="in" filter="dissolve">
                                      <p:cBhvr>
                                        <p:cTn id="7" dur="500"/>
                                        <p:tgtEl>
                                          <p:spTgt spid="257027"/>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257026"/>
                                        </p:tgtEl>
                                        <p:attrNameLst>
                                          <p:attrName>style.visibility</p:attrName>
                                        </p:attrNameLst>
                                      </p:cBhvr>
                                      <p:to>
                                        <p:strVal val="visible"/>
                                      </p:to>
                                    </p:set>
                                    <p:animEffect transition="in" filter="dissolve">
                                      <p:cBhvr>
                                        <p:cTn id="11" dur="500"/>
                                        <p:tgtEl>
                                          <p:spTgt spid="257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7028">
                                            <p:txEl>
                                              <p:pRg st="0" end="0"/>
                                            </p:txEl>
                                          </p:spTgt>
                                        </p:tgtEl>
                                        <p:attrNameLst>
                                          <p:attrName>style.visibility</p:attrName>
                                        </p:attrNameLst>
                                      </p:cBhvr>
                                      <p:to>
                                        <p:strVal val="visible"/>
                                      </p:to>
                                    </p:set>
                                    <p:animEffect transition="in" filter="dissolve">
                                      <p:cBhvr>
                                        <p:cTn id="16" dur="500"/>
                                        <p:tgtEl>
                                          <p:spTgt spid="2570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7028">
                                            <p:txEl>
                                              <p:pRg st="1" end="1"/>
                                            </p:txEl>
                                          </p:spTgt>
                                        </p:tgtEl>
                                        <p:attrNameLst>
                                          <p:attrName>style.visibility</p:attrName>
                                        </p:attrNameLst>
                                      </p:cBhvr>
                                      <p:to>
                                        <p:strVal val="visible"/>
                                      </p:to>
                                    </p:set>
                                    <p:animEffect transition="in" filter="dissolve">
                                      <p:cBhvr>
                                        <p:cTn id="21" dur="500"/>
                                        <p:tgtEl>
                                          <p:spTgt spid="2570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57028">
                                            <p:txEl>
                                              <p:pRg st="2" end="2"/>
                                            </p:txEl>
                                          </p:spTgt>
                                        </p:tgtEl>
                                        <p:attrNameLst>
                                          <p:attrName>style.visibility</p:attrName>
                                        </p:attrNameLst>
                                      </p:cBhvr>
                                      <p:to>
                                        <p:strVal val="visible"/>
                                      </p:to>
                                    </p:set>
                                    <p:animEffect transition="in" filter="dissolve">
                                      <p:cBhvr>
                                        <p:cTn id="26" dur="500"/>
                                        <p:tgtEl>
                                          <p:spTgt spid="25702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7028">
                                            <p:txEl>
                                              <p:pRg st="3" end="3"/>
                                            </p:txEl>
                                          </p:spTgt>
                                        </p:tgtEl>
                                        <p:attrNameLst>
                                          <p:attrName>style.visibility</p:attrName>
                                        </p:attrNameLst>
                                      </p:cBhvr>
                                      <p:to>
                                        <p:strVal val="visible"/>
                                      </p:to>
                                    </p:set>
                                    <p:animEffect transition="in" filter="dissolve">
                                      <p:cBhvr>
                                        <p:cTn id="31" dur="500"/>
                                        <p:tgtEl>
                                          <p:spTgt spid="257028">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57028">
                                            <p:txEl>
                                              <p:pRg st="4" end="4"/>
                                            </p:txEl>
                                          </p:spTgt>
                                        </p:tgtEl>
                                        <p:attrNameLst>
                                          <p:attrName>style.visibility</p:attrName>
                                        </p:attrNameLst>
                                      </p:cBhvr>
                                      <p:to>
                                        <p:strVal val="visible"/>
                                      </p:to>
                                    </p:set>
                                    <p:animEffect transition="in" filter="dissolve">
                                      <p:cBhvr>
                                        <p:cTn id="36" dur="500"/>
                                        <p:tgtEl>
                                          <p:spTgt spid="257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autoUpdateAnimBg="0"/>
      <p:bldP spid="257028"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smtClean="0"/>
              <a:t>Where are the refugees?</a:t>
            </a:r>
          </a:p>
        </p:txBody>
      </p:sp>
      <p:sp>
        <p:nvSpPr>
          <p:cNvPr id="100355" name="Rectangle 3"/>
          <p:cNvSpPr>
            <a:spLocks noGrp="1" noChangeArrowheads="1"/>
          </p:cNvSpPr>
          <p:nvPr>
            <p:ph type="body" idx="1"/>
          </p:nvPr>
        </p:nvSpPr>
        <p:spPr/>
        <p:txBody>
          <a:bodyPr/>
          <a:lstStyle/>
          <a:p>
            <a:r>
              <a:rPr lang="en-GB" smtClean="0"/>
              <a:t>the vast majority are close to home</a:t>
            </a:r>
          </a:p>
          <a:p>
            <a:r>
              <a:rPr lang="en-GB" smtClean="0"/>
              <a:t>most are in other LEDCs</a:t>
            </a:r>
          </a:p>
          <a:p>
            <a:r>
              <a:rPr lang="en-GB" smtClean="0"/>
              <a:t>48% in Asia, 27% in Africa, 18% in Europe, 5% in North America</a:t>
            </a:r>
          </a:p>
          <a:p>
            <a:r>
              <a:rPr lang="en-GB" smtClean="0"/>
              <a:t>500,000 returned home in 2001</a:t>
            </a:r>
          </a:p>
        </p:txBody>
      </p:sp>
    </p:spTree>
  </p:cSld>
  <p:clrMapOvr>
    <a:masterClrMapping/>
  </p:clrMapOvr>
  <p:transition spd="slow">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smtClean="0"/>
              <a:t>Asylum seekers</a:t>
            </a:r>
          </a:p>
        </p:txBody>
      </p:sp>
      <p:sp>
        <p:nvSpPr>
          <p:cNvPr id="101379" name="Rectangle 3"/>
          <p:cNvSpPr>
            <a:spLocks noGrp="1" noChangeArrowheads="1"/>
          </p:cNvSpPr>
          <p:nvPr>
            <p:ph type="body" idx="1"/>
          </p:nvPr>
        </p:nvSpPr>
        <p:spPr/>
        <p:txBody>
          <a:bodyPr/>
          <a:lstStyle/>
          <a:p>
            <a:r>
              <a:rPr lang="en-GB" smtClean="0"/>
              <a:t>923,000 in 2001 worldwide</a:t>
            </a:r>
          </a:p>
          <a:p>
            <a:r>
              <a:rPr lang="en-GB" smtClean="0"/>
              <a:t>down from 1,092,000 in 2000…</a:t>
            </a:r>
          </a:p>
          <a:p>
            <a:r>
              <a:rPr lang="en-GB" smtClean="0"/>
              <a:t>UK : 88,300</a:t>
            </a:r>
          </a:p>
          <a:p>
            <a:r>
              <a:rPr lang="en-GB" smtClean="0"/>
              <a:t>Germany : 88,290</a:t>
            </a:r>
          </a:p>
          <a:p>
            <a:r>
              <a:rPr lang="en-GB" smtClean="0"/>
              <a:t>France 47,290</a:t>
            </a:r>
          </a:p>
          <a:p>
            <a:r>
              <a:rPr lang="en-GB" smtClean="0"/>
              <a:t>EU : 2% fall from 2000-01</a:t>
            </a:r>
          </a:p>
        </p:txBody>
      </p:sp>
    </p:spTree>
  </p:cSld>
  <p:clrMapOvr>
    <a:masterClrMapping/>
  </p:clrMapOvr>
  <p:transition spd="slow">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r>
              <a:rPr lang="en-GB" smtClean="0"/>
              <a:t>Internally displaced persons</a:t>
            </a:r>
          </a:p>
        </p:txBody>
      </p:sp>
      <p:sp>
        <p:nvSpPr>
          <p:cNvPr id="102403" name="Rectangle 1027"/>
          <p:cNvSpPr>
            <a:spLocks noGrp="1" noChangeArrowheads="1"/>
          </p:cNvSpPr>
          <p:nvPr>
            <p:ph type="body" idx="1"/>
          </p:nvPr>
        </p:nvSpPr>
        <p:spPr/>
        <p:txBody>
          <a:bodyPr/>
          <a:lstStyle/>
          <a:p>
            <a:r>
              <a:rPr lang="en-GB" smtClean="0"/>
              <a:t>‘internal refugees’</a:t>
            </a:r>
          </a:p>
          <a:p>
            <a:r>
              <a:rPr lang="en-GB" smtClean="0"/>
              <a:t>not technically under the UNHCR mandate</a:t>
            </a:r>
          </a:p>
          <a:p>
            <a:r>
              <a:rPr lang="en-GB" smtClean="0"/>
              <a:t>estimated 5.3 million in 2002</a:t>
            </a:r>
          </a:p>
          <a:p>
            <a:r>
              <a:rPr lang="en-GB" smtClean="0"/>
              <a:t>1.2 million of these were Afghans</a:t>
            </a:r>
          </a:p>
        </p:txBody>
      </p:sp>
    </p:spTree>
  </p:cSld>
  <p:clrMapOvr>
    <a:masterClrMapping/>
  </p:clrMapOvr>
  <p:transition spd="slow">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609600"/>
            <a:ext cx="7772400" cy="944563"/>
          </a:xfrm>
        </p:spPr>
        <p:txBody>
          <a:bodyPr/>
          <a:lstStyle/>
          <a:p>
            <a:r>
              <a:rPr lang="en-US" smtClean="0">
                <a:solidFill>
                  <a:schemeClr val="bg1"/>
                </a:solidFill>
              </a:rPr>
              <a:t>History of the </a:t>
            </a:r>
            <a:br>
              <a:rPr lang="en-US" smtClean="0">
                <a:solidFill>
                  <a:schemeClr val="bg1"/>
                </a:solidFill>
              </a:rPr>
            </a:br>
            <a:r>
              <a:rPr lang="en-US" smtClean="0">
                <a:solidFill>
                  <a:schemeClr val="bg1"/>
                </a:solidFill>
              </a:rPr>
              <a:t>Israeli-Palestinian Conflict</a:t>
            </a:r>
          </a:p>
        </p:txBody>
      </p:sp>
      <p:pic>
        <p:nvPicPr>
          <p:cNvPr id="103427" name="Picture 3" descr="conflic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06513"/>
            <a:ext cx="9144000" cy="5551487"/>
          </a:xfrm>
          <a:noFill/>
        </p:spPr>
      </p:pic>
      <p:sp>
        <p:nvSpPr>
          <p:cNvPr id="103428" name="Text Box 4"/>
          <p:cNvSpPr txBox="1">
            <a:spLocks noChangeArrowheads="1"/>
          </p:cNvSpPr>
          <p:nvPr/>
        </p:nvSpPr>
        <p:spPr bwMode="auto">
          <a:xfrm>
            <a:off x="735013" y="273050"/>
            <a:ext cx="73802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4800"/>
              <a:t>PALESTINIAN REFUGEES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2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5654</Words>
  <Application>Microsoft Office PowerPoint</Application>
  <PresentationFormat>On-screen Show (4:3)</PresentationFormat>
  <Paragraphs>572</Paragraphs>
  <Slides>141</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50" baseType="lpstr">
      <vt:lpstr>Times New Roman</vt:lpstr>
      <vt:lpstr>Arial</vt:lpstr>
      <vt:lpstr>Comic Sans MS</vt:lpstr>
      <vt:lpstr>Symbol</vt:lpstr>
      <vt:lpstr>Verdana</vt:lpstr>
      <vt:lpstr>Paddington</vt:lpstr>
      <vt:lpstr>Bookman Old Style</vt:lpstr>
      <vt:lpstr>Default Design</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Thomas Malthus: He said that when population levels rose about that of food production - 3 “checks” would occur: 1. Wars - eg Somalia 1990s 2. Famine 3. Disease  these checks would bring population levels down again in line with food production.  Another demographer Boserup - she disagrees with Malthus (19C) - she says that humans will find ways of coping through advances in medicine and technology - eg living on the moon!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pyramids are useful because they show:</vt:lpstr>
      <vt:lpstr>Population pyramids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Sit On It!  It's not known whether Enrique Aquilar Canchola, 42, thought his disguise would work, but it definitely didn't. The Mexican national tried to cross the Mexico-U.S. border into San Ysidro, California, disguised as a car seat. A U.S. Immigration and Naturalization Service Inspector discovered the unusual camouflage when he checked the back of a van when it tried to sneak Canchola over the border. (London Times) ...He agreed to it after learning immigrants are often treated like furniture. </vt:lpstr>
      <vt:lpstr>PowerPoint Presentation</vt:lpstr>
      <vt:lpstr>PowerPoint Presentation</vt:lpstr>
      <vt:lpstr>PowerPoint Presentation</vt:lpstr>
      <vt:lpstr>Definitions</vt:lpstr>
      <vt:lpstr>PowerPoint Presentation</vt:lpstr>
      <vt:lpstr>How many refugees are there?</vt:lpstr>
      <vt:lpstr>Where are the refugees?</vt:lpstr>
      <vt:lpstr>Asylum seekers</vt:lpstr>
      <vt:lpstr>Internally displaced persons</vt:lpstr>
      <vt:lpstr>History of the  Israeli-Palestinian Conflict</vt:lpstr>
      <vt:lpstr>PowerPoint Presentation</vt:lpstr>
      <vt:lpstr>PowerPoint Presentation</vt:lpstr>
      <vt:lpstr>PowerPoint Presentation</vt:lpstr>
      <vt:lpstr>Population of Palestine:  Year  Arabs  Jews   Ratio 1800 268,000   6,700   (40::1) 1881 500,000   24,000 (5%)  (21::1) 1908 650,000   70,000 (9%)  (9::1)     1922 660,000   83,000   (8::1)</vt:lpstr>
      <vt:lpstr>Population of Palestine:  Year  Muslims Christians Jews  Ratio 1922  589,000  71,000  84,000 8::1  1931  760,000 89,000 175,000 5::1  1939  927,000 117,000 445,000 2.4::1 </vt:lpstr>
      <vt:lpstr>1948-51: Jewish population of Israel doubles</vt:lpstr>
      <vt:lpstr>Palestinian flight/expulsion 1947-50</vt:lpstr>
      <vt:lpstr>Palestinian refugees, 2001</vt:lpstr>
      <vt:lpstr>Important repercussions of 1948</vt:lpstr>
      <vt:lpstr>Political results of war, cont.</vt:lpstr>
      <vt:lpstr>PowerPoint Presentation</vt:lpstr>
      <vt:lpstr>Palestine-Transjordan, at time of mandates</vt:lpstr>
      <vt:lpstr>The formation of Israel; late 1940s</vt:lpstr>
      <vt:lpstr>Israel &amp; Palestine Today</vt:lpstr>
      <vt:lpstr>Palestine Refugee Camps, 1948</vt:lpstr>
      <vt:lpstr>Gaza Strip, April 2004</vt:lpstr>
      <vt:lpstr>Distribution of Palestinian Refugees</vt:lpstr>
      <vt:lpstr>Distribution of Arabs of Palestinian Birth or Descent</vt:lpstr>
      <vt:lpstr>Yasir Arafat. </vt:lpstr>
      <vt:lpstr>Palestinian Politics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DANGER - CHINA’S POPULATION REACHED 1 BILLION (1,000,000,000)!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STOWE SCHOOL MK18 5EH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TEMP45</dc:creator>
  <cp:lastModifiedBy>Teacher E-Solutions</cp:lastModifiedBy>
  <cp:revision>20</cp:revision>
  <dcterms:created xsi:type="dcterms:W3CDTF">2003-09-25T16:01:14Z</dcterms:created>
  <dcterms:modified xsi:type="dcterms:W3CDTF">2019-01-18T16:57:09Z</dcterms:modified>
</cp:coreProperties>
</file>