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2" r:id="rId2"/>
    <p:sldId id="284" r:id="rId3"/>
    <p:sldId id="285" r:id="rId4"/>
    <p:sldId id="286" r:id="rId5"/>
    <p:sldId id="273" r:id="rId6"/>
    <p:sldId id="256" r:id="rId7"/>
    <p:sldId id="257" r:id="rId8"/>
    <p:sldId id="258" r:id="rId9"/>
    <p:sldId id="274" r:id="rId10"/>
    <p:sldId id="275" r:id="rId11"/>
    <p:sldId id="276" r:id="rId12"/>
    <p:sldId id="259" r:id="rId13"/>
    <p:sldId id="260" r:id="rId14"/>
    <p:sldId id="277" r:id="rId15"/>
    <p:sldId id="279" r:id="rId16"/>
    <p:sldId id="278" r:id="rId17"/>
    <p:sldId id="280" r:id="rId18"/>
    <p:sldId id="281" r:id="rId19"/>
    <p:sldId id="282" r:id="rId20"/>
    <p:sldId id="283" r:id="rId21"/>
    <p:sldId id="265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>
        <p:scale>
          <a:sx n="100" d="100"/>
          <a:sy n="100" d="100"/>
        </p:scale>
        <p:origin x="-58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3DF154-45B1-4237-A976-FE56BE433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65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B4589-FF4A-4B74-9A68-0D1193853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21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0CDC1-3C71-436A-9A34-9FE8310FFC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65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F678-0BF5-41FB-9C41-BE7385FB9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17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552F-CA22-4BD1-A5AF-AB9E851D1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1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5E9B5-361F-471D-ADFE-7C0C08550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57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0C2B4-2637-465E-94D1-AC950453A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21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7A092-1F14-4951-91F4-E899C5DCF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2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0F3A1-3143-41B1-94B1-747AEF596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56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2C99-6A1B-40F3-A844-CB5A447C0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4C824-019A-4E30-8FCB-EA97DDCCD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3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86E27-4011-423A-ADF2-97ED355A2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1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DA5D4F7F-F67E-46B1-A668-9E6ED822D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6200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Prof. B. I. Khodanpur</a:t>
            </a:r>
            <a:b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HOD – Dept. of CSE</a:t>
            </a:r>
            <a:b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R. V. College of Engineering.</a:t>
            </a:r>
            <a:br>
              <a:rPr lang="en-US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en-US" sz="28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EmailID:</a:t>
            </a:r>
            <a:r>
              <a:rPr lang="en-US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en-US" sz="28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bi.khodanpur@gmail.com</a:t>
            </a:r>
            <a:endParaRPr lang="en-US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47800" y="4114800"/>
            <a:ext cx="693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  <a:latin typeface="Times New Roman" pitchFamily="18" charset="0"/>
              </a:rPr>
              <a:t>Subject: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Operating Systems (For EDUSAT)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Common Paper for BA / B.Com / B.Sc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chemeClr val="tx2"/>
                </a:solidFill>
                <a:latin typeface="Times New Roman" pitchFamily="18" charset="0"/>
              </a:rPr>
              <a:t>Code:</a:t>
            </a:r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 CS-54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smtClean="0">
                <a:latin typeface="Arial" pitchFamily="34" charset="0"/>
              </a:rPr>
              <a:t>Structure of Operating System (Contd…):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sz="2400" smtClean="0"/>
              <a:t>The structure of OS consists of 4 layers:</a:t>
            </a:r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 smtClean="0"/>
              <a:t>Hardware</a:t>
            </a:r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Hardware consists of CPU, Main memory, I/O Devices, etc,</a:t>
            </a:r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b="1" smtClean="0"/>
              <a:t>Software (Operating System)</a:t>
            </a:r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Software includes process management routines, memory management routines, I/O control routines, file management routines.</a:t>
            </a:r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marL="1722438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					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smtClean="0">
                <a:latin typeface="Arial" pitchFamily="34" charset="0"/>
              </a:rPr>
              <a:t>Structure of Operating System (Contd…):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1722438" lvl="4" indent="-381000" eaLnBrk="1" hangingPunct="1">
              <a:buFont typeface="Wingdings" pitchFamily="2" charset="2"/>
              <a:buAutoNum type="arabicPeriod" startAt="3"/>
            </a:pPr>
            <a:endParaRPr lang="en-US" sz="2400" smtClean="0"/>
          </a:p>
          <a:p>
            <a:pPr marL="1722438" lvl="4" indent="-381000" eaLnBrk="1" hangingPunct="1">
              <a:buFont typeface="Wingdings" pitchFamily="2" charset="2"/>
              <a:buAutoNum type="arabicPeriod" startAt="3"/>
            </a:pPr>
            <a:r>
              <a:rPr lang="en-US" sz="2400" b="1" smtClean="0"/>
              <a:t>System programs</a:t>
            </a:r>
          </a:p>
          <a:p>
            <a:pPr marL="1722438" lvl="4" indent="-381000" eaLnBrk="1" hangingPunct="1">
              <a:buFont typeface="Wingdings" pitchFamily="2" charset="2"/>
              <a:buNone/>
            </a:pPr>
            <a:r>
              <a:rPr lang="en-US" sz="2400" smtClean="0"/>
              <a:t>    This layer consists of compilers, Assemblers, linker etc.</a:t>
            </a:r>
          </a:p>
          <a:p>
            <a:pPr marL="1722438" lvl="4" indent="-381000" eaLnBrk="1" hangingPunct="1">
              <a:buFont typeface="Wingdings" pitchFamily="2" charset="2"/>
              <a:buNone/>
            </a:pPr>
            <a:endParaRPr lang="en-US" sz="2400" smtClean="0"/>
          </a:p>
          <a:p>
            <a:pPr marL="1722438" lvl="4" indent="-381000" eaLnBrk="1" hangingPunct="1">
              <a:buFont typeface="Wingdings" pitchFamily="2" charset="2"/>
              <a:buAutoNum type="arabicPeriod" startAt="4"/>
            </a:pPr>
            <a:r>
              <a:rPr lang="en-US" sz="2400" b="1" smtClean="0"/>
              <a:t>Application programs</a:t>
            </a:r>
          </a:p>
          <a:p>
            <a:pPr marL="1722438" lvl="4" indent="-381000" eaLnBrk="1" hangingPunct="1">
              <a:buFont typeface="Wingdings" pitchFamily="2" charset="2"/>
              <a:buNone/>
            </a:pPr>
            <a:r>
              <a:rPr lang="en-US" sz="2400" smtClean="0"/>
              <a:t>    This is dependent on users need. Ex. Railway reservation system, Bank database management etc.,</a:t>
            </a:r>
          </a:p>
          <a:p>
            <a:pPr marL="571500" indent="-5715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Evolution of OS: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evolution of operating systems went through seven </a:t>
            </a:r>
            <a:r>
              <a:rPr lang="en-US" sz="2400" i="1" smtClean="0"/>
              <a:t>major phases. 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Six of them significantly changed the ways in which users accessed computers through the open shop, batch processing, multiprogramming, timesharing, personal computing, and distributed systems.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the seventh phase the foundations of concurrent programming were developed and demonstrated in model operating systems.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			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Evolution of OS (contd..):</a:t>
            </a:r>
          </a:p>
        </p:txBody>
      </p:sp>
      <p:graphicFrame>
        <p:nvGraphicFramePr>
          <p:cNvPr id="6288" name="Group 144"/>
          <p:cNvGraphicFramePr>
            <a:graphicFrameLocks noGrp="1"/>
          </p:cNvGraphicFramePr>
          <p:nvPr/>
        </p:nvGraphicFramePr>
        <p:xfrm>
          <a:off x="762000" y="990600"/>
          <a:ext cx="8001000" cy="4800600"/>
        </p:xfrm>
        <a:graphic>
          <a:graphicData uri="http://schemas.openxmlformats.org/drawingml/2006/table">
            <a:tbl>
              <a:tblPr/>
              <a:tblGrid>
                <a:gridCol w="2519363"/>
                <a:gridCol w="2814637"/>
                <a:gridCol w="2667000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Phases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 Innovations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Shop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idea of 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IBM 701 open shop (1954)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 Processing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Tape batching,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First-in, first-out scheduling.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BKS system (1961)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Processor multiplexing, Indivisible operations, Demand paging, Input/output spooling, Priority scheduling, Remote job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Atlas supervisor (1961),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 II system (1966)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Text Box 145"/>
          <p:cNvSpPr txBox="1">
            <a:spLocks noChangeArrowheads="1"/>
          </p:cNvSpPr>
          <p:nvPr/>
        </p:nvSpPr>
        <p:spPr bwMode="auto">
          <a:xfrm>
            <a:off x="67818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Evolution of OS (contd..):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51388"/>
        </p:xfrm>
        <a:graphic>
          <a:graphicData uri="http://schemas.openxmlformats.org/drawingml/2006/table">
            <a:tbl>
              <a:tblPr/>
              <a:tblGrid>
                <a:gridCol w="2438400"/>
                <a:gridCol w="3048000"/>
                <a:gridCol w="2743200"/>
              </a:tblGrid>
              <a:tr h="99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Timesharing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Simultaneous user interaction,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On-line file systems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Multics file system (1965),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Unix (1974)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2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Concurrent Programming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Hierarchical systems, Extensible kernels, Parallel programming concepts, Secure parallel languages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RC 4000 system (1969),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Venus system (1972),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Boss 2 system (1975).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Computing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Graphic user interfaces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6 (1972)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Pilot system (1980)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Distributed Systems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Remote servers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WFS file server (1979) Unix United RPC (1982)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Amoeba system (1990)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Batch Processing: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sz="2400" smtClean="0"/>
              <a:t>In Batch processing same type of jobs batch </a:t>
            </a:r>
            <a:r>
              <a:rPr lang="en-US" sz="2400" i="1" smtClean="0"/>
              <a:t>(BATCH- a set of jobs with similar needs)</a:t>
            </a:r>
            <a:r>
              <a:rPr lang="en-US" sz="2400" smtClean="0"/>
              <a:t> together and execute at a time.</a:t>
            </a:r>
          </a:p>
          <a:p>
            <a:pPr eaLnBrk="1" hangingPunct="1"/>
            <a:r>
              <a:rPr lang="en-US" sz="2400" smtClean="0"/>
              <a:t>The OS was simple, its major task was to transfer control from one job to the next.</a:t>
            </a:r>
          </a:p>
          <a:p>
            <a:pPr eaLnBrk="1" hangingPunct="1"/>
            <a:r>
              <a:rPr lang="en-US" sz="2400" smtClean="0"/>
              <a:t>The job was submitted to the computer operator in form of punch cards. At some later time the output appeared.</a:t>
            </a:r>
          </a:p>
          <a:p>
            <a:pPr eaLnBrk="1" hangingPunct="1"/>
            <a:r>
              <a:rPr lang="en-US" sz="2400" smtClean="0"/>
              <a:t>The OS was always resident in memory. (Ref. Fig. next slide)</a:t>
            </a:r>
          </a:p>
          <a:p>
            <a:pPr eaLnBrk="1" hangingPunct="1"/>
            <a:r>
              <a:rPr lang="en-US" sz="2400" smtClean="0"/>
              <a:t>Common Input devices were card readers and tape drives.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Batch Processing (Contd…):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Common output devices were line printers, tape drives, and card punches.</a:t>
            </a:r>
            <a:endParaRPr lang="en-US" sz="3400" smtClean="0"/>
          </a:p>
          <a:p>
            <a:pPr eaLnBrk="1" hangingPunct="1"/>
            <a:r>
              <a:rPr lang="en-US" sz="2400" smtClean="0"/>
              <a:t>Users did not interact directly with the computer systems, but he prepared a job (comprising of the program, the data, &amp; some control information).</a:t>
            </a:r>
          </a:p>
          <a:p>
            <a:pPr eaLnBrk="1" hangingPunct="1"/>
            <a:endParaRPr lang="en-US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24200" y="3352800"/>
            <a:ext cx="1752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31242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657600" y="3505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OS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429000" y="4419600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User program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Multiprogramming: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25925"/>
          </a:xfrm>
        </p:spPr>
        <p:txBody>
          <a:bodyPr/>
          <a:lstStyle/>
          <a:p>
            <a:pPr eaLnBrk="1" hangingPunct="1"/>
            <a:r>
              <a:rPr lang="en-US" sz="2400" smtClean="0"/>
              <a:t>Multiprogramming is a technique to execute number of programs simultaneously by a single processor.</a:t>
            </a:r>
          </a:p>
          <a:p>
            <a:pPr eaLnBrk="1" hangingPunct="1"/>
            <a:r>
              <a:rPr lang="en-US" sz="2400" smtClean="0"/>
              <a:t>In Multiprogramming, number of processes reside in main memory at a time.</a:t>
            </a:r>
          </a:p>
          <a:p>
            <a:pPr eaLnBrk="1" hangingPunct="1"/>
            <a:r>
              <a:rPr lang="en-US" sz="2400" smtClean="0"/>
              <a:t>The OS picks and begins to executes one of the jobs in the main memory.</a:t>
            </a:r>
          </a:p>
          <a:p>
            <a:pPr eaLnBrk="1" hangingPunct="1"/>
            <a:r>
              <a:rPr lang="en-US" sz="2400" smtClean="0"/>
              <a:t>If any I/O wait happened in a process, then CPU switches from that job to another job.</a:t>
            </a:r>
          </a:p>
          <a:p>
            <a:pPr eaLnBrk="1" hangingPunct="1"/>
            <a:r>
              <a:rPr lang="en-US" sz="2400" smtClean="0"/>
              <a:t>Hence CPU in not idle at any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Multiprogramming (Contd…):</a:t>
            </a:r>
          </a:p>
        </p:txBody>
      </p:sp>
      <p:graphicFrame>
        <p:nvGraphicFramePr>
          <p:cNvPr id="36900" name="Group 36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2590800" cy="4227513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9" name="Text Box 37"/>
          <p:cNvSpPr txBox="1">
            <a:spLocks noChangeArrowheads="1"/>
          </p:cNvSpPr>
          <p:nvPr/>
        </p:nvSpPr>
        <p:spPr bwMode="auto">
          <a:xfrm>
            <a:off x="3657600" y="1447800"/>
            <a:ext cx="46482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/>
              <a:t>Figure dipicts the layout of multiprogramming system.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 The main memory consists of 5 jobs at a time, the CPU executes one by one.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u="sng"/>
              <a:t>Advantages: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Efficient memory utilization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Throughput increases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CPU is never idle, so performance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Time Sharing Systems: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400" smtClean="0"/>
              <a:t>Time sharing, or multitasking, is a logical extension of multiprogramming.</a:t>
            </a:r>
          </a:p>
          <a:p>
            <a:pPr eaLnBrk="1" hangingPunct="1"/>
            <a:r>
              <a:rPr lang="en-US" sz="2400" smtClean="0"/>
              <a:t>Multiple jobs are executed by switching the CPU between them.</a:t>
            </a:r>
          </a:p>
          <a:p>
            <a:pPr eaLnBrk="1" hangingPunct="1"/>
            <a:r>
              <a:rPr lang="en-US" sz="2400" smtClean="0"/>
              <a:t>In this, the CPU time is shared by different processes, so it is called as “Time sharing Systems”.</a:t>
            </a:r>
          </a:p>
          <a:p>
            <a:pPr eaLnBrk="1" hangingPunct="1"/>
            <a:r>
              <a:rPr lang="en-US" sz="2400" smtClean="0"/>
              <a:t>Time slice is defined by the OS, for sharing CPU time between processes.</a:t>
            </a:r>
          </a:p>
          <a:p>
            <a:pPr eaLnBrk="1" hangingPunct="1"/>
            <a:r>
              <a:rPr lang="en-US" sz="2400" smtClean="0"/>
              <a:t>Examples: Multics, Unix,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Application Software</a:t>
            </a:r>
            <a:br>
              <a:rPr lang="en-US" sz="4000" b="1" u="sng" smtClean="0">
                <a:latin typeface="Arial" pitchFamily="34" charset="0"/>
              </a:rPr>
            </a:br>
            <a:r>
              <a:rPr lang="en-US" sz="4000" b="1" u="sng" smtClean="0">
                <a:latin typeface="Arial" pitchFamily="34" charset="0"/>
              </a:rPr>
              <a:t> (contd…):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  </a:t>
            </a:r>
            <a:r>
              <a:rPr lang="en-US" sz="3200" b="1" u="sng" smtClean="0"/>
              <a:t>Spreadsheets:</a:t>
            </a:r>
            <a:r>
              <a:rPr lang="en-US" b="1" u="sng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The spreadsheet packages are designed to use numbers and formulas to do calculations with ease. Examples of spreadsheets include: </a:t>
            </a:r>
          </a:p>
          <a:p>
            <a:pPr lvl="4" eaLnBrk="1" hangingPunct="1"/>
            <a:r>
              <a:rPr lang="en-US" sz="2400" smtClean="0"/>
              <a:t>Budgets </a:t>
            </a:r>
          </a:p>
          <a:p>
            <a:pPr lvl="4" eaLnBrk="1" hangingPunct="1"/>
            <a:r>
              <a:rPr lang="en-US" sz="2400" smtClean="0"/>
              <a:t>Payrolls </a:t>
            </a:r>
          </a:p>
          <a:p>
            <a:pPr lvl="4" eaLnBrk="1" hangingPunct="1"/>
            <a:r>
              <a:rPr lang="en-US" sz="2400" smtClean="0"/>
              <a:t>Grade Calculations </a:t>
            </a:r>
          </a:p>
          <a:p>
            <a:pPr lvl="4" eaLnBrk="1" hangingPunct="1"/>
            <a:r>
              <a:rPr lang="en-US" sz="2400" smtClean="0"/>
              <a:t>Address Lists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    The most commonly used spreadsheet programs are Microsoft Excel and Lotus 123.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Operating Systems functions: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z="2400" smtClean="0"/>
              <a:t>The main functions of operating systems are: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smtClean="0"/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Program creation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Program execution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Input/Output operations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Error detection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Resource allocation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Accounting</a:t>
            </a:r>
          </a:p>
          <a:p>
            <a:pPr marL="1090613" lvl="2" indent="-419100" eaLnBrk="1" hangingPunct="1">
              <a:buSzPct val="90000"/>
              <a:buFont typeface="Wingdings" pitchFamily="2" charset="2"/>
              <a:buAutoNum type="arabicPeriod"/>
            </a:pPr>
            <a:r>
              <a:rPr lang="en-US" sz="2400" smtClean="0"/>
              <a:t>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Types of OS: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Operating System can also be classified as,-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GB" sz="2800" b="1" smtClean="0"/>
              <a:t>Single User Systems</a:t>
            </a: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GB" sz="2800" b="1" smtClean="0"/>
              <a:t>Multi User Systems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u="sng" smtClean="0">
                <a:latin typeface="Arial" pitchFamily="34" charset="0"/>
              </a:rPr>
              <a:t>Single User Systems:</a:t>
            </a:r>
            <a:r>
              <a:rPr lang="en-US" sz="4000" b="1" u="sng" smtClean="0">
                <a:latin typeface="Arial" pitchFamily="34" charset="0"/>
              </a:rPr>
              <a:t> </a:t>
            </a:r>
            <a:br>
              <a:rPr lang="en-US" sz="4000" b="1" u="sng" smtClean="0">
                <a:latin typeface="Arial" pitchFamily="34" charset="0"/>
              </a:rPr>
            </a:br>
            <a:endParaRPr lang="en-US" sz="4000" b="1" u="sng" smtClean="0"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Provides a platform for only one user at a time. 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They are popularly associated with Desk Top operating system which run on standalone systems where no user accounts are required.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Example: 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u="sng" smtClean="0">
                <a:latin typeface="Arial" pitchFamily="34" charset="0"/>
              </a:rPr>
              <a:t>Multi-User Systems:</a:t>
            </a:r>
            <a:r>
              <a:rPr lang="en-US" sz="4000" b="1" u="sng" smtClean="0">
                <a:latin typeface="Times New Roman" pitchFamily="18" charset="0"/>
              </a:rPr>
              <a:t> </a:t>
            </a:r>
            <a:br>
              <a:rPr lang="en-US" sz="4000" b="1" u="sng" smtClean="0">
                <a:latin typeface="Times New Roman" pitchFamily="18" charset="0"/>
              </a:rPr>
            </a:br>
            <a:endParaRPr lang="en-US" sz="4000" b="1" u="sng" smtClean="0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Provides regulated access for a number of users by maintaining a database of known users.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Refers to computer systems that support two or more simultaneous users.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Another term for </a:t>
            </a:r>
            <a:r>
              <a:rPr lang="en-US" sz="2400" i="1" smtClean="0"/>
              <a:t>multi-user</a:t>
            </a:r>
            <a:r>
              <a:rPr lang="en-US" sz="2400" smtClean="0"/>
              <a:t> is </a:t>
            </a:r>
            <a:r>
              <a:rPr lang="en-US" sz="2400" i="1" smtClean="0"/>
              <a:t>time sharing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Ex: All mainframes and  are multi-user systems.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Example: Unix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Application Software</a:t>
            </a:r>
            <a:br>
              <a:rPr lang="en-US" sz="4000" b="1" u="sng" smtClean="0">
                <a:latin typeface="Arial" pitchFamily="34" charset="0"/>
              </a:rPr>
            </a:br>
            <a:r>
              <a:rPr lang="en-US" sz="4000" b="1" u="sng" smtClean="0">
                <a:latin typeface="Arial" pitchFamily="34" charset="0"/>
              </a:rPr>
              <a:t>(contd…):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500" smtClean="0"/>
              <a:t>   </a:t>
            </a:r>
            <a:r>
              <a:rPr lang="en-US" sz="3200" b="1" u="sng" smtClean="0">
                <a:cs typeface="Times New Roman" pitchFamily="18" charset="0"/>
              </a:rPr>
              <a:t>Graphic</a:t>
            </a:r>
            <a:r>
              <a:rPr lang="en-US" sz="3200" b="1" i="1" u="sng" smtClean="0">
                <a:cs typeface="Times New Roman" pitchFamily="18" charset="0"/>
              </a:rPr>
              <a:t> </a:t>
            </a:r>
            <a:r>
              <a:rPr lang="en-US" sz="3200" b="1" u="sng" smtClean="0">
                <a:cs typeface="Times New Roman" pitchFamily="18" charset="0"/>
              </a:rPr>
              <a:t>Presentations</a:t>
            </a:r>
            <a:r>
              <a:rPr lang="en-US" sz="3200" b="1" u="sng" smtClean="0"/>
              <a:t>:</a:t>
            </a:r>
            <a:r>
              <a:rPr lang="en-US" sz="2400" smtClean="0"/>
              <a:t>  </a:t>
            </a:r>
            <a:r>
              <a:rPr lang="en-US" sz="2400" smtClean="0">
                <a:cs typeface="Times New Roman" pitchFamily="18" charset="0"/>
              </a:rPr>
              <a:t>The presentation programs can be easier using overhead projectors. Other uses include:  </a:t>
            </a:r>
          </a:p>
          <a:p>
            <a:pPr lvl="4" eaLnBrk="1" hangingPunct="1"/>
            <a:r>
              <a:rPr lang="en-US" sz="2400" smtClean="0"/>
              <a:t>Slide Shows </a:t>
            </a:r>
          </a:p>
          <a:p>
            <a:pPr lvl="4" eaLnBrk="1" hangingPunct="1"/>
            <a:r>
              <a:rPr lang="en-US" sz="2400" smtClean="0"/>
              <a:t>Repeating Computer Presentations on a computer monitor </a:t>
            </a:r>
          </a:p>
          <a:p>
            <a:pPr lvl="4" eaLnBrk="1" hangingPunct="1"/>
            <a:r>
              <a:rPr lang="en-US" sz="2400" smtClean="0"/>
              <a:t>Using Sound and animation in slide shows  </a:t>
            </a:r>
          </a:p>
          <a:p>
            <a:pPr lvl="4"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   The most recognized graphic presentation programs are Microsoft PowerPoint and Harvard Graphics. 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398587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Application Software</a:t>
            </a:r>
            <a:br>
              <a:rPr lang="en-US" sz="4000" b="1" u="sng" smtClean="0">
                <a:latin typeface="Arial" pitchFamily="34" charset="0"/>
              </a:rPr>
            </a:br>
            <a:r>
              <a:rPr lang="en-US" sz="4000" b="1" u="sng" smtClean="0">
                <a:latin typeface="Arial" pitchFamily="34" charset="0"/>
              </a:rPr>
              <a:t>(contd…):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   </a:t>
            </a:r>
            <a:r>
              <a:rPr lang="en-US" sz="2800" b="1" u="sng" smtClean="0"/>
              <a:t>Database Management System (DBMS):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DBMS is a software tool that allows multiple users to store, access, and process data into useful information.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cs typeface="Times New Roman" pitchFamily="18" charset="0"/>
              </a:rPr>
              <a:t>Database programs are designed for these types of applications: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smtClean="0"/>
              <a:t>Membership lists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smtClean="0"/>
              <a:t>Student lists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smtClean="0"/>
              <a:t>Grade reports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2400" smtClean="0"/>
              <a:t>Instructor schedules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    All of these have to be maintained so you can find what you need quickly and accurately. 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cs typeface="Times New Roman" pitchFamily="18" charset="0"/>
              </a:rPr>
              <a:t>Example:Microsoft Access, dBASE, Oracle.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u="sng" smtClean="0">
                <a:latin typeface="Arial" pitchFamily="34" charset="0"/>
              </a:rPr>
              <a:t>Contents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sz="2400" b="1" u="sng" smtClean="0"/>
              <a:t>Today's Topic:</a:t>
            </a:r>
            <a:r>
              <a:rPr lang="en-US" sz="2000" smtClean="0"/>
              <a:t> </a:t>
            </a:r>
            <a:r>
              <a:rPr lang="en-US" sz="2000" b="1" smtClean="0"/>
              <a:t>Introduction to Operating Systems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will learn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Operating System?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OS does?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 of OS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Evolution of OS</a:t>
            </a:r>
          </a:p>
          <a:p>
            <a:pPr marL="1722438" lvl="4" indent="-381000" eaLnBrk="1" hangingPunct="1">
              <a:lnSpc>
                <a:spcPct val="90000"/>
              </a:lnSpc>
              <a:buSzPct val="60000"/>
              <a:buFont typeface="Wingdings" pitchFamily="2" charset="2"/>
              <a:buChar char="n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Batch Processing, Multiprogramming, Time sharing systems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 Functions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 Funtions of OS</a:t>
            </a:r>
          </a:p>
          <a:p>
            <a:pPr marL="1404938" lvl="3" indent="-3810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OS</a:t>
            </a:r>
          </a:p>
          <a:p>
            <a:pPr marL="1722438" lvl="4" indent="-381000" eaLnBrk="1" hangingPunct="1">
              <a:lnSpc>
                <a:spcPct val="90000"/>
              </a:lnSpc>
              <a:buSzPct val="60000"/>
              <a:buFont typeface="Wingdings" pitchFamily="2" charset="2"/>
              <a:buChar char="n"/>
              <a:defRPr/>
            </a:pPr>
            <a:r>
              <a:rPr lang="en-US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Single User, Multi User systems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09738"/>
            <a:ext cx="7623175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Operating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What is OS?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Operating System is a software, which makes a computer to actually work.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is the software the enables all the programs we use.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OS organizes and controls the hardware.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OS acts as an interface between the application programs and the machine hardware.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Examples:</a:t>
            </a:r>
            <a:r>
              <a:rPr lang="en-US" sz="2400" smtClean="0"/>
              <a:t> Windows, Linux, Unix and Mac OS, etc.,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What OS does?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z="2400" smtClean="0"/>
              <a:t>An operating system performs basic tasks such as,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lvl="2" eaLnBrk="1" hangingPunct="1"/>
            <a:r>
              <a:rPr lang="en-US" sz="2400" smtClean="0"/>
              <a:t>controlling and allocating memory, </a:t>
            </a:r>
          </a:p>
          <a:p>
            <a:pPr lvl="2" eaLnBrk="1" hangingPunct="1"/>
            <a:r>
              <a:rPr lang="en-US" sz="2400" smtClean="0"/>
              <a:t>prioritizing system requests, </a:t>
            </a:r>
          </a:p>
          <a:p>
            <a:pPr lvl="2" eaLnBrk="1" hangingPunct="1"/>
            <a:r>
              <a:rPr lang="en-US" sz="2400" smtClean="0"/>
              <a:t>controlling input and output devices, </a:t>
            </a:r>
          </a:p>
          <a:p>
            <a:pPr lvl="2" eaLnBrk="1" hangingPunct="1"/>
            <a:r>
              <a:rPr lang="en-US" sz="2400" smtClean="0"/>
              <a:t>facilitating networking and </a:t>
            </a:r>
          </a:p>
          <a:p>
            <a:pPr lvl="2" eaLnBrk="1" hangingPunct="1"/>
            <a:r>
              <a:rPr lang="en-US" sz="2400" smtClean="0"/>
              <a:t>managing file systems. 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latin typeface="Arial" pitchFamily="34" charset="0"/>
              </a:rPr>
              <a:t>Structure of Operating System:</a:t>
            </a: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1219200" y="1066800"/>
            <a:ext cx="6858000" cy="464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1752600" y="1752600"/>
            <a:ext cx="57912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2362200" y="2286000"/>
            <a:ext cx="45720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Application Programs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581400" y="19050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System Programs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048000" y="25146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Software (Operating System)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3810000" y="32004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HARDWARE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6934200" y="55626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299</TotalTime>
  <Words>1111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Garamond</vt:lpstr>
      <vt:lpstr>Wingdings</vt:lpstr>
      <vt:lpstr>Calibri</vt:lpstr>
      <vt:lpstr>Monotype Corsiva</vt:lpstr>
      <vt:lpstr>Times New Roman</vt:lpstr>
      <vt:lpstr>Edge</vt:lpstr>
      <vt:lpstr>Prof. B. I. Khodanpur HOD – Dept. of CSE R. V. College of Engineering. EmailID:  bi.khodanpur@gmail.com</vt:lpstr>
      <vt:lpstr>Application Software  (contd…):</vt:lpstr>
      <vt:lpstr>Application Software (contd…):</vt:lpstr>
      <vt:lpstr>Application Software (contd…):</vt:lpstr>
      <vt:lpstr>Contents</vt:lpstr>
      <vt:lpstr>Operating Systems</vt:lpstr>
      <vt:lpstr>What is OS?</vt:lpstr>
      <vt:lpstr>What OS does?</vt:lpstr>
      <vt:lpstr>Structure of Operating System:</vt:lpstr>
      <vt:lpstr>Structure of Operating System (Contd…):</vt:lpstr>
      <vt:lpstr>Structure of Operating System (Contd…):</vt:lpstr>
      <vt:lpstr>Evolution of OS:</vt:lpstr>
      <vt:lpstr>Evolution of OS (contd..):</vt:lpstr>
      <vt:lpstr>Evolution of OS (contd..):</vt:lpstr>
      <vt:lpstr>Batch Processing:</vt:lpstr>
      <vt:lpstr>Batch Processing (Contd…):</vt:lpstr>
      <vt:lpstr>Multiprogramming:</vt:lpstr>
      <vt:lpstr>Multiprogramming (Contd…):</vt:lpstr>
      <vt:lpstr>Time Sharing Systems:</vt:lpstr>
      <vt:lpstr>Operating Systems functions:</vt:lpstr>
      <vt:lpstr>Types of OS:</vt:lpstr>
      <vt:lpstr>Single User Systems:  </vt:lpstr>
      <vt:lpstr>Multi-User Systems: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admin</dc:creator>
  <cp:lastModifiedBy>Teacher E-Solutions</cp:lastModifiedBy>
  <cp:revision>24</cp:revision>
  <dcterms:created xsi:type="dcterms:W3CDTF">2007-08-28T08:58:46Z</dcterms:created>
  <dcterms:modified xsi:type="dcterms:W3CDTF">2019-01-18T16:42:41Z</dcterms:modified>
</cp:coreProperties>
</file>