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72" r:id="rId2"/>
    <p:sldId id="284" r:id="rId3"/>
    <p:sldId id="285" r:id="rId4"/>
    <p:sldId id="286" r:id="rId5"/>
    <p:sldId id="273" r:id="rId6"/>
    <p:sldId id="256" r:id="rId7"/>
    <p:sldId id="257" r:id="rId8"/>
    <p:sldId id="258" r:id="rId9"/>
    <p:sldId id="274" r:id="rId10"/>
    <p:sldId id="275" r:id="rId11"/>
    <p:sldId id="276" r:id="rId12"/>
    <p:sldId id="259" r:id="rId13"/>
    <p:sldId id="260" r:id="rId14"/>
    <p:sldId id="277" r:id="rId15"/>
    <p:sldId id="279" r:id="rId16"/>
    <p:sldId id="278" r:id="rId17"/>
    <p:sldId id="280" r:id="rId18"/>
    <p:sldId id="281" r:id="rId19"/>
    <p:sldId id="282" r:id="rId20"/>
    <p:sldId id="283" r:id="rId21"/>
    <p:sldId id="265" r:id="rId22"/>
    <p:sldId id="267" r:id="rId23"/>
    <p:sldId id="268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728" autoAdjust="0"/>
  </p:normalViewPr>
  <p:slideViewPr>
    <p:cSldViewPr>
      <p:cViewPr>
        <p:scale>
          <a:sx n="100" d="100"/>
          <a:sy n="100" d="100"/>
        </p:scale>
        <p:origin x="-58" y="4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914400 h 1000"/>
              <a:gd name="T2" fmla="*/ 0 w 1000"/>
              <a:gd name="T3" fmla="*/ 0 h 1000"/>
              <a:gd name="T4" fmla="*/ 79248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63DF154-45B1-4237-A976-FE56BE4338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4656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B4589-FF4A-4B74-9A68-0D11938531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2219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0CDC1-3C71-436A-9A34-9FE8310FFC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6657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7F678-0BF5-41FB-9C41-BE7385FB99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9172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4552F-CA22-4BD1-A5AF-AB9E851D1A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198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5E9B5-361F-471D-ADFE-7C0C08550D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8578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0C2B4-2637-465E-94D1-AC950453A6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9213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7A092-1F14-4951-91F4-E899C5DCF9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6208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70F3A1-3143-41B1-94B1-747AEF596A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1561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E2C99-6A1B-40F3-A844-CB5A447C01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0785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4C824-019A-4E30-8FCB-EA97DDCCDE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4934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86E27-4011-423A-ADF2-97ED355A2D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4619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+mj-lt"/>
              </a:defRPr>
            </a:lvl1pPr>
          </a:lstStyle>
          <a:p>
            <a:pPr>
              <a:defRPr/>
            </a:pPr>
            <a:fld id="{DA5D4F7F-F67E-46B1-A668-9E6ED822D8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609600 h 1000"/>
              <a:gd name="T2" fmla="*/ 0 w 1000"/>
              <a:gd name="T3" fmla="*/ 0 h 1000"/>
              <a:gd name="T4" fmla="*/ 82296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371600"/>
            <a:ext cx="7620000" cy="23622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200" b="1" i="1" smtClean="0"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Prof. B. I. Khodanpur</a:t>
            </a:r>
            <a:br>
              <a:rPr lang="en-US" sz="3200" b="1" i="1" smtClean="0"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</a:br>
            <a:r>
              <a:rPr lang="en-US" sz="3200" b="1" i="1" smtClean="0"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HOD – Dept. of CSE</a:t>
            </a:r>
            <a:br>
              <a:rPr lang="en-US" sz="3200" b="1" i="1" smtClean="0"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</a:br>
            <a:r>
              <a:rPr lang="en-US" sz="3200" b="1" i="1" smtClean="0"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R. V. College of Engineering.</a:t>
            </a:r>
            <a:br>
              <a:rPr lang="en-US" sz="3200" b="1" i="1" smtClean="0"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</a:br>
            <a:r>
              <a:rPr lang="en-US" sz="2800" b="1" i="1" u="sng" smtClean="0"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EmailID:</a:t>
            </a:r>
            <a:r>
              <a:rPr lang="en-US" sz="2800" b="1" i="1" smtClean="0"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 </a:t>
            </a:r>
            <a:r>
              <a:rPr lang="en-US" sz="2800" b="1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 </a:t>
            </a: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bi.khodanpur@gmail.com</a:t>
            </a:r>
            <a:endParaRPr lang="en-US" smtClean="0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447800" y="4114800"/>
            <a:ext cx="69342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u="sng">
                <a:solidFill>
                  <a:schemeClr val="tx2"/>
                </a:solidFill>
                <a:latin typeface="Times New Roman" pitchFamily="18" charset="0"/>
              </a:rPr>
              <a:t>Subject:</a:t>
            </a:r>
            <a:r>
              <a:rPr lang="en-US" sz="2400" b="1">
                <a:solidFill>
                  <a:schemeClr val="tx2"/>
                </a:solidFill>
                <a:latin typeface="Times New Roman" pitchFamily="18" charset="0"/>
              </a:rPr>
              <a:t> Operating Systems (For EDUSAT)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chemeClr val="tx2"/>
                </a:solidFill>
                <a:latin typeface="Times New Roman" pitchFamily="18" charset="0"/>
              </a:rPr>
              <a:t>Common Paper for BA / B.Com / B.Sc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400" b="1" u="sng">
                <a:solidFill>
                  <a:schemeClr val="tx2"/>
                </a:solidFill>
                <a:latin typeface="Times New Roman" pitchFamily="18" charset="0"/>
              </a:rPr>
              <a:t>Code:</a:t>
            </a:r>
            <a:r>
              <a:rPr lang="en-US" sz="2400" b="1">
                <a:solidFill>
                  <a:schemeClr val="tx2"/>
                </a:solidFill>
                <a:latin typeface="Times New Roman" pitchFamily="18" charset="0"/>
              </a:rPr>
              <a:t> CS-54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u="sng" smtClean="0">
                <a:latin typeface="Arial" pitchFamily="34" charset="0"/>
              </a:rPr>
              <a:t>Structure of Operating System (Contd…):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lnSpc>
                <a:spcPct val="90000"/>
              </a:lnSpc>
            </a:pPr>
            <a:r>
              <a:rPr lang="en-US" sz="2400" smtClean="0"/>
              <a:t>The structure of OS consists of 4 layers:</a:t>
            </a:r>
          </a:p>
          <a:p>
            <a:pPr marL="1722438" lvl="4" indent="-3810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 b="1" smtClean="0"/>
              <a:t>Hardware</a:t>
            </a:r>
          </a:p>
          <a:p>
            <a:pPr marL="1722438" lvl="4" indent="-3810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     Hardware consists of CPU, Main memory, I/O Devices, etc,</a:t>
            </a:r>
          </a:p>
          <a:p>
            <a:pPr marL="1722438" lvl="4" indent="-3810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smtClean="0"/>
          </a:p>
          <a:p>
            <a:pPr marL="1722438" lvl="4" indent="-381000" eaLnBrk="1" hangingPunct="1">
              <a:lnSpc>
                <a:spcPct val="90000"/>
              </a:lnSpc>
              <a:buFont typeface="Wingdings" pitchFamily="2" charset="2"/>
              <a:buAutoNum type="arabicPeriod" startAt="2"/>
            </a:pPr>
            <a:r>
              <a:rPr lang="en-US" sz="2400" b="1" smtClean="0"/>
              <a:t>Software (Operating System)</a:t>
            </a:r>
          </a:p>
          <a:p>
            <a:pPr marL="1722438" lvl="4" indent="-3810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    Software includes process management routines, memory management routines, I/O control routines, file management routines.</a:t>
            </a:r>
          </a:p>
          <a:p>
            <a:pPr marL="1722438" lvl="4" indent="-3810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smtClean="0"/>
          </a:p>
          <a:p>
            <a:pPr marL="1722438" lvl="4" indent="-3810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							(Contd…)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u="sng" smtClean="0">
                <a:latin typeface="Arial" pitchFamily="34" charset="0"/>
              </a:rPr>
              <a:t>Structure of Operating System (Contd…):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302125"/>
          </a:xfrm>
        </p:spPr>
        <p:txBody>
          <a:bodyPr/>
          <a:lstStyle/>
          <a:p>
            <a:pPr marL="1722438" lvl="4" indent="-381000" eaLnBrk="1" hangingPunct="1">
              <a:buFont typeface="Wingdings" pitchFamily="2" charset="2"/>
              <a:buAutoNum type="arabicPeriod" startAt="3"/>
            </a:pPr>
            <a:endParaRPr lang="en-US" sz="2400" smtClean="0"/>
          </a:p>
          <a:p>
            <a:pPr marL="1722438" lvl="4" indent="-381000" eaLnBrk="1" hangingPunct="1">
              <a:buFont typeface="Wingdings" pitchFamily="2" charset="2"/>
              <a:buAutoNum type="arabicPeriod" startAt="3"/>
            </a:pPr>
            <a:r>
              <a:rPr lang="en-US" sz="2400" b="1" smtClean="0"/>
              <a:t>System programs</a:t>
            </a:r>
          </a:p>
          <a:p>
            <a:pPr marL="1722438" lvl="4" indent="-381000" eaLnBrk="1" hangingPunct="1">
              <a:buFont typeface="Wingdings" pitchFamily="2" charset="2"/>
              <a:buNone/>
            </a:pPr>
            <a:r>
              <a:rPr lang="en-US" sz="2400" smtClean="0"/>
              <a:t>    This layer consists of compilers, Assemblers, linker etc.</a:t>
            </a:r>
          </a:p>
          <a:p>
            <a:pPr marL="1722438" lvl="4" indent="-381000" eaLnBrk="1" hangingPunct="1">
              <a:buFont typeface="Wingdings" pitchFamily="2" charset="2"/>
              <a:buNone/>
            </a:pPr>
            <a:endParaRPr lang="en-US" sz="2400" smtClean="0"/>
          </a:p>
          <a:p>
            <a:pPr marL="1722438" lvl="4" indent="-381000" eaLnBrk="1" hangingPunct="1">
              <a:buFont typeface="Wingdings" pitchFamily="2" charset="2"/>
              <a:buAutoNum type="arabicPeriod" startAt="4"/>
            </a:pPr>
            <a:r>
              <a:rPr lang="en-US" sz="2400" b="1" smtClean="0"/>
              <a:t>Application programs</a:t>
            </a:r>
          </a:p>
          <a:p>
            <a:pPr marL="1722438" lvl="4" indent="-381000" eaLnBrk="1" hangingPunct="1">
              <a:buFont typeface="Wingdings" pitchFamily="2" charset="2"/>
              <a:buNone/>
            </a:pPr>
            <a:r>
              <a:rPr lang="en-US" sz="2400" smtClean="0"/>
              <a:t>    This is dependent on users need. Ex. Railway reservation system, Bank database management etc.,</a:t>
            </a:r>
          </a:p>
          <a:p>
            <a:pPr marL="571500" indent="-571500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u="sng" smtClean="0">
                <a:latin typeface="Arial" pitchFamily="34" charset="0"/>
              </a:rPr>
              <a:t>Evolution of OS: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The evolution of operating systems went through seven </a:t>
            </a:r>
            <a:r>
              <a:rPr lang="en-US" sz="2400" i="1" smtClean="0"/>
              <a:t>major phases. </a:t>
            </a:r>
          </a:p>
          <a:p>
            <a:pPr eaLnBrk="1" hangingPunct="1">
              <a:lnSpc>
                <a:spcPct val="90000"/>
              </a:lnSpc>
            </a:pPr>
            <a:endParaRPr lang="en-US" sz="2400" i="1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Six of them significantly changed the ways in which users accessed computers through the open shop, batch processing, multiprogramming, timesharing, personal computing, and distributed systems.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In the seventh phase the foundations of concurrent programming were developed and demonstrated in model operating systems.</a:t>
            </a:r>
          </a:p>
          <a:p>
            <a:pPr lvl="3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						(Contd…)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b="1" u="sng" smtClean="0">
                <a:latin typeface="Arial" pitchFamily="34" charset="0"/>
              </a:rPr>
              <a:t>Evolution of OS (contd..):</a:t>
            </a:r>
          </a:p>
        </p:txBody>
      </p:sp>
      <p:graphicFrame>
        <p:nvGraphicFramePr>
          <p:cNvPr id="6288" name="Group 144"/>
          <p:cNvGraphicFramePr>
            <a:graphicFrameLocks noGrp="1"/>
          </p:cNvGraphicFramePr>
          <p:nvPr/>
        </p:nvGraphicFramePr>
        <p:xfrm>
          <a:off x="762000" y="990600"/>
          <a:ext cx="8001000" cy="4800600"/>
        </p:xfrm>
        <a:graphic>
          <a:graphicData uri="http://schemas.openxmlformats.org/drawingml/2006/table">
            <a:tbl>
              <a:tblPr/>
              <a:tblGrid>
                <a:gridCol w="2519363"/>
                <a:gridCol w="2814637"/>
                <a:gridCol w="2667000"/>
              </a:tblGrid>
              <a:tr h="1209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Major Phases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Technical Innovations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Operating Systems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1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 Shop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idea of 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IBM 701 open shop (1954)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8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Batch Processing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Tape batching,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First-in, first-out scheduling.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BKS system (1961)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1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Multi-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programming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Processor multiplexing, Indivisible operations, Demand paging, Input/output spooling, Priority scheduling, Remote job entry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Atlas supervisor (1961),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Exec II system (1966)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5" name="Text Box 145"/>
          <p:cNvSpPr txBox="1">
            <a:spLocks noChangeArrowheads="1"/>
          </p:cNvSpPr>
          <p:nvPr/>
        </p:nvSpPr>
        <p:spPr bwMode="auto">
          <a:xfrm>
            <a:off x="6781800" y="5791200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/>
              <a:t>(Contd…)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u="sng" smtClean="0">
                <a:latin typeface="Arial" pitchFamily="34" charset="0"/>
              </a:rPr>
              <a:t>Evolution of OS (contd..):</a:t>
            </a:r>
          </a:p>
        </p:txBody>
      </p:sp>
      <p:graphicFrame>
        <p:nvGraphicFramePr>
          <p:cNvPr id="31787" name="Group 43"/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8229600" cy="4751388"/>
        </p:xfrm>
        <a:graphic>
          <a:graphicData uri="http://schemas.openxmlformats.org/drawingml/2006/table">
            <a:tbl>
              <a:tblPr/>
              <a:tblGrid>
                <a:gridCol w="2438400"/>
                <a:gridCol w="3048000"/>
                <a:gridCol w="2743200"/>
              </a:tblGrid>
              <a:tr h="9905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Timesharing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Simultaneous user interaction,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On-line file systems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Multics file system (1965),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Unix (1974)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26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Concurrent Programming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Hierarchical systems, Extensible kernels, Parallel programming concepts, Secure parallel languages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RC 4000 system (1969),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 Venus system (1972),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 Boss 2 system (1975).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7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Personal Computing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Graphic user interfaces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OS 6 (1972)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Pilot system (1980)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434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Distributed Systems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Remote servers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WFS file server (1979) Unix United RPC (1982)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 Amoeba system (1990)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u="sng" smtClean="0">
                <a:latin typeface="Arial" pitchFamily="34" charset="0"/>
              </a:rPr>
              <a:t>Batch Processing: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pPr eaLnBrk="1" hangingPunct="1"/>
            <a:r>
              <a:rPr lang="en-US" sz="2400" smtClean="0"/>
              <a:t>In Batch processing same type of jobs batch </a:t>
            </a:r>
            <a:r>
              <a:rPr lang="en-US" sz="2400" i="1" smtClean="0"/>
              <a:t>(BATCH- a set of jobs with similar needs)</a:t>
            </a:r>
            <a:r>
              <a:rPr lang="en-US" sz="2400" smtClean="0"/>
              <a:t> together and execute at a time.</a:t>
            </a:r>
          </a:p>
          <a:p>
            <a:pPr eaLnBrk="1" hangingPunct="1"/>
            <a:r>
              <a:rPr lang="en-US" sz="2400" smtClean="0"/>
              <a:t>The OS was simple, its major task was to transfer control from one job to the next.</a:t>
            </a:r>
          </a:p>
          <a:p>
            <a:pPr eaLnBrk="1" hangingPunct="1"/>
            <a:r>
              <a:rPr lang="en-US" sz="2400" smtClean="0"/>
              <a:t>The job was submitted to the computer operator in form of punch cards. At some later time the output appeared.</a:t>
            </a:r>
          </a:p>
          <a:p>
            <a:pPr eaLnBrk="1" hangingPunct="1"/>
            <a:r>
              <a:rPr lang="en-US" sz="2400" smtClean="0"/>
              <a:t>The OS was always resident in memory. (Ref. Fig. next slide)</a:t>
            </a:r>
          </a:p>
          <a:p>
            <a:pPr eaLnBrk="1" hangingPunct="1"/>
            <a:r>
              <a:rPr lang="en-US" sz="2400" smtClean="0"/>
              <a:t>Common Input devices were card readers and tape drives.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u="sng" smtClean="0">
                <a:latin typeface="Arial" pitchFamily="34" charset="0"/>
              </a:rPr>
              <a:t>Batch Processing (Contd…):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530725"/>
          </a:xfrm>
        </p:spPr>
        <p:txBody>
          <a:bodyPr/>
          <a:lstStyle/>
          <a:p>
            <a:pPr eaLnBrk="1" hangingPunct="1"/>
            <a:r>
              <a:rPr lang="en-US" sz="2400" smtClean="0"/>
              <a:t>Common output devices were line printers, tape drives, and card punches.</a:t>
            </a:r>
            <a:endParaRPr lang="en-US" sz="3400" smtClean="0"/>
          </a:p>
          <a:p>
            <a:pPr eaLnBrk="1" hangingPunct="1"/>
            <a:r>
              <a:rPr lang="en-US" sz="2400" smtClean="0"/>
              <a:t>Users did not interact directly with the computer systems, but he prepared a job (comprising of the program, the data, &amp; some control information).</a:t>
            </a:r>
          </a:p>
          <a:p>
            <a:pPr eaLnBrk="1" hangingPunct="1"/>
            <a:endParaRPr lang="en-US" smtClean="0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3124200" y="3352800"/>
            <a:ext cx="1752600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Line 6"/>
          <p:cNvSpPr>
            <a:spLocks noChangeShapeType="1"/>
          </p:cNvSpPr>
          <p:nvPr/>
        </p:nvSpPr>
        <p:spPr bwMode="auto">
          <a:xfrm>
            <a:off x="3124200" y="40386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8" name="Text Box 7"/>
          <p:cNvSpPr txBox="1">
            <a:spLocks noChangeArrowheads="1"/>
          </p:cNvSpPr>
          <p:nvPr/>
        </p:nvSpPr>
        <p:spPr bwMode="auto">
          <a:xfrm>
            <a:off x="3657600" y="35052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OS</a:t>
            </a:r>
          </a:p>
        </p:txBody>
      </p:sp>
      <p:sp>
        <p:nvSpPr>
          <p:cNvPr id="18439" name="Text Box 8"/>
          <p:cNvSpPr txBox="1">
            <a:spLocks noChangeArrowheads="1"/>
          </p:cNvSpPr>
          <p:nvPr/>
        </p:nvSpPr>
        <p:spPr bwMode="auto">
          <a:xfrm>
            <a:off x="3429000" y="4419600"/>
            <a:ext cx="11430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/>
              <a:t>User program area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u="sng" smtClean="0">
                <a:latin typeface="Arial" pitchFamily="34" charset="0"/>
              </a:rPr>
              <a:t>Multiprogramming: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225925"/>
          </a:xfrm>
        </p:spPr>
        <p:txBody>
          <a:bodyPr/>
          <a:lstStyle/>
          <a:p>
            <a:pPr eaLnBrk="1" hangingPunct="1"/>
            <a:r>
              <a:rPr lang="en-US" sz="2400" smtClean="0"/>
              <a:t>Multiprogramming is a technique to execute number of programs simultaneously by a single processor.</a:t>
            </a:r>
          </a:p>
          <a:p>
            <a:pPr eaLnBrk="1" hangingPunct="1"/>
            <a:r>
              <a:rPr lang="en-US" sz="2400" smtClean="0"/>
              <a:t>In Multiprogramming, number of processes reside in main memory at a time.</a:t>
            </a:r>
          </a:p>
          <a:p>
            <a:pPr eaLnBrk="1" hangingPunct="1"/>
            <a:r>
              <a:rPr lang="en-US" sz="2400" smtClean="0"/>
              <a:t>The OS picks and begins to executes one of the jobs in the main memory.</a:t>
            </a:r>
          </a:p>
          <a:p>
            <a:pPr eaLnBrk="1" hangingPunct="1"/>
            <a:r>
              <a:rPr lang="en-US" sz="2400" smtClean="0"/>
              <a:t>If any I/O wait happened in a process, then CPU switches from that job to another job.</a:t>
            </a:r>
          </a:p>
          <a:p>
            <a:pPr eaLnBrk="1" hangingPunct="1"/>
            <a:r>
              <a:rPr lang="en-US" sz="2400" smtClean="0"/>
              <a:t>Hence CPU in not idle at any time.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u="sng" smtClean="0">
                <a:latin typeface="Arial" pitchFamily="34" charset="0"/>
              </a:rPr>
              <a:t>Multiprogramming (Contd…):</a:t>
            </a:r>
          </a:p>
        </p:txBody>
      </p:sp>
      <p:graphicFrame>
        <p:nvGraphicFramePr>
          <p:cNvPr id="36900" name="Group 36"/>
          <p:cNvGraphicFramePr>
            <a:graphicFrameLocks noGrp="1"/>
          </p:cNvGraphicFramePr>
          <p:nvPr>
            <p:ph idx="1"/>
          </p:nvPr>
        </p:nvGraphicFramePr>
        <p:xfrm>
          <a:off x="609600" y="1295400"/>
          <a:ext cx="2590800" cy="4227513"/>
        </p:xfrm>
        <a:graphic>
          <a:graphicData uri="http://schemas.openxmlformats.org/drawingml/2006/table">
            <a:tbl>
              <a:tblPr/>
              <a:tblGrid>
                <a:gridCol w="2590800"/>
              </a:tblGrid>
              <a:tr h="693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2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Job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Job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3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Job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2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Job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3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Job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499" name="Text Box 37"/>
          <p:cNvSpPr txBox="1">
            <a:spLocks noChangeArrowheads="1"/>
          </p:cNvSpPr>
          <p:nvPr/>
        </p:nvSpPr>
        <p:spPr bwMode="auto">
          <a:xfrm>
            <a:off x="3657600" y="1447800"/>
            <a:ext cx="4648200" cy="4656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/>
              <a:t> </a:t>
            </a:r>
            <a:r>
              <a:rPr lang="en-US" sz="2400"/>
              <a:t>Figure dipicts the layout of multiprogramming system.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400"/>
              <a:t> The main memory consists of 5 jobs at a time, the CPU executes one by one.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b="1" u="sng"/>
              <a:t>Advantages: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400"/>
              <a:t>Efficient memory utilization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400"/>
              <a:t>Throughput increases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400"/>
              <a:t>CPU is never idle, so performance increases.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u="sng" smtClean="0">
                <a:latin typeface="Arial" pitchFamily="34" charset="0"/>
              </a:rPr>
              <a:t>Time Sharing Systems: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419600"/>
          </a:xfrm>
        </p:spPr>
        <p:txBody>
          <a:bodyPr/>
          <a:lstStyle/>
          <a:p>
            <a:pPr eaLnBrk="1" hangingPunct="1"/>
            <a:r>
              <a:rPr lang="en-US" sz="2400" smtClean="0"/>
              <a:t>Time sharing, or multitasking, is a logical extension of multiprogramming.</a:t>
            </a:r>
          </a:p>
          <a:p>
            <a:pPr eaLnBrk="1" hangingPunct="1"/>
            <a:r>
              <a:rPr lang="en-US" sz="2400" smtClean="0"/>
              <a:t>Multiple jobs are executed by switching the CPU between them.</a:t>
            </a:r>
          </a:p>
          <a:p>
            <a:pPr eaLnBrk="1" hangingPunct="1"/>
            <a:r>
              <a:rPr lang="en-US" sz="2400" smtClean="0"/>
              <a:t>In this, the CPU time is shared by different processes, so it is called as “Time sharing Systems”.</a:t>
            </a:r>
          </a:p>
          <a:p>
            <a:pPr eaLnBrk="1" hangingPunct="1"/>
            <a:r>
              <a:rPr lang="en-US" sz="2400" smtClean="0"/>
              <a:t>Time slice is defined by the OS, for sharing CPU time between processes.</a:t>
            </a:r>
          </a:p>
          <a:p>
            <a:pPr eaLnBrk="1" hangingPunct="1"/>
            <a:r>
              <a:rPr lang="en-US" sz="2400" smtClean="0"/>
              <a:t>Examples: Multics, Unix, etc.,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322387"/>
          </a:xfrm>
        </p:spPr>
        <p:txBody>
          <a:bodyPr/>
          <a:lstStyle/>
          <a:p>
            <a:pPr eaLnBrk="1" hangingPunct="1"/>
            <a:r>
              <a:rPr lang="en-US" sz="4000" b="1" u="sng" smtClean="0">
                <a:latin typeface="Arial" pitchFamily="34" charset="0"/>
              </a:rPr>
              <a:t>Application Software</a:t>
            </a:r>
            <a:br>
              <a:rPr lang="en-US" sz="4000" b="1" u="sng" smtClean="0">
                <a:latin typeface="Arial" pitchFamily="34" charset="0"/>
              </a:rPr>
            </a:br>
            <a:r>
              <a:rPr lang="en-US" sz="4000" b="1" u="sng" smtClean="0">
                <a:latin typeface="Arial" pitchFamily="34" charset="0"/>
              </a:rPr>
              <a:t> (contd…):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600" smtClean="0"/>
              <a:t>   </a:t>
            </a:r>
            <a:r>
              <a:rPr lang="en-US" sz="3200" b="1" u="sng" smtClean="0"/>
              <a:t>Spreadsheets:</a:t>
            </a:r>
            <a:r>
              <a:rPr lang="en-US" b="1" u="sng" smtClean="0">
                <a:latin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</a:rPr>
              <a:t> </a:t>
            </a:r>
            <a:r>
              <a:rPr lang="en-US" sz="2400" smtClean="0">
                <a:cs typeface="Times New Roman" pitchFamily="18" charset="0"/>
              </a:rPr>
              <a:t>The spreadsheet packages are designed to use numbers and formulas to do calculations with ease. Examples of spreadsheets include: </a:t>
            </a:r>
          </a:p>
          <a:p>
            <a:pPr lvl="4" eaLnBrk="1" hangingPunct="1"/>
            <a:r>
              <a:rPr lang="en-US" sz="2400" smtClean="0"/>
              <a:t>Budgets </a:t>
            </a:r>
          </a:p>
          <a:p>
            <a:pPr lvl="4" eaLnBrk="1" hangingPunct="1"/>
            <a:r>
              <a:rPr lang="en-US" sz="2400" smtClean="0"/>
              <a:t>Payrolls </a:t>
            </a:r>
          </a:p>
          <a:p>
            <a:pPr lvl="4" eaLnBrk="1" hangingPunct="1"/>
            <a:r>
              <a:rPr lang="en-US" sz="2400" smtClean="0"/>
              <a:t>Grade Calculations </a:t>
            </a:r>
          </a:p>
          <a:p>
            <a:pPr lvl="4" eaLnBrk="1" hangingPunct="1"/>
            <a:r>
              <a:rPr lang="en-US" sz="2400" smtClean="0"/>
              <a:t>Address Lists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cs typeface="Times New Roman" pitchFamily="18" charset="0"/>
              </a:rPr>
              <a:t>    The most commonly used spreadsheet programs are Microsoft Excel and Lotus 123.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u="sng" smtClean="0">
                <a:latin typeface="Arial" pitchFamily="34" charset="0"/>
              </a:rPr>
              <a:t>Operating Systems functions: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/>
            <a:r>
              <a:rPr lang="en-US" sz="2400" smtClean="0"/>
              <a:t>The main functions of operating systems are:</a:t>
            </a:r>
          </a:p>
          <a:p>
            <a:pPr marL="571500" indent="-571500" eaLnBrk="1" hangingPunct="1">
              <a:buFont typeface="Wingdings" pitchFamily="2" charset="2"/>
              <a:buNone/>
            </a:pPr>
            <a:endParaRPr lang="en-US" sz="2400" smtClean="0"/>
          </a:p>
          <a:p>
            <a:pPr marL="1090613" lvl="2" indent="-419100" eaLnBrk="1" hangingPunct="1">
              <a:buSzPct val="90000"/>
              <a:buFont typeface="Wingdings" pitchFamily="2" charset="2"/>
              <a:buAutoNum type="arabicPeriod"/>
            </a:pPr>
            <a:r>
              <a:rPr lang="en-US" sz="2400" smtClean="0"/>
              <a:t>Program creation</a:t>
            </a:r>
          </a:p>
          <a:p>
            <a:pPr marL="1090613" lvl="2" indent="-419100" eaLnBrk="1" hangingPunct="1">
              <a:buSzPct val="90000"/>
              <a:buFont typeface="Wingdings" pitchFamily="2" charset="2"/>
              <a:buAutoNum type="arabicPeriod"/>
            </a:pPr>
            <a:r>
              <a:rPr lang="en-US" sz="2400" smtClean="0"/>
              <a:t>Program execution</a:t>
            </a:r>
          </a:p>
          <a:p>
            <a:pPr marL="1090613" lvl="2" indent="-419100" eaLnBrk="1" hangingPunct="1">
              <a:buSzPct val="90000"/>
              <a:buFont typeface="Wingdings" pitchFamily="2" charset="2"/>
              <a:buAutoNum type="arabicPeriod"/>
            </a:pPr>
            <a:r>
              <a:rPr lang="en-US" sz="2400" smtClean="0"/>
              <a:t>Input/Output operations</a:t>
            </a:r>
          </a:p>
          <a:p>
            <a:pPr marL="1090613" lvl="2" indent="-419100" eaLnBrk="1" hangingPunct="1">
              <a:buSzPct val="90000"/>
              <a:buFont typeface="Wingdings" pitchFamily="2" charset="2"/>
              <a:buAutoNum type="arabicPeriod"/>
            </a:pPr>
            <a:r>
              <a:rPr lang="en-US" sz="2400" smtClean="0"/>
              <a:t>Error detection</a:t>
            </a:r>
          </a:p>
          <a:p>
            <a:pPr marL="1090613" lvl="2" indent="-419100" eaLnBrk="1" hangingPunct="1">
              <a:buSzPct val="90000"/>
              <a:buFont typeface="Wingdings" pitchFamily="2" charset="2"/>
              <a:buAutoNum type="arabicPeriod"/>
            </a:pPr>
            <a:r>
              <a:rPr lang="en-US" sz="2400" smtClean="0"/>
              <a:t>Resource allocation</a:t>
            </a:r>
          </a:p>
          <a:p>
            <a:pPr marL="1090613" lvl="2" indent="-419100" eaLnBrk="1" hangingPunct="1">
              <a:buSzPct val="90000"/>
              <a:buFont typeface="Wingdings" pitchFamily="2" charset="2"/>
              <a:buAutoNum type="arabicPeriod"/>
            </a:pPr>
            <a:r>
              <a:rPr lang="en-US" sz="2400" smtClean="0"/>
              <a:t>Accounting</a:t>
            </a:r>
          </a:p>
          <a:p>
            <a:pPr marL="1090613" lvl="2" indent="-419100" eaLnBrk="1" hangingPunct="1">
              <a:buSzPct val="90000"/>
              <a:buFont typeface="Wingdings" pitchFamily="2" charset="2"/>
              <a:buAutoNum type="arabicPeriod"/>
            </a:pPr>
            <a:r>
              <a:rPr lang="en-US" sz="2400" smtClean="0"/>
              <a:t>protection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u="sng" smtClean="0">
                <a:latin typeface="Arial" pitchFamily="34" charset="0"/>
              </a:rPr>
              <a:t>Types of OS: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Operating System can also be classified as,-</a:t>
            </a:r>
          </a:p>
          <a:p>
            <a:pPr eaLnBrk="1" hangingPunct="1">
              <a:buFont typeface="Wingdings" pitchFamily="2" charset="2"/>
              <a:buNone/>
            </a:pPr>
            <a:endParaRPr lang="en-US" sz="2400" smtClean="0"/>
          </a:p>
          <a:p>
            <a:pPr eaLnBrk="1" hangingPunct="1"/>
            <a:r>
              <a:rPr lang="en-GB" sz="2800" b="1" smtClean="0"/>
              <a:t>Single User Systems</a:t>
            </a:r>
            <a:r>
              <a:rPr lang="en-US" sz="280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en-US" sz="2800" smtClean="0"/>
          </a:p>
          <a:p>
            <a:pPr eaLnBrk="1" hangingPunct="1"/>
            <a:r>
              <a:rPr lang="en-GB" sz="2800" b="1" smtClean="0"/>
              <a:t>Multi User Systems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u="sng" smtClean="0">
                <a:latin typeface="Arial" pitchFamily="34" charset="0"/>
              </a:rPr>
              <a:t>Single User Systems:</a:t>
            </a:r>
            <a:r>
              <a:rPr lang="en-US" sz="4000" b="1" u="sng" smtClean="0">
                <a:latin typeface="Arial" pitchFamily="34" charset="0"/>
              </a:rPr>
              <a:t> </a:t>
            </a:r>
            <a:br>
              <a:rPr lang="en-US" sz="4000" b="1" u="sng" smtClean="0">
                <a:latin typeface="Arial" pitchFamily="34" charset="0"/>
              </a:rPr>
            </a:br>
            <a:endParaRPr lang="en-US" sz="4000" b="1" u="sng" smtClean="0">
              <a:latin typeface="Arial" pitchFamily="34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Provides a platform for only one user at a time. </a:t>
            </a:r>
          </a:p>
          <a:p>
            <a:pPr eaLnBrk="1" hangingPunct="1">
              <a:buFont typeface="Wingdings" pitchFamily="2" charset="2"/>
              <a:buNone/>
            </a:pPr>
            <a:endParaRPr lang="en-GB" smtClean="0"/>
          </a:p>
          <a:p>
            <a:pPr eaLnBrk="1" hangingPunct="1"/>
            <a:r>
              <a:rPr lang="en-GB" smtClean="0"/>
              <a:t>They are popularly associated with Desk Top operating system which run on standalone systems where no user accounts are required.</a:t>
            </a:r>
            <a:r>
              <a:rPr lang="en-US" smtClean="0"/>
              <a:t> </a:t>
            </a:r>
          </a:p>
          <a:p>
            <a:pPr eaLnBrk="1" hangingPunct="1"/>
            <a:r>
              <a:rPr lang="en-US" smtClean="0"/>
              <a:t>Example: 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u="sng" smtClean="0">
                <a:latin typeface="Arial" pitchFamily="34" charset="0"/>
              </a:rPr>
              <a:t>Multi-User Systems:</a:t>
            </a:r>
            <a:r>
              <a:rPr lang="en-US" sz="4000" b="1" u="sng" smtClean="0">
                <a:latin typeface="Times New Roman" pitchFamily="18" charset="0"/>
              </a:rPr>
              <a:t> </a:t>
            </a:r>
            <a:br>
              <a:rPr lang="en-US" sz="4000" b="1" u="sng" smtClean="0">
                <a:latin typeface="Times New Roman" pitchFamily="18" charset="0"/>
              </a:rPr>
            </a:br>
            <a:endParaRPr lang="en-US" sz="4000" b="1" u="sng" smtClean="0">
              <a:latin typeface="Times New Roman" pitchFamily="18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smtClean="0"/>
              <a:t>Provides regulated access for a number of users by maintaining a database of known users.</a:t>
            </a:r>
          </a:p>
          <a:p>
            <a:pPr eaLnBrk="1" hangingPunct="1">
              <a:lnSpc>
                <a:spcPct val="90000"/>
              </a:lnSpc>
            </a:pPr>
            <a:endParaRPr lang="en-GB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Refers to computer systems that support two or more simultaneous users. 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Another term for </a:t>
            </a:r>
            <a:r>
              <a:rPr lang="en-US" sz="2400" i="1" smtClean="0"/>
              <a:t>multi-user</a:t>
            </a:r>
            <a:r>
              <a:rPr lang="en-US" sz="2400" smtClean="0"/>
              <a:t> is </a:t>
            </a:r>
            <a:r>
              <a:rPr lang="en-US" sz="2400" i="1" smtClean="0"/>
              <a:t>time sharing</a:t>
            </a:r>
            <a:r>
              <a:rPr lang="en-US" sz="2400" smtClean="0"/>
              <a:t>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Ex: All mainframes and  are multi-user systems.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Example: Unix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u="sng" smtClean="0">
                <a:latin typeface="Arial" pitchFamily="34" charset="0"/>
              </a:rPr>
              <a:t>Application Software</a:t>
            </a:r>
            <a:br>
              <a:rPr lang="en-US" sz="4000" b="1" u="sng" smtClean="0">
                <a:latin typeface="Arial" pitchFamily="34" charset="0"/>
              </a:rPr>
            </a:br>
            <a:r>
              <a:rPr lang="en-US" sz="4000" b="1" u="sng" smtClean="0">
                <a:latin typeface="Arial" pitchFamily="34" charset="0"/>
              </a:rPr>
              <a:t>(contd…):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3500" smtClean="0"/>
              <a:t>   </a:t>
            </a:r>
            <a:r>
              <a:rPr lang="en-US" sz="3200" b="1" u="sng" smtClean="0">
                <a:cs typeface="Times New Roman" pitchFamily="18" charset="0"/>
              </a:rPr>
              <a:t>Graphic</a:t>
            </a:r>
            <a:r>
              <a:rPr lang="en-US" sz="3200" b="1" i="1" u="sng" smtClean="0">
                <a:cs typeface="Times New Roman" pitchFamily="18" charset="0"/>
              </a:rPr>
              <a:t> </a:t>
            </a:r>
            <a:r>
              <a:rPr lang="en-US" sz="3200" b="1" u="sng" smtClean="0">
                <a:cs typeface="Times New Roman" pitchFamily="18" charset="0"/>
              </a:rPr>
              <a:t>Presentations</a:t>
            </a:r>
            <a:r>
              <a:rPr lang="en-US" sz="3200" b="1" u="sng" smtClean="0"/>
              <a:t>:</a:t>
            </a:r>
            <a:r>
              <a:rPr lang="en-US" sz="2400" smtClean="0"/>
              <a:t>  </a:t>
            </a:r>
            <a:r>
              <a:rPr lang="en-US" sz="2400" smtClean="0">
                <a:cs typeface="Times New Roman" pitchFamily="18" charset="0"/>
              </a:rPr>
              <a:t>The presentation programs can be easier using overhead projectors. Other uses include:  </a:t>
            </a:r>
          </a:p>
          <a:p>
            <a:pPr lvl="4" eaLnBrk="1" hangingPunct="1"/>
            <a:r>
              <a:rPr lang="en-US" sz="2400" smtClean="0"/>
              <a:t>Slide Shows </a:t>
            </a:r>
          </a:p>
          <a:p>
            <a:pPr lvl="4" eaLnBrk="1" hangingPunct="1"/>
            <a:r>
              <a:rPr lang="en-US" sz="2400" smtClean="0"/>
              <a:t>Repeating Computer Presentations on a computer monitor </a:t>
            </a:r>
          </a:p>
          <a:p>
            <a:pPr lvl="4" eaLnBrk="1" hangingPunct="1"/>
            <a:r>
              <a:rPr lang="en-US" sz="2400" smtClean="0"/>
              <a:t>Using Sound and animation in slide shows  </a:t>
            </a:r>
          </a:p>
          <a:p>
            <a:pPr lvl="4" eaLnBrk="1" hangingPunct="1"/>
            <a:endParaRPr lang="en-US" sz="240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cs typeface="Times New Roman" pitchFamily="18" charset="0"/>
              </a:rPr>
              <a:t>   The most recognized graphic presentation programs are Microsoft PowerPoint and Harvard Graphics. </a:t>
            </a:r>
            <a:r>
              <a:rPr lang="en-US" sz="24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05800" cy="1398587"/>
          </a:xfrm>
        </p:spPr>
        <p:txBody>
          <a:bodyPr/>
          <a:lstStyle/>
          <a:p>
            <a:pPr eaLnBrk="1" hangingPunct="1"/>
            <a:r>
              <a:rPr lang="en-US" sz="4000" b="1" u="sng" smtClean="0">
                <a:latin typeface="Arial" pitchFamily="34" charset="0"/>
              </a:rPr>
              <a:t>Application Software</a:t>
            </a:r>
            <a:br>
              <a:rPr lang="en-US" sz="4000" b="1" u="sng" smtClean="0">
                <a:latin typeface="Arial" pitchFamily="34" charset="0"/>
              </a:rPr>
            </a:br>
            <a:r>
              <a:rPr lang="en-US" sz="4000" b="1" u="sng" smtClean="0">
                <a:latin typeface="Arial" pitchFamily="34" charset="0"/>
              </a:rPr>
              <a:t>(contd…):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smtClean="0"/>
              <a:t>   </a:t>
            </a:r>
            <a:r>
              <a:rPr lang="en-US" sz="2800" b="1" u="sng" smtClean="0"/>
              <a:t>Database Management System (DBMS):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A DBMS is a software tool that allows multiple users to store, access, and process data into useful information.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cs typeface="Times New Roman" pitchFamily="18" charset="0"/>
              </a:rPr>
              <a:t>Database programs are designed for these types of applications: </a:t>
            </a:r>
          </a:p>
          <a:p>
            <a:pPr lvl="4" eaLnBrk="1" hangingPunct="1">
              <a:lnSpc>
                <a:spcPct val="80000"/>
              </a:lnSpc>
            </a:pPr>
            <a:r>
              <a:rPr lang="en-US" sz="2400" smtClean="0"/>
              <a:t>Membership lists </a:t>
            </a:r>
          </a:p>
          <a:p>
            <a:pPr lvl="4" eaLnBrk="1" hangingPunct="1">
              <a:lnSpc>
                <a:spcPct val="80000"/>
              </a:lnSpc>
            </a:pPr>
            <a:r>
              <a:rPr lang="en-US" sz="2400" smtClean="0"/>
              <a:t>Student lists </a:t>
            </a:r>
          </a:p>
          <a:p>
            <a:pPr lvl="4" eaLnBrk="1" hangingPunct="1">
              <a:lnSpc>
                <a:spcPct val="80000"/>
              </a:lnSpc>
            </a:pPr>
            <a:r>
              <a:rPr lang="en-US" sz="2400" smtClean="0"/>
              <a:t>Grade reports </a:t>
            </a:r>
          </a:p>
          <a:p>
            <a:pPr lvl="4" eaLnBrk="1" hangingPunct="1">
              <a:lnSpc>
                <a:spcPct val="80000"/>
              </a:lnSpc>
            </a:pPr>
            <a:r>
              <a:rPr lang="en-US" sz="2400" smtClean="0"/>
              <a:t>Instructor schedules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cs typeface="Times New Roman" pitchFamily="18" charset="0"/>
              </a:rPr>
              <a:t>    All of these have to be maintained so you can find what you need quickly and accurately. 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cs typeface="Times New Roman" pitchFamily="18" charset="0"/>
              </a:rPr>
              <a:t>    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cs typeface="Times New Roman" pitchFamily="18" charset="0"/>
              </a:rPr>
              <a:t>Example:Microsoft Access, dBASE, Oracle.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4000" b="1" u="sng" smtClean="0">
                <a:latin typeface="Arial" pitchFamily="34" charset="0"/>
              </a:rPr>
              <a:t>Contents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11725"/>
          </a:xfrm>
        </p:spPr>
        <p:txBody>
          <a:bodyPr/>
          <a:lstStyle/>
          <a:p>
            <a:pPr marL="571500" indent="-571500" eaLnBrk="1" hangingPunct="1">
              <a:lnSpc>
                <a:spcPct val="90000"/>
              </a:lnSpc>
              <a:defRPr/>
            </a:pPr>
            <a:r>
              <a:rPr lang="en-US" sz="2400" b="1" u="sng" smtClean="0"/>
              <a:t>Today's Topic:</a:t>
            </a:r>
            <a:r>
              <a:rPr lang="en-US" sz="2000" smtClean="0"/>
              <a:t> </a:t>
            </a:r>
            <a:r>
              <a:rPr lang="en-US" sz="2000" b="1" smtClean="0"/>
              <a:t>Introduction to Operating Systems</a:t>
            </a:r>
          </a:p>
          <a:p>
            <a:pPr marL="571500" indent="-571500" eaLnBrk="1" hangingPunct="1">
              <a:lnSpc>
                <a:spcPct val="90000"/>
              </a:lnSpc>
              <a:defRPr/>
            </a:pPr>
            <a:endParaRPr lang="en-US" sz="2000" smtClean="0"/>
          </a:p>
          <a:p>
            <a:pPr marL="571500" indent="-571500" eaLnBrk="1" hangingPunct="1">
              <a:lnSpc>
                <a:spcPct val="90000"/>
              </a:lnSpc>
              <a:defRPr/>
            </a:pPr>
            <a:r>
              <a:rPr lang="en-US" sz="2400" b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We will learn</a:t>
            </a:r>
          </a:p>
          <a:p>
            <a:pPr marL="1404938" lvl="3" indent="-381000" eaLnBrk="1" hangingPunct="1">
              <a:lnSpc>
                <a:spcPct val="90000"/>
              </a:lnSpc>
              <a:buSzTx/>
              <a:buFont typeface="Wingdings" pitchFamily="2" charset="2"/>
              <a:buAutoNum type="arabicPeriod"/>
              <a:defRPr/>
            </a:pPr>
            <a:r>
              <a:rPr lang="en-US" sz="22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What is Operating System?</a:t>
            </a:r>
          </a:p>
          <a:p>
            <a:pPr marL="1404938" lvl="3" indent="-381000" eaLnBrk="1" hangingPunct="1">
              <a:lnSpc>
                <a:spcPct val="90000"/>
              </a:lnSpc>
              <a:buSzTx/>
              <a:buFont typeface="Wingdings" pitchFamily="2" charset="2"/>
              <a:buAutoNum type="arabicPeriod"/>
              <a:defRPr/>
            </a:pPr>
            <a:r>
              <a:rPr lang="en-US" sz="22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What OS does?</a:t>
            </a:r>
          </a:p>
          <a:p>
            <a:pPr marL="1404938" lvl="3" indent="-381000" eaLnBrk="1" hangingPunct="1">
              <a:lnSpc>
                <a:spcPct val="90000"/>
              </a:lnSpc>
              <a:buSzTx/>
              <a:buFont typeface="Wingdings" pitchFamily="2" charset="2"/>
              <a:buAutoNum type="arabicPeriod"/>
              <a:defRPr/>
            </a:pPr>
            <a:r>
              <a:rPr lang="en-US" sz="22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Structure of OS</a:t>
            </a:r>
          </a:p>
          <a:p>
            <a:pPr marL="1404938" lvl="3" indent="-381000" eaLnBrk="1" hangingPunct="1">
              <a:lnSpc>
                <a:spcPct val="90000"/>
              </a:lnSpc>
              <a:buSzTx/>
              <a:buFont typeface="Wingdings" pitchFamily="2" charset="2"/>
              <a:buAutoNum type="arabicPeriod"/>
              <a:defRPr/>
            </a:pPr>
            <a:r>
              <a:rPr lang="en-US" sz="22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Evolution of OS</a:t>
            </a:r>
          </a:p>
          <a:p>
            <a:pPr marL="1722438" lvl="4" indent="-381000" eaLnBrk="1" hangingPunct="1">
              <a:lnSpc>
                <a:spcPct val="90000"/>
              </a:lnSpc>
              <a:buSzPct val="60000"/>
              <a:buFont typeface="Wingdings" pitchFamily="2" charset="2"/>
              <a:buChar char="n"/>
              <a:defRPr/>
            </a:pPr>
            <a:r>
              <a:rPr lang="en-US" sz="22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Batch Processing, Multiprogramming, Time sharing systems</a:t>
            </a:r>
          </a:p>
          <a:p>
            <a:pPr marL="1404938" lvl="3" indent="-381000" eaLnBrk="1" hangingPunct="1">
              <a:lnSpc>
                <a:spcPct val="90000"/>
              </a:lnSpc>
              <a:buSzTx/>
              <a:buFont typeface="Wingdings" pitchFamily="2" charset="2"/>
              <a:buAutoNum type="arabicPeriod"/>
              <a:defRPr/>
            </a:pPr>
            <a:r>
              <a:rPr lang="en-US" sz="22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Operating System Functions</a:t>
            </a:r>
          </a:p>
          <a:p>
            <a:pPr marL="1404938" lvl="3" indent="-381000" eaLnBrk="1" hangingPunct="1">
              <a:lnSpc>
                <a:spcPct val="90000"/>
              </a:lnSpc>
              <a:buSzTx/>
              <a:buFont typeface="Wingdings" pitchFamily="2" charset="2"/>
              <a:buAutoNum type="arabicPeriod"/>
              <a:defRPr/>
            </a:pPr>
            <a:r>
              <a:rPr lang="en-US" sz="22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Main Funtions of OS</a:t>
            </a:r>
          </a:p>
          <a:p>
            <a:pPr marL="1404938" lvl="3" indent="-381000" eaLnBrk="1" hangingPunct="1">
              <a:lnSpc>
                <a:spcPct val="90000"/>
              </a:lnSpc>
              <a:buSzTx/>
              <a:buFont typeface="Wingdings" pitchFamily="2" charset="2"/>
              <a:buAutoNum type="arabicPeriod"/>
              <a:defRPr/>
            </a:pPr>
            <a:r>
              <a:rPr lang="en-US" sz="22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Types of OS</a:t>
            </a:r>
          </a:p>
          <a:p>
            <a:pPr marL="1722438" lvl="4" indent="-381000" eaLnBrk="1" hangingPunct="1">
              <a:lnSpc>
                <a:spcPct val="90000"/>
              </a:lnSpc>
              <a:buSzPct val="60000"/>
              <a:buFont typeface="Wingdings" pitchFamily="2" charset="2"/>
              <a:buChar char="n"/>
              <a:defRPr/>
            </a:pPr>
            <a:r>
              <a:rPr lang="en-US" sz="22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Single User, Multi User systems</a:t>
            </a:r>
            <a:endParaRPr 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709738"/>
            <a:ext cx="7623175" cy="1362075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6000" b="1" i="1" smtClean="0"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Operating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u="sng" smtClean="0">
                <a:latin typeface="Arial" pitchFamily="34" charset="0"/>
              </a:rPr>
              <a:t>What is OS?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6831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Operating System is a software, which makes a computer to actually work.</a:t>
            </a:r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It is the software the enables all the programs we use.</a:t>
            </a:r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The OS organizes and controls the hardware.</a:t>
            </a:r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OS acts as an interface between the application programs and the machine hardware.</a:t>
            </a:r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sz="2400" u="sng" smtClean="0"/>
              <a:t>Examples:</a:t>
            </a:r>
            <a:r>
              <a:rPr lang="en-US" sz="2400" smtClean="0"/>
              <a:t> Windows, Linux, Unix and Mac OS, etc.,</a:t>
            </a:r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/>
              <a:t>	</a:t>
            </a: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u="sng" smtClean="0">
                <a:latin typeface="Arial" pitchFamily="34" charset="0"/>
              </a:rPr>
              <a:t>What OS does?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   </a:t>
            </a:r>
            <a:r>
              <a:rPr lang="en-US" sz="2400" smtClean="0"/>
              <a:t>An operating system performs basic tasks such as, </a:t>
            </a:r>
          </a:p>
          <a:p>
            <a:pPr eaLnBrk="1" hangingPunct="1">
              <a:buFont typeface="Wingdings" pitchFamily="2" charset="2"/>
              <a:buNone/>
            </a:pPr>
            <a:endParaRPr lang="en-US" sz="2400" smtClean="0"/>
          </a:p>
          <a:p>
            <a:pPr lvl="2" eaLnBrk="1" hangingPunct="1"/>
            <a:r>
              <a:rPr lang="en-US" sz="2400" smtClean="0"/>
              <a:t>controlling and allocating memory, </a:t>
            </a:r>
          </a:p>
          <a:p>
            <a:pPr lvl="2" eaLnBrk="1" hangingPunct="1"/>
            <a:r>
              <a:rPr lang="en-US" sz="2400" smtClean="0"/>
              <a:t>prioritizing system requests, </a:t>
            </a:r>
          </a:p>
          <a:p>
            <a:pPr lvl="2" eaLnBrk="1" hangingPunct="1"/>
            <a:r>
              <a:rPr lang="en-US" sz="2400" smtClean="0"/>
              <a:t>controlling input and output devices, </a:t>
            </a:r>
          </a:p>
          <a:p>
            <a:pPr lvl="2" eaLnBrk="1" hangingPunct="1"/>
            <a:r>
              <a:rPr lang="en-US" sz="2400" smtClean="0"/>
              <a:t>facilitating networking and </a:t>
            </a:r>
          </a:p>
          <a:p>
            <a:pPr lvl="2" eaLnBrk="1" hangingPunct="1"/>
            <a:r>
              <a:rPr lang="en-US" sz="2400" smtClean="0"/>
              <a:t>managing file systems. </a:t>
            </a:r>
          </a:p>
          <a:p>
            <a:pPr eaLnBrk="1" hangingPunct="1"/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u="sng" smtClean="0">
                <a:latin typeface="Arial" pitchFamily="34" charset="0"/>
              </a:rPr>
              <a:t>Structure of Operating System:</a:t>
            </a:r>
          </a:p>
        </p:txBody>
      </p:sp>
      <p:sp>
        <p:nvSpPr>
          <p:cNvPr id="11267" name="Oval 4"/>
          <p:cNvSpPr>
            <a:spLocks noChangeArrowheads="1"/>
          </p:cNvSpPr>
          <p:nvPr/>
        </p:nvSpPr>
        <p:spPr bwMode="auto">
          <a:xfrm>
            <a:off x="1219200" y="1066800"/>
            <a:ext cx="6858000" cy="464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Oval 5"/>
          <p:cNvSpPr>
            <a:spLocks noChangeArrowheads="1"/>
          </p:cNvSpPr>
          <p:nvPr/>
        </p:nvSpPr>
        <p:spPr bwMode="auto">
          <a:xfrm>
            <a:off x="1752600" y="1752600"/>
            <a:ext cx="5791200" cy="3352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99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Oval 6"/>
          <p:cNvSpPr>
            <a:spLocks noChangeArrowheads="1"/>
          </p:cNvSpPr>
          <p:nvPr/>
        </p:nvSpPr>
        <p:spPr bwMode="auto">
          <a:xfrm>
            <a:off x="2362200" y="2286000"/>
            <a:ext cx="4572000" cy="2133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Oval 7"/>
          <p:cNvSpPr>
            <a:spLocks noChangeArrowheads="1"/>
          </p:cNvSpPr>
          <p:nvPr/>
        </p:nvSpPr>
        <p:spPr bwMode="auto">
          <a:xfrm>
            <a:off x="3276600" y="2895600"/>
            <a:ext cx="28956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Text Box 8"/>
          <p:cNvSpPr txBox="1">
            <a:spLocks noChangeArrowheads="1"/>
          </p:cNvSpPr>
          <p:nvPr/>
        </p:nvSpPr>
        <p:spPr bwMode="auto">
          <a:xfrm>
            <a:off x="3276600" y="1295400"/>
            <a:ext cx="3124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Application Programs</a:t>
            </a:r>
          </a:p>
        </p:txBody>
      </p:sp>
      <p:sp>
        <p:nvSpPr>
          <p:cNvPr id="11272" name="Text Box 9"/>
          <p:cNvSpPr txBox="1">
            <a:spLocks noChangeArrowheads="1"/>
          </p:cNvSpPr>
          <p:nvPr/>
        </p:nvSpPr>
        <p:spPr bwMode="auto">
          <a:xfrm>
            <a:off x="3581400" y="1905000"/>
            <a:ext cx="304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System Programs</a:t>
            </a:r>
          </a:p>
        </p:txBody>
      </p:sp>
      <p:sp>
        <p:nvSpPr>
          <p:cNvPr id="11273" name="Text Box 10"/>
          <p:cNvSpPr txBox="1">
            <a:spLocks noChangeArrowheads="1"/>
          </p:cNvSpPr>
          <p:nvPr/>
        </p:nvSpPr>
        <p:spPr bwMode="auto">
          <a:xfrm>
            <a:off x="3048000" y="2514600"/>
            <a:ext cx="3505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/>
              <a:t>Software (Operating System)</a:t>
            </a:r>
          </a:p>
        </p:txBody>
      </p:sp>
      <p:sp>
        <p:nvSpPr>
          <p:cNvPr id="11274" name="Text Box 11"/>
          <p:cNvSpPr txBox="1">
            <a:spLocks noChangeArrowheads="1"/>
          </p:cNvSpPr>
          <p:nvPr/>
        </p:nvSpPr>
        <p:spPr bwMode="auto">
          <a:xfrm>
            <a:off x="3810000" y="3200400"/>
            <a:ext cx="1905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HARDWARE</a:t>
            </a:r>
          </a:p>
        </p:txBody>
      </p:sp>
      <p:sp>
        <p:nvSpPr>
          <p:cNvPr id="11275" name="Text Box 12"/>
          <p:cNvSpPr txBox="1">
            <a:spLocks noChangeArrowheads="1"/>
          </p:cNvSpPr>
          <p:nvPr/>
        </p:nvSpPr>
        <p:spPr bwMode="auto">
          <a:xfrm>
            <a:off x="6934200" y="5562600"/>
            <a:ext cx="1371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/>
              <a:t>(Contd…)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299</TotalTime>
  <Words>1111</Words>
  <Application>Microsoft Office PowerPoint</Application>
  <PresentationFormat>On-screen Show (4:3)</PresentationFormat>
  <Paragraphs>194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Garamond</vt:lpstr>
      <vt:lpstr>Wingdings</vt:lpstr>
      <vt:lpstr>Calibri</vt:lpstr>
      <vt:lpstr>Monotype Corsiva</vt:lpstr>
      <vt:lpstr>Times New Roman</vt:lpstr>
      <vt:lpstr>Edge</vt:lpstr>
      <vt:lpstr>Prof. B. I. Khodanpur HOD – Dept. of CSE R. V. College of Engineering. EmailID:  bi.khodanpur@gmail.com</vt:lpstr>
      <vt:lpstr>Application Software  (contd…):</vt:lpstr>
      <vt:lpstr>Application Software (contd…):</vt:lpstr>
      <vt:lpstr>Application Software (contd…):</vt:lpstr>
      <vt:lpstr>Contents</vt:lpstr>
      <vt:lpstr>Operating Systems</vt:lpstr>
      <vt:lpstr>What is OS?</vt:lpstr>
      <vt:lpstr>What OS does?</vt:lpstr>
      <vt:lpstr>Structure of Operating System:</vt:lpstr>
      <vt:lpstr>Structure of Operating System (Contd…):</vt:lpstr>
      <vt:lpstr>Structure of Operating System (Contd…):</vt:lpstr>
      <vt:lpstr>Evolution of OS:</vt:lpstr>
      <vt:lpstr>Evolution of OS (contd..):</vt:lpstr>
      <vt:lpstr>Evolution of OS (contd..):</vt:lpstr>
      <vt:lpstr>Batch Processing:</vt:lpstr>
      <vt:lpstr>Batch Processing (Contd…):</vt:lpstr>
      <vt:lpstr>Multiprogramming:</vt:lpstr>
      <vt:lpstr>Multiprogramming (Contd…):</vt:lpstr>
      <vt:lpstr>Time Sharing Systems:</vt:lpstr>
      <vt:lpstr>Operating Systems functions:</vt:lpstr>
      <vt:lpstr>Types of OS:</vt:lpstr>
      <vt:lpstr>Single User Systems:  </vt:lpstr>
      <vt:lpstr>Multi-User Systems: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</dc:title>
  <dc:creator>admin</dc:creator>
  <cp:lastModifiedBy>Teacher E-Solutions</cp:lastModifiedBy>
  <cp:revision>24</cp:revision>
  <dcterms:created xsi:type="dcterms:W3CDTF">2007-08-28T08:58:46Z</dcterms:created>
  <dcterms:modified xsi:type="dcterms:W3CDTF">2019-01-18T16:42:41Z</dcterms:modified>
</cp:coreProperties>
</file>