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56" r:id="rId2"/>
    <p:sldId id="884" r:id="rId3"/>
    <p:sldId id="882" r:id="rId4"/>
    <p:sldId id="886" r:id="rId5"/>
    <p:sldId id="892" r:id="rId6"/>
    <p:sldId id="558" r:id="rId7"/>
    <p:sldId id="889" r:id="rId8"/>
    <p:sldId id="881" r:id="rId9"/>
    <p:sldId id="887" r:id="rId10"/>
    <p:sldId id="888" r:id="rId11"/>
    <p:sldId id="890" r:id="rId12"/>
    <p:sldId id="653" r:id="rId13"/>
    <p:sldId id="901" r:id="rId14"/>
    <p:sldId id="900" r:id="rId15"/>
    <p:sldId id="902" r:id="rId16"/>
    <p:sldId id="893" r:id="rId17"/>
    <p:sldId id="899" r:id="rId18"/>
    <p:sldId id="903" r:id="rId19"/>
    <p:sldId id="909" r:id="rId20"/>
    <p:sldId id="906" r:id="rId21"/>
    <p:sldId id="907" r:id="rId22"/>
    <p:sldId id="908" r:id="rId23"/>
    <p:sldId id="910" r:id="rId24"/>
    <p:sldId id="911" r:id="rId25"/>
    <p:sldId id="912" r:id="rId26"/>
    <p:sldId id="915" r:id="rId27"/>
    <p:sldId id="913" r:id="rId28"/>
    <p:sldId id="914" r:id="rId29"/>
    <p:sldId id="916" r:id="rId30"/>
    <p:sldId id="917" r:id="rId31"/>
    <p:sldId id="919" r:id="rId32"/>
    <p:sldId id="920" r:id="rId33"/>
    <p:sldId id="854" r:id="rId34"/>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ctr" rtl="0" eaLnBrk="0" fontAlgn="base" hangingPunct="0">
      <a:lnSpc>
        <a:spcPct val="80000"/>
      </a:lnSpc>
      <a:spcBef>
        <a:spcPct val="20000"/>
      </a:spcBef>
      <a:spcAft>
        <a:spcPct val="0"/>
      </a:spcAft>
      <a:buSzPct val="100000"/>
      <a:defRPr sz="2200" b="1" kern="1200">
        <a:solidFill>
          <a:schemeClr val="tx1"/>
        </a:solidFill>
        <a:latin typeface="Comic Sans MS" pitchFamily="66" charset="0"/>
        <a:ea typeface="+mn-ea"/>
        <a:cs typeface="+mn-cs"/>
      </a:defRPr>
    </a:lvl1pPr>
    <a:lvl2pPr marL="457200" algn="ctr" rtl="0" eaLnBrk="0" fontAlgn="base" hangingPunct="0">
      <a:lnSpc>
        <a:spcPct val="80000"/>
      </a:lnSpc>
      <a:spcBef>
        <a:spcPct val="20000"/>
      </a:spcBef>
      <a:spcAft>
        <a:spcPct val="0"/>
      </a:spcAft>
      <a:buSzPct val="100000"/>
      <a:defRPr sz="2200" b="1" kern="1200">
        <a:solidFill>
          <a:schemeClr val="tx1"/>
        </a:solidFill>
        <a:latin typeface="Comic Sans MS" pitchFamily="66" charset="0"/>
        <a:ea typeface="+mn-ea"/>
        <a:cs typeface="+mn-cs"/>
      </a:defRPr>
    </a:lvl2pPr>
    <a:lvl3pPr marL="914400" algn="ctr" rtl="0" eaLnBrk="0" fontAlgn="base" hangingPunct="0">
      <a:lnSpc>
        <a:spcPct val="80000"/>
      </a:lnSpc>
      <a:spcBef>
        <a:spcPct val="20000"/>
      </a:spcBef>
      <a:spcAft>
        <a:spcPct val="0"/>
      </a:spcAft>
      <a:buSzPct val="100000"/>
      <a:defRPr sz="2200" b="1" kern="1200">
        <a:solidFill>
          <a:schemeClr val="tx1"/>
        </a:solidFill>
        <a:latin typeface="Comic Sans MS" pitchFamily="66" charset="0"/>
        <a:ea typeface="+mn-ea"/>
        <a:cs typeface="+mn-cs"/>
      </a:defRPr>
    </a:lvl3pPr>
    <a:lvl4pPr marL="1371600" algn="ctr" rtl="0" eaLnBrk="0" fontAlgn="base" hangingPunct="0">
      <a:lnSpc>
        <a:spcPct val="80000"/>
      </a:lnSpc>
      <a:spcBef>
        <a:spcPct val="20000"/>
      </a:spcBef>
      <a:spcAft>
        <a:spcPct val="0"/>
      </a:spcAft>
      <a:buSzPct val="100000"/>
      <a:defRPr sz="2200" b="1" kern="1200">
        <a:solidFill>
          <a:schemeClr val="tx1"/>
        </a:solidFill>
        <a:latin typeface="Comic Sans MS" pitchFamily="66" charset="0"/>
        <a:ea typeface="+mn-ea"/>
        <a:cs typeface="+mn-cs"/>
      </a:defRPr>
    </a:lvl4pPr>
    <a:lvl5pPr marL="1828800" algn="ctr" rtl="0" eaLnBrk="0" fontAlgn="base" hangingPunct="0">
      <a:lnSpc>
        <a:spcPct val="80000"/>
      </a:lnSpc>
      <a:spcBef>
        <a:spcPct val="20000"/>
      </a:spcBef>
      <a:spcAft>
        <a:spcPct val="0"/>
      </a:spcAft>
      <a:buSzPct val="100000"/>
      <a:defRPr sz="2200" b="1" kern="1200">
        <a:solidFill>
          <a:schemeClr val="tx1"/>
        </a:solidFill>
        <a:latin typeface="Comic Sans MS" pitchFamily="66" charset="0"/>
        <a:ea typeface="+mn-ea"/>
        <a:cs typeface="+mn-cs"/>
      </a:defRPr>
    </a:lvl5pPr>
    <a:lvl6pPr marL="2286000" algn="l" defTabSz="914400" rtl="0" eaLnBrk="1" latinLnBrk="0" hangingPunct="1">
      <a:defRPr sz="2200" b="1" kern="1200">
        <a:solidFill>
          <a:schemeClr val="tx1"/>
        </a:solidFill>
        <a:latin typeface="Comic Sans MS" pitchFamily="66" charset="0"/>
        <a:ea typeface="+mn-ea"/>
        <a:cs typeface="+mn-cs"/>
      </a:defRPr>
    </a:lvl6pPr>
    <a:lvl7pPr marL="2743200" algn="l" defTabSz="914400" rtl="0" eaLnBrk="1" latinLnBrk="0" hangingPunct="1">
      <a:defRPr sz="2200" b="1" kern="1200">
        <a:solidFill>
          <a:schemeClr val="tx1"/>
        </a:solidFill>
        <a:latin typeface="Comic Sans MS" pitchFamily="66" charset="0"/>
        <a:ea typeface="+mn-ea"/>
        <a:cs typeface="+mn-cs"/>
      </a:defRPr>
    </a:lvl7pPr>
    <a:lvl8pPr marL="3200400" algn="l" defTabSz="914400" rtl="0" eaLnBrk="1" latinLnBrk="0" hangingPunct="1">
      <a:defRPr sz="2200" b="1" kern="1200">
        <a:solidFill>
          <a:schemeClr val="tx1"/>
        </a:solidFill>
        <a:latin typeface="Comic Sans MS" pitchFamily="66" charset="0"/>
        <a:ea typeface="+mn-ea"/>
        <a:cs typeface="+mn-cs"/>
      </a:defRPr>
    </a:lvl8pPr>
    <a:lvl9pPr marL="3657600" algn="l" defTabSz="914400" rtl="0" eaLnBrk="1" latinLnBrk="0" hangingPunct="1">
      <a:defRPr sz="22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FF"/>
    <a:srgbClr val="FF66CC"/>
    <a:srgbClr val="53FB25"/>
    <a:srgbClr val="2A40E2"/>
    <a:srgbClr val="233AE1"/>
    <a:srgbClr val="99FFCC"/>
    <a:srgbClr val="D7D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75" autoAdjust="0"/>
    <p:restoredTop sz="98762" autoAdjust="0"/>
  </p:normalViewPr>
  <p:slideViewPr>
    <p:cSldViewPr>
      <p:cViewPr>
        <p:scale>
          <a:sx n="80" d="100"/>
          <a:sy n="80" d="100"/>
        </p:scale>
        <p:origin x="-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720"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402138" y="6956425"/>
            <a:ext cx="798512" cy="260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54" tIns="46965" rIns="92254" bIns="46965">
            <a:spAutoFit/>
          </a:bodyPr>
          <a:lstStyle/>
          <a:p>
            <a:pPr defTabSz="917575">
              <a:lnSpc>
                <a:spcPct val="90000"/>
              </a:lnSpc>
              <a:spcBef>
                <a:spcPct val="0"/>
              </a:spcBef>
              <a:buSzTx/>
            </a:pPr>
            <a:r>
              <a:rPr lang="en-US" sz="1200" b="0"/>
              <a:t>Page </a:t>
            </a:r>
            <a:fld id="{BF80AE32-6903-449D-B61E-67B5CC3619A0}" type="slidenum">
              <a:rPr lang="en-US" sz="1200" b="0"/>
              <a:pPr defTabSz="917575">
                <a:lnSpc>
                  <a:spcPct val="90000"/>
                </a:lnSpc>
                <a:spcBef>
                  <a:spcPct val="0"/>
                </a:spcBef>
                <a:buSzTx/>
              </a:pPr>
              <a:t>‹#›</a:t>
            </a:fld>
            <a:endParaRPr lang="en-US" sz="1200" b="0"/>
          </a:p>
        </p:txBody>
      </p:sp>
    </p:spTree>
    <p:extLst>
      <p:ext uri="{BB962C8B-B14F-4D97-AF65-F5344CB8AC3E}">
        <p14:creationId xmlns:p14="http://schemas.microsoft.com/office/powerpoint/2010/main" val="34580253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10-30T22:51:38.566"/>
    </inkml:context>
    <inkml:brush xml:id="br0">
      <inkml:brushProperty name="width" value="0.05292" units="cm"/>
      <inkml:brushProperty name="height" value="0.05292" units="cm"/>
      <inkml:brushProperty name="fitToCurve" value="1"/>
    </inkml:brush>
  </inkml:definitions>
  <inkml:trace contextRef="#ctx0" brushRef="#br0">0-1,'34'0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10-30T22:51:30.315"/>
    </inkml:context>
    <inkml:brush xml:id="br0">
      <inkml:brushProperty name="width" value="0.05292" units="cm"/>
      <inkml:brushProperty name="height" value="0.05292" units="cm"/>
      <inkml:brushProperty name="fitToCurve" value="1"/>
    </inkml:brush>
  </inkml:definitions>
  <inkml:trace contextRef="#ctx0" brushRef="#br0">0-1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05-10-30T22:53:23.565"/>
    </inkml:context>
    <inkml:brush xml:id="br0">
      <inkml:brushProperty name="width" value="0.07938" units="cm"/>
      <inkml:brushProperty name="height" value="0.07938" units="cm"/>
      <inkml:brushProperty name="fitToCurve" value="1"/>
    </inkml:brush>
  </inkml:definitions>
  <inkml:trace contextRef="#ctx0" brushRef="#br0">0 5125 17,'0'0'4,"0"0"0,0 0-1,0 0 0,0 0 0,0 0 1,0 0 0,0 0 1,0 0 1,0 0-1,0 0-1,0 0 1,0 0-2,0 0 1,0 0-1,0 0-1,0 0 0,0 0 2,0 0-2,0 0 0,0 0 0,0 0-1,0 0 1,0 0 0,0 0 0,15 0 0,-15 0 0,0 0 1,0 0-1,16 2 0,-16-2-1,0 0 1,16-3-1,-16 3 1,14-3-1,-14 3 1,16-4 0,-16 4 0,16-4 1,-16 4-1,15-1 1,-15 1-1,16-2 0,-16 2 1,20-3-1,-20 3-1,20-1 1,-20 1 0,21-1-1,-21 1 1,21-2 0,-21 2-1,23-1 1,-23 1 0,22 0 0,-8 0-1,-14 0 1,21 0 0,-21 0-1,21 1 1,-21-1-1,21 3 1,-21-3-1,19 0 1,-19 0-1,21 0 0,0 1 1,-21-1-1,24-2 0,-10 0 0,-1 1 0,1-2 0,-1 3 0,-13 0-1,28-3 1,-15 2 0,-13 1 0,23-2-1,-23 2 1,23 0 0,-23 0-1,22-1 1,-22 1-1,21-1 0,-21 1 1,22-3-1,-22 3 0,21-3 1,-21 3-1,19-3 0,-19 3 1,20-3 0,-20 3-1,20-2 0,-20 2 1,25-3 0,-8 3-1,-2-3 1,2 2 0,-1-1-1,0 0 1,3 0-1,-1 2 1,-4-1-1,1-1 0,0 2 1,-1-1-1,1 0 0,2-1 0,-4-1 1,1 1-1,2 0 0,1 1 0,-2-2 1,3 2-1,-1-2 0,0 1 0,1 0 1,1 2-1,0-5 0,-1 3 0,3 0 0,-2 0 0,4-1 1,0 0-1,-4 2 0,1-2 0,3 0 0,-1 2 0,-2-4 0,1 3 0,-3-1 1,1 0-1,0-1 0,1 1 0,-5-1 0,2 0 1,-2 0-1,1 1 0,0-3 0,-1-2 1,0 2-1,0-2 1,0-1-1,2 3 1,-4-3-1,2-1 1,0 2 0,1 4-1,-1-6 1,1 5-1,2-2 0,1 0 1,0 0-1,1 0 1,-2 1-1,2-1 1,-2 0-1,0 2 1,-1-1-1,-1 2 0,-2-3 0,1 1 1,0 1-1,0-1 0,-1 1 0,1-1 1,0-1-1,-1 1 0,1 1 0,1-2 0,1 0 0,1-3 0,2 2 1,-1-1-1,3 1 0,2-2 0,0 1 0,-1-1 0,-1 1 1,3 1-1,-3-2 0,-1 2 0,1 0 0,-1-2 0,-2 3 0,3-2 0,-3 0 0,1 0 0,0 1 0,-1-3 0,-1 2 0,2 1 0,-2 0 0,-1-1 1,2 2-1,0 0 0,-1-1 0,1 1 0,-2-1 0,22-10 0,-18 8 0,-1-3 0,1 1 0,-1 2 0,-2-3 0,2 2 0,-1-1 0,-2 1 0,0-1 0,-1 1 0,1 3 0,0-5 0,-1 2 0,1 2 0,-1-1 0,1-1 0,1 1 0,0-3 0,2 2 0,1 1 0,0-1 0,0 1 0,2 1 0,0-1 0,1-1 0,2 1 0,-2 2 0,-1-3 0,-2 1 0,0 1 0,0 0 0,-1 0 0,-2 2 0,-3-1 0,0 1 0,2 0 0,-1 1 0,-1-2 0,1 3 0,-3-2 0,4-5 0,-1 3 0,0-3 0,-1 1 0,1-1 0,1 2 0,1-1 1,-1-2-1,-2 6 0,0-1 0,0 0 1,2 2-1,-2-2 0,1 1 0,1-3 0,0 2 0,-2 1 0,1-2 0,0 1 0,-1-2 0,-2 2 0,-13 8 0,23-14 0,-23 14 0,21-17 0,-21 17 0,23-17 0,-23 17 0,26-16 0,-13 5 0,1-1 0,1 3 0,0-1 0,-1-1 0,2 1 0,-1 0 0,-1-1 0,1 4 0,0-1 0,-1-1 0,-1 0 0,1 3 0,0-1 0,-14 7 0,24-11 0,-24 11 0,22-14 0,-8 8 0,-14 6 0,24-14 0,-9 9 0,-1-2 0,1 0 0,0 1 0,0 1 0,0-2 0,1 1 0,-1 1 0,0-4 0,-2 1 0,3 0 0,-3-2 0,2-1 0,0 2 0,0-2 0,1-3-1,-1 2 2,0-1-1,0 1 0,0-1 0,2 0-1,-4-2 1,2 1 0,1 0 0,-1 0 0,0 0 0,0 0 0,-1-1 0,-1 0 0,4 1 0,-2-2 0,2 1 0,-1 1 0,2 0 0,-1-1 0,1 1 0,0 0 0,-1 0 0,-2 0 0,0 2 0,-1-1 0,-1-1 0,-1 0 0,11-12 1,-12 13-1,1 1 0,-2-4 0,1 1 0,-11 15 0,23-22 0,-23 22 0,25-23 0,-11 11 0,1-1 0,0 2 0,2-1 0,-1-4 0,1 2 0,3-1 0,-4 0 0,4 1 0,0-4 0,1-1 0,-2 1 0,3 2 0,-4-1 0,-3-3 0,1 4 0,-2-1-1,1 2 1,-3 1 1,2 0-2,-4-3 1,3 0 0,2-1 0,-2 0 0,2-1 0,-1-1 0,-2-1 0,0 0 0,2 2 0,-1 2 0,-1 2 0,1-2 0,-3 2 0,1-1 0,1 2 0,-2 0 0,0-1 0,-1-2 0,1 2 0,1-3 0,1 1 0,-3 0 0,1-1 0,4-3 1,-2 3-1,0 1 0,-1-1 0,-2 2 1,2-1-2,-1 0 2,1 2-1,-1 1 0,2-1 0,0-2 0,2 2 0,-2 1 0,0-2 0,0 0 0,0-1 0,-4 1 0,0 4 1,-8 12-2,13-25 2,-7 12-1,-6 13 0,12-22 0,-12 22 0,14-21 0,-8 7 0,0 0 0,2 0 0,-2 2 0,1-1 0,1-2 0,-1 1 0,-1 1 0,2-1 0,-1 2 0,0-3 0,0 1 0,1-2 0,-1 2 0,-1-1 0,2 1 0,-2 0 0,0 2 0,-6 12 0,12-21 0,-7 8 0,1 1 0,-6 12 0,10-20 0,-10 20 0,11-19 0,-11 19 0,7-20 0,-7 20 0,9-17 0,-9 17 0,8-15 0,-8 15 0,7-17 0,-7 17 1,11-14-1,-11 14-1,8-16 1,-8 16 0,7-14 0,-7 14 0,11-18 0,-11 18 0,7-20 0,-7 20 1,12-20-2,-12 20 1,11-23 0,-6 7 0,1 3 0,1-1 0,1-2 1,-2 1-2,0-2 2,1 3-1,1 2 1,-8 12-1,15-23 1,-3 2-1,-12 21 0,15-18 0,-15 18 0,14-23 0,-14 23 0,13-21 0,-13 21 0,14-20 0,-8 8 0,-6 12 0,11-21 0,-11 21 0,10-20 0,-10 20 0,12-21 0,-6 9 0,-6 12 1,17-22-2,-11 8 1,2 0 1,-1 1-1,1 1 0,-8 12 0,12-23 0,-12 23 0,10-21 0,-10 21 0,14-14 0,-14 14 0,9-21 0,-9 21 0,12-23 0,-12 23 0,11-24 0,-5 10 0,-2-1 0,2 2 0,-6 13 0,13-25 0,-9 13 0,1-1 0,1 1 0,0-1 0,-6 13-1,10-25 1,-5 11 0,-5 14 0,9-22 0,-3 9 0,-6 13 0,7-22 0,-3 9 0,-4 13 1,9-22-2,-6 9 1,1 0 0,1 0 0,-1-4 0,2 3 0,0 0 0,-3-4 0,3 0 0,-1 3 0,1-2 1,0 0-1,-1 2 0,-2 0 0,1-2 1,-4 17-1,12-24 1,-9 9-1,2 1-1,-1-1 1,1 1 0,-1-2 0,1 1 0,-2 0 0,0-2 0,0 4 0,-3 13 0,4-25 0,-2 13 0,1-1 0,-3 13 0,3-22 0,-3 22 0,5-24 0,-4 8 0,1 2 0,1-2 0,0 2 0,-2 0 0,1 0 0,-1-1 0,-1 15 0,5-18 0,-5 18 0,1-17 0,-1 17 0,3-14 0,-3 14 0,0 0 0,5-18 0,-5 18 0,0 0 0,3-12 0,-3 12 0,0 0 0,0 0 0,0 0 0,0 0 0,0 0 0,0 0 0,3-14 0,-3 14 0,0 0 0,0 0 0,0 0 0,0 0 0,0 0 0,15 0 0,-15 0 0,0 0 0,0 0 0,0 0 0,0 0 0,14 1 0,-14-1-1,0 0 1,0 0 0,0 0 0,0 0-1,0 0 1,0 0-1,0 0 0,13 3 0,-13-3-2,0 0-2,0 0-6,0 0-12,0 0-14,0 0 0,0 0-1,0 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402138" y="6956425"/>
            <a:ext cx="798512" cy="260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254" tIns="46965" rIns="92254" bIns="46965">
            <a:spAutoFit/>
          </a:bodyPr>
          <a:lstStyle/>
          <a:p>
            <a:pPr defTabSz="917575">
              <a:lnSpc>
                <a:spcPct val="90000"/>
              </a:lnSpc>
              <a:spcBef>
                <a:spcPct val="0"/>
              </a:spcBef>
              <a:buSzTx/>
            </a:pPr>
            <a:r>
              <a:rPr lang="en-US" sz="1200" b="0"/>
              <a:t>Page </a:t>
            </a:r>
            <a:fld id="{0BD9DF7C-2BAC-44AA-AF8F-89339A111BD5}" type="slidenum">
              <a:rPr lang="en-US" sz="1200" b="0"/>
              <a:pPr defTabSz="917575">
                <a:lnSpc>
                  <a:spcPct val="90000"/>
                </a:lnSpc>
                <a:spcBef>
                  <a:spcPct val="0"/>
                </a:spcBef>
                <a:buSzTx/>
              </a:pPr>
              <a:t>‹#›</a:t>
            </a:fld>
            <a:endParaRPr lang="en-US" sz="1200" b="0"/>
          </a:p>
        </p:txBody>
      </p:sp>
      <p:sp>
        <p:nvSpPr>
          <p:cNvPr id="36867" name="Rectangle 3"/>
          <p:cNvSpPr>
            <a:spLocks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2700" y="3475038"/>
            <a:ext cx="7035800"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9" tIns="46965" rIns="95609" bIns="4696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97116984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722313" y="3475038"/>
            <a:ext cx="8274050" cy="3292475"/>
          </a:xfrm>
          <a:noFill/>
        </p:spPr>
        <p:txBody>
          <a:bodyPr lIns="95652" tIns="46986" rIns="95652" bIns="46986"/>
          <a:lstStyle/>
          <a:p>
            <a:r>
              <a:rPr lang="en-US" smtClean="0"/>
              <a:t>After the OS has issued a command to the I/O device either via a special I/O instruction or by writing to a location in the I/O address space,  the OS needs to be notified when:</a:t>
            </a:r>
          </a:p>
          <a:p>
            <a:r>
              <a:rPr lang="en-US" smtClean="0"/>
              <a:t>(a) The I/O device has completed the operation.</a:t>
            </a:r>
          </a:p>
          <a:p>
            <a:r>
              <a:rPr lang="en-US" smtClean="0"/>
              <a:t>(b) Or when the I/O device has encountered an error.</a:t>
            </a:r>
          </a:p>
          <a:p>
            <a:r>
              <a:rPr lang="en-US" smtClean="0"/>
              <a:t>This can be accomplished in two different ways: Polling and I/O interrupt.</a:t>
            </a:r>
          </a:p>
          <a:p>
            <a:endParaRPr lang="en-US" smtClean="0"/>
          </a:p>
          <a:p>
            <a:r>
              <a:rPr lang="en-US" smtClean="0"/>
              <a:t>+1 = 58 min. (Y:38)</a:t>
            </a:r>
          </a:p>
        </p:txBody>
      </p:sp>
      <p:sp>
        <p:nvSpPr>
          <p:cNvPr id="37891" name="Rectangle 3"/>
          <p:cNvSpPr>
            <a:spLocks noChangeArrowheads="1" noTextEdit="1"/>
          </p:cNvSpPr>
          <p:nvPr>
            <p:ph type="sldImg"/>
          </p:nvPr>
        </p:nvSpPr>
        <p:spPr>
          <a:xfrm>
            <a:off x="2990850" y="471488"/>
            <a:ext cx="3640138" cy="2730500"/>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722313" y="3475038"/>
            <a:ext cx="8274050" cy="3292475"/>
          </a:xfrm>
          <a:noFill/>
        </p:spPr>
        <p:txBody>
          <a:bodyPr lIns="95633" tIns="46977" rIns="95633" bIns="46977"/>
          <a:lstStyle/>
          <a:p>
            <a:r>
              <a:rPr lang="en-US" smtClean="0"/>
              <a:t>Here is a primitive picture showing you how a disk drive can have multiple platters.</a:t>
            </a:r>
          </a:p>
          <a:p>
            <a:r>
              <a:rPr lang="en-US" smtClean="0"/>
              <a:t>Each surface on the platter are divided into tracks and each track is further divided into sectors.  A sector is the smallest unit that can be read or written.</a:t>
            </a:r>
          </a:p>
          <a:p>
            <a:r>
              <a:rPr lang="en-US" smtClean="0"/>
              <a:t>By simple geometry you know the outer track have more area and you would thing the outer tack will have more sectors.</a:t>
            </a:r>
          </a:p>
          <a:p>
            <a:r>
              <a:rPr lang="en-US" smtClean="0"/>
              <a:t>This, however, is not the case in traditional disk design where all tracks have the same number of sectors. Well, you will say, this is dumb but dumb  is the reason they do it .</a:t>
            </a:r>
          </a:p>
          <a:p>
            <a:r>
              <a:rPr lang="en-US" smtClean="0"/>
              <a:t>By keeping the number of sectors the same, the disk controller hardware and software can be dumb and does not have to know which track has how many sectors.</a:t>
            </a:r>
          </a:p>
          <a:p>
            <a:r>
              <a:rPr lang="en-US" smtClean="0"/>
              <a:t>With more intelligent disk controller hardware and software, it is getting more popular to record more sectors on the outer tracks.  This is referred to as constant bit density.</a:t>
            </a:r>
          </a:p>
          <a:p>
            <a:endParaRPr lang="en-US" smtClean="0"/>
          </a:p>
          <a:p>
            <a:r>
              <a:rPr lang="en-US" smtClean="0"/>
              <a:t>+2 = 32 min. (Y:12)</a:t>
            </a:r>
          </a:p>
        </p:txBody>
      </p:sp>
      <p:sp>
        <p:nvSpPr>
          <p:cNvPr id="38915" name="Rectangle 3"/>
          <p:cNvSpPr>
            <a:spLocks noChangeArrowheads="1" noTextEdit="1"/>
          </p:cNvSpPr>
          <p:nvPr>
            <p:ph type="sldImg"/>
          </p:nvPr>
        </p:nvSpPr>
        <p:spPr>
          <a:xfrm>
            <a:off x="2992438" y="471488"/>
            <a:ext cx="3640137" cy="2730500"/>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22313" y="3475038"/>
            <a:ext cx="8274050" cy="3292475"/>
          </a:xfrm>
          <a:noFill/>
        </p:spPr>
        <p:txBody>
          <a:bodyPr lIns="95633" tIns="46977" rIns="95633" bIns="46977"/>
          <a:lstStyle/>
          <a:p>
            <a:r>
              <a:rPr lang="en-US" smtClean="0"/>
              <a:t>To read write information into a sector, a movable arm containing a read/write head is located over each surface.</a:t>
            </a:r>
          </a:p>
          <a:p>
            <a:r>
              <a:rPr lang="en-US" smtClean="0"/>
              <a:t>The term cylinder is used to refer to all the tracks under the read/write head at a given point on all surfaces.</a:t>
            </a:r>
          </a:p>
          <a:p>
            <a:r>
              <a:rPr lang="en-US" smtClean="0"/>
              <a:t>To access data, the operating system must direct the disk through a 3-stage process.</a:t>
            </a:r>
          </a:p>
          <a:p>
            <a:r>
              <a:rPr lang="en-US" smtClean="0"/>
              <a:t>(a) The first step is to position the arm over the proper track.  This is the seek operation and</a:t>
            </a:r>
            <a:br>
              <a:rPr lang="en-US" smtClean="0"/>
            </a:br>
            <a:r>
              <a:rPr lang="en-US" smtClean="0"/>
              <a:t>     the time to complete this operation is called the seek time.</a:t>
            </a:r>
          </a:p>
          <a:p>
            <a:r>
              <a:rPr lang="en-US" smtClean="0"/>
              <a:t>(b) Once the head has reached the correct track, we must wait for the desired sector to</a:t>
            </a:r>
            <a:br>
              <a:rPr lang="en-US" smtClean="0"/>
            </a:br>
            <a:r>
              <a:rPr lang="en-US" smtClean="0"/>
              <a:t>      rotate under the read/write head.  This is referred to as the rotational latency.</a:t>
            </a:r>
          </a:p>
          <a:p>
            <a:r>
              <a:rPr lang="en-US" smtClean="0"/>
              <a:t>(c) Finally, once the desired sector is under the read/write head, the data transfer can begin.</a:t>
            </a:r>
          </a:p>
          <a:p>
            <a:r>
              <a:rPr lang="en-US" smtClean="0"/>
              <a:t>The average seek time as reported by the manufacturer is in the range of 12 ms to 20ms and is calculated as the sum of the time for all possible seeks divided by the number of possible seeks.</a:t>
            </a:r>
          </a:p>
          <a:p>
            <a:r>
              <a:rPr lang="en-US" smtClean="0"/>
              <a:t>This number is usually on the pessimistic side because due to locality of disk reference, the actual average seek time may only be 25 to 33% of the number published.</a:t>
            </a:r>
          </a:p>
          <a:p>
            <a:endParaRPr lang="en-US" smtClean="0"/>
          </a:p>
          <a:p>
            <a:r>
              <a:rPr lang="en-US" smtClean="0"/>
              <a:t>+2 = 34 min. (Y:14)</a:t>
            </a:r>
          </a:p>
        </p:txBody>
      </p:sp>
      <p:sp>
        <p:nvSpPr>
          <p:cNvPr id="39939" name="Rectangle 3"/>
          <p:cNvSpPr>
            <a:spLocks noChangeArrowheads="1" noTextEdit="1"/>
          </p:cNvSpPr>
          <p:nvPr>
            <p:ph type="sldImg"/>
          </p:nvPr>
        </p:nvSpPr>
        <p:spPr>
          <a:xfrm>
            <a:off x="2992438" y="471488"/>
            <a:ext cx="3640137" cy="2730500"/>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722313" y="3475038"/>
            <a:ext cx="8274050" cy="3292475"/>
          </a:xfrm>
          <a:noFill/>
        </p:spPr>
        <p:txBody>
          <a:bodyPr lIns="95633" tIns="46977" rIns="95633" bIns="46977"/>
          <a:lstStyle/>
          <a:p>
            <a:r>
              <a:rPr lang="en-US" smtClean="0"/>
              <a:t>As far as rotational latency is concerned, most disks rotate at 3,600 RPM or approximately 16 ms per revolution.</a:t>
            </a:r>
          </a:p>
          <a:p>
            <a:r>
              <a:rPr lang="en-US" smtClean="0"/>
              <a:t>Since on average, the information you desired is half way around the disk, the average rotational latency will be 8ms.</a:t>
            </a:r>
          </a:p>
          <a:p>
            <a:r>
              <a:rPr lang="en-US" smtClean="0"/>
              <a:t>The transfer time is a function of transfer size, rotation speed, and recording density.</a:t>
            </a:r>
          </a:p>
          <a:p>
            <a:r>
              <a:rPr lang="en-US" smtClean="0"/>
              <a:t>The typical transfer speed is 2 to 4 MB per second.</a:t>
            </a:r>
          </a:p>
          <a:p>
            <a:r>
              <a:rPr lang="en-US" smtClean="0"/>
              <a:t>Notice that the transfer time is much faster than the rotational latency and seek time.</a:t>
            </a:r>
          </a:p>
          <a:p>
            <a:r>
              <a:rPr lang="en-US" smtClean="0"/>
              <a:t>This is similar to the DRAM situation where the DRAM access time is much shorter than the DRAM cycle time.</a:t>
            </a:r>
          </a:p>
          <a:p>
            <a:r>
              <a:rPr lang="en-US" smtClean="0"/>
              <a:t>***** Do anybody remember what we did to take advantage of the short access time versus cycle time?  Well, we interleave!</a:t>
            </a:r>
          </a:p>
          <a:p>
            <a:endParaRPr lang="en-US" smtClean="0"/>
          </a:p>
          <a:p>
            <a:r>
              <a:rPr lang="en-US" smtClean="0"/>
              <a:t>+2 = 36 min. (Y:16)</a:t>
            </a:r>
          </a:p>
        </p:txBody>
      </p:sp>
      <p:sp>
        <p:nvSpPr>
          <p:cNvPr id="40963" name="Rectangle 3"/>
          <p:cNvSpPr>
            <a:spLocks noChangeArrowheads="1" noTextEdit="1"/>
          </p:cNvSpPr>
          <p:nvPr>
            <p:ph type="sldImg"/>
          </p:nvPr>
        </p:nvSpPr>
        <p:spPr>
          <a:xfrm>
            <a:off x="2992438" y="471488"/>
            <a:ext cx="3640137" cy="2730500"/>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722313" y="3475038"/>
            <a:ext cx="8274050" cy="3292475"/>
          </a:xfrm>
          <a:noFill/>
        </p:spPr>
        <p:txBody>
          <a:bodyPr lIns="95652" tIns="46986" rIns="95652" bIns="46986"/>
          <a:lstStyle/>
          <a:p>
            <a:r>
              <a:rPr lang="en-US" smtClean="0"/>
              <a:t>Old and New Testament by Kleirock</a:t>
            </a:r>
          </a:p>
          <a:p>
            <a:r>
              <a:rPr lang="en-US" smtClean="0"/>
              <a:t>Regret skipping as grad student</a:t>
            </a:r>
          </a:p>
        </p:txBody>
      </p:sp>
      <p:sp>
        <p:nvSpPr>
          <p:cNvPr id="41987" name="Rectangle 3"/>
          <p:cNvSpPr>
            <a:spLocks noChangeArrowheads="1" noTextEdit="1"/>
          </p:cNvSpPr>
          <p:nvPr>
            <p:ph type="sldImg"/>
          </p:nvPr>
        </p:nvSpPr>
        <p:spPr>
          <a:xfrm>
            <a:off x="2990850" y="471488"/>
            <a:ext cx="3640138" cy="27305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14173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7380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0590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4254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81895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0278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8945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7253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8847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575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82825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userDrawn="1"/>
        </p:nvSpPr>
        <p:spPr bwMode="auto">
          <a:xfrm>
            <a:off x="7631113" y="6397625"/>
            <a:ext cx="12080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nSpc>
                <a:spcPct val="100000"/>
              </a:lnSpc>
              <a:spcBef>
                <a:spcPct val="0"/>
              </a:spcBef>
              <a:buSzTx/>
            </a:pPr>
            <a:r>
              <a:rPr lang="en-US" sz="1400">
                <a:solidFill>
                  <a:srgbClr val="2A40E2"/>
                </a:solidFill>
              </a:rPr>
              <a:t>Lec 17.</a:t>
            </a:r>
            <a:fld id="{144E8D5D-6BE1-483B-BA66-2A34EB61791B}" type="slidenum">
              <a:rPr lang="en-US" sz="1400">
                <a:solidFill>
                  <a:srgbClr val="2A40E2"/>
                </a:solidFill>
              </a:rPr>
              <a:pPr>
                <a:lnSpc>
                  <a:spcPct val="100000"/>
                </a:lnSpc>
                <a:spcBef>
                  <a:spcPct val="0"/>
                </a:spcBef>
                <a:buSzTx/>
              </a:pPr>
              <a:t>‹#›</a:t>
            </a:fld>
            <a:endParaRPr lang="en-US" sz="1400" b="0" i="1">
              <a:solidFill>
                <a:srgbClr val="2A40E2"/>
              </a:solidFill>
            </a:endParaRPr>
          </a:p>
        </p:txBody>
      </p:sp>
      <p:sp>
        <p:nvSpPr>
          <p:cNvPr id="1029" name="Text Box 5"/>
          <p:cNvSpPr txBox="1">
            <a:spLocks noChangeArrowheads="1"/>
          </p:cNvSpPr>
          <p:nvPr/>
        </p:nvSpPr>
        <p:spPr bwMode="auto">
          <a:xfrm>
            <a:off x="152400" y="6394450"/>
            <a:ext cx="10128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sz="1400">
                <a:solidFill>
                  <a:srgbClr val="2A40E2"/>
                </a:solidFill>
              </a:rPr>
              <a:t>10/31/05</a:t>
            </a: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394450"/>
            <a:ext cx="3059112"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sz="1400">
                <a:solidFill>
                  <a:srgbClr val="2A40E2"/>
                </a:solidFill>
              </a:rPr>
              <a:t>Kubiatowicz CS162 ©UCB Fall 2005</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9.emf"/><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295400"/>
            <a:ext cx="7848600" cy="2057400"/>
          </a:xfrm>
          <a:noFill/>
        </p:spPr>
        <p:txBody>
          <a:bodyPr/>
          <a:lstStyle/>
          <a:p>
            <a:r>
              <a:rPr lang="en-US" sz="3000" smtClean="0"/>
              <a:t>CS162</a:t>
            </a:r>
            <a:br>
              <a:rPr lang="en-US" sz="3000" smtClean="0"/>
            </a:br>
            <a:r>
              <a:rPr lang="en-US" sz="3000" smtClean="0"/>
              <a:t>Operating Systems and</a:t>
            </a:r>
            <a:br>
              <a:rPr lang="en-US" sz="3000" smtClean="0"/>
            </a:br>
            <a:r>
              <a:rPr lang="en-US" sz="3000" smtClean="0"/>
              <a:t>Systems Programming</a:t>
            </a:r>
            <a:br>
              <a:rPr lang="en-US" sz="3000" smtClean="0"/>
            </a:br>
            <a:r>
              <a:rPr lang="en-US" sz="3000" smtClean="0"/>
              <a:t>Lecture 17</a:t>
            </a:r>
            <a:br>
              <a:rPr lang="en-US" sz="3000" smtClean="0"/>
            </a:br>
            <a:r>
              <a:rPr lang="en-US" sz="3000" smtClean="0"/>
              <a:t/>
            </a:r>
            <a:br>
              <a:rPr lang="en-US" sz="3000" smtClean="0"/>
            </a:br>
            <a:r>
              <a:rPr lang="en-US" sz="3000" smtClean="0"/>
              <a:t>Disk Management and</a:t>
            </a:r>
            <a:br>
              <a:rPr lang="en-US" sz="3000" smtClean="0"/>
            </a:br>
            <a:r>
              <a:rPr lang="en-US" sz="3000" smtClean="0"/>
              <a:t>File Systems</a:t>
            </a:r>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smtClean="0"/>
              <a:t>October 31, 2005</a:t>
            </a:r>
          </a:p>
          <a:p>
            <a:pPr marL="285750" indent="-285750"/>
            <a:r>
              <a:rPr lang="en-US" smtClean="0"/>
              <a:t>Prof. John Kubiatowicz</a:t>
            </a:r>
          </a:p>
          <a:p>
            <a:pPr marL="285750" indent="-285750"/>
            <a:r>
              <a:rPr lang="en-US" smtClean="0"/>
              <a:t>http://inst.eecs.berkeley.edu/~cs162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Life Cycle of An I/O Request</a:t>
            </a:r>
            <a:endParaRPr lang="en-US" sz="1800"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l="24442" t="562" r="24442" b="562"/>
          <a:stretch>
            <a:fillRect/>
          </a:stretch>
        </p:blipFill>
        <p:spPr bwMode="auto">
          <a:xfrm>
            <a:off x="3613150" y="771525"/>
            <a:ext cx="4006850" cy="58134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Line 4"/>
          <p:cNvSpPr>
            <a:spLocks noChangeShapeType="1"/>
          </p:cNvSpPr>
          <p:nvPr/>
        </p:nvSpPr>
        <p:spPr bwMode="auto">
          <a:xfrm>
            <a:off x="914400" y="3429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2293" name="Text Box 5"/>
          <p:cNvSpPr txBox="1">
            <a:spLocks noChangeArrowheads="1"/>
          </p:cNvSpPr>
          <p:nvPr/>
        </p:nvSpPr>
        <p:spPr bwMode="auto">
          <a:xfrm>
            <a:off x="1066800" y="349885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Device Driver</a:t>
            </a:r>
          </a:p>
          <a:p>
            <a:r>
              <a:rPr lang="en-US"/>
              <a:t>Top Half</a:t>
            </a:r>
          </a:p>
        </p:txBody>
      </p:sp>
      <p:sp>
        <p:nvSpPr>
          <p:cNvPr id="12294" name="Line 6"/>
          <p:cNvSpPr>
            <a:spLocks noChangeShapeType="1"/>
          </p:cNvSpPr>
          <p:nvPr/>
        </p:nvSpPr>
        <p:spPr bwMode="auto">
          <a:xfrm>
            <a:off x="914400" y="43434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2295" name="Text Box 7"/>
          <p:cNvSpPr txBox="1">
            <a:spLocks noChangeArrowheads="1"/>
          </p:cNvSpPr>
          <p:nvPr/>
        </p:nvSpPr>
        <p:spPr bwMode="auto">
          <a:xfrm>
            <a:off x="1066800" y="4419600"/>
            <a:ext cx="201295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Device Driver</a:t>
            </a:r>
          </a:p>
          <a:p>
            <a:r>
              <a:rPr lang="en-US"/>
              <a:t>Bottom Half</a:t>
            </a:r>
          </a:p>
        </p:txBody>
      </p:sp>
      <p:sp>
        <p:nvSpPr>
          <p:cNvPr id="12296" name="Line 8"/>
          <p:cNvSpPr>
            <a:spLocks noChangeShapeType="1"/>
          </p:cNvSpPr>
          <p:nvPr/>
        </p:nvSpPr>
        <p:spPr bwMode="auto">
          <a:xfrm>
            <a:off x="914400" y="53340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2297" name="Text Box 9"/>
          <p:cNvSpPr txBox="1">
            <a:spLocks noChangeArrowheads="1"/>
          </p:cNvSpPr>
          <p:nvPr/>
        </p:nvSpPr>
        <p:spPr bwMode="auto">
          <a:xfrm>
            <a:off x="1330325" y="5486400"/>
            <a:ext cx="1485900"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Device</a:t>
            </a:r>
          </a:p>
          <a:p>
            <a:r>
              <a:rPr lang="en-US"/>
              <a:t>Hardware</a:t>
            </a:r>
          </a:p>
        </p:txBody>
      </p:sp>
      <p:sp>
        <p:nvSpPr>
          <p:cNvPr id="12298" name="Line 10"/>
          <p:cNvSpPr>
            <a:spLocks noChangeShapeType="1"/>
          </p:cNvSpPr>
          <p:nvPr/>
        </p:nvSpPr>
        <p:spPr bwMode="auto">
          <a:xfrm>
            <a:off x="914400" y="1752600"/>
            <a:ext cx="7162800" cy="0"/>
          </a:xfrm>
          <a:prstGeom prst="line">
            <a:avLst/>
          </a:prstGeom>
          <a:noFill/>
          <a:ln w="381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2299" name="Text Box 11"/>
          <p:cNvSpPr txBox="1">
            <a:spLocks noChangeArrowheads="1"/>
          </p:cNvSpPr>
          <p:nvPr/>
        </p:nvSpPr>
        <p:spPr bwMode="auto">
          <a:xfrm>
            <a:off x="1243013" y="2209800"/>
            <a:ext cx="1660525"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Kernel I/O</a:t>
            </a:r>
          </a:p>
          <a:p>
            <a:r>
              <a:rPr lang="en-US"/>
              <a:t>Subsystem</a:t>
            </a:r>
          </a:p>
        </p:txBody>
      </p:sp>
      <p:sp>
        <p:nvSpPr>
          <p:cNvPr id="12300" name="Text Box 12"/>
          <p:cNvSpPr txBox="1">
            <a:spLocks noChangeArrowheads="1"/>
          </p:cNvSpPr>
          <p:nvPr/>
        </p:nvSpPr>
        <p:spPr bwMode="auto">
          <a:xfrm>
            <a:off x="1439863" y="838200"/>
            <a:ext cx="1268412" cy="6921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User</a:t>
            </a:r>
          </a:p>
          <a:p>
            <a:r>
              <a:rPr lang="en-US"/>
              <a:t>Program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76488" y="230188"/>
            <a:ext cx="4481512" cy="379412"/>
          </a:xfrm>
          <a:noFill/>
        </p:spPr>
        <p:txBody>
          <a:bodyPr wrap="none" lIns="63500" tIns="25400" rIns="63500" bIns="25400" anchor="t">
            <a:spAutoFit/>
          </a:bodyPr>
          <a:lstStyle/>
          <a:p>
            <a:r>
              <a:rPr lang="en-US" smtClean="0"/>
              <a:t>I/O Device Notifying the OS</a:t>
            </a:r>
          </a:p>
        </p:txBody>
      </p:sp>
      <p:sp>
        <p:nvSpPr>
          <p:cNvPr id="842755" name="Rectangle 3"/>
          <p:cNvSpPr>
            <a:spLocks noGrp="1" noChangeArrowheads="1"/>
          </p:cNvSpPr>
          <p:nvPr>
            <p:ph type="body" idx="1"/>
          </p:nvPr>
        </p:nvSpPr>
        <p:spPr>
          <a:xfrm>
            <a:off x="152400" y="685800"/>
            <a:ext cx="8686800" cy="5964238"/>
          </a:xfrm>
          <a:noFill/>
        </p:spPr>
        <p:txBody>
          <a:bodyPr lIns="63500" tIns="25400" rIns="63500" bIns="25400">
            <a:spAutoFit/>
          </a:bodyPr>
          <a:lstStyle/>
          <a:p>
            <a:pPr marL="203200" indent="-203200">
              <a:lnSpc>
                <a:spcPct val="80000"/>
              </a:lnSpc>
              <a:spcBef>
                <a:spcPct val="5000"/>
              </a:spcBef>
            </a:pPr>
            <a:r>
              <a:rPr lang="en-US" smtClean="0"/>
              <a:t>The OS needs to know when:</a:t>
            </a:r>
          </a:p>
          <a:p>
            <a:pPr marL="508000" lvl="1" indent="-190500">
              <a:lnSpc>
                <a:spcPct val="80000"/>
              </a:lnSpc>
              <a:spcBef>
                <a:spcPct val="5000"/>
              </a:spcBef>
            </a:pPr>
            <a:r>
              <a:rPr lang="en-US" smtClean="0"/>
              <a:t>The I/O device has completed an operation</a:t>
            </a:r>
          </a:p>
          <a:p>
            <a:pPr marL="508000" lvl="1" indent="-190500">
              <a:lnSpc>
                <a:spcPct val="80000"/>
              </a:lnSpc>
              <a:spcBef>
                <a:spcPct val="5000"/>
              </a:spcBef>
            </a:pPr>
            <a:r>
              <a:rPr lang="en-US" smtClean="0"/>
              <a:t>The I/O operation has encountered an error</a:t>
            </a:r>
          </a:p>
          <a:p>
            <a:pPr marL="203200" indent="-203200">
              <a:lnSpc>
                <a:spcPct val="80000"/>
              </a:lnSpc>
              <a:spcBef>
                <a:spcPct val="5000"/>
              </a:spcBef>
            </a:pPr>
            <a:r>
              <a:rPr lang="en-US" smtClean="0">
                <a:solidFill>
                  <a:schemeClr val="hlink"/>
                </a:solidFill>
              </a:rPr>
              <a:t>I/O Interrupt:</a:t>
            </a:r>
          </a:p>
          <a:p>
            <a:pPr marL="508000" lvl="1" indent="-190500">
              <a:lnSpc>
                <a:spcPct val="80000"/>
              </a:lnSpc>
              <a:spcBef>
                <a:spcPct val="5000"/>
              </a:spcBef>
            </a:pPr>
            <a:r>
              <a:rPr lang="en-US" smtClean="0"/>
              <a:t>Device generates an interrupt whenever it needs service</a:t>
            </a:r>
          </a:p>
          <a:p>
            <a:pPr marL="508000" lvl="1" indent="-190500">
              <a:lnSpc>
                <a:spcPct val="80000"/>
              </a:lnSpc>
              <a:spcBef>
                <a:spcPct val="5000"/>
              </a:spcBef>
            </a:pPr>
            <a:r>
              <a:rPr lang="en-US" smtClean="0"/>
              <a:t>Handled in bottom half of device driver</a:t>
            </a:r>
          </a:p>
          <a:p>
            <a:pPr marL="965200" lvl="2" indent="-342900">
              <a:lnSpc>
                <a:spcPct val="80000"/>
              </a:lnSpc>
              <a:spcBef>
                <a:spcPct val="5000"/>
              </a:spcBef>
            </a:pPr>
            <a:r>
              <a:rPr lang="en-US" smtClean="0"/>
              <a:t>Often run on special kernel-level stack</a:t>
            </a:r>
          </a:p>
          <a:p>
            <a:pPr marL="508000" lvl="1" indent="-190500">
              <a:lnSpc>
                <a:spcPct val="80000"/>
              </a:lnSpc>
              <a:spcBef>
                <a:spcPct val="5000"/>
              </a:spcBef>
            </a:pPr>
            <a:r>
              <a:rPr lang="en-US" smtClean="0"/>
              <a:t>Pro: handles unpredictable events well</a:t>
            </a:r>
          </a:p>
          <a:p>
            <a:pPr marL="508000" lvl="1" indent="-190500">
              <a:lnSpc>
                <a:spcPct val="80000"/>
              </a:lnSpc>
              <a:spcBef>
                <a:spcPct val="5000"/>
              </a:spcBef>
            </a:pPr>
            <a:r>
              <a:rPr lang="en-US" smtClean="0"/>
              <a:t>Con: interrupts relatively high overhead </a:t>
            </a:r>
          </a:p>
          <a:p>
            <a:pPr marL="203200" indent="-203200">
              <a:lnSpc>
                <a:spcPct val="80000"/>
              </a:lnSpc>
              <a:spcBef>
                <a:spcPct val="5000"/>
              </a:spcBef>
            </a:pPr>
            <a:r>
              <a:rPr lang="en-US" smtClean="0">
                <a:solidFill>
                  <a:schemeClr val="hlink"/>
                </a:solidFill>
              </a:rPr>
              <a:t>Polling:</a:t>
            </a:r>
          </a:p>
          <a:p>
            <a:pPr marL="508000" lvl="1" indent="-190500">
              <a:lnSpc>
                <a:spcPct val="80000"/>
              </a:lnSpc>
              <a:spcBef>
                <a:spcPct val="5000"/>
              </a:spcBef>
            </a:pPr>
            <a:r>
              <a:rPr lang="en-US" smtClean="0"/>
              <a:t>OS periodically checks a device-specific status register</a:t>
            </a:r>
          </a:p>
          <a:p>
            <a:pPr marL="965200" lvl="2" indent="-342900">
              <a:lnSpc>
                <a:spcPct val="80000"/>
              </a:lnSpc>
              <a:spcBef>
                <a:spcPct val="5000"/>
              </a:spcBef>
            </a:pPr>
            <a:r>
              <a:rPr lang="en-US" smtClean="0"/>
              <a:t>I/O device puts completion information in status register</a:t>
            </a:r>
          </a:p>
          <a:p>
            <a:pPr marL="965200" lvl="2" indent="-342900">
              <a:lnSpc>
                <a:spcPct val="80000"/>
              </a:lnSpc>
              <a:spcBef>
                <a:spcPct val="5000"/>
              </a:spcBef>
            </a:pPr>
            <a:r>
              <a:rPr lang="en-US" smtClean="0"/>
              <a:t>Could use timer to invoke lower half of drivers occasionally</a:t>
            </a:r>
          </a:p>
          <a:p>
            <a:pPr marL="508000" lvl="1" indent="-190500">
              <a:lnSpc>
                <a:spcPct val="80000"/>
              </a:lnSpc>
              <a:spcBef>
                <a:spcPct val="5000"/>
              </a:spcBef>
            </a:pPr>
            <a:r>
              <a:rPr lang="en-US" smtClean="0"/>
              <a:t>Pro: low overhead</a:t>
            </a:r>
          </a:p>
          <a:p>
            <a:pPr marL="508000" lvl="1" indent="-190500">
              <a:lnSpc>
                <a:spcPct val="80000"/>
              </a:lnSpc>
              <a:spcBef>
                <a:spcPct val="5000"/>
              </a:spcBef>
            </a:pPr>
            <a:r>
              <a:rPr lang="en-US" smtClean="0"/>
              <a:t>Con: may waste many cycles on polling if infrequent or unpredictable I/O operations</a:t>
            </a:r>
          </a:p>
          <a:p>
            <a:pPr marL="203200" indent="-203200">
              <a:lnSpc>
                <a:spcPct val="80000"/>
              </a:lnSpc>
              <a:spcBef>
                <a:spcPct val="5000"/>
              </a:spcBef>
            </a:pPr>
            <a:r>
              <a:rPr lang="en-US" smtClean="0"/>
              <a:t>Actual devices combine both polling and interrupts</a:t>
            </a:r>
          </a:p>
          <a:p>
            <a:pPr marL="508000" lvl="1" indent="-190500">
              <a:lnSpc>
                <a:spcPct val="80000"/>
              </a:lnSpc>
              <a:spcBef>
                <a:spcPct val="5000"/>
              </a:spcBef>
            </a:pPr>
            <a:r>
              <a:rPr lang="en-US" smtClean="0"/>
              <a:t>For instance: High-bandwidth network device: </a:t>
            </a:r>
          </a:p>
          <a:p>
            <a:pPr marL="965200" lvl="2" indent="-342900">
              <a:lnSpc>
                <a:spcPct val="80000"/>
              </a:lnSpc>
              <a:spcBef>
                <a:spcPct val="5000"/>
              </a:spcBef>
            </a:pPr>
            <a:r>
              <a:rPr lang="en-US" smtClean="0"/>
              <a:t>Interrupt for first incoming packet</a:t>
            </a:r>
          </a:p>
          <a:p>
            <a:pPr marL="965200" lvl="2" indent="-342900">
              <a:lnSpc>
                <a:spcPct val="80000"/>
              </a:lnSpc>
              <a:spcBef>
                <a:spcPct val="5000"/>
              </a:spcBef>
            </a:pPr>
            <a:r>
              <a:rPr lang="en-US" smtClean="0"/>
              <a:t>Poll for following packets until hardware empty</a:t>
            </a:r>
          </a:p>
          <a:p>
            <a:pPr marL="965200" lvl="2" indent="-342900">
              <a:lnSpc>
                <a:spcPct val="80000"/>
              </a:lnSpc>
              <a:spcBef>
                <a:spcPct val="5000"/>
              </a:spcBef>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anim calcmode="lin" valueType="num">
                                      <p:cBhvr additive="base">
                                        <p:cTn id="7" dur="500" fill="hold"/>
                                        <p:tgtEl>
                                          <p:spTgt spid="842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27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2755">
                                            <p:txEl>
                                              <p:pRg st="1" end="1"/>
                                            </p:txEl>
                                          </p:spTgt>
                                        </p:tgtEl>
                                        <p:attrNameLst>
                                          <p:attrName>style.visibility</p:attrName>
                                        </p:attrNameLst>
                                      </p:cBhvr>
                                      <p:to>
                                        <p:strVal val="visible"/>
                                      </p:to>
                                    </p:set>
                                    <p:anim calcmode="lin" valueType="num">
                                      <p:cBhvr additive="base">
                                        <p:cTn id="11" dur="500" fill="hold"/>
                                        <p:tgtEl>
                                          <p:spTgt spid="8427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27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42755">
                                            <p:txEl>
                                              <p:pRg st="2" end="2"/>
                                            </p:txEl>
                                          </p:spTgt>
                                        </p:tgtEl>
                                        <p:attrNameLst>
                                          <p:attrName>style.visibility</p:attrName>
                                        </p:attrNameLst>
                                      </p:cBhvr>
                                      <p:to>
                                        <p:strVal val="visible"/>
                                      </p:to>
                                    </p:set>
                                    <p:anim calcmode="lin" valueType="num">
                                      <p:cBhvr additive="base">
                                        <p:cTn id="15" dur="500" fill="hold"/>
                                        <p:tgtEl>
                                          <p:spTgt spid="8427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42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42755">
                                            <p:txEl>
                                              <p:pRg st="3" end="3"/>
                                            </p:txEl>
                                          </p:spTgt>
                                        </p:tgtEl>
                                        <p:attrNameLst>
                                          <p:attrName>style.visibility</p:attrName>
                                        </p:attrNameLst>
                                      </p:cBhvr>
                                      <p:to>
                                        <p:strVal val="visible"/>
                                      </p:to>
                                    </p:set>
                                    <p:anim calcmode="lin" valueType="num">
                                      <p:cBhvr additive="base">
                                        <p:cTn id="21" dur="500" fill="hold"/>
                                        <p:tgtEl>
                                          <p:spTgt spid="84275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27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42755">
                                            <p:txEl>
                                              <p:pRg st="4" end="4"/>
                                            </p:txEl>
                                          </p:spTgt>
                                        </p:tgtEl>
                                        <p:attrNameLst>
                                          <p:attrName>style.visibility</p:attrName>
                                        </p:attrNameLst>
                                      </p:cBhvr>
                                      <p:to>
                                        <p:strVal val="visible"/>
                                      </p:to>
                                    </p:set>
                                    <p:anim calcmode="lin" valueType="num">
                                      <p:cBhvr additive="base">
                                        <p:cTn id="25" dur="500" fill="hold"/>
                                        <p:tgtEl>
                                          <p:spTgt spid="8427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42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2755">
                                            <p:txEl>
                                              <p:pRg st="5" end="5"/>
                                            </p:txEl>
                                          </p:spTgt>
                                        </p:tgtEl>
                                        <p:attrNameLst>
                                          <p:attrName>style.visibility</p:attrName>
                                        </p:attrNameLst>
                                      </p:cBhvr>
                                      <p:to>
                                        <p:strVal val="visible"/>
                                      </p:to>
                                    </p:set>
                                    <p:anim calcmode="lin" valueType="num">
                                      <p:cBhvr additive="base">
                                        <p:cTn id="31" dur="500" fill="hold"/>
                                        <p:tgtEl>
                                          <p:spTgt spid="84275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275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2755">
                                            <p:txEl>
                                              <p:pRg st="6" end="6"/>
                                            </p:txEl>
                                          </p:spTgt>
                                        </p:tgtEl>
                                        <p:attrNameLst>
                                          <p:attrName>style.visibility</p:attrName>
                                        </p:attrNameLst>
                                      </p:cBhvr>
                                      <p:to>
                                        <p:strVal val="visible"/>
                                      </p:to>
                                    </p:set>
                                    <p:anim calcmode="lin" valueType="num">
                                      <p:cBhvr additive="base">
                                        <p:cTn id="35" dur="500" fill="hold"/>
                                        <p:tgtEl>
                                          <p:spTgt spid="84275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2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2755">
                                            <p:txEl>
                                              <p:pRg st="7" end="7"/>
                                            </p:txEl>
                                          </p:spTgt>
                                        </p:tgtEl>
                                        <p:attrNameLst>
                                          <p:attrName>style.visibility</p:attrName>
                                        </p:attrNameLst>
                                      </p:cBhvr>
                                      <p:to>
                                        <p:strVal val="visible"/>
                                      </p:to>
                                    </p:set>
                                    <p:anim calcmode="lin" valueType="num">
                                      <p:cBhvr additive="base">
                                        <p:cTn id="41" dur="500" fill="hold"/>
                                        <p:tgtEl>
                                          <p:spTgt spid="84275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27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842755">
                                            <p:txEl>
                                              <p:pRg st="8" end="8"/>
                                            </p:txEl>
                                          </p:spTgt>
                                        </p:tgtEl>
                                        <p:attrNameLst>
                                          <p:attrName>style.visibility</p:attrName>
                                        </p:attrNameLst>
                                      </p:cBhvr>
                                      <p:to>
                                        <p:strVal val="visible"/>
                                      </p:to>
                                    </p:set>
                                    <p:anim calcmode="lin" valueType="num">
                                      <p:cBhvr additive="base">
                                        <p:cTn id="47" dur="500" fill="hold"/>
                                        <p:tgtEl>
                                          <p:spTgt spid="842755">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427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2755">
                                            <p:txEl>
                                              <p:pRg st="9" end="9"/>
                                            </p:txEl>
                                          </p:spTgt>
                                        </p:tgtEl>
                                        <p:attrNameLst>
                                          <p:attrName>style.visibility</p:attrName>
                                        </p:attrNameLst>
                                      </p:cBhvr>
                                      <p:to>
                                        <p:strVal val="visible"/>
                                      </p:to>
                                    </p:set>
                                    <p:anim calcmode="lin" valueType="num">
                                      <p:cBhvr additive="base">
                                        <p:cTn id="53" dur="500" fill="hold"/>
                                        <p:tgtEl>
                                          <p:spTgt spid="842755">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2755">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2755">
                                            <p:txEl>
                                              <p:pRg st="10" end="10"/>
                                            </p:txEl>
                                          </p:spTgt>
                                        </p:tgtEl>
                                        <p:attrNameLst>
                                          <p:attrName>style.visibility</p:attrName>
                                        </p:attrNameLst>
                                      </p:cBhvr>
                                      <p:to>
                                        <p:strVal val="visible"/>
                                      </p:to>
                                    </p:set>
                                    <p:anim calcmode="lin" valueType="num">
                                      <p:cBhvr additive="base">
                                        <p:cTn id="57" dur="500" fill="hold"/>
                                        <p:tgtEl>
                                          <p:spTgt spid="842755">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2755">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842755">
                                            <p:txEl>
                                              <p:pRg st="11" end="11"/>
                                            </p:txEl>
                                          </p:spTgt>
                                        </p:tgtEl>
                                        <p:attrNameLst>
                                          <p:attrName>style.visibility</p:attrName>
                                        </p:attrNameLst>
                                      </p:cBhvr>
                                      <p:to>
                                        <p:strVal val="visible"/>
                                      </p:to>
                                    </p:set>
                                    <p:anim calcmode="lin" valueType="num">
                                      <p:cBhvr additive="base">
                                        <p:cTn id="61" dur="500" fill="hold"/>
                                        <p:tgtEl>
                                          <p:spTgt spid="842755">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42755">
                                            <p:txEl>
                                              <p:pRg st="11" end="11"/>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842755">
                                            <p:txEl>
                                              <p:pRg st="12" end="12"/>
                                            </p:txEl>
                                          </p:spTgt>
                                        </p:tgtEl>
                                        <p:attrNameLst>
                                          <p:attrName>style.visibility</p:attrName>
                                        </p:attrNameLst>
                                      </p:cBhvr>
                                      <p:to>
                                        <p:strVal val="visible"/>
                                      </p:to>
                                    </p:set>
                                    <p:anim calcmode="lin" valueType="num">
                                      <p:cBhvr additive="base">
                                        <p:cTn id="65" dur="500" fill="hold"/>
                                        <p:tgtEl>
                                          <p:spTgt spid="842755">
                                            <p:txEl>
                                              <p:pRg st="12" end="1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427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842755">
                                            <p:txEl>
                                              <p:pRg st="13" end="13"/>
                                            </p:txEl>
                                          </p:spTgt>
                                        </p:tgtEl>
                                        <p:attrNameLst>
                                          <p:attrName>style.visibility</p:attrName>
                                        </p:attrNameLst>
                                      </p:cBhvr>
                                      <p:to>
                                        <p:strVal val="visible"/>
                                      </p:to>
                                    </p:set>
                                    <p:anim calcmode="lin" valueType="num">
                                      <p:cBhvr additive="base">
                                        <p:cTn id="71" dur="500" fill="hold"/>
                                        <p:tgtEl>
                                          <p:spTgt spid="842755">
                                            <p:txEl>
                                              <p:pRg st="13" end="1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427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842755">
                                            <p:txEl>
                                              <p:pRg st="14" end="14"/>
                                            </p:txEl>
                                          </p:spTgt>
                                        </p:tgtEl>
                                        <p:attrNameLst>
                                          <p:attrName>style.visibility</p:attrName>
                                        </p:attrNameLst>
                                      </p:cBhvr>
                                      <p:to>
                                        <p:strVal val="visible"/>
                                      </p:to>
                                    </p:set>
                                    <p:anim calcmode="lin" valueType="num">
                                      <p:cBhvr additive="base">
                                        <p:cTn id="77" dur="500" fill="hold"/>
                                        <p:tgtEl>
                                          <p:spTgt spid="842755">
                                            <p:txEl>
                                              <p:pRg st="14" end="1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4275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842755">
                                            <p:txEl>
                                              <p:pRg st="15" end="15"/>
                                            </p:txEl>
                                          </p:spTgt>
                                        </p:tgtEl>
                                        <p:attrNameLst>
                                          <p:attrName>style.visibility</p:attrName>
                                        </p:attrNameLst>
                                      </p:cBhvr>
                                      <p:to>
                                        <p:strVal val="visible"/>
                                      </p:to>
                                    </p:set>
                                    <p:anim calcmode="lin" valueType="num">
                                      <p:cBhvr additive="base">
                                        <p:cTn id="83" dur="500" fill="hold"/>
                                        <p:tgtEl>
                                          <p:spTgt spid="842755">
                                            <p:txEl>
                                              <p:pRg st="15" end="15"/>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842755">
                                            <p:txEl>
                                              <p:pRg st="15" end="15"/>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842755">
                                            <p:txEl>
                                              <p:pRg st="16" end="16"/>
                                            </p:txEl>
                                          </p:spTgt>
                                        </p:tgtEl>
                                        <p:attrNameLst>
                                          <p:attrName>style.visibility</p:attrName>
                                        </p:attrNameLst>
                                      </p:cBhvr>
                                      <p:to>
                                        <p:strVal val="visible"/>
                                      </p:to>
                                    </p:set>
                                    <p:anim calcmode="lin" valueType="num">
                                      <p:cBhvr additive="base">
                                        <p:cTn id="87" dur="500" fill="hold"/>
                                        <p:tgtEl>
                                          <p:spTgt spid="842755">
                                            <p:txEl>
                                              <p:pRg st="16" end="16"/>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842755">
                                            <p:txEl>
                                              <p:pRg st="16" end="16"/>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842755">
                                            <p:txEl>
                                              <p:pRg st="17" end="17"/>
                                            </p:txEl>
                                          </p:spTgt>
                                        </p:tgtEl>
                                        <p:attrNameLst>
                                          <p:attrName>style.visibility</p:attrName>
                                        </p:attrNameLst>
                                      </p:cBhvr>
                                      <p:to>
                                        <p:strVal val="visible"/>
                                      </p:to>
                                    </p:set>
                                    <p:anim calcmode="lin" valueType="num">
                                      <p:cBhvr additive="base">
                                        <p:cTn id="91" dur="500" fill="hold"/>
                                        <p:tgtEl>
                                          <p:spTgt spid="842755">
                                            <p:txEl>
                                              <p:pRg st="17" end="17"/>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842755">
                                            <p:txEl>
                                              <p:pRg st="17" end="17"/>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842755">
                                            <p:txEl>
                                              <p:pRg st="18" end="18"/>
                                            </p:txEl>
                                          </p:spTgt>
                                        </p:tgtEl>
                                        <p:attrNameLst>
                                          <p:attrName>style.visibility</p:attrName>
                                        </p:attrNameLst>
                                      </p:cBhvr>
                                      <p:to>
                                        <p:strVal val="visible"/>
                                      </p:to>
                                    </p:set>
                                    <p:anim calcmode="lin" valueType="num">
                                      <p:cBhvr additive="base">
                                        <p:cTn id="95" dur="500" fill="hold"/>
                                        <p:tgtEl>
                                          <p:spTgt spid="842755">
                                            <p:txEl>
                                              <p:pRg st="18" end="18"/>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842755">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Administrivia</a:t>
            </a:r>
          </a:p>
        </p:txBody>
      </p:sp>
      <p:sp>
        <p:nvSpPr>
          <p:cNvPr id="14339" name="Rectangle 3"/>
          <p:cNvSpPr>
            <a:spLocks noGrp="1" noChangeArrowheads="1"/>
          </p:cNvSpPr>
          <p:nvPr>
            <p:ph type="body" idx="1"/>
          </p:nvPr>
        </p:nvSpPr>
        <p:spPr>
          <a:xfrm>
            <a:off x="228600" y="685800"/>
            <a:ext cx="8763000" cy="6096000"/>
          </a:xfrm>
        </p:spPr>
        <p:txBody>
          <a:bodyPr/>
          <a:lstStyle/>
          <a:p>
            <a:pPr>
              <a:spcBef>
                <a:spcPct val="5000"/>
              </a:spcBef>
            </a:pPr>
            <a:r>
              <a:rPr lang="en-US" smtClean="0"/>
              <a:t>Not much to say today</a:t>
            </a:r>
          </a:p>
          <a:p>
            <a:pPr lvl="1">
              <a:spcBef>
                <a:spcPct val="5000"/>
              </a:spcBef>
            </a:pPr>
            <a:r>
              <a:rPr lang="en-US" smtClean="0"/>
              <a:t>Better get started on Project 3</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Hard Disk Drives</a:t>
            </a:r>
          </a:p>
        </p:txBody>
      </p:sp>
      <p:grpSp>
        <p:nvGrpSpPr>
          <p:cNvPr id="15363" name="Group 11"/>
          <p:cNvGrpSpPr>
            <a:grpSpLocks/>
          </p:cNvGrpSpPr>
          <p:nvPr/>
        </p:nvGrpSpPr>
        <p:grpSpPr bwMode="auto">
          <a:xfrm>
            <a:off x="5486400" y="3733800"/>
            <a:ext cx="3429000" cy="2566988"/>
            <a:chOff x="3600" y="576"/>
            <a:chExt cx="2160" cy="1617"/>
          </a:xfrm>
        </p:grpSpPr>
        <p:pic>
          <p:nvPicPr>
            <p:cNvPr id="153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576"/>
              <a:ext cx="2064" cy="136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1" name="Text Box 7"/>
            <p:cNvSpPr txBox="1">
              <a:spLocks noChangeArrowheads="1"/>
            </p:cNvSpPr>
            <p:nvPr/>
          </p:nvSpPr>
          <p:spPr bwMode="auto">
            <a:xfrm>
              <a:off x="3619" y="1968"/>
              <a:ext cx="214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IBM/Hitachi Microdrive</a:t>
              </a:r>
            </a:p>
          </p:txBody>
        </p:sp>
      </p:grpSp>
      <p:grpSp>
        <p:nvGrpSpPr>
          <p:cNvPr id="15364" name="Group 9"/>
          <p:cNvGrpSpPr>
            <a:grpSpLocks/>
          </p:cNvGrpSpPr>
          <p:nvPr/>
        </p:nvGrpSpPr>
        <p:grpSpPr bwMode="auto">
          <a:xfrm>
            <a:off x="7938" y="609600"/>
            <a:ext cx="5319712" cy="5072063"/>
            <a:chOff x="-20" y="336"/>
            <a:chExt cx="3656" cy="3408"/>
          </a:xfrm>
        </p:grpSpPr>
        <p:pic>
          <p:nvPicPr>
            <p:cNvPr id="15368"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336"/>
              <a:ext cx="3396" cy="292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Text Box 8"/>
            <p:cNvSpPr txBox="1">
              <a:spLocks noChangeArrowheads="1"/>
            </p:cNvSpPr>
            <p:nvPr/>
          </p:nvSpPr>
          <p:spPr bwMode="auto">
            <a:xfrm>
              <a:off x="-20" y="3279"/>
              <a:ext cx="3656" cy="46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Western Digital Drive</a:t>
              </a:r>
            </a:p>
            <a:p>
              <a:r>
                <a:rPr lang="en-US"/>
                <a:t>http://www.storagereview.com/guide/</a:t>
              </a:r>
            </a:p>
          </p:txBody>
        </p:sp>
      </p:grpSp>
      <p:grpSp>
        <p:nvGrpSpPr>
          <p:cNvPr id="15365" name="Group 13"/>
          <p:cNvGrpSpPr>
            <a:grpSpLocks/>
          </p:cNvGrpSpPr>
          <p:nvPr/>
        </p:nvGrpSpPr>
        <p:grpSpPr bwMode="auto">
          <a:xfrm>
            <a:off x="5410200" y="831850"/>
            <a:ext cx="3276600" cy="2673350"/>
            <a:chOff x="3504" y="480"/>
            <a:chExt cx="2064" cy="1684"/>
          </a:xfrm>
        </p:grpSpPr>
        <p:pic>
          <p:nvPicPr>
            <p:cNvPr id="153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480"/>
              <a:ext cx="2064" cy="119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12"/>
            <p:cNvSpPr txBox="1">
              <a:spLocks noChangeArrowheads="1"/>
            </p:cNvSpPr>
            <p:nvPr/>
          </p:nvSpPr>
          <p:spPr bwMode="auto">
            <a:xfrm>
              <a:off x="3744" y="1728"/>
              <a:ext cx="1624" cy="43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Read/Write Head</a:t>
              </a:r>
            </a:p>
            <a:p>
              <a:r>
                <a:rPr lang="en-US"/>
                <a:t>Side View</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3"/>
          <p:cNvSpPr>
            <a:spLocks noGrp="1" noChangeArrowheads="1"/>
          </p:cNvSpPr>
          <p:nvPr>
            <p:ph type="title"/>
          </p:nvPr>
        </p:nvSpPr>
        <p:spPr/>
        <p:txBody>
          <a:bodyPr/>
          <a:lstStyle/>
          <a:p>
            <a:r>
              <a:rPr lang="en-US" smtClean="0"/>
              <a:t>Properties of a Hard Magnetic Disk</a:t>
            </a:r>
          </a:p>
        </p:txBody>
      </p:sp>
      <p:sp>
        <p:nvSpPr>
          <p:cNvPr id="16387" name="Rectangle 34"/>
          <p:cNvSpPr>
            <a:spLocks noGrp="1" noChangeArrowheads="1"/>
          </p:cNvSpPr>
          <p:nvPr>
            <p:ph type="body" idx="1"/>
          </p:nvPr>
        </p:nvSpPr>
        <p:spPr>
          <a:xfrm>
            <a:off x="152400" y="2362200"/>
            <a:ext cx="8763000" cy="4343400"/>
          </a:xfrm>
        </p:spPr>
        <p:txBody>
          <a:bodyPr/>
          <a:lstStyle/>
          <a:p>
            <a:pPr>
              <a:lnSpc>
                <a:spcPct val="80000"/>
              </a:lnSpc>
              <a:spcBef>
                <a:spcPct val="0"/>
              </a:spcBef>
            </a:pPr>
            <a:r>
              <a:rPr lang="en-US" smtClean="0"/>
              <a:t>Properties</a:t>
            </a:r>
          </a:p>
          <a:p>
            <a:pPr lvl="1">
              <a:lnSpc>
                <a:spcPct val="80000"/>
              </a:lnSpc>
              <a:spcBef>
                <a:spcPct val="0"/>
              </a:spcBef>
            </a:pPr>
            <a:r>
              <a:rPr lang="en-US" smtClean="0"/>
              <a:t>Independently addressable element: </a:t>
            </a:r>
            <a:r>
              <a:rPr lang="en-US" smtClean="0">
                <a:solidFill>
                  <a:schemeClr val="hlink"/>
                </a:solidFill>
              </a:rPr>
              <a:t>sector</a:t>
            </a:r>
          </a:p>
          <a:p>
            <a:pPr lvl="2">
              <a:lnSpc>
                <a:spcPct val="80000"/>
              </a:lnSpc>
              <a:spcBef>
                <a:spcPct val="0"/>
              </a:spcBef>
            </a:pPr>
            <a:r>
              <a:rPr lang="en-US" smtClean="0"/>
              <a:t>OS always transfers groups of sectors together—”</a:t>
            </a:r>
            <a:r>
              <a:rPr lang="en-US" smtClean="0">
                <a:solidFill>
                  <a:schemeClr val="hlink"/>
                </a:solidFill>
              </a:rPr>
              <a:t>blocks</a:t>
            </a:r>
            <a:r>
              <a:rPr lang="en-US" smtClean="0"/>
              <a:t>”</a:t>
            </a:r>
          </a:p>
          <a:p>
            <a:pPr lvl="1">
              <a:lnSpc>
                <a:spcPct val="80000"/>
              </a:lnSpc>
              <a:spcBef>
                <a:spcPct val="0"/>
              </a:spcBef>
            </a:pPr>
            <a:r>
              <a:rPr lang="en-US" smtClean="0"/>
              <a:t>A disk can access directly any given block of information it contains (random access).  Can access any file either sequentially or randomly.</a:t>
            </a:r>
          </a:p>
          <a:p>
            <a:pPr lvl="1">
              <a:lnSpc>
                <a:spcPct val="80000"/>
              </a:lnSpc>
              <a:spcBef>
                <a:spcPct val="0"/>
              </a:spcBef>
            </a:pPr>
            <a:r>
              <a:rPr lang="en-US" smtClean="0"/>
              <a:t>A disk can be rewritten in place: it is possible to read/modify/write a block from the disk</a:t>
            </a:r>
          </a:p>
          <a:p>
            <a:pPr>
              <a:lnSpc>
                <a:spcPct val="80000"/>
              </a:lnSpc>
              <a:spcBef>
                <a:spcPct val="0"/>
              </a:spcBef>
            </a:pPr>
            <a:r>
              <a:rPr lang="en-US" smtClean="0"/>
              <a:t>Typical numbers (depending on the disk size):</a:t>
            </a:r>
          </a:p>
          <a:p>
            <a:pPr lvl="1">
              <a:lnSpc>
                <a:spcPct val="80000"/>
              </a:lnSpc>
              <a:spcBef>
                <a:spcPct val="0"/>
              </a:spcBef>
            </a:pPr>
            <a:r>
              <a:rPr lang="en-US" smtClean="0"/>
              <a:t>500 to more than 20,000 tracks per surface</a:t>
            </a:r>
          </a:p>
          <a:p>
            <a:pPr lvl="1">
              <a:lnSpc>
                <a:spcPct val="80000"/>
              </a:lnSpc>
              <a:spcBef>
                <a:spcPct val="0"/>
              </a:spcBef>
            </a:pPr>
            <a:r>
              <a:rPr lang="en-US" smtClean="0"/>
              <a:t>32 to 800 sectors per track</a:t>
            </a:r>
          </a:p>
          <a:p>
            <a:pPr lvl="2">
              <a:lnSpc>
                <a:spcPct val="80000"/>
              </a:lnSpc>
              <a:spcBef>
                <a:spcPct val="0"/>
              </a:spcBef>
            </a:pPr>
            <a:r>
              <a:rPr lang="en-US" smtClean="0"/>
              <a:t>A sector is the smallest unit that can be read or written</a:t>
            </a:r>
          </a:p>
          <a:p>
            <a:pPr>
              <a:lnSpc>
                <a:spcPct val="80000"/>
              </a:lnSpc>
              <a:spcBef>
                <a:spcPct val="0"/>
              </a:spcBef>
            </a:pPr>
            <a:r>
              <a:rPr lang="en-US" smtClean="0"/>
              <a:t>Zoned bit recording</a:t>
            </a:r>
          </a:p>
          <a:p>
            <a:pPr lvl="1">
              <a:lnSpc>
                <a:spcPct val="80000"/>
              </a:lnSpc>
              <a:spcBef>
                <a:spcPct val="0"/>
              </a:spcBef>
            </a:pPr>
            <a:r>
              <a:rPr lang="en-US" smtClean="0"/>
              <a:t>Constant bit density: more sectors on outer tracks</a:t>
            </a:r>
          </a:p>
          <a:p>
            <a:pPr lvl="1">
              <a:lnSpc>
                <a:spcPct val="80000"/>
              </a:lnSpc>
              <a:spcBef>
                <a:spcPct val="0"/>
              </a:spcBef>
            </a:pPr>
            <a:r>
              <a:rPr lang="en-US" smtClean="0"/>
              <a:t>Speed varies with track location</a:t>
            </a:r>
          </a:p>
        </p:txBody>
      </p:sp>
      <p:grpSp>
        <p:nvGrpSpPr>
          <p:cNvPr id="16388" name="Group 35"/>
          <p:cNvGrpSpPr>
            <a:grpSpLocks/>
          </p:cNvGrpSpPr>
          <p:nvPr/>
        </p:nvGrpSpPr>
        <p:grpSpPr bwMode="auto">
          <a:xfrm>
            <a:off x="4633913" y="725488"/>
            <a:ext cx="3138487" cy="1808162"/>
            <a:chOff x="2919" y="432"/>
            <a:chExt cx="2169" cy="1271"/>
          </a:xfrm>
        </p:grpSpPr>
        <p:sp>
          <p:nvSpPr>
            <p:cNvPr id="16404" name="Oval 15"/>
            <p:cNvSpPr>
              <a:spLocks noChangeArrowheads="1"/>
            </p:cNvSpPr>
            <p:nvPr/>
          </p:nvSpPr>
          <p:spPr bwMode="auto">
            <a:xfrm rot="4930609">
              <a:off x="3774" y="389"/>
              <a:ext cx="1271" cy="1357"/>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Oval 16"/>
            <p:cNvSpPr>
              <a:spLocks noChangeArrowheads="1"/>
            </p:cNvSpPr>
            <p:nvPr/>
          </p:nvSpPr>
          <p:spPr bwMode="auto">
            <a:xfrm rot="4930609">
              <a:off x="3917" y="541"/>
              <a:ext cx="985" cy="1053"/>
            </a:xfrm>
            <a:prstGeom prst="ellipse">
              <a:avLst/>
            </a:prstGeom>
            <a:solidFill>
              <a:srgbClr val="FF66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6" name="Oval 17"/>
            <p:cNvSpPr>
              <a:spLocks noChangeArrowheads="1"/>
            </p:cNvSpPr>
            <p:nvPr/>
          </p:nvSpPr>
          <p:spPr bwMode="auto">
            <a:xfrm rot="4930609">
              <a:off x="4059" y="693"/>
              <a:ext cx="701" cy="749"/>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7" name="Line 20"/>
            <p:cNvSpPr>
              <a:spLocks noChangeShapeType="1"/>
            </p:cNvSpPr>
            <p:nvPr/>
          </p:nvSpPr>
          <p:spPr bwMode="auto">
            <a:xfrm rot="4930609">
              <a:off x="3958" y="1060"/>
              <a:ext cx="0" cy="1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Line 21"/>
            <p:cNvSpPr>
              <a:spLocks noChangeShapeType="1"/>
            </p:cNvSpPr>
            <p:nvPr/>
          </p:nvSpPr>
          <p:spPr bwMode="auto">
            <a:xfrm rot="4930609" flipV="1">
              <a:off x="4000" y="747"/>
              <a:ext cx="95" cy="12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9" name="Line 18"/>
            <p:cNvSpPr>
              <a:spLocks noChangeShapeType="1"/>
            </p:cNvSpPr>
            <p:nvPr/>
          </p:nvSpPr>
          <p:spPr bwMode="auto">
            <a:xfrm>
              <a:off x="3275" y="1347"/>
              <a:ext cx="59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0" name="Rectangle 19"/>
            <p:cNvSpPr>
              <a:spLocks noChangeArrowheads="1"/>
            </p:cNvSpPr>
            <p:nvPr/>
          </p:nvSpPr>
          <p:spPr bwMode="auto">
            <a:xfrm>
              <a:off x="2919" y="1274"/>
              <a:ext cx="492"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latin typeface="Times New Roman" pitchFamily="18" charset="0"/>
                </a:rPr>
                <a:t>Track</a:t>
              </a:r>
            </a:p>
          </p:txBody>
        </p:sp>
        <p:sp>
          <p:nvSpPr>
            <p:cNvPr id="16411" name="Line 22"/>
            <p:cNvSpPr>
              <a:spLocks noChangeShapeType="1"/>
            </p:cNvSpPr>
            <p:nvPr/>
          </p:nvSpPr>
          <p:spPr bwMode="auto">
            <a:xfrm>
              <a:off x="3573" y="741"/>
              <a:ext cx="406" cy="17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Rectangle 23"/>
            <p:cNvSpPr>
              <a:spLocks noChangeArrowheads="1"/>
            </p:cNvSpPr>
            <p:nvPr/>
          </p:nvSpPr>
          <p:spPr bwMode="auto">
            <a:xfrm>
              <a:off x="3193" y="598"/>
              <a:ext cx="508"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latin typeface="Times New Roman" pitchFamily="18" charset="0"/>
                </a:rPr>
                <a:t>Sector</a:t>
              </a:r>
            </a:p>
          </p:txBody>
        </p:sp>
      </p:grpSp>
      <p:grpSp>
        <p:nvGrpSpPr>
          <p:cNvPr id="16389" name="Group 32"/>
          <p:cNvGrpSpPr>
            <a:grpSpLocks/>
          </p:cNvGrpSpPr>
          <p:nvPr/>
        </p:nvGrpSpPr>
        <p:grpSpPr bwMode="auto">
          <a:xfrm>
            <a:off x="919163" y="685800"/>
            <a:ext cx="4384675" cy="1665288"/>
            <a:chOff x="288" y="672"/>
            <a:chExt cx="2905" cy="1152"/>
          </a:xfrm>
        </p:grpSpPr>
        <p:sp>
          <p:nvSpPr>
            <p:cNvPr id="16390" name="AutoShape 31"/>
            <p:cNvSpPr>
              <a:spLocks noChangeArrowheads="1"/>
            </p:cNvSpPr>
            <p:nvPr/>
          </p:nvSpPr>
          <p:spPr bwMode="auto">
            <a:xfrm>
              <a:off x="960" y="1536"/>
              <a:ext cx="192" cy="288"/>
            </a:xfrm>
            <a:prstGeom prst="can">
              <a:avLst>
                <a:gd name="adj" fmla="val 41667"/>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16391" name="Group 28"/>
            <p:cNvGrpSpPr>
              <a:grpSpLocks/>
            </p:cNvGrpSpPr>
            <p:nvPr/>
          </p:nvGrpSpPr>
          <p:grpSpPr bwMode="auto">
            <a:xfrm>
              <a:off x="288" y="824"/>
              <a:ext cx="2905" cy="808"/>
              <a:chOff x="336" y="720"/>
              <a:chExt cx="2905" cy="808"/>
            </a:xfrm>
          </p:grpSpPr>
          <p:sp>
            <p:nvSpPr>
              <p:cNvPr id="16393" name="Oval 4"/>
              <p:cNvSpPr>
                <a:spLocks noChangeArrowheads="1"/>
              </p:cNvSpPr>
              <p:nvPr/>
            </p:nvSpPr>
            <p:spPr bwMode="auto">
              <a:xfrm>
                <a:off x="336" y="1304"/>
                <a:ext cx="1520" cy="224"/>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13"/>
              <p:cNvSpPr>
                <a:spLocks noChangeShapeType="1"/>
              </p:cNvSpPr>
              <p:nvPr/>
            </p:nvSpPr>
            <p:spPr bwMode="auto">
              <a:xfrm flipV="1">
                <a:off x="1872" y="1144"/>
                <a:ext cx="752" cy="304"/>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Oval 5"/>
              <p:cNvSpPr>
                <a:spLocks noChangeArrowheads="1"/>
              </p:cNvSpPr>
              <p:nvPr/>
            </p:nvSpPr>
            <p:spPr bwMode="auto">
              <a:xfrm>
                <a:off x="336" y="1152"/>
                <a:ext cx="1520" cy="224"/>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Oval 6"/>
              <p:cNvSpPr>
                <a:spLocks noChangeArrowheads="1"/>
              </p:cNvSpPr>
              <p:nvPr/>
            </p:nvSpPr>
            <p:spPr bwMode="auto">
              <a:xfrm>
                <a:off x="336" y="1008"/>
                <a:ext cx="1520" cy="224"/>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Oval 7"/>
              <p:cNvSpPr>
                <a:spLocks noChangeArrowheads="1"/>
              </p:cNvSpPr>
              <p:nvPr/>
            </p:nvSpPr>
            <p:spPr bwMode="auto">
              <a:xfrm>
                <a:off x="336" y="864"/>
                <a:ext cx="1520" cy="224"/>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Oval 8"/>
              <p:cNvSpPr>
                <a:spLocks noChangeArrowheads="1"/>
              </p:cNvSpPr>
              <p:nvPr/>
            </p:nvSpPr>
            <p:spPr bwMode="auto">
              <a:xfrm>
                <a:off x="336" y="720"/>
                <a:ext cx="1520" cy="224"/>
              </a:xfrm>
              <a:prstGeom prst="ellipse">
                <a:avLst/>
              </a:prstGeom>
              <a:solidFill>
                <a:srgbClr val="00FF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9"/>
              <p:cNvSpPr>
                <a:spLocks noChangeShapeType="1"/>
              </p:cNvSpPr>
              <p:nvPr/>
            </p:nvSpPr>
            <p:spPr bwMode="auto">
              <a:xfrm>
                <a:off x="1872" y="816"/>
                <a:ext cx="752" cy="32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Line 10"/>
              <p:cNvSpPr>
                <a:spLocks noChangeShapeType="1"/>
              </p:cNvSpPr>
              <p:nvPr/>
            </p:nvSpPr>
            <p:spPr bwMode="auto">
              <a:xfrm>
                <a:off x="1872" y="960"/>
                <a:ext cx="752" cy="17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Line 11"/>
              <p:cNvSpPr>
                <a:spLocks noChangeShapeType="1"/>
              </p:cNvSpPr>
              <p:nvPr/>
            </p:nvSpPr>
            <p:spPr bwMode="auto">
              <a:xfrm>
                <a:off x="1872" y="1144"/>
                <a:ext cx="752" cy="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Line 12"/>
              <p:cNvSpPr>
                <a:spLocks noChangeShapeType="1"/>
              </p:cNvSpPr>
              <p:nvPr/>
            </p:nvSpPr>
            <p:spPr bwMode="auto">
              <a:xfrm flipV="1">
                <a:off x="1872" y="1136"/>
                <a:ext cx="752" cy="16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Rectangle 14"/>
              <p:cNvSpPr>
                <a:spLocks noChangeArrowheads="1"/>
              </p:cNvSpPr>
              <p:nvPr/>
            </p:nvSpPr>
            <p:spPr bwMode="auto">
              <a:xfrm>
                <a:off x="2671" y="1048"/>
                <a:ext cx="5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latin typeface="Times New Roman" pitchFamily="18" charset="0"/>
                  </a:rPr>
                  <a:t>Platters</a:t>
                </a:r>
              </a:p>
            </p:txBody>
          </p:sp>
        </p:grpSp>
        <p:sp>
          <p:nvSpPr>
            <p:cNvPr id="16392" name="AutoShape 30"/>
            <p:cNvSpPr>
              <a:spLocks noChangeArrowheads="1"/>
            </p:cNvSpPr>
            <p:nvPr/>
          </p:nvSpPr>
          <p:spPr bwMode="auto">
            <a:xfrm>
              <a:off x="960" y="672"/>
              <a:ext cx="192" cy="288"/>
            </a:xfrm>
            <a:prstGeom prst="can">
              <a:avLst>
                <a:gd name="adj" fmla="val 41667"/>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81050" y="190500"/>
            <a:ext cx="7543800" cy="381000"/>
          </a:xfrm>
          <a:noFill/>
        </p:spPr>
        <p:txBody>
          <a:bodyPr lIns="90488" tIns="44450" rIns="90488" bIns="44450"/>
          <a:lstStyle/>
          <a:p>
            <a:r>
              <a:rPr lang="en-US" smtClean="0"/>
              <a:t>Disk I/O Performance</a:t>
            </a:r>
          </a:p>
        </p:txBody>
      </p:sp>
      <p:grpSp>
        <p:nvGrpSpPr>
          <p:cNvPr id="17411" name="Group 44"/>
          <p:cNvGrpSpPr>
            <a:grpSpLocks/>
          </p:cNvGrpSpPr>
          <p:nvPr/>
        </p:nvGrpSpPr>
        <p:grpSpPr bwMode="auto">
          <a:xfrm>
            <a:off x="152400" y="990600"/>
            <a:ext cx="5257800" cy="1828800"/>
            <a:chOff x="96" y="624"/>
            <a:chExt cx="3312" cy="1152"/>
          </a:xfrm>
        </p:grpSpPr>
        <p:sp>
          <p:nvSpPr>
            <p:cNvPr id="17428" name="Rectangle 3"/>
            <p:cNvSpPr>
              <a:spLocks noChangeArrowheads="1"/>
            </p:cNvSpPr>
            <p:nvPr/>
          </p:nvSpPr>
          <p:spPr bwMode="auto">
            <a:xfrm>
              <a:off x="96" y="1589"/>
              <a:ext cx="3312" cy="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algn="l">
                <a:lnSpc>
                  <a:spcPct val="85000"/>
                </a:lnSpc>
                <a:spcBef>
                  <a:spcPct val="0"/>
                </a:spcBef>
                <a:buSzTx/>
              </a:pPr>
              <a:r>
                <a:rPr lang="en-US" sz="1900"/>
                <a:t>Response Time = Queue+Disk Service Time</a:t>
              </a:r>
            </a:p>
          </p:txBody>
        </p:sp>
        <p:sp>
          <p:nvSpPr>
            <p:cNvPr id="17429" name="AutoShape 33"/>
            <p:cNvSpPr>
              <a:spLocks noChangeArrowheads="1"/>
            </p:cNvSpPr>
            <p:nvPr/>
          </p:nvSpPr>
          <p:spPr bwMode="auto">
            <a:xfrm>
              <a:off x="2621" y="849"/>
              <a:ext cx="569" cy="373"/>
            </a:xfrm>
            <a:prstGeom prst="roundRect">
              <a:avLst>
                <a:gd name="adj" fmla="val 12495"/>
              </a:avLst>
            </a:prstGeom>
            <a:solidFill>
              <a:srgbClr val="FF66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0" name="Rectangle 21"/>
            <p:cNvSpPr>
              <a:spLocks noChangeArrowheads="1"/>
            </p:cNvSpPr>
            <p:nvPr/>
          </p:nvSpPr>
          <p:spPr bwMode="auto">
            <a:xfrm>
              <a:off x="282" y="750"/>
              <a:ext cx="520" cy="571"/>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r>
                <a:rPr lang="en-US" sz="1800"/>
                <a:t>User</a:t>
              </a:r>
            </a:p>
            <a:p>
              <a:pPr marL="228600" indent="-228600"/>
              <a:r>
                <a:rPr lang="en-US" sz="1800"/>
                <a:t>Thread</a:t>
              </a:r>
            </a:p>
          </p:txBody>
        </p:sp>
        <p:sp>
          <p:nvSpPr>
            <p:cNvPr id="17431" name="Rectangle 23"/>
            <p:cNvSpPr>
              <a:spLocks noChangeArrowheads="1"/>
            </p:cNvSpPr>
            <p:nvPr/>
          </p:nvSpPr>
          <p:spPr bwMode="auto">
            <a:xfrm>
              <a:off x="1208" y="882"/>
              <a:ext cx="471" cy="307"/>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2" name="Line 24"/>
            <p:cNvSpPr>
              <a:spLocks noChangeShapeType="1"/>
            </p:cNvSpPr>
            <p:nvPr/>
          </p:nvSpPr>
          <p:spPr bwMode="auto">
            <a:xfrm flipV="1">
              <a:off x="1590" y="874"/>
              <a:ext cx="0" cy="3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3" name="Line 25"/>
            <p:cNvSpPr>
              <a:spLocks noChangeShapeType="1"/>
            </p:cNvSpPr>
            <p:nvPr/>
          </p:nvSpPr>
          <p:spPr bwMode="auto">
            <a:xfrm flipV="1">
              <a:off x="1492" y="875"/>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4" name="Rectangle 26"/>
            <p:cNvSpPr>
              <a:spLocks noChangeArrowheads="1"/>
            </p:cNvSpPr>
            <p:nvPr/>
          </p:nvSpPr>
          <p:spPr bwMode="auto">
            <a:xfrm>
              <a:off x="1021" y="1200"/>
              <a:ext cx="843"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85000"/>
                </a:lnSpc>
                <a:spcBef>
                  <a:spcPct val="0"/>
                </a:spcBef>
                <a:buSzTx/>
              </a:pPr>
              <a:r>
                <a:rPr lang="en-US" sz="1800"/>
                <a:t>Queue</a:t>
              </a:r>
            </a:p>
            <a:p>
              <a:pPr>
                <a:lnSpc>
                  <a:spcPct val="85000"/>
                </a:lnSpc>
                <a:spcBef>
                  <a:spcPct val="0"/>
                </a:spcBef>
                <a:buSzTx/>
              </a:pPr>
              <a:r>
                <a:rPr lang="en-US" sz="1800"/>
                <a:t>[OS Paths]</a:t>
              </a:r>
            </a:p>
          </p:txBody>
        </p:sp>
        <p:sp>
          <p:nvSpPr>
            <p:cNvPr id="17435" name="Line 27"/>
            <p:cNvSpPr>
              <a:spLocks noChangeShapeType="1"/>
            </p:cNvSpPr>
            <p:nvPr/>
          </p:nvSpPr>
          <p:spPr bwMode="auto">
            <a:xfrm>
              <a:off x="818" y="1036"/>
              <a:ext cx="37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Rectangle 28"/>
            <p:cNvSpPr>
              <a:spLocks noChangeArrowheads="1"/>
            </p:cNvSpPr>
            <p:nvPr/>
          </p:nvSpPr>
          <p:spPr bwMode="auto">
            <a:xfrm>
              <a:off x="2026" y="624"/>
              <a:ext cx="374" cy="822"/>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228600" indent="-228600"/>
              <a:r>
                <a:rPr lang="en-US" sz="1800"/>
                <a:t>Controller</a:t>
              </a:r>
            </a:p>
          </p:txBody>
        </p:sp>
        <p:sp>
          <p:nvSpPr>
            <p:cNvPr id="17437" name="Line 30"/>
            <p:cNvSpPr>
              <a:spLocks noChangeShapeType="1"/>
            </p:cNvSpPr>
            <p:nvPr/>
          </p:nvSpPr>
          <p:spPr bwMode="auto">
            <a:xfrm>
              <a:off x="1696" y="1036"/>
              <a:ext cx="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Rectangle 31"/>
            <p:cNvSpPr>
              <a:spLocks noChangeArrowheads="1"/>
            </p:cNvSpPr>
            <p:nvPr/>
          </p:nvSpPr>
          <p:spPr bwMode="auto">
            <a:xfrm>
              <a:off x="2720" y="946"/>
              <a:ext cx="372" cy="1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85000"/>
                </a:lnSpc>
                <a:spcBef>
                  <a:spcPct val="0"/>
                </a:spcBef>
                <a:buSzTx/>
              </a:pPr>
              <a:r>
                <a:rPr lang="en-US" sz="1800"/>
                <a:t>Disk</a:t>
              </a:r>
            </a:p>
          </p:txBody>
        </p:sp>
        <p:sp>
          <p:nvSpPr>
            <p:cNvPr id="17439" name="Line 32"/>
            <p:cNvSpPr>
              <a:spLocks noChangeShapeType="1"/>
            </p:cNvSpPr>
            <p:nvPr/>
          </p:nvSpPr>
          <p:spPr bwMode="auto">
            <a:xfrm>
              <a:off x="2400" y="1036"/>
              <a:ext cx="21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4301" name="Rectangle 45"/>
          <p:cNvSpPr>
            <a:spLocks noGrp="1" noChangeArrowheads="1"/>
          </p:cNvSpPr>
          <p:nvPr>
            <p:ph type="body" idx="1"/>
          </p:nvPr>
        </p:nvSpPr>
        <p:spPr>
          <a:xfrm>
            <a:off x="228600" y="3581400"/>
            <a:ext cx="8686800" cy="2971800"/>
          </a:xfrm>
        </p:spPr>
        <p:txBody>
          <a:bodyPr/>
          <a:lstStyle/>
          <a:p>
            <a:pPr>
              <a:lnSpc>
                <a:spcPct val="80000"/>
              </a:lnSpc>
              <a:spcBef>
                <a:spcPct val="20000"/>
              </a:spcBef>
            </a:pPr>
            <a:r>
              <a:rPr lang="en-US" smtClean="0"/>
              <a:t>Performance of disk drive/file system</a:t>
            </a:r>
          </a:p>
          <a:p>
            <a:pPr lvl="1">
              <a:lnSpc>
                <a:spcPct val="80000"/>
              </a:lnSpc>
              <a:spcBef>
                <a:spcPct val="20000"/>
              </a:spcBef>
            </a:pPr>
            <a:r>
              <a:rPr lang="en-US" smtClean="0"/>
              <a:t>Metrics: Response Time, Throughput</a:t>
            </a:r>
          </a:p>
          <a:p>
            <a:pPr lvl="1">
              <a:lnSpc>
                <a:spcPct val="80000"/>
              </a:lnSpc>
              <a:spcBef>
                <a:spcPct val="20000"/>
              </a:spcBef>
            </a:pPr>
            <a:r>
              <a:rPr lang="en-US" smtClean="0"/>
              <a:t>Contributing factors to latency:</a:t>
            </a:r>
          </a:p>
          <a:p>
            <a:pPr lvl="2">
              <a:lnSpc>
                <a:spcPct val="80000"/>
              </a:lnSpc>
              <a:spcBef>
                <a:spcPct val="20000"/>
              </a:spcBef>
            </a:pPr>
            <a:r>
              <a:rPr lang="en-US" smtClean="0"/>
              <a:t>Software paths (can be loosely modeled by a queue)</a:t>
            </a:r>
          </a:p>
          <a:p>
            <a:pPr lvl="2">
              <a:lnSpc>
                <a:spcPct val="80000"/>
              </a:lnSpc>
              <a:spcBef>
                <a:spcPct val="20000"/>
              </a:spcBef>
            </a:pPr>
            <a:r>
              <a:rPr lang="en-US" smtClean="0"/>
              <a:t>Hardware controller</a:t>
            </a:r>
          </a:p>
          <a:p>
            <a:pPr lvl="2">
              <a:lnSpc>
                <a:spcPct val="80000"/>
              </a:lnSpc>
              <a:spcBef>
                <a:spcPct val="20000"/>
              </a:spcBef>
            </a:pPr>
            <a:r>
              <a:rPr lang="en-US" smtClean="0"/>
              <a:t>Physical disk media</a:t>
            </a:r>
          </a:p>
          <a:p>
            <a:pPr>
              <a:lnSpc>
                <a:spcPct val="80000"/>
              </a:lnSpc>
              <a:spcBef>
                <a:spcPct val="20000"/>
              </a:spcBef>
            </a:pPr>
            <a:r>
              <a:rPr lang="en-US" smtClean="0"/>
              <a:t>Queuing behavior:</a:t>
            </a:r>
          </a:p>
          <a:p>
            <a:pPr lvl="1">
              <a:lnSpc>
                <a:spcPct val="80000"/>
              </a:lnSpc>
              <a:spcBef>
                <a:spcPct val="20000"/>
              </a:spcBef>
            </a:pPr>
            <a:r>
              <a:rPr lang="en-US" smtClean="0"/>
              <a:t>Can lead to big increases of latency as utilization approaches 100%</a:t>
            </a:r>
          </a:p>
          <a:p>
            <a:pPr lvl="1">
              <a:lnSpc>
                <a:spcPct val="80000"/>
              </a:lnSpc>
              <a:spcBef>
                <a:spcPct val="20000"/>
              </a:spcBef>
            </a:pPr>
            <a:endParaRPr lang="en-US" smtClean="0"/>
          </a:p>
        </p:txBody>
      </p:sp>
      <mc:AlternateContent xmlns:mc="http://schemas.openxmlformats.org/markup-compatibility/2006">
        <mc:Choice xmlns:p14="http://schemas.microsoft.com/office/powerpoint/2010/main" Requires="p14">
          <p:contentPart p14:bwMode="auto" r:id="rId2">
            <p14:nvContentPartPr>
              <p14:cNvPr id="864304" name="Ink 48"/>
              <p14:cNvContentPartPr>
                <a14:cpLocks xmlns:a14="http://schemas.microsoft.com/office/drawing/2010/main" noRot="1" noChangeAspect="1" noEditPoints="1" noChangeArrowheads="1" noChangeShapeType="1"/>
              </p14:cNvContentPartPr>
              <p14:nvPr/>
            </p14:nvContentPartPr>
            <p14:xfrm>
              <a:off x="3695700" y="-223838"/>
              <a:ext cx="12700" cy="1588"/>
            </p14:xfrm>
          </p:contentPart>
        </mc:Choice>
        <mc:Fallback>
          <p:pic>
            <p:nvPicPr>
              <p:cNvPr id="864304" name="Ink 48"/>
              <p:cNvPicPr>
                <a:picLocks noRot="1" noChangeAspect="1" noEditPoints="1" noChangeArrowheads="1" noChangeShapeType="1"/>
              </p:cNvPicPr>
              <p:nvPr/>
            </p:nvPicPr>
            <p:blipFill>
              <a:blip r:embed="rId3"/>
              <a:stretch>
                <a:fillRect/>
              </a:stretch>
            </p:blipFill>
            <p:spPr>
              <a:xfrm>
                <a:off x="3686266" y="-265126"/>
                <a:ext cx="31569" cy="84164"/>
              </a:xfrm>
              <a:prstGeom prst="rect">
                <a:avLst/>
              </a:prstGeom>
            </p:spPr>
          </p:pic>
        </mc:Fallback>
      </mc:AlternateContent>
      <p:grpSp>
        <p:nvGrpSpPr>
          <p:cNvPr id="864309" name="Group 53"/>
          <p:cNvGrpSpPr>
            <a:grpSpLocks/>
          </p:cNvGrpSpPr>
          <p:nvPr/>
        </p:nvGrpSpPr>
        <p:grpSpPr bwMode="auto">
          <a:xfrm>
            <a:off x="5413375" y="685800"/>
            <a:ext cx="3578225" cy="3013075"/>
            <a:chOff x="3410" y="432"/>
            <a:chExt cx="2254" cy="1898"/>
          </a:xfrm>
        </p:grpSpPr>
        <p:sp>
          <p:nvSpPr>
            <p:cNvPr id="17415" name="Rectangle 4"/>
            <p:cNvSpPr>
              <a:spLocks noChangeArrowheads="1"/>
            </p:cNvSpPr>
            <p:nvPr/>
          </p:nvSpPr>
          <p:spPr bwMode="auto">
            <a:xfrm>
              <a:off x="3614" y="1255"/>
              <a:ext cx="777" cy="1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Rectangle 5"/>
            <p:cNvSpPr>
              <a:spLocks noChangeArrowheads="1"/>
            </p:cNvSpPr>
            <p:nvPr/>
          </p:nvSpPr>
          <p:spPr bwMode="auto">
            <a:xfrm>
              <a:off x="5245" y="1827"/>
              <a:ext cx="419"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100%</a:t>
              </a:r>
            </a:p>
          </p:txBody>
        </p:sp>
        <p:sp>
          <p:nvSpPr>
            <p:cNvPr id="17417" name="Line 6"/>
            <p:cNvSpPr>
              <a:spLocks noChangeShapeType="1"/>
            </p:cNvSpPr>
            <p:nvPr/>
          </p:nvSpPr>
          <p:spPr bwMode="auto">
            <a:xfrm flipV="1">
              <a:off x="3728" y="432"/>
              <a:ext cx="1" cy="137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7"/>
            <p:cNvSpPr>
              <a:spLocks noChangeShapeType="1"/>
            </p:cNvSpPr>
            <p:nvPr/>
          </p:nvSpPr>
          <p:spPr bwMode="auto">
            <a:xfrm>
              <a:off x="3734" y="1803"/>
              <a:ext cx="1512"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Rectangle 8"/>
            <p:cNvSpPr>
              <a:spLocks noChangeArrowheads="1"/>
            </p:cNvSpPr>
            <p:nvPr/>
          </p:nvSpPr>
          <p:spPr bwMode="auto">
            <a:xfrm>
              <a:off x="3771" y="449"/>
              <a:ext cx="763"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t>Response</a:t>
              </a:r>
            </a:p>
            <a:p>
              <a:pPr algn="l">
                <a:lnSpc>
                  <a:spcPct val="85000"/>
                </a:lnSpc>
                <a:spcBef>
                  <a:spcPct val="0"/>
                </a:spcBef>
                <a:buSzTx/>
              </a:pPr>
              <a:r>
                <a:rPr lang="en-US" sz="1800"/>
                <a:t>Time (ms)</a:t>
              </a:r>
            </a:p>
          </p:txBody>
        </p:sp>
        <p:sp>
          <p:nvSpPr>
            <p:cNvPr id="17420" name="Rectangle 9"/>
            <p:cNvSpPr>
              <a:spLocks noChangeArrowheads="1"/>
            </p:cNvSpPr>
            <p:nvPr/>
          </p:nvSpPr>
          <p:spPr bwMode="auto">
            <a:xfrm>
              <a:off x="3751" y="2004"/>
              <a:ext cx="1801" cy="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85000"/>
                </a:lnSpc>
                <a:spcBef>
                  <a:spcPct val="0"/>
                </a:spcBef>
                <a:buSzTx/>
              </a:pPr>
              <a:r>
                <a:rPr lang="en-US" sz="1800"/>
                <a:t>Throughput  (Utilization)</a:t>
              </a:r>
            </a:p>
            <a:p>
              <a:pPr>
                <a:lnSpc>
                  <a:spcPct val="85000"/>
                </a:lnSpc>
                <a:spcBef>
                  <a:spcPct val="0"/>
                </a:spcBef>
                <a:buSzTx/>
              </a:pPr>
              <a:r>
                <a:rPr lang="en-US" sz="1800"/>
                <a:t>(% total BW)</a:t>
              </a:r>
            </a:p>
          </p:txBody>
        </p:sp>
        <p:sp>
          <p:nvSpPr>
            <p:cNvPr id="17421" name="Rectangle 10"/>
            <p:cNvSpPr>
              <a:spLocks noChangeArrowheads="1"/>
            </p:cNvSpPr>
            <p:nvPr/>
          </p:nvSpPr>
          <p:spPr bwMode="auto">
            <a:xfrm>
              <a:off x="3490" y="1786"/>
              <a:ext cx="158"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0</a:t>
              </a:r>
            </a:p>
          </p:txBody>
        </p:sp>
        <p:sp>
          <p:nvSpPr>
            <p:cNvPr id="17422" name="Rectangle 11"/>
            <p:cNvSpPr>
              <a:spLocks noChangeArrowheads="1"/>
            </p:cNvSpPr>
            <p:nvPr/>
          </p:nvSpPr>
          <p:spPr bwMode="auto">
            <a:xfrm>
              <a:off x="3410" y="1305"/>
              <a:ext cx="314"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100</a:t>
              </a:r>
            </a:p>
          </p:txBody>
        </p:sp>
        <p:sp>
          <p:nvSpPr>
            <p:cNvPr id="17423" name="Rectangle 12"/>
            <p:cNvSpPr>
              <a:spLocks noChangeArrowheads="1"/>
            </p:cNvSpPr>
            <p:nvPr/>
          </p:nvSpPr>
          <p:spPr bwMode="auto">
            <a:xfrm>
              <a:off x="3410" y="904"/>
              <a:ext cx="314"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200</a:t>
              </a:r>
            </a:p>
          </p:txBody>
        </p:sp>
        <p:sp>
          <p:nvSpPr>
            <p:cNvPr id="17424" name="Rectangle 13"/>
            <p:cNvSpPr>
              <a:spLocks noChangeArrowheads="1"/>
            </p:cNvSpPr>
            <p:nvPr/>
          </p:nvSpPr>
          <p:spPr bwMode="auto">
            <a:xfrm>
              <a:off x="3410" y="502"/>
              <a:ext cx="314"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300</a:t>
              </a:r>
            </a:p>
          </p:txBody>
        </p:sp>
        <p:sp>
          <p:nvSpPr>
            <p:cNvPr id="17425" name="Rectangle 14"/>
            <p:cNvSpPr>
              <a:spLocks noChangeArrowheads="1"/>
            </p:cNvSpPr>
            <p:nvPr/>
          </p:nvSpPr>
          <p:spPr bwMode="auto">
            <a:xfrm>
              <a:off x="3691" y="1867"/>
              <a:ext cx="263"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90000"/>
                </a:lnSpc>
                <a:spcBef>
                  <a:spcPct val="0"/>
                </a:spcBef>
                <a:buSzTx/>
              </a:pPr>
              <a:r>
                <a:rPr lang="en-US" sz="1600"/>
                <a:t>0%</a:t>
              </a:r>
            </a:p>
          </p:txBody>
        </p:sp>
        <mc:AlternateContent xmlns:mc="http://schemas.openxmlformats.org/markup-compatibility/2006">
          <mc:Choice xmlns:p14="http://schemas.microsoft.com/office/powerpoint/2010/main" Requires="p14">
            <p:contentPart p14:bwMode="auto" r:id="rId4">
              <p14:nvContentPartPr>
                <p14:cNvPr id="864303" name="Ink 47"/>
                <p14:cNvContentPartPr>
                  <a14:cpLocks xmlns:a14="http://schemas.microsoft.com/office/drawing/2010/main" noRot="1" noChangeAspect="1" noEditPoints="1" noChangeArrowheads="1" noChangeShapeType="1"/>
                </p14:cNvContentPartPr>
                <p14:nvPr/>
              </p14:nvContentPartPr>
              <p14:xfrm>
                <a:off x="5105" y="773"/>
                <a:ext cx="1" cy="1"/>
              </p14:xfrm>
            </p:contentPart>
          </mc:Choice>
          <mc:Fallback>
            <p:pic>
              <p:nvPicPr>
                <p:cNvPr id="864303" name="Ink 47"/>
                <p:cNvPicPr>
                  <a:picLocks noRot="1" noChangeAspect="1" noEditPoints="1" noChangeArrowheads="1" noChangeShapeType="1"/>
                </p:cNvPicPr>
                <p:nvPr/>
              </p:nvPicPr>
              <p:blipFill>
                <a:blip r:embed="rId5"/>
                <a:stretch>
                  <a:fillRect/>
                </a:stretch>
              </p:blipFill>
              <p:spPr>
                <a:xfrm>
                  <a:off x="5079" y="747"/>
                  <a:ext cx="53" cy="5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64308" name="Ink 52"/>
                <p14:cNvContentPartPr>
                  <a14:cpLocks xmlns:a14="http://schemas.microsoft.com/office/drawing/2010/main" noRot="1" noChangeAspect="1" noEditPoints="1" noChangeArrowheads="1" noChangeShapeType="1"/>
                </p14:cNvContentPartPr>
                <p14:nvPr/>
              </p14:nvContentPartPr>
              <p14:xfrm>
                <a:off x="3740" y="478"/>
                <a:ext cx="1492" cy="1162"/>
              </p14:xfrm>
            </p:contentPart>
          </mc:Choice>
          <mc:Fallback>
            <p:pic>
              <p:nvPicPr>
                <p:cNvPr id="864308" name="Ink 52"/>
                <p:cNvPicPr>
                  <a:picLocks noRot="1" noChangeAspect="1" noEditPoints="1" noChangeArrowheads="1" noChangeShapeType="1"/>
                </p:cNvPicPr>
                <p:nvPr/>
              </p:nvPicPr>
              <p:blipFill>
                <a:blip r:embed="rId7"/>
                <a:stretch>
                  <a:fillRect/>
                </a:stretch>
              </p:blipFill>
              <p:spPr>
                <a:xfrm>
                  <a:off x="3733" y="464"/>
                  <a:ext cx="1514" cy="1184"/>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4301">
                                            <p:txEl>
                                              <p:pRg st="0" end="0"/>
                                            </p:txEl>
                                          </p:spTgt>
                                        </p:tgtEl>
                                        <p:attrNameLst>
                                          <p:attrName>style.visibility</p:attrName>
                                        </p:attrNameLst>
                                      </p:cBhvr>
                                      <p:to>
                                        <p:strVal val="visible"/>
                                      </p:to>
                                    </p:set>
                                    <p:anim calcmode="lin" valueType="num">
                                      <p:cBhvr additive="base">
                                        <p:cTn id="7" dur="500" fill="hold"/>
                                        <p:tgtEl>
                                          <p:spTgt spid="8643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43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64301">
                                            <p:txEl>
                                              <p:pRg st="1" end="1"/>
                                            </p:txEl>
                                          </p:spTgt>
                                        </p:tgtEl>
                                        <p:attrNameLst>
                                          <p:attrName>style.visibility</p:attrName>
                                        </p:attrNameLst>
                                      </p:cBhvr>
                                      <p:to>
                                        <p:strVal val="visible"/>
                                      </p:to>
                                    </p:set>
                                    <p:anim calcmode="lin" valueType="num">
                                      <p:cBhvr additive="base">
                                        <p:cTn id="13" dur="500" fill="hold"/>
                                        <p:tgtEl>
                                          <p:spTgt spid="86430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643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64301">
                                            <p:txEl>
                                              <p:pRg st="2" end="2"/>
                                            </p:txEl>
                                          </p:spTgt>
                                        </p:tgtEl>
                                        <p:attrNameLst>
                                          <p:attrName>style.visibility</p:attrName>
                                        </p:attrNameLst>
                                      </p:cBhvr>
                                      <p:to>
                                        <p:strVal val="visible"/>
                                      </p:to>
                                    </p:set>
                                    <p:anim calcmode="lin" valueType="num">
                                      <p:cBhvr additive="base">
                                        <p:cTn id="19" dur="500" fill="hold"/>
                                        <p:tgtEl>
                                          <p:spTgt spid="86430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43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64301">
                                            <p:txEl>
                                              <p:pRg st="3" end="3"/>
                                            </p:txEl>
                                          </p:spTgt>
                                        </p:tgtEl>
                                        <p:attrNameLst>
                                          <p:attrName>style.visibility</p:attrName>
                                        </p:attrNameLst>
                                      </p:cBhvr>
                                      <p:to>
                                        <p:strVal val="visible"/>
                                      </p:to>
                                    </p:set>
                                    <p:anim calcmode="lin" valueType="num">
                                      <p:cBhvr additive="base">
                                        <p:cTn id="23" dur="500" fill="hold"/>
                                        <p:tgtEl>
                                          <p:spTgt spid="86430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430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64301">
                                            <p:txEl>
                                              <p:pRg st="4" end="4"/>
                                            </p:txEl>
                                          </p:spTgt>
                                        </p:tgtEl>
                                        <p:attrNameLst>
                                          <p:attrName>style.visibility</p:attrName>
                                        </p:attrNameLst>
                                      </p:cBhvr>
                                      <p:to>
                                        <p:strVal val="visible"/>
                                      </p:to>
                                    </p:set>
                                    <p:anim calcmode="lin" valueType="num">
                                      <p:cBhvr additive="base">
                                        <p:cTn id="27" dur="500" fill="hold"/>
                                        <p:tgtEl>
                                          <p:spTgt spid="86430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6430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64301">
                                            <p:txEl>
                                              <p:pRg st="5" end="5"/>
                                            </p:txEl>
                                          </p:spTgt>
                                        </p:tgtEl>
                                        <p:attrNameLst>
                                          <p:attrName>style.visibility</p:attrName>
                                        </p:attrNameLst>
                                      </p:cBhvr>
                                      <p:to>
                                        <p:strVal val="visible"/>
                                      </p:to>
                                    </p:set>
                                    <p:anim calcmode="lin" valueType="num">
                                      <p:cBhvr additive="base">
                                        <p:cTn id="31" dur="500" fill="hold"/>
                                        <p:tgtEl>
                                          <p:spTgt spid="86430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643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64301">
                                            <p:txEl>
                                              <p:pRg st="6" end="6"/>
                                            </p:txEl>
                                          </p:spTgt>
                                        </p:tgtEl>
                                        <p:attrNameLst>
                                          <p:attrName>style.visibility</p:attrName>
                                        </p:attrNameLst>
                                      </p:cBhvr>
                                      <p:to>
                                        <p:strVal val="visible"/>
                                      </p:to>
                                    </p:set>
                                    <p:anim calcmode="lin" valueType="num">
                                      <p:cBhvr additive="base">
                                        <p:cTn id="37" dur="500" fill="hold"/>
                                        <p:tgtEl>
                                          <p:spTgt spid="86430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6430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64301">
                                            <p:txEl>
                                              <p:pRg st="7" end="7"/>
                                            </p:txEl>
                                          </p:spTgt>
                                        </p:tgtEl>
                                        <p:attrNameLst>
                                          <p:attrName>style.visibility</p:attrName>
                                        </p:attrNameLst>
                                      </p:cBhvr>
                                      <p:to>
                                        <p:strVal val="visible"/>
                                      </p:to>
                                    </p:set>
                                    <p:anim calcmode="lin" valueType="num">
                                      <p:cBhvr additive="base">
                                        <p:cTn id="41" dur="500" fill="hold"/>
                                        <p:tgtEl>
                                          <p:spTgt spid="86430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6430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864309"/>
                                        </p:tgtEl>
                                        <p:attrNameLst>
                                          <p:attrName>style.visibility</p:attrName>
                                        </p:attrNameLst>
                                      </p:cBhvr>
                                      <p:to>
                                        <p:strVal val="visible"/>
                                      </p:to>
                                    </p:set>
                                    <p:anim calcmode="lin" valueType="num">
                                      <p:cBhvr additive="base">
                                        <p:cTn id="45" dur="500" fill="hold"/>
                                        <p:tgtEl>
                                          <p:spTgt spid="864309"/>
                                        </p:tgtEl>
                                        <p:attrNameLst>
                                          <p:attrName>ppt_x</p:attrName>
                                        </p:attrNameLst>
                                      </p:cBhvr>
                                      <p:tavLst>
                                        <p:tav tm="0">
                                          <p:val>
                                            <p:strVal val="1+#ppt_w/2"/>
                                          </p:val>
                                        </p:tav>
                                        <p:tav tm="100000">
                                          <p:val>
                                            <p:strVal val="#ppt_x"/>
                                          </p:val>
                                        </p:tav>
                                      </p:tavLst>
                                    </p:anim>
                                    <p:anim calcmode="lin" valueType="num">
                                      <p:cBhvr additive="base">
                                        <p:cTn id="46" dur="500" fill="hold"/>
                                        <p:tgtEl>
                                          <p:spTgt spid="864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0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304800"/>
            <a:ext cx="4413250" cy="379413"/>
          </a:xfrm>
          <a:noFill/>
        </p:spPr>
        <p:txBody>
          <a:bodyPr wrap="none" lIns="63500" tIns="25400" rIns="63500" bIns="25400" anchor="t">
            <a:spAutoFit/>
          </a:bodyPr>
          <a:lstStyle/>
          <a:p>
            <a:r>
              <a:rPr lang="en-US" smtClean="0"/>
              <a:t>Magnetic Disk Characteristic</a:t>
            </a:r>
          </a:p>
        </p:txBody>
      </p:sp>
      <p:sp>
        <p:nvSpPr>
          <p:cNvPr id="849923" name="Rectangle 3"/>
          <p:cNvSpPr>
            <a:spLocks noGrp="1" noChangeArrowheads="1"/>
          </p:cNvSpPr>
          <p:nvPr>
            <p:ph type="body" idx="1"/>
          </p:nvPr>
        </p:nvSpPr>
        <p:spPr>
          <a:xfrm>
            <a:off x="76200" y="712788"/>
            <a:ext cx="8991600" cy="6081712"/>
          </a:xfrm>
          <a:noFill/>
        </p:spPr>
        <p:txBody>
          <a:bodyPr lIns="63500" tIns="25400" rIns="63500" bIns="25400">
            <a:spAutoFit/>
          </a:bodyPr>
          <a:lstStyle/>
          <a:p>
            <a:pPr>
              <a:lnSpc>
                <a:spcPct val="80000"/>
              </a:lnSpc>
              <a:spcBef>
                <a:spcPct val="15000"/>
              </a:spcBef>
              <a:tabLst>
                <a:tab pos="2635250" algn="l"/>
              </a:tabLst>
            </a:pPr>
            <a:r>
              <a:rPr lang="en-US" smtClean="0"/>
              <a:t>Cylinder: all the tracks under the </a:t>
            </a:r>
            <a:br>
              <a:rPr lang="en-US" smtClean="0"/>
            </a:br>
            <a:r>
              <a:rPr lang="en-US" smtClean="0"/>
              <a:t>head at a given point on all surface</a:t>
            </a:r>
          </a:p>
          <a:p>
            <a:pPr>
              <a:lnSpc>
                <a:spcPct val="80000"/>
              </a:lnSpc>
              <a:spcBef>
                <a:spcPct val="15000"/>
              </a:spcBef>
              <a:tabLst>
                <a:tab pos="2635250" algn="l"/>
              </a:tabLst>
            </a:pPr>
            <a:r>
              <a:rPr lang="en-US" smtClean="0"/>
              <a:t>Read/write data is a three-stage </a:t>
            </a:r>
            <a:br>
              <a:rPr lang="en-US" smtClean="0"/>
            </a:br>
            <a:r>
              <a:rPr lang="en-US" smtClean="0"/>
              <a:t>process:</a:t>
            </a:r>
          </a:p>
          <a:p>
            <a:pPr lvl="1">
              <a:lnSpc>
                <a:spcPct val="80000"/>
              </a:lnSpc>
              <a:spcBef>
                <a:spcPct val="15000"/>
              </a:spcBef>
              <a:tabLst>
                <a:tab pos="2635250" algn="l"/>
              </a:tabLst>
            </a:pPr>
            <a:r>
              <a:rPr lang="en-US" smtClean="0"/>
              <a:t>Seek time: position the head/arm over the proper track (into proper cylinder)</a:t>
            </a:r>
          </a:p>
          <a:p>
            <a:pPr lvl="1">
              <a:lnSpc>
                <a:spcPct val="80000"/>
              </a:lnSpc>
              <a:spcBef>
                <a:spcPct val="15000"/>
              </a:spcBef>
              <a:tabLst>
                <a:tab pos="2635250" algn="l"/>
              </a:tabLst>
            </a:pPr>
            <a:r>
              <a:rPr lang="en-US" smtClean="0"/>
              <a:t>Rotational latency: wait for the desired sector</a:t>
            </a:r>
            <a:br>
              <a:rPr lang="en-US" smtClean="0"/>
            </a:br>
            <a:r>
              <a:rPr lang="en-US" smtClean="0"/>
              <a:t>to rotate under the read/write head</a:t>
            </a:r>
          </a:p>
          <a:p>
            <a:pPr lvl="1">
              <a:lnSpc>
                <a:spcPct val="80000"/>
              </a:lnSpc>
              <a:spcBef>
                <a:spcPct val="15000"/>
              </a:spcBef>
              <a:tabLst>
                <a:tab pos="2635250" algn="l"/>
              </a:tabLst>
            </a:pPr>
            <a:r>
              <a:rPr lang="en-US" smtClean="0"/>
              <a:t>Transfer time: transfer a block of bits (sector)</a:t>
            </a:r>
            <a:br>
              <a:rPr lang="en-US" smtClean="0"/>
            </a:br>
            <a:r>
              <a:rPr lang="en-US" smtClean="0"/>
              <a:t>under the read-write head</a:t>
            </a:r>
          </a:p>
          <a:p>
            <a:pPr>
              <a:lnSpc>
                <a:spcPct val="80000"/>
              </a:lnSpc>
              <a:spcBef>
                <a:spcPct val="15000"/>
              </a:spcBef>
              <a:tabLst>
                <a:tab pos="2635250" algn="l"/>
              </a:tabLst>
            </a:pPr>
            <a:r>
              <a:rPr lang="en-US" smtClean="0">
                <a:solidFill>
                  <a:schemeClr val="hlink"/>
                </a:solidFill>
              </a:rPr>
              <a:t>Disk Latency = Queueing Time + Controller time +</a:t>
            </a:r>
            <a:br>
              <a:rPr lang="en-US" smtClean="0">
                <a:solidFill>
                  <a:schemeClr val="hlink"/>
                </a:solidFill>
              </a:rPr>
            </a:br>
            <a:r>
              <a:rPr lang="en-US" smtClean="0">
                <a:solidFill>
                  <a:schemeClr val="hlink"/>
                </a:solidFill>
              </a:rPr>
              <a:t>	Seek Time + Rotation Time + Xfer Time</a:t>
            </a:r>
          </a:p>
          <a:p>
            <a:pPr>
              <a:lnSpc>
                <a:spcPct val="80000"/>
              </a:lnSpc>
              <a:spcBef>
                <a:spcPct val="15000"/>
              </a:spcBef>
              <a:tabLst>
                <a:tab pos="2635250" algn="l"/>
              </a:tabLst>
            </a:pPr>
            <a:endParaRPr lang="en-US" smtClean="0">
              <a:solidFill>
                <a:schemeClr val="hlink"/>
              </a:solidFill>
            </a:endParaRPr>
          </a:p>
          <a:p>
            <a:pPr>
              <a:lnSpc>
                <a:spcPct val="80000"/>
              </a:lnSpc>
              <a:spcBef>
                <a:spcPct val="15000"/>
              </a:spcBef>
              <a:tabLst>
                <a:tab pos="2635250" algn="l"/>
              </a:tabLst>
            </a:pPr>
            <a:endParaRPr lang="en-US" smtClean="0">
              <a:solidFill>
                <a:schemeClr val="hlink"/>
              </a:solidFill>
            </a:endParaRPr>
          </a:p>
          <a:p>
            <a:pPr>
              <a:lnSpc>
                <a:spcPct val="80000"/>
              </a:lnSpc>
              <a:spcBef>
                <a:spcPct val="15000"/>
              </a:spcBef>
              <a:tabLst>
                <a:tab pos="2635250" algn="l"/>
              </a:tabLst>
            </a:pPr>
            <a:endParaRPr lang="en-US" smtClean="0">
              <a:solidFill>
                <a:schemeClr val="hlink"/>
              </a:solidFill>
            </a:endParaRPr>
          </a:p>
          <a:p>
            <a:pPr>
              <a:lnSpc>
                <a:spcPct val="80000"/>
              </a:lnSpc>
              <a:spcBef>
                <a:spcPct val="15000"/>
              </a:spcBef>
              <a:tabLst>
                <a:tab pos="2635250" algn="l"/>
              </a:tabLst>
            </a:pPr>
            <a:endParaRPr lang="en-US" smtClean="0">
              <a:solidFill>
                <a:schemeClr val="hlink"/>
              </a:solidFill>
            </a:endParaRPr>
          </a:p>
          <a:p>
            <a:pPr>
              <a:lnSpc>
                <a:spcPct val="80000"/>
              </a:lnSpc>
              <a:spcBef>
                <a:spcPct val="15000"/>
              </a:spcBef>
              <a:tabLst>
                <a:tab pos="2635250" algn="l"/>
              </a:tabLst>
            </a:pPr>
            <a:r>
              <a:rPr lang="en-US" smtClean="0">
                <a:solidFill>
                  <a:schemeClr val="hlink"/>
                </a:solidFill>
              </a:rPr>
              <a:t>Highest Bandwidth: </a:t>
            </a:r>
          </a:p>
          <a:p>
            <a:pPr lvl="1">
              <a:lnSpc>
                <a:spcPct val="80000"/>
              </a:lnSpc>
              <a:spcBef>
                <a:spcPct val="15000"/>
              </a:spcBef>
              <a:tabLst>
                <a:tab pos="2635250" algn="l"/>
              </a:tabLst>
            </a:pPr>
            <a:r>
              <a:rPr lang="en-US" smtClean="0"/>
              <a:t>transfer large group of blocks sequentially from one track</a:t>
            </a:r>
          </a:p>
          <a:p>
            <a:pPr>
              <a:lnSpc>
                <a:spcPct val="80000"/>
              </a:lnSpc>
              <a:spcBef>
                <a:spcPct val="15000"/>
              </a:spcBef>
              <a:tabLst>
                <a:tab pos="2635250" algn="l"/>
              </a:tabLst>
            </a:pPr>
            <a:endParaRPr lang="en-US" smtClean="0"/>
          </a:p>
        </p:txBody>
      </p:sp>
      <p:sp useBgFill="1">
        <p:nvSpPr>
          <p:cNvPr id="18436" name="Oval 4"/>
          <p:cNvSpPr>
            <a:spLocks noChangeArrowheads="1"/>
          </p:cNvSpPr>
          <p:nvPr/>
        </p:nvSpPr>
        <p:spPr bwMode="auto">
          <a:xfrm>
            <a:off x="6591300" y="1473200"/>
            <a:ext cx="1244600" cy="38100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8437" name="Oval 5"/>
          <p:cNvSpPr>
            <a:spLocks noChangeArrowheads="1"/>
          </p:cNvSpPr>
          <p:nvPr/>
        </p:nvSpPr>
        <p:spPr bwMode="auto">
          <a:xfrm>
            <a:off x="6591300" y="1244600"/>
            <a:ext cx="1244600" cy="38100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8438" name="Oval 6"/>
          <p:cNvSpPr>
            <a:spLocks noChangeArrowheads="1"/>
          </p:cNvSpPr>
          <p:nvPr/>
        </p:nvSpPr>
        <p:spPr bwMode="auto">
          <a:xfrm>
            <a:off x="6565900" y="1066800"/>
            <a:ext cx="1244600" cy="38100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8439" name="Oval 7"/>
          <p:cNvSpPr>
            <a:spLocks noChangeArrowheads="1"/>
          </p:cNvSpPr>
          <p:nvPr/>
        </p:nvSpPr>
        <p:spPr bwMode="auto">
          <a:xfrm>
            <a:off x="6565900" y="914400"/>
            <a:ext cx="1244600" cy="38100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Line 8"/>
          <p:cNvSpPr>
            <a:spLocks noChangeShapeType="1"/>
          </p:cNvSpPr>
          <p:nvPr/>
        </p:nvSpPr>
        <p:spPr bwMode="auto">
          <a:xfrm>
            <a:off x="7169150" y="1085850"/>
            <a:ext cx="241300"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Line 9"/>
          <p:cNvSpPr>
            <a:spLocks noChangeShapeType="1"/>
          </p:cNvSpPr>
          <p:nvPr/>
        </p:nvSpPr>
        <p:spPr bwMode="auto">
          <a:xfrm>
            <a:off x="7143750" y="1060450"/>
            <a:ext cx="596900" cy="8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2" name="Line 10"/>
          <p:cNvSpPr>
            <a:spLocks noChangeShapeType="1"/>
          </p:cNvSpPr>
          <p:nvPr/>
        </p:nvSpPr>
        <p:spPr bwMode="auto">
          <a:xfrm flipV="1">
            <a:off x="7448550" y="476250"/>
            <a:ext cx="292100" cy="723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Rectangle 11"/>
          <p:cNvSpPr>
            <a:spLocks noChangeArrowheads="1"/>
          </p:cNvSpPr>
          <p:nvPr/>
        </p:nvSpPr>
        <p:spPr bwMode="auto">
          <a:xfrm>
            <a:off x="7759700" y="317500"/>
            <a:ext cx="838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latin typeface="Arial" pitchFamily="34" charset="0"/>
              </a:rPr>
              <a:t>Sector</a:t>
            </a:r>
          </a:p>
        </p:txBody>
      </p:sp>
      <p:sp>
        <p:nvSpPr>
          <p:cNvPr id="18444" name="Line 12"/>
          <p:cNvSpPr>
            <a:spLocks noChangeShapeType="1"/>
          </p:cNvSpPr>
          <p:nvPr/>
        </p:nvSpPr>
        <p:spPr bwMode="auto">
          <a:xfrm flipV="1">
            <a:off x="7029450" y="158750"/>
            <a:ext cx="368300" cy="825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Rectangle 13"/>
          <p:cNvSpPr>
            <a:spLocks noChangeArrowheads="1"/>
          </p:cNvSpPr>
          <p:nvPr/>
        </p:nvSpPr>
        <p:spPr bwMode="auto">
          <a:xfrm>
            <a:off x="7442200" y="0"/>
            <a:ext cx="736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latin typeface="Arial" pitchFamily="34" charset="0"/>
              </a:rPr>
              <a:t>Track</a:t>
            </a:r>
          </a:p>
        </p:txBody>
      </p:sp>
      <p:grpSp>
        <p:nvGrpSpPr>
          <p:cNvPr id="849969" name="Group 49"/>
          <p:cNvGrpSpPr>
            <a:grpSpLocks/>
          </p:cNvGrpSpPr>
          <p:nvPr/>
        </p:nvGrpSpPr>
        <p:grpSpPr bwMode="auto">
          <a:xfrm>
            <a:off x="6781800" y="1003300"/>
            <a:ext cx="2362200" cy="723900"/>
            <a:chOff x="4272" y="632"/>
            <a:chExt cx="1488" cy="456"/>
          </a:xfrm>
        </p:grpSpPr>
        <p:grpSp>
          <p:nvGrpSpPr>
            <p:cNvPr id="18467" name="Group 48"/>
            <p:cNvGrpSpPr>
              <a:grpSpLocks/>
            </p:cNvGrpSpPr>
            <p:nvPr/>
          </p:nvGrpSpPr>
          <p:grpSpPr bwMode="auto">
            <a:xfrm>
              <a:off x="4272" y="632"/>
              <a:ext cx="520" cy="456"/>
              <a:chOff x="4272" y="632"/>
              <a:chExt cx="520" cy="456"/>
            </a:xfrm>
          </p:grpSpPr>
          <p:sp>
            <p:nvSpPr>
              <p:cNvPr id="18470" name="Oval 15"/>
              <p:cNvSpPr>
                <a:spLocks noChangeArrowheads="1"/>
              </p:cNvSpPr>
              <p:nvPr/>
            </p:nvSpPr>
            <p:spPr bwMode="auto">
              <a:xfrm>
                <a:off x="4272" y="947"/>
                <a:ext cx="520" cy="141"/>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Oval 16"/>
              <p:cNvSpPr>
                <a:spLocks noChangeArrowheads="1"/>
              </p:cNvSpPr>
              <p:nvPr/>
            </p:nvSpPr>
            <p:spPr bwMode="auto">
              <a:xfrm>
                <a:off x="4280" y="632"/>
                <a:ext cx="496" cy="12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Line 17"/>
              <p:cNvSpPr>
                <a:spLocks noChangeShapeType="1"/>
              </p:cNvSpPr>
              <p:nvPr/>
            </p:nvSpPr>
            <p:spPr bwMode="auto">
              <a:xfrm>
                <a:off x="4272" y="696"/>
                <a:ext cx="0" cy="32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Line 18"/>
              <p:cNvSpPr>
                <a:spLocks noChangeShapeType="1"/>
              </p:cNvSpPr>
              <p:nvPr/>
            </p:nvSpPr>
            <p:spPr bwMode="auto">
              <a:xfrm>
                <a:off x="4776" y="696"/>
                <a:ext cx="0" cy="344"/>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68" name="Line 19"/>
            <p:cNvSpPr>
              <a:spLocks noChangeShapeType="1"/>
            </p:cNvSpPr>
            <p:nvPr/>
          </p:nvSpPr>
          <p:spPr bwMode="auto">
            <a:xfrm>
              <a:off x="4780" y="924"/>
              <a:ext cx="348" cy="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Rectangle 20"/>
            <p:cNvSpPr>
              <a:spLocks noChangeArrowheads="1"/>
            </p:cNvSpPr>
            <p:nvPr/>
          </p:nvSpPr>
          <p:spPr bwMode="auto">
            <a:xfrm>
              <a:off x="5104" y="872"/>
              <a:ext cx="65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solidFill>
                    <a:schemeClr val="accent1"/>
                  </a:solidFill>
                  <a:latin typeface="Arial" pitchFamily="34" charset="0"/>
                </a:rPr>
                <a:t>Cylinder</a:t>
              </a:r>
            </a:p>
          </p:txBody>
        </p:sp>
      </p:grpSp>
      <p:grpSp>
        <p:nvGrpSpPr>
          <p:cNvPr id="849971" name="Group 51"/>
          <p:cNvGrpSpPr>
            <a:grpSpLocks/>
          </p:cNvGrpSpPr>
          <p:nvPr/>
        </p:nvGrpSpPr>
        <p:grpSpPr bwMode="auto">
          <a:xfrm>
            <a:off x="5753100" y="1079500"/>
            <a:ext cx="1028700" cy="596900"/>
            <a:chOff x="3600" y="680"/>
            <a:chExt cx="648" cy="376"/>
          </a:xfrm>
        </p:grpSpPr>
        <p:sp>
          <p:nvSpPr>
            <p:cNvPr id="18460" name="Rectangle 28"/>
            <p:cNvSpPr>
              <a:spLocks noChangeArrowheads="1"/>
            </p:cNvSpPr>
            <p:nvPr/>
          </p:nvSpPr>
          <p:spPr bwMode="auto">
            <a:xfrm>
              <a:off x="3600" y="685"/>
              <a:ext cx="43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solidFill>
                    <a:schemeClr val="hlink"/>
                  </a:solidFill>
                  <a:latin typeface="Arial" pitchFamily="34" charset="0"/>
                </a:rPr>
                <a:t>Head</a:t>
              </a:r>
            </a:p>
          </p:txBody>
        </p:sp>
        <p:sp>
          <p:nvSpPr>
            <p:cNvPr id="18461" name="Line 21"/>
            <p:cNvSpPr>
              <a:spLocks noChangeShapeType="1"/>
            </p:cNvSpPr>
            <p:nvPr/>
          </p:nvSpPr>
          <p:spPr bwMode="auto">
            <a:xfrm>
              <a:off x="4008" y="680"/>
              <a:ext cx="0" cy="376"/>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2" name="Line 22"/>
            <p:cNvSpPr>
              <a:spLocks noChangeShapeType="1"/>
            </p:cNvSpPr>
            <p:nvPr/>
          </p:nvSpPr>
          <p:spPr bwMode="auto">
            <a:xfrm>
              <a:off x="4000" y="695"/>
              <a:ext cx="248"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3" name="Line 23"/>
            <p:cNvSpPr>
              <a:spLocks noChangeShapeType="1"/>
            </p:cNvSpPr>
            <p:nvPr/>
          </p:nvSpPr>
          <p:spPr bwMode="auto">
            <a:xfrm>
              <a:off x="4016" y="824"/>
              <a:ext cx="231"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4" name="Line 24"/>
            <p:cNvSpPr>
              <a:spLocks noChangeShapeType="1"/>
            </p:cNvSpPr>
            <p:nvPr/>
          </p:nvSpPr>
          <p:spPr bwMode="auto">
            <a:xfrm>
              <a:off x="4016" y="944"/>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5" name="Line 25"/>
            <p:cNvSpPr>
              <a:spLocks noChangeShapeType="1"/>
            </p:cNvSpPr>
            <p:nvPr/>
          </p:nvSpPr>
          <p:spPr bwMode="auto">
            <a:xfrm>
              <a:off x="4016" y="1056"/>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6" name="Line 26"/>
            <p:cNvSpPr>
              <a:spLocks noChangeShapeType="1"/>
            </p:cNvSpPr>
            <p:nvPr/>
          </p:nvSpPr>
          <p:spPr bwMode="auto">
            <a:xfrm flipH="1">
              <a:off x="3744" y="888"/>
              <a:ext cx="27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48" name="Line 29"/>
          <p:cNvSpPr>
            <a:spLocks noChangeShapeType="1"/>
          </p:cNvSpPr>
          <p:nvPr/>
        </p:nvSpPr>
        <p:spPr bwMode="auto">
          <a:xfrm>
            <a:off x="7810500" y="1752600"/>
            <a:ext cx="368300" cy="10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Rectangle 30"/>
          <p:cNvSpPr>
            <a:spLocks noChangeArrowheads="1"/>
          </p:cNvSpPr>
          <p:nvPr/>
        </p:nvSpPr>
        <p:spPr bwMode="auto">
          <a:xfrm>
            <a:off x="8115300" y="1752600"/>
            <a:ext cx="838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latin typeface="Arial" pitchFamily="34" charset="0"/>
              </a:rPr>
              <a:t>Platter</a:t>
            </a:r>
          </a:p>
        </p:txBody>
      </p:sp>
      <p:grpSp>
        <p:nvGrpSpPr>
          <p:cNvPr id="849956" name="Group 36"/>
          <p:cNvGrpSpPr>
            <a:grpSpLocks/>
          </p:cNvGrpSpPr>
          <p:nvPr/>
        </p:nvGrpSpPr>
        <p:grpSpPr bwMode="auto">
          <a:xfrm>
            <a:off x="533400" y="4457700"/>
            <a:ext cx="8070850" cy="1235075"/>
            <a:chOff x="478" y="3072"/>
            <a:chExt cx="5123" cy="816"/>
          </a:xfrm>
        </p:grpSpPr>
        <p:sp>
          <p:nvSpPr>
            <p:cNvPr id="18451" name="Rectangle 37"/>
            <p:cNvSpPr>
              <a:spLocks noChangeArrowheads="1"/>
            </p:cNvSpPr>
            <p:nvPr/>
          </p:nvSpPr>
          <p:spPr bwMode="auto">
            <a:xfrm>
              <a:off x="1200" y="3072"/>
              <a:ext cx="1200" cy="81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2000"/>
                <a:t>Software</a:t>
              </a:r>
            </a:p>
            <a:p>
              <a:pPr marL="228600" indent="-228600"/>
              <a:r>
                <a:rPr lang="en-US" sz="2000"/>
                <a:t>Queue</a:t>
              </a:r>
            </a:p>
            <a:p>
              <a:pPr marL="228600" indent="-228600"/>
              <a:r>
                <a:rPr lang="en-US" sz="2000"/>
                <a:t>(Device Driver)</a:t>
              </a:r>
            </a:p>
          </p:txBody>
        </p:sp>
        <p:sp>
          <p:nvSpPr>
            <p:cNvPr id="18452"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3"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4" name="Rectangle 40"/>
            <p:cNvSpPr>
              <a:spLocks noChangeArrowheads="1"/>
            </p:cNvSpPr>
            <p:nvPr/>
          </p:nvSpPr>
          <p:spPr bwMode="auto">
            <a:xfrm>
              <a:off x="2784" y="3072"/>
              <a:ext cx="384" cy="816"/>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spcBef>
                  <a:spcPct val="10000"/>
                </a:spcBef>
              </a:pPr>
              <a:r>
                <a:rPr lang="en-US" sz="2000"/>
                <a:t>Hardware</a:t>
              </a:r>
            </a:p>
            <a:p>
              <a:pPr marL="228600" indent="-228600">
                <a:spcBef>
                  <a:spcPct val="10000"/>
                </a:spcBef>
              </a:pPr>
              <a:r>
                <a:rPr lang="en-US" sz="2000"/>
                <a:t>Controller</a:t>
              </a:r>
            </a:p>
          </p:txBody>
        </p:sp>
        <p:sp>
          <p:nvSpPr>
            <p:cNvPr id="18455" name="Rectangle 41"/>
            <p:cNvSpPr>
              <a:spLocks noChangeArrowheads="1"/>
            </p:cNvSpPr>
            <p:nvPr/>
          </p:nvSpPr>
          <p:spPr bwMode="auto">
            <a:xfrm>
              <a:off x="3552" y="3072"/>
              <a:ext cx="1440" cy="816"/>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2000"/>
                <a:t> Media Time</a:t>
              </a:r>
            </a:p>
            <a:p>
              <a:pPr marL="228600" indent="-228600"/>
              <a:r>
                <a:rPr lang="en-US" sz="2000"/>
                <a:t>(Seek+Rot+Xfer)</a:t>
              </a:r>
            </a:p>
          </p:txBody>
        </p:sp>
        <p:sp>
          <p:nvSpPr>
            <p:cNvPr id="18456"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7"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8" name="Text Box 44"/>
            <p:cNvSpPr txBox="1">
              <a:spLocks noChangeArrowheads="1"/>
            </p:cNvSpPr>
            <p:nvPr/>
          </p:nvSpPr>
          <p:spPr bwMode="auto">
            <a:xfrm rot="5400000">
              <a:off x="185" y="3366"/>
              <a:ext cx="814" cy="22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Request</a:t>
              </a:r>
            </a:p>
          </p:txBody>
        </p:sp>
        <p:sp>
          <p:nvSpPr>
            <p:cNvPr id="18459" name="Text Box 45"/>
            <p:cNvSpPr txBox="1">
              <a:spLocks noChangeArrowheads="1"/>
            </p:cNvSpPr>
            <p:nvPr/>
          </p:nvSpPr>
          <p:spPr bwMode="auto">
            <a:xfrm rot="5400000">
              <a:off x="5156" y="3366"/>
              <a:ext cx="664" cy="22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Result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84996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49923">
                                            <p:txEl>
                                              <p:pRg st="1" end="1"/>
                                            </p:txEl>
                                          </p:spTgt>
                                        </p:tgtEl>
                                        <p:attrNameLst>
                                          <p:attrName>style.visibility</p:attrName>
                                        </p:attrNameLst>
                                      </p:cBhvr>
                                      <p:to>
                                        <p:strVal val="visible"/>
                                      </p:to>
                                    </p:set>
                                    <p:anim calcmode="lin" valueType="num">
                                      <p:cBhvr additive="base">
                                        <p:cTn id="16" dur="500" fill="hold"/>
                                        <p:tgtEl>
                                          <p:spTgt spid="84992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4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849923">
                                            <p:txEl>
                                              <p:pRg st="2" end="2"/>
                                            </p:txEl>
                                          </p:spTgt>
                                        </p:tgtEl>
                                        <p:attrNameLst>
                                          <p:attrName>style.visibility</p:attrName>
                                        </p:attrNameLst>
                                      </p:cBhvr>
                                      <p:to>
                                        <p:strVal val="visible"/>
                                      </p:to>
                                    </p:set>
                                    <p:anim calcmode="lin" valueType="num">
                                      <p:cBhvr additive="base">
                                        <p:cTn id="22" dur="500" fill="hold"/>
                                        <p:tgtEl>
                                          <p:spTgt spid="8499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499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8499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49923">
                                            <p:txEl>
                                              <p:pRg st="3" end="3"/>
                                            </p:txEl>
                                          </p:spTgt>
                                        </p:tgtEl>
                                        <p:attrNameLst>
                                          <p:attrName>style.visibility</p:attrName>
                                        </p:attrNameLst>
                                      </p:cBhvr>
                                      <p:to>
                                        <p:strVal val="visible"/>
                                      </p:to>
                                    </p:set>
                                    <p:anim calcmode="lin" valueType="num">
                                      <p:cBhvr additive="base">
                                        <p:cTn id="31" dur="500" fill="hold"/>
                                        <p:tgtEl>
                                          <p:spTgt spid="8499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49923">
                                            <p:txEl>
                                              <p:pRg st="4" end="4"/>
                                            </p:txEl>
                                          </p:spTgt>
                                        </p:tgtEl>
                                        <p:attrNameLst>
                                          <p:attrName>style.visibility</p:attrName>
                                        </p:attrNameLst>
                                      </p:cBhvr>
                                      <p:to>
                                        <p:strVal val="visible"/>
                                      </p:to>
                                    </p:set>
                                    <p:anim calcmode="lin" valueType="num">
                                      <p:cBhvr additive="base">
                                        <p:cTn id="37" dur="500" fill="hold"/>
                                        <p:tgtEl>
                                          <p:spTgt spid="84992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49923">
                                            <p:txEl>
                                              <p:pRg st="5" end="5"/>
                                            </p:txEl>
                                          </p:spTgt>
                                        </p:tgtEl>
                                        <p:attrNameLst>
                                          <p:attrName>style.visibility</p:attrName>
                                        </p:attrNameLst>
                                      </p:cBhvr>
                                      <p:to>
                                        <p:strVal val="visible"/>
                                      </p:to>
                                    </p:set>
                                    <p:anim calcmode="lin" valueType="num">
                                      <p:cBhvr additive="base">
                                        <p:cTn id="43" dur="500" fill="hold"/>
                                        <p:tgtEl>
                                          <p:spTgt spid="84992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2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49956"/>
                                        </p:tgtEl>
                                        <p:attrNameLst>
                                          <p:attrName>style.visibility</p:attrName>
                                        </p:attrNameLst>
                                      </p:cBhvr>
                                      <p:to>
                                        <p:strVal val="visible"/>
                                      </p:to>
                                    </p:set>
                                    <p:anim calcmode="lin" valueType="num">
                                      <p:cBhvr additive="base">
                                        <p:cTn id="47" dur="500" fill="hold"/>
                                        <p:tgtEl>
                                          <p:spTgt spid="849956"/>
                                        </p:tgtEl>
                                        <p:attrNameLst>
                                          <p:attrName>ppt_x</p:attrName>
                                        </p:attrNameLst>
                                      </p:cBhvr>
                                      <p:tavLst>
                                        <p:tav tm="0">
                                          <p:val>
                                            <p:strVal val="1+#ppt_w/2"/>
                                          </p:val>
                                        </p:tav>
                                        <p:tav tm="100000">
                                          <p:val>
                                            <p:strVal val="#ppt_x"/>
                                          </p:val>
                                        </p:tav>
                                      </p:tavLst>
                                    </p:anim>
                                    <p:anim calcmode="lin" valueType="num">
                                      <p:cBhvr additive="base">
                                        <p:cTn id="48" dur="500" fill="hold"/>
                                        <p:tgtEl>
                                          <p:spTgt spid="84995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49923">
                                            <p:txEl>
                                              <p:pRg st="10" end="10"/>
                                            </p:txEl>
                                          </p:spTgt>
                                        </p:tgtEl>
                                        <p:attrNameLst>
                                          <p:attrName>style.visibility</p:attrName>
                                        </p:attrNameLst>
                                      </p:cBhvr>
                                      <p:to>
                                        <p:strVal val="visible"/>
                                      </p:to>
                                    </p:set>
                                    <p:anim calcmode="lin" valueType="num">
                                      <p:cBhvr additive="base">
                                        <p:cTn id="53" dur="500" fill="hold"/>
                                        <p:tgtEl>
                                          <p:spTgt spid="84992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4992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49923">
                                            <p:txEl>
                                              <p:pRg st="11" end="11"/>
                                            </p:txEl>
                                          </p:spTgt>
                                        </p:tgtEl>
                                        <p:attrNameLst>
                                          <p:attrName>style.visibility</p:attrName>
                                        </p:attrNameLst>
                                      </p:cBhvr>
                                      <p:to>
                                        <p:strVal val="visible"/>
                                      </p:to>
                                    </p:set>
                                    <p:anim calcmode="lin" valueType="num">
                                      <p:cBhvr additive="base">
                                        <p:cTn id="57" dur="500" fill="hold"/>
                                        <p:tgtEl>
                                          <p:spTgt spid="84992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499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60563" y="304800"/>
            <a:ext cx="5537200" cy="379413"/>
          </a:xfrm>
          <a:noFill/>
        </p:spPr>
        <p:txBody>
          <a:bodyPr wrap="none" lIns="63500" tIns="25400" rIns="63500" bIns="25400" anchor="t">
            <a:spAutoFit/>
          </a:bodyPr>
          <a:lstStyle/>
          <a:p>
            <a:r>
              <a:rPr lang="en-US" smtClean="0"/>
              <a:t>Typical Numbers of a Magnetic Disk</a:t>
            </a:r>
          </a:p>
        </p:txBody>
      </p:sp>
      <p:sp>
        <p:nvSpPr>
          <p:cNvPr id="19459" name="Rectangle 3"/>
          <p:cNvSpPr>
            <a:spLocks noGrp="1" noChangeArrowheads="1"/>
          </p:cNvSpPr>
          <p:nvPr>
            <p:ph type="body" idx="1"/>
          </p:nvPr>
        </p:nvSpPr>
        <p:spPr>
          <a:xfrm>
            <a:off x="228600" y="762000"/>
            <a:ext cx="8915400" cy="6048375"/>
          </a:xfrm>
          <a:noFill/>
        </p:spPr>
        <p:txBody>
          <a:bodyPr lIns="63500" tIns="25400" rIns="63500" bIns="25400">
            <a:spAutoFit/>
          </a:bodyPr>
          <a:lstStyle/>
          <a:p>
            <a:pPr>
              <a:lnSpc>
                <a:spcPct val="80000"/>
              </a:lnSpc>
              <a:spcBef>
                <a:spcPct val="10000"/>
              </a:spcBef>
            </a:pPr>
            <a:r>
              <a:rPr lang="en-US" smtClean="0"/>
              <a:t>Average seek time as reported by the industry:</a:t>
            </a:r>
          </a:p>
          <a:p>
            <a:pPr lvl="1">
              <a:lnSpc>
                <a:spcPct val="80000"/>
              </a:lnSpc>
              <a:spcBef>
                <a:spcPct val="10000"/>
              </a:spcBef>
            </a:pPr>
            <a:r>
              <a:rPr lang="en-US" smtClean="0"/>
              <a:t>Typically in the range of 8 ms to 12 ms</a:t>
            </a:r>
          </a:p>
          <a:p>
            <a:pPr lvl="1">
              <a:lnSpc>
                <a:spcPct val="80000"/>
              </a:lnSpc>
              <a:spcBef>
                <a:spcPct val="10000"/>
              </a:spcBef>
            </a:pPr>
            <a:r>
              <a:rPr lang="en-US" smtClean="0"/>
              <a:t>Due to locality of disk reference may only be 25% to 33% of the advertised number</a:t>
            </a:r>
          </a:p>
          <a:p>
            <a:pPr>
              <a:lnSpc>
                <a:spcPct val="80000"/>
              </a:lnSpc>
              <a:spcBef>
                <a:spcPct val="10000"/>
              </a:spcBef>
            </a:pPr>
            <a:r>
              <a:rPr lang="en-US" smtClean="0"/>
              <a:t>Rotational Latency:</a:t>
            </a:r>
          </a:p>
          <a:p>
            <a:pPr lvl="1">
              <a:lnSpc>
                <a:spcPct val="80000"/>
              </a:lnSpc>
              <a:spcBef>
                <a:spcPct val="10000"/>
              </a:spcBef>
            </a:pPr>
            <a:r>
              <a:rPr lang="en-US" i="1" smtClean="0"/>
              <a:t>Most</a:t>
            </a:r>
            <a:r>
              <a:rPr lang="en-US" smtClean="0"/>
              <a:t> disks rotate at 3,600 to 7200 RPM (Up to 15,000RPM or more)</a:t>
            </a:r>
          </a:p>
          <a:p>
            <a:pPr lvl="1">
              <a:lnSpc>
                <a:spcPct val="80000"/>
              </a:lnSpc>
              <a:spcBef>
                <a:spcPct val="10000"/>
              </a:spcBef>
            </a:pPr>
            <a:r>
              <a:rPr lang="en-US" smtClean="0"/>
              <a:t>Approximately 16 ms to 8 ms per revolution, respectively</a:t>
            </a:r>
          </a:p>
          <a:p>
            <a:pPr lvl="1">
              <a:lnSpc>
                <a:spcPct val="80000"/>
              </a:lnSpc>
              <a:spcBef>
                <a:spcPct val="10000"/>
              </a:spcBef>
            </a:pPr>
            <a:r>
              <a:rPr lang="en-US" smtClean="0"/>
              <a:t>An average latency to the desired information is halfway around the disk: 8 ms at 3600 RPM, 4 ms at 7200 RPM</a:t>
            </a:r>
          </a:p>
          <a:p>
            <a:pPr>
              <a:lnSpc>
                <a:spcPct val="80000"/>
              </a:lnSpc>
              <a:spcBef>
                <a:spcPct val="10000"/>
              </a:spcBef>
            </a:pPr>
            <a:r>
              <a:rPr lang="en-US" smtClean="0"/>
              <a:t>Transfer Time is a function of:</a:t>
            </a:r>
          </a:p>
          <a:p>
            <a:pPr lvl="1">
              <a:lnSpc>
                <a:spcPct val="80000"/>
              </a:lnSpc>
              <a:spcBef>
                <a:spcPct val="10000"/>
              </a:spcBef>
            </a:pPr>
            <a:r>
              <a:rPr lang="en-US" smtClean="0"/>
              <a:t>Transfer size (usually a sector): 1 KB / sector</a:t>
            </a:r>
          </a:p>
          <a:p>
            <a:pPr lvl="1">
              <a:lnSpc>
                <a:spcPct val="80000"/>
              </a:lnSpc>
              <a:spcBef>
                <a:spcPct val="10000"/>
              </a:spcBef>
            </a:pPr>
            <a:r>
              <a:rPr lang="en-US" smtClean="0"/>
              <a:t>Rotation speed: 3600 RPM to 15000 RPM</a:t>
            </a:r>
          </a:p>
          <a:p>
            <a:pPr lvl="1">
              <a:lnSpc>
                <a:spcPct val="80000"/>
              </a:lnSpc>
              <a:spcBef>
                <a:spcPct val="10000"/>
              </a:spcBef>
            </a:pPr>
            <a:r>
              <a:rPr lang="en-US" smtClean="0"/>
              <a:t>Recording density: bits per inch on a track</a:t>
            </a:r>
          </a:p>
          <a:p>
            <a:pPr lvl="1">
              <a:lnSpc>
                <a:spcPct val="80000"/>
              </a:lnSpc>
              <a:spcBef>
                <a:spcPct val="10000"/>
              </a:spcBef>
            </a:pPr>
            <a:r>
              <a:rPr lang="en-US" smtClean="0"/>
              <a:t>Diameter: ranges from  1 in to 5.25 in</a:t>
            </a:r>
          </a:p>
          <a:p>
            <a:pPr lvl="1">
              <a:lnSpc>
                <a:spcPct val="80000"/>
              </a:lnSpc>
              <a:spcBef>
                <a:spcPct val="10000"/>
              </a:spcBef>
            </a:pPr>
            <a:r>
              <a:rPr lang="en-US" smtClean="0"/>
              <a:t>Typical values: 2 to 50 MB per second</a:t>
            </a:r>
          </a:p>
          <a:p>
            <a:pPr>
              <a:lnSpc>
                <a:spcPct val="80000"/>
              </a:lnSpc>
              <a:spcBef>
                <a:spcPct val="10000"/>
              </a:spcBef>
            </a:pPr>
            <a:r>
              <a:rPr lang="en-US" smtClean="0"/>
              <a:t>Controller time?</a:t>
            </a:r>
          </a:p>
          <a:p>
            <a:pPr lvl="1">
              <a:lnSpc>
                <a:spcPct val="80000"/>
              </a:lnSpc>
              <a:spcBef>
                <a:spcPct val="10000"/>
              </a:spcBef>
            </a:pPr>
            <a:r>
              <a:rPr lang="en-US" smtClean="0"/>
              <a:t>Depends on controller hardware—need to examine each case individually</a:t>
            </a:r>
          </a:p>
          <a:p>
            <a:pPr>
              <a:lnSpc>
                <a:spcPct val="80000"/>
              </a:lnSpc>
              <a:spcBef>
                <a:spcPct val="10000"/>
              </a:spcBef>
            </a:pPr>
            <a:endParaRPr lang="en-US" smtClean="0"/>
          </a:p>
        </p:txBody>
      </p:sp>
      <p:sp>
        <p:nvSpPr>
          <p:cNvPr id="19460" name="Rectangle 30"/>
          <p:cNvSpPr>
            <a:spLocks noChangeArrowheads="1"/>
          </p:cNvSpPr>
          <p:nvPr/>
        </p:nvSpPr>
        <p:spPr bwMode="auto">
          <a:xfrm>
            <a:off x="5245100" y="3644900"/>
            <a:ext cx="25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65312" name="Group 32"/>
          <p:cNvGrpSpPr>
            <a:grpSpLocks/>
          </p:cNvGrpSpPr>
          <p:nvPr/>
        </p:nvGrpSpPr>
        <p:grpSpPr bwMode="auto">
          <a:xfrm>
            <a:off x="1524000" y="762000"/>
            <a:ext cx="6432550" cy="1600200"/>
            <a:chOff x="960" y="480"/>
            <a:chExt cx="4052" cy="1008"/>
          </a:xfrm>
        </p:grpSpPr>
        <p:sp>
          <p:nvSpPr>
            <p:cNvPr id="20495" name="Rectangle 7"/>
            <p:cNvSpPr>
              <a:spLocks noChangeArrowheads="1"/>
            </p:cNvSpPr>
            <p:nvPr/>
          </p:nvSpPr>
          <p:spPr bwMode="auto">
            <a:xfrm>
              <a:off x="3866" y="877"/>
              <a:ext cx="1144"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2400">
                  <a:solidFill>
                    <a:schemeClr val="hlink"/>
                  </a:solidFill>
                </a:rPr>
                <a:t>Departures</a:t>
              </a:r>
            </a:p>
          </p:txBody>
        </p:sp>
        <p:sp>
          <p:nvSpPr>
            <p:cNvPr id="20496" name="Rectangle 6"/>
            <p:cNvSpPr>
              <a:spLocks noChangeArrowheads="1"/>
            </p:cNvSpPr>
            <p:nvPr/>
          </p:nvSpPr>
          <p:spPr bwMode="auto">
            <a:xfrm>
              <a:off x="1004" y="894"/>
              <a:ext cx="838"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2400">
                  <a:solidFill>
                    <a:schemeClr val="hlink"/>
                  </a:solidFill>
                </a:rPr>
                <a:t>Arrivals</a:t>
              </a:r>
            </a:p>
          </p:txBody>
        </p:sp>
        <p:sp>
          <p:nvSpPr>
            <p:cNvPr id="20497" name="Line 4"/>
            <p:cNvSpPr>
              <a:spLocks noChangeShapeType="1"/>
            </p:cNvSpPr>
            <p:nvPr/>
          </p:nvSpPr>
          <p:spPr bwMode="auto">
            <a:xfrm>
              <a:off x="3790" y="892"/>
              <a:ext cx="122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Line 5"/>
            <p:cNvSpPr>
              <a:spLocks noChangeShapeType="1"/>
            </p:cNvSpPr>
            <p:nvPr/>
          </p:nvSpPr>
          <p:spPr bwMode="auto">
            <a:xfrm>
              <a:off x="960" y="910"/>
              <a:ext cx="98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Rectangle 27"/>
            <p:cNvSpPr>
              <a:spLocks noChangeArrowheads="1"/>
            </p:cNvSpPr>
            <p:nvPr/>
          </p:nvSpPr>
          <p:spPr bwMode="auto">
            <a:xfrm>
              <a:off x="1941" y="480"/>
              <a:ext cx="1925" cy="100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endParaRPr lang="en-US"/>
            </a:p>
          </p:txBody>
        </p:sp>
        <p:sp>
          <p:nvSpPr>
            <p:cNvPr id="20500" name="Text Box 30"/>
            <p:cNvSpPr txBox="1">
              <a:spLocks noChangeArrowheads="1"/>
            </p:cNvSpPr>
            <p:nvPr/>
          </p:nvSpPr>
          <p:spPr bwMode="auto">
            <a:xfrm>
              <a:off x="2138" y="1259"/>
              <a:ext cx="148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i="1"/>
                <a:t>Queuing System</a:t>
              </a:r>
            </a:p>
          </p:txBody>
        </p:sp>
      </p:grpSp>
      <p:sp>
        <p:nvSpPr>
          <p:cNvPr id="20483" name="Rectangle 9"/>
          <p:cNvSpPr>
            <a:spLocks noGrp="1" noChangeArrowheads="1"/>
          </p:cNvSpPr>
          <p:nvPr>
            <p:ph type="title"/>
          </p:nvPr>
        </p:nvSpPr>
        <p:spPr/>
        <p:txBody>
          <a:bodyPr/>
          <a:lstStyle/>
          <a:p>
            <a:r>
              <a:rPr lang="en-US" smtClean="0"/>
              <a:t>Introduction to Queuing Theory</a:t>
            </a:r>
          </a:p>
        </p:txBody>
      </p:sp>
      <p:sp>
        <p:nvSpPr>
          <p:cNvPr id="865290" name="Rectangle 10"/>
          <p:cNvSpPr>
            <a:spLocks noGrp="1" noChangeArrowheads="1"/>
          </p:cNvSpPr>
          <p:nvPr>
            <p:ph type="body" idx="1"/>
          </p:nvPr>
        </p:nvSpPr>
        <p:spPr>
          <a:xfrm>
            <a:off x="152400" y="2438400"/>
            <a:ext cx="8839200" cy="4267200"/>
          </a:xfrm>
        </p:spPr>
        <p:txBody>
          <a:bodyPr/>
          <a:lstStyle/>
          <a:p>
            <a:pPr>
              <a:lnSpc>
                <a:spcPct val="80000"/>
              </a:lnSpc>
              <a:spcBef>
                <a:spcPct val="15000"/>
              </a:spcBef>
            </a:pPr>
            <a:r>
              <a:rPr lang="en-US" smtClean="0"/>
              <a:t>What about queuing time??</a:t>
            </a:r>
          </a:p>
          <a:p>
            <a:pPr lvl="1">
              <a:lnSpc>
                <a:spcPct val="80000"/>
              </a:lnSpc>
              <a:spcBef>
                <a:spcPct val="15000"/>
              </a:spcBef>
            </a:pPr>
            <a:r>
              <a:rPr lang="en-US" smtClean="0"/>
              <a:t>Let’s apply some queuing theory</a:t>
            </a:r>
          </a:p>
          <a:p>
            <a:pPr lvl="1">
              <a:lnSpc>
                <a:spcPct val="80000"/>
              </a:lnSpc>
              <a:spcBef>
                <a:spcPct val="15000"/>
              </a:spcBef>
            </a:pPr>
            <a:r>
              <a:rPr lang="en-US" smtClean="0"/>
              <a:t>Queuing Theory applies to long term, steady state behavior </a:t>
            </a:r>
            <a:r>
              <a:rPr lang="en-US" smtClean="0">
                <a:sym typeface="Symbol" pitchFamily="18" charset="2"/>
              </a:rPr>
              <a:t></a:t>
            </a:r>
            <a:r>
              <a:rPr lang="en-US" smtClean="0"/>
              <a:t> Arrival rate = Departure rate</a:t>
            </a:r>
          </a:p>
          <a:p>
            <a:pPr>
              <a:lnSpc>
                <a:spcPct val="80000"/>
              </a:lnSpc>
              <a:spcBef>
                <a:spcPct val="15000"/>
              </a:spcBef>
            </a:pPr>
            <a:r>
              <a:rPr lang="en-US" smtClean="0"/>
              <a:t>Little’s Law: </a:t>
            </a:r>
            <a:br>
              <a:rPr lang="en-US" smtClean="0"/>
            </a:br>
            <a:r>
              <a:rPr lang="en-US" sz="2200" smtClean="0">
                <a:solidFill>
                  <a:schemeClr val="hlink"/>
                </a:solidFill>
              </a:rPr>
              <a:t>Mean # tasks in system = arrival rate x mean response time</a:t>
            </a:r>
          </a:p>
          <a:p>
            <a:pPr lvl="1">
              <a:lnSpc>
                <a:spcPct val="80000"/>
              </a:lnSpc>
              <a:spcBef>
                <a:spcPct val="15000"/>
              </a:spcBef>
            </a:pPr>
            <a:r>
              <a:rPr lang="en-US" smtClean="0"/>
              <a:t>Observed by many, Little was first to prove</a:t>
            </a:r>
          </a:p>
          <a:p>
            <a:pPr lvl="1">
              <a:lnSpc>
                <a:spcPct val="80000"/>
              </a:lnSpc>
              <a:spcBef>
                <a:spcPct val="15000"/>
              </a:spcBef>
            </a:pPr>
            <a:r>
              <a:rPr lang="en-US" smtClean="0"/>
              <a:t>Simple interpretation: you should see the same number of tasks in queue when entering as when leaving.</a:t>
            </a:r>
          </a:p>
          <a:p>
            <a:pPr>
              <a:lnSpc>
                <a:spcPct val="80000"/>
              </a:lnSpc>
              <a:spcBef>
                <a:spcPct val="15000"/>
              </a:spcBef>
            </a:pPr>
            <a:r>
              <a:rPr lang="en-US" smtClean="0"/>
              <a:t>Applies to any system in equilibrium, as long as nothing in black box is creating or destroying tasks</a:t>
            </a:r>
          </a:p>
          <a:p>
            <a:pPr lvl="1">
              <a:lnSpc>
                <a:spcPct val="80000"/>
              </a:lnSpc>
              <a:spcBef>
                <a:spcPct val="15000"/>
              </a:spcBef>
            </a:pPr>
            <a:r>
              <a:rPr lang="en-US" smtClean="0">
                <a:solidFill>
                  <a:schemeClr val="hlink"/>
                </a:solidFill>
              </a:rPr>
              <a:t>Typical queuing theory doesn’t deal with transient behavior, only steady-state behavior</a:t>
            </a:r>
          </a:p>
        </p:txBody>
      </p:sp>
      <p:grpSp>
        <p:nvGrpSpPr>
          <p:cNvPr id="865306" name="Group 26"/>
          <p:cNvGrpSpPr>
            <a:grpSpLocks/>
          </p:cNvGrpSpPr>
          <p:nvPr/>
        </p:nvGrpSpPr>
        <p:grpSpPr bwMode="auto">
          <a:xfrm>
            <a:off x="3308350" y="908050"/>
            <a:ext cx="2697163" cy="1271588"/>
            <a:chOff x="3720" y="288"/>
            <a:chExt cx="2062" cy="972"/>
          </a:xfrm>
        </p:grpSpPr>
        <p:sp>
          <p:nvSpPr>
            <p:cNvPr id="20486" name="AutoShape 15"/>
            <p:cNvSpPr>
              <a:spLocks noChangeArrowheads="1"/>
            </p:cNvSpPr>
            <p:nvPr/>
          </p:nvSpPr>
          <p:spPr bwMode="auto">
            <a:xfrm>
              <a:off x="5213" y="513"/>
              <a:ext cx="569" cy="373"/>
            </a:xfrm>
            <a:prstGeom prst="roundRect">
              <a:avLst>
                <a:gd name="adj" fmla="val 12495"/>
              </a:avLst>
            </a:prstGeom>
            <a:solidFill>
              <a:srgbClr val="FF66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Rectangle 17"/>
            <p:cNvSpPr>
              <a:spLocks noChangeArrowheads="1"/>
            </p:cNvSpPr>
            <p:nvPr/>
          </p:nvSpPr>
          <p:spPr bwMode="auto">
            <a:xfrm>
              <a:off x="3800" y="546"/>
              <a:ext cx="471" cy="307"/>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Line 18"/>
            <p:cNvSpPr>
              <a:spLocks noChangeShapeType="1"/>
            </p:cNvSpPr>
            <p:nvPr/>
          </p:nvSpPr>
          <p:spPr bwMode="auto">
            <a:xfrm flipV="1">
              <a:off x="4182" y="538"/>
              <a:ext cx="0" cy="32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Line 19"/>
            <p:cNvSpPr>
              <a:spLocks noChangeShapeType="1"/>
            </p:cNvSpPr>
            <p:nvPr/>
          </p:nvSpPr>
          <p:spPr bwMode="auto">
            <a:xfrm flipV="1">
              <a:off x="4084" y="539"/>
              <a:ext cx="0" cy="32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Rectangle 20"/>
            <p:cNvSpPr>
              <a:spLocks noChangeArrowheads="1"/>
            </p:cNvSpPr>
            <p:nvPr/>
          </p:nvSpPr>
          <p:spPr bwMode="auto">
            <a:xfrm>
              <a:off x="3720" y="864"/>
              <a:ext cx="629" cy="3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85000"/>
                </a:lnSpc>
                <a:spcBef>
                  <a:spcPct val="0"/>
                </a:spcBef>
                <a:buSzTx/>
              </a:pPr>
              <a:r>
                <a:rPr lang="en-US" sz="1800"/>
                <a:t>Queue</a:t>
              </a:r>
            </a:p>
            <a:p>
              <a:pPr>
                <a:lnSpc>
                  <a:spcPct val="85000"/>
                </a:lnSpc>
                <a:spcBef>
                  <a:spcPct val="0"/>
                </a:spcBef>
                <a:buSzTx/>
              </a:pPr>
              <a:endParaRPr lang="en-US" sz="1800"/>
            </a:p>
          </p:txBody>
        </p:sp>
        <p:sp>
          <p:nvSpPr>
            <p:cNvPr id="20491" name="Rectangle 22"/>
            <p:cNvSpPr>
              <a:spLocks noChangeArrowheads="1"/>
            </p:cNvSpPr>
            <p:nvPr/>
          </p:nvSpPr>
          <p:spPr bwMode="auto">
            <a:xfrm>
              <a:off x="4618" y="288"/>
              <a:ext cx="374" cy="822"/>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228600" indent="-228600"/>
              <a:r>
                <a:rPr lang="en-US" sz="1800"/>
                <a:t>Controller</a:t>
              </a:r>
            </a:p>
          </p:txBody>
        </p:sp>
        <p:sp>
          <p:nvSpPr>
            <p:cNvPr id="20492" name="Line 23"/>
            <p:cNvSpPr>
              <a:spLocks noChangeShapeType="1"/>
            </p:cNvSpPr>
            <p:nvPr/>
          </p:nvSpPr>
          <p:spPr bwMode="auto">
            <a:xfrm>
              <a:off x="4288" y="700"/>
              <a:ext cx="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Rectangle 24"/>
            <p:cNvSpPr>
              <a:spLocks noChangeArrowheads="1"/>
            </p:cNvSpPr>
            <p:nvPr/>
          </p:nvSpPr>
          <p:spPr bwMode="auto">
            <a:xfrm>
              <a:off x="5274" y="610"/>
              <a:ext cx="451" cy="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85000"/>
                </a:lnSpc>
                <a:spcBef>
                  <a:spcPct val="0"/>
                </a:spcBef>
                <a:buSzTx/>
              </a:pPr>
              <a:r>
                <a:rPr lang="en-US" sz="1800"/>
                <a:t>Disk</a:t>
              </a:r>
            </a:p>
          </p:txBody>
        </p:sp>
        <p:sp>
          <p:nvSpPr>
            <p:cNvPr id="20494" name="Line 25"/>
            <p:cNvSpPr>
              <a:spLocks noChangeShapeType="1"/>
            </p:cNvSpPr>
            <p:nvPr/>
          </p:nvSpPr>
          <p:spPr bwMode="auto">
            <a:xfrm>
              <a:off x="4992" y="700"/>
              <a:ext cx="21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65290">
                                            <p:txEl>
                                              <p:pRg st="0" end="0"/>
                                            </p:txEl>
                                          </p:spTgt>
                                        </p:tgtEl>
                                        <p:attrNameLst>
                                          <p:attrName>style.visibility</p:attrName>
                                        </p:attrNameLst>
                                      </p:cBhvr>
                                      <p:to>
                                        <p:strVal val="visible"/>
                                      </p:to>
                                    </p:set>
                                    <p:anim calcmode="lin" valueType="num">
                                      <p:cBhvr additive="base">
                                        <p:cTn id="7" dur="500" fill="hold"/>
                                        <p:tgtEl>
                                          <p:spTgt spid="86529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5290">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653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65290">
                                            <p:txEl>
                                              <p:pRg st="1" end="1"/>
                                            </p:txEl>
                                          </p:spTgt>
                                        </p:tgtEl>
                                        <p:attrNameLst>
                                          <p:attrName>style.visibility</p:attrName>
                                        </p:attrNameLst>
                                      </p:cBhvr>
                                      <p:to>
                                        <p:strVal val="visible"/>
                                      </p:to>
                                    </p:set>
                                    <p:anim calcmode="lin" valueType="num">
                                      <p:cBhvr additive="base">
                                        <p:cTn id="15" dur="500" fill="hold"/>
                                        <p:tgtEl>
                                          <p:spTgt spid="86529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65290">
                                            <p:txEl>
                                              <p:pRg st="1" end="1"/>
                                            </p:txEl>
                                          </p:spTgt>
                                        </p:tgtEl>
                                        <p:attrNameLst>
                                          <p:attrName>ppt_y</p:attrName>
                                        </p:attrNameLst>
                                      </p:cBhvr>
                                      <p:tavLst>
                                        <p:tav tm="0">
                                          <p:val>
                                            <p:strVal val="#ppt_y"/>
                                          </p:val>
                                        </p:tav>
                                        <p:tav tm="100000">
                                          <p:val>
                                            <p:strVal val="#ppt_y"/>
                                          </p:val>
                                        </p:tav>
                                      </p:tavLst>
                                    </p:anim>
                                  </p:childTnLst>
                                </p:cTn>
                              </p:par>
                              <p:par>
                                <p:cTn id="17" presetID="4" presetClass="entr" presetSubtype="32" fill="hold" nodeType="withEffect">
                                  <p:stCondLst>
                                    <p:cond delay="0"/>
                                  </p:stCondLst>
                                  <p:childTnLst>
                                    <p:set>
                                      <p:cBhvr>
                                        <p:cTn id="18" dur="1" fill="hold">
                                          <p:stCondLst>
                                            <p:cond delay="0"/>
                                          </p:stCondLst>
                                        </p:cTn>
                                        <p:tgtEl>
                                          <p:spTgt spid="865312"/>
                                        </p:tgtEl>
                                        <p:attrNameLst>
                                          <p:attrName>style.visibility</p:attrName>
                                        </p:attrNameLst>
                                      </p:cBhvr>
                                      <p:to>
                                        <p:strVal val="visible"/>
                                      </p:to>
                                    </p:set>
                                    <p:animEffect transition="in" filter="box(out)">
                                      <p:cBhvr>
                                        <p:cTn id="19" dur="500"/>
                                        <p:tgtEl>
                                          <p:spTgt spid="865312"/>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865290">
                                            <p:txEl>
                                              <p:pRg st="2" end="2"/>
                                            </p:txEl>
                                          </p:spTgt>
                                        </p:tgtEl>
                                        <p:attrNameLst>
                                          <p:attrName>style.visibility</p:attrName>
                                        </p:attrNameLst>
                                      </p:cBhvr>
                                      <p:to>
                                        <p:strVal val="visible"/>
                                      </p:to>
                                    </p:set>
                                    <p:anim calcmode="lin" valueType="num">
                                      <p:cBhvr additive="base">
                                        <p:cTn id="22" dur="500" fill="hold"/>
                                        <p:tgtEl>
                                          <p:spTgt spid="86529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652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65290">
                                            <p:txEl>
                                              <p:pRg st="3" end="3"/>
                                            </p:txEl>
                                          </p:spTgt>
                                        </p:tgtEl>
                                        <p:attrNameLst>
                                          <p:attrName>style.visibility</p:attrName>
                                        </p:attrNameLst>
                                      </p:cBhvr>
                                      <p:to>
                                        <p:strVal val="visible"/>
                                      </p:to>
                                    </p:set>
                                    <p:anim calcmode="lin" valueType="num">
                                      <p:cBhvr additive="base">
                                        <p:cTn id="28" dur="500" fill="hold"/>
                                        <p:tgtEl>
                                          <p:spTgt spid="865290">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65290">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65290">
                                            <p:txEl>
                                              <p:pRg st="4" end="4"/>
                                            </p:txEl>
                                          </p:spTgt>
                                        </p:tgtEl>
                                        <p:attrNameLst>
                                          <p:attrName>style.visibility</p:attrName>
                                        </p:attrNameLst>
                                      </p:cBhvr>
                                      <p:to>
                                        <p:strVal val="visible"/>
                                      </p:to>
                                    </p:set>
                                    <p:anim calcmode="lin" valueType="num">
                                      <p:cBhvr additive="base">
                                        <p:cTn id="32" dur="500" fill="hold"/>
                                        <p:tgtEl>
                                          <p:spTgt spid="86529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65290">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865290">
                                            <p:txEl>
                                              <p:pRg st="5" end="5"/>
                                            </p:txEl>
                                          </p:spTgt>
                                        </p:tgtEl>
                                        <p:attrNameLst>
                                          <p:attrName>style.visibility</p:attrName>
                                        </p:attrNameLst>
                                      </p:cBhvr>
                                      <p:to>
                                        <p:strVal val="visible"/>
                                      </p:to>
                                    </p:set>
                                    <p:anim calcmode="lin" valueType="num">
                                      <p:cBhvr additive="base">
                                        <p:cTn id="36" dur="500" fill="hold"/>
                                        <p:tgtEl>
                                          <p:spTgt spid="865290">
                                            <p:txEl>
                                              <p:pRg st="5" end="5"/>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652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65290">
                                            <p:txEl>
                                              <p:pRg st="6" end="6"/>
                                            </p:txEl>
                                          </p:spTgt>
                                        </p:tgtEl>
                                        <p:attrNameLst>
                                          <p:attrName>style.visibility</p:attrName>
                                        </p:attrNameLst>
                                      </p:cBhvr>
                                      <p:to>
                                        <p:strVal val="visible"/>
                                      </p:to>
                                    </p:set>
                                    <p:anim calcmode="lin" valueType="num">
                                      <p:cBhvr additive="base">
                                        <p:cTn id="42" dur="500" fill="hold"/>
                                        <p:tgtEl>
                                          <p:spTgt spid="86529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65290">
                                            <p:txEl>
                                              <p:pRg st="6" end="6"/>
                                            </p:txEl>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865290">
                                            <p:txEl>
                                              <p:pRg st="7" end="7"/>
                                            </p:txEl>
                                          </p:spTgt>
                                        </p:tgtEl>
                                        <p:attrNameLst>
                                          <p:attrName>style.visibility</p:attrName>
                                        </p:attrNameLst>
                                      </p:cBhvr>
                                      <p:to>
                                        <p:strVal val="visible"/>
                                      </p:to>
                                    </p:set>
                                    <p:anim calcmode="lin" valueType="num">
                                      <p:cBhvr additive="base">
                                        <p:cTn id="46" dur="500" fill="hold"/>
                                        <p:tgtEl>
                                          <p:spTgt spid="865290">
                                            <p:txEl>
                                              <p:pRg st="7" end="7"/>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86529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90"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152400"/>
            <a:ext cx="8686800" cy="533400"/>
          </a:xfrm>
        </p:spPr>
        <p:txBody>
          <a:bodyPr/>
          <a:lstStyle/>
          <a:p>
            <a:r>
              <a:rPr lang="en-US" smtClean="0"/>
              <a:t>Background: Use of random distributions</a:t>
            </a:r>
          </a:p>
        </p:txBody>
      </p:sp>
      <p:sp>
        <p:nvSpPr>
          <p:cNvPr id="874499" name="Rectangle 3"/>
          <p:cNvSpPr>
            <a:spLocks noGrp="1" noChangeArrowheads="1"/>
          </p:cNvSpPr>
          <p:nvPr>
            <p:ph type="body" idx="1"/>
          </p:nvPr>
        </p:nvSpPr>
        <p:spPr>
          <a:xfrm>
            <a:off x="152400" y="762000"/>
            <a:ext cx="8839200" cy="5867400"/>
          </a:xfrm>
        </p:spPr>
        <p:txBody>
          <a:bodyPr/>
          <a:lstStyle/>
          <a:p>
            <a:pPr>
              <a:lnSpc>
                <a:spcPct val="80000"/>
              </a:lnSpc>
              <a:spcBef>
                <a:spcPct val="20000"/>
              </a:spcBef>
              <a:tabLst>
                <a:tab pos="2405063" algn="l"/>
              </a:tabLst>
            </a:pPr>
            <a:r>
              <a:rPr lang="en-US" smtClean="0"/>
              <a:t>Server spends variable time with customers</a:t>
            </a:r>
          </a:p>
          <a:p>
            <a:pPr lvl="1">
              <a:lnSpc>
                <a:spcPct val="80000"/>
              </a:lnSpc>
              <a:spcBef>
                <a:spcPct val="20000"/>
              </a:spcBef>
              <a:tabLst>
                <a:tab pos="2405063" algn="l"/>
              </a:tabLst>
            </a:pPr>
            <a:r>
              <a:rPr lang="en-US" smtClean="0"/>
              <a:t>Mean (Average) </a:t>
            </a:r>
            <a:r>
              <a:rPr lang="en-US" smtClean="0">
                <a:solidFill>
                  <a:schemeClr val="accent1"/>
                </a:solidFill>
              </a:rPr>
              <a:t>m1</a:t>
            </a:r>
            <a:r>
              <a:rPr lang="en-US" smtClean="0"/>
              <a:t> = </a:t>
            </a:r>
            <a:r>
              <a:rPr lang="en-US" sz="2400" smtClean="0">
                <a:sym typeface="Symbol" pitchFamily="18" charset="2"/>
              </a:rPr>
              <a:t></a:t>
            </a:r>
            <a:r>
              <a:rPr lang="en-US" smtClean="0"/>
              <a:t>p(T)</a:t>
            </a:r>
            <a:r>
              <a:rPr lang="en-US" smtClean="0">
                <a:sym typeface="Symbol" pitchFamily="18" charset="2"/>
              </a:rPr>
              <a:t></a:t>
            </a:r>
            <a:r>
              <a:rPr lang="en-US" smtClean="0"/>
              <a:t>T</a:t>
            </a:r>
            <a:endParaRPr lang="en-US" smtClean="0">
              <a:sym typeface="Symbol" pitchFamily="18" charset="2"/>
            </a:endParaRPr>
          </a:p>
          <a:p>
            <a:pPr lvl="1">
              <a:lnSpc>
                <a:spcPct val="80000"/>
              </a:lnSpc>
              <a:spcBef>
                <a:spcPct val="20000"/>
              </a:spcBef>
              <a:tabLst>
                <a:tab pos="2405063" algn="l"/>
              </a:tabLst>
            </a:pPr>
            <a:r>
              <a:rPr lang="en-US" smtClean="0">
                <a:sym typeface="Symbol" pitchFamily="18" charset="2"/>
              </a:rPr>
              <a:t>Variance </a:t>
            </a:r>
            <a:r>
              <a:rPr lang="en-US" smtClean="0">
                <a:solidFill>
                  <a:schemeClr val="hlink"/>
                </a:solidFill>
                <a:sym typeface="Symbol" pitchFamily="18" charset="2"/>
              </a:rPr>
              <a:t></a:t>
            </a:r>
            <a:r>
              <a:rPr lang="en-US" baseline="30000" smtClean="0">
                <a:solidFill>
                  <a:schemeClr val="hlink"/>
                </a:solidFill>
                <a:sym typeface="Symbol" pitchFamily="18" charset="2"/>
              </a:rPr>
              <a:t>2</a:t>
            </a:r>
            <a:r>
              <a:rPr lang="en-US" smtClean="0"/>
              <a:t> 	= </a:t>
            </a:r>
            <a:r>
              <a:rPr lang="en-US" sz="2400" smtClean="0">
                <a:sym typeface="Symbol" pitchFamily="18" charset="2"/>
              </a:rPr>
              <a:t></a:t>
            </a:r>
            <a:r>
              <a:rPr lang="en-US" smtClean="0"/>
              <a:t>p(T)</a:t>
            </a:r>
            <a:r>
              <a:rPr lang="en-US" smtClean="0">
                <a:sym typeface="Symbol" pitchFamily="18" charset="2"/>
              </a:rPr>
              <a:t>(</a:t>
            </a:r>
            <a:r>
              <a:rPr lang="en-US" smtClean="0"/>
              <a:t>T-m1)</a:t>
            </a:r>
            <a:r>
              <a:rPr lang="en-US" baseline="30000" smtClean="0"/>
              <a:t>2</a:t>
            </a:r>
            <a:r>
              <a:rPr lang="en-US" smtClean="0"/>
              <a:t> = </a:t>
            </a:r>
            <a:r>
              <a:rPr lang="en-US" sz="2400" smtClean="0">
                <a:sym typeface="Symbol" pitchFamily="18" charset="2"/>
              </a:rPr>
              <a:t></a:t>
            </a:r>
            <a:r>
              <a:rPr lang="en-US" smtClean="0"/>
              <a:t>p(T)</a:t>
            </a:r>
            <a:r>
              <a:rPr lang="en-US" smtClean="0">
                <a:sym typeface="Symbol" pitchFamily="18" charset="2"/>
              </a:rPr>
              <a:t></a:t>
            </a:r>
            <a:r>
              <a:rPr lang="en-US" smtClean="0"/>
              <a:t>T</a:t>
            </a:r>
            <a:r>
              <a:rPr lang="en-US" baseline="30000" smtClean="0"/>
              <a:t>2</a:t>
            </a:r>
            <a:r>
              <a:rPr lang="en-US" smtClean="0"/>
              <a:t>-m1</a:t>
            </a:r>
            <a:endParaRPr lang="en-US" baseline="30000" smtClean="0"/>
          </a:p>
          <a:p>
            <a:pPr lvl="1">
              <a:lnSpc>
                <a:spcPct val="80000"/>
              </a:lnSpc>
              <a:spcBef>
                <a:spcPct val="20000"/>
              </a:spcBef>
              <a:tabLst>
                <a:tab pos="2405063" algn="l"/>
              </a:tabLst>
            </a:pPr>
            <a:r>
              <a:rPr lang="en-US" smtClean="0"/>
              <a:t>Squared coefficient of variance: </a:t>
            </a:r>
            <a:r>
              <a:rPr lang="en-US" smtClean="0">
                <a:solidFill>
                  <a:schemeClr val="hlink"/>
                </a:solidFill>
              </a:rPr>
              <a:t>C </a:t>
            </a:r>
            <a:r>
              <a:rPr lang="en-US" smtClean="0"/>
              <a:t>= </a:t>
            </a:r>
            <a:r>
              <a:rPr lang="en-US" smtClean="0">
                <a:sym typeface="Symbol" pitchFamily="18" charset="2"/>
              </a:rPr>
              <a:t></a:t>
            </a:r>
            <a:r>
              <a:rPr lang="en-US" baseline="30000" smtClean="0">
                <a:sym typeface="Symbol" pitchFamily="18" charset="2"/>
              </a:rPr>
              <a:t>2</a:t>
            </a:r>
            <a:r>
              <a:rPr lang="en-US" smtClean="0"/>
              <a:t>/m1</a:t>
            </a:r>
            <a:r>
              <a:rPr lang="en-US" baseline="30000" smtClean="0"/>
              <a:t>2</a:t>
            </a:r>
            <a:br>
              <a:rPr lang="en-US" baseline="30000" smtClean="0"/>
            </a:br>
            <a:r>
              <a:rPr lang="en-US" smtClean="0"/>
              <a:t>Aggregate description of the distribution.</a:t>
            </a:r>
            <a:endParaRPr lang="en-US" baseline="30000" smtClean="0"/>
          </a:p>
          <a:p>
            <a:pPr>
              <a:lnSpc>
                <a:spcPct val="80000"/>
              </a:lnSpc>
              <a:spcBef>
                <a:spcPct val="20000"/>
              </a:spcBef>
              <a:tabLst>
                <a:tab pos="2405063" algn="l"/>
              </a:tabLst>
            </a:pPr>
            <a:r>
              <a:rPr lang="en-US" smtClean="0"/>
              <a:t>Important values of C:</a:t>
            </a:r>
          </a:p>
          <a:p>
            <a:pPr lvl="1">
              <a:lnSpc>
                <a:spcPct val="80000"/>
              </a:lnSpc>
              <a:spcBef>
                <a:spcPct val="20000"/>
              </a:spcBef>
              <a:tabLst>
                <a:tab pos="2405063" algn="l"/>
              </a:tabLst>
            </a:pPr>
            <a:r>
              <a:rPr lang="en-US" smtClean="0">
                <a:sym typeface="Symbol" pitchFamily="18" charset="2"/>
              </a:rPr>
              <a:t>No variance or deterministic  </a:t>
            </a:r>
            <a:r>
              <a:rPr lang="en-US" smtClean="0">
                <a:solidFill>
                  <a:schemeClr val="hlink"/>
                </a:solidFill>
                <a:sym typeface="Symbol" pitchFamily="18" charset="2"/>
              </a:rPr>
              <a:t>C=0 </a:t>
            </a:r>
            <a:endParaRPr lang="en-US" smtClean="0">
              <a:sym typeface="Symbol" pitchFamily="18" charset="2"/>
            </a:endParaRPr>
          </a:p>
          <a:p>
            <a:pPr lvl="1">
              <a:lnSpc>
                <a:spcPct val="80000"/>
              </a:lnSpc>
              <a:spcBef>
                <a:spcPct val="20000"/>
              </a:spcBef>
              <a:tabLst>
                <a:tab pos="2405063" algn="l"/>
              </a:tabLst>
            </a:pPr>
            <a:r>
              <a:rPr lang="en-US" smtClean="0">
                <a:sym typeface="Symbol" pitchFamily="18" charset="2"/>
              </a:rPr>
              <a:t>“memoryless” or exponential  </a:t>
            </a:r>
            <a:r>
              <a:rPr lang="en-US" smtClean="0">
                <a:solidFill>
                  <a:schemeClr val="hlink"/>
                </a:solidFill>
              </a:rPr>
              <a:t>C=1</a:t>
            </a:r>
            <a:r>
              <a:rPr lang="en-US" smtClean="0"/>
              <a:t> </a:t>
            </a:r>
            <a:endParaRPr lang="en-US" smtClean="0">
              <a:sym typeface="Symbol" pitchFamily="18" charset="2"/>
            </a:endParaRPr>
          </a:p>
          <a:p>
            <a:pPr lvl="2">
              <a:lnSpc>
                <a:spcPct val="80000"/>
              </a:lnSpc>
              <a:spcBef>
                <a:spcPct val="20000"/>
              </a:spcBef>
              <a:tabLst>
                <a:tab pos="2405063" algn="l"/>
              </a:tabLst>
            </a:pPr>
            <a:r>
              <a:rPr lang="en-US" smtClean="0">
                <a:sym typeface="Symbol" pitchFamily="18" charset="2"/>
              </a:rPr>
              <a:t>Past tells nothing about future</a:t>
            </a:r>
          </a:p>
          <a:p>
            <a:pPr lvl="2">
              <a:lnSpc>
                <a:spcPct val="80000"/>
              </a:lnSpc>
              <a:spcBef>
                <a:spcPct val="20000"/>
              </a:spcBef>
              <a:tabLst>
                <a:tab pos="2405063" algn="l"/>
              </a:tabLst>
            </a:pPr>
            <a:r>
              <a:rPr lang="en-US" smtClean="0">
                <a:sym typeface="Symbol" pitchFamily="18" charset="2"/>
              </a:rPr>
              <a:t>Many complex systems (or aggregates)</a:t>
            </a:r>
            <a:br>
              <a:rPr lang="en-US" smtClean="0">
                <a:sym typeface="Symbol" pitchFamily="18" charset="2"/>
              </a:rPr>
            </a:br>
            <a:r>
              <a:rPr lang="en-US" smtClean="0">
                <a:sym typeface="Symbol" pitchFamily="18" charset="2"/>
              </a:rPr>
              <a:t>well described as memoryless </a:t>
            </a:r>
          </a:p>
          <a:p>
            <a:pPr lvl="1">
              <a:lnSpc>
                <a:spcPct val="80000"/>
              </a:lnSpc>
              <a:spcBef>
                <a:spcPct val="20000"/>
              </a:spcBef>
              <a:tabLst>
                <a:tab pos="2405063" algn="l"/>
              </a:tabLst>
            </a:pPr>
            <a:r>
              <a:rPr lang="en-US" smtClean="0"/>
              <a:t>Disk response times </a:t>
            </a:r>
            <a:r>
              <a:rPr lang="en-US" smtClean="0">
                <a:solidFill>
                  <a:schemeClr val="hlink"/>
                </a:solidFill>
              </a:rPr>
              <a:t>C </a:t>
            </a:r>
            <a:r>
              <a:rPr lang="en-US" smtClean="0">
                <a:solidFill>
                  <a:schemeClr val="hlink"/>
                </a:solidFill>
                <a:sym typeface="Symbol" pitchFamily="18" charset="2"/>
              </a:rPr>
              <a:t> </a:t>
            </a:r>
            <a:r>
              <a:rPr lang="en-US" smtClean="0">
                <a:solidFill>
                  <a:schemeClr val="hlink"/>
                </a:solidFill>
              </a:rPr>
              <a:t>1.5</a:t>
            </a:r>
            <a:r>
              <a:rPr lang="en-US" smtClean="0"/>
              <a:t>  (majority seeks &lt; avg)</a:t>
            </a:r>
            <a:endParaRPr lang="en-US" smtClean="0">
              <a:sym typeface="Symbol" pitchFamily="18" charset="2"/>
            </a:endParaRPr>
          </a:p>
          <a:p>
            <a:pPr>
              <a:lnSpc>
                <a:spcPct val="80000"/>
              </a:lnSpc>
              <a:spcBef>
                <a:spcPct val="20000"/>
              </a:spcBef>
              <a:tabLst>
                <a:tab pos="2405063" algn="l"/>
              </a:tabLst>
            </a:pPr>
            <a:r>
              <a:rPr lang="en-US" smtClean="0"/>
              <a:t>Mean Residual Wait Time, m1(z):</a:t>
            </a:r>
          </a:p>
          <a:p>
            <a:pPr lvl="1">
              <a:lnSpc>
                <a:spcPct val="80000"/>
              </a:lnSpc>
              <a:spcBef>
                <a:spcPct val="20000"/>
              </a:spcBef>
              <a:tabLst>
                <a:tab pos="2405063" algn="l"/>
              </a:tabLst>
            </a:pPr>
            <a:r>
              <a:rPr lang="en-US" smtClean="0"/>
              <a:t>Mean time must wait for server to complete current task</a:t>
            </a:r>
          </a:p>
          <a:p>
            <a:pPr lvl="1">
              <a:lnSpc>
                <a:spcPct val="80000"/>
              </a:lnSpc>
              <a:spcBef>
                <a:spcPct val="20000"/>
              </a:spcBef>
              <a:tabLst>
                <a:tab pos="2405063" algn="l"/>
              </a:tabLst>
            </a:pPr>
            <a:r>
              <a:rPr lang="en-US" smtClean="0"/>
              <a:t>Can derive m1(z) = ½m1</a:t>
            </a:r>
            <a:r>
              <a:rPr lang="en-US" smtClean="0">
                <a:sym typeface="Symbol" pitchFamily="18" charset="2"/>
              </a:rPr>
              <a:t></a:t>
            </a:r>
            <a:r>
              <a:rPr lang="en-US" smtClean="0"/>
              <a:t>(1 + C)</a:t>
            </a:r>
          </a:p>
          <a:p>
            <a:pPr lvl="2">
              <a:lnSpc>
                <a:spcPct val="80000"/>
              </a:lnSpc>
              <a:spcBef>
                <a:spcPct val="20000"/>
              </a:spcBef>
              <a:tabLst>
                <a:tab pos="2405063" algn="l"/>
              </a:tabLst>
            </a:pPr>
            <a:r>
              <a:rPr lang="en-US" smtClean="0"/>
              <a:t>Not just ½m1 because doesn’t capture variance</a:t>
            </a:r>
          </a:p>
          <a:p>
            <a:pPr lvl="1">
              <a:lnSpc>
                <a:spcPct val="80000"/>
              </a:lnSpc>
              <a:spcBef>
                <a:spcPct val="20000"/>
              </a:spcBef>
              <a:tabLst>
                <a:tab pos="2405063" algn="l"/>
              </a:tabLst>
            </a:pPr>
            <a:r>
              <a:rPr lang="en-US" smtClean="0">
                <a:solidFill>
                  <a:schemeClr val="hlink"/>
                </a:solidFill>
              </a:rPr>
              <a:t>C = 0</a:t>
            </a:r>
            <a:r>
              <a:rPr lang="en-US" smtClean="0"/>
              <a:t> </a:t>
            </a:r>
            <a:r>
              <a:rPr lang="en-US" smtClean="0">
                <a:sym typeface="Symbol" pitchFamily="18" charset="2"/>
              </a:rPr>
              <a:t></a:t>
            </a:r>
            <a:r>
              <a:rPr lang="en-US" smtClean="0"/>
              <a:t> m1(z) = ½m1; </a:t>
            </a:r>
            <a:r>
              <a:rPr lang="en-US" smtClean="0">
                <a:solidFill>
                  <a:schemeClr val="hlink"/>
                </a:solidFill>
              </a:rPr>
              <a:t>C = 1</a:t>
            </a:r>
            <a:r>
              <a:rPr lang="en-US" smtClean="0"/>
              <a:t> </a:t>
            </a:r>
            <a:r>
              <a:rPr lang="en-US" smtClean="0">
                <a:sym typeface="Symbol" pitchFamily="18" charset="2"/>
              </a:rPr>
              <a:t></a:t>
            </a:r>
            <a:r>
              <a:rPr lang="en-US" smtClean="0"/>
              <a:t> m1(z) = m1</a:t>
            </a:r>
          </a:p>
        </p:txBody>
      </p:sp>
      <p:sp>
        <p:nvSpPr>
          <p:cNvPr id="21508" name="Rectangle 19"/>
          <p:cNvSpPr>
            <a:spLocks noChangeArrowheads="1"/>
          </p:cNvSpPr>
          <p:nvPr/>
        </p:nvSpPr>
        <p:spPr bwMode="auto">
          <a:xfrm>
            <a:off x="4425950" y="631825"/>
            <a:ext cx="838200" cy="28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74557" name="Group 61"/>
          <p:cNvGrpSpPr>
            <a:grpSpLocks/>
          </p:cNvGrpSpPr>
          <p:nvPr/>
        </p:nvGrpSpPr>
        <p:grpSpPr bwMode="auto">
          <a:xfrm>
            <a:off x="8051800" y="457200"/>
            <a:ext cx="1168400" cy="554038"/>
            <a:chOff x="5024" y="288"/>
            <a:chExt cx="736" cy="349"/>
          </a:xfrm>
        </p:grpSpPr>
        <p:sp>
          <p:nvSpPr>
            <p:cNvPr id="21540" name="Rectangle 11"/>
            <p:cNvSpPr>
              <a:spLocks noChangeArrowheads="1"/>
            </p:cNvSpPr>
            <p:nvPr/>
          </p:nvSpPr>
          <p:spPr bwMode="auto">
            <a:xfrm>
              <a:off x="5267" y="288"/>
              <a:ext cx="493" cy="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buSzTx/>
              </a:pPr>
              <a:r>
                <a:rPr lang="en-US" sz="1800">
                  <a:solidFill>
                    <a:schemeClr val="accent1"/>
                  </a:solidFill>
                  <a:latin typeface="Arial" pitchFamily="34" charset="0"/>
                </a:rPr>
                <a:t>Mean </a:t>
              </a:r>
            </a:p>
            <a:p>
              <a:pPr>
                <a:spcBef>
                  <a:spcPct val="0"/>
                </a:spcBef>
                <a:buSzTx/>
              </a:pPr>
              <a:r>
                <a:rPr lang="en-US" sz="1800">
                  <a:solidFill>
                    <a:schemeClr val="accent1"/>
                  </a:solidFill>
                  <a:latin typeface="Arial" pitchFamily="34" charset="0"/>
                </a:rPr>
                <a:t>(m1)</a:t>
              </a:r>
            </a:p>
          </p:txBody>
        </p:sp>
        <p:sp>
          <p:nvSpPr>
            <p:cNvPr id="21541" name="Line 39"/>
            <p:cNvSpPr>
              <a:spLocks noChangeShapeType="1"/>
            </p:cNvSpPr>
            <p:nvPr/>
          </p:nvSpPr>
          <p:spPr bwMode="auto">
            <a:xfrm flipH="1">
              <a:off x="5024" y="480"/>
              <a:ext cx="256" cy="15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874556" name="Group 60"/>
          <p:cNvGrpSpPr>
            <a:grpSpLocks/>
          </p:cNvGrpSpPr>
          <p:nvPr/>
        </p:nvGrpSpPr>
        <p:grpSpPr bwMode="auto">
          <a:xfrm>
            <a:off x="6858000" y="2819400"/>
            <a:ext cx="1371600" cy="1317625"/>
            <a:chOff x="4412" y="2064"/>
            <a:chExt cx="969" cy="931"/>
          </a:xfrm>
        </p:grpSpPr>
        <p:sp>
          <p:nvSpPr>
            <p:cNvPr id="21534" name="Line 53"/>
            <p:cNvSpPr>
              <a:spLocks noChangeShapeType="1"/>
            </p:cNvSpPr>
            <p:nvPr/>
          </p:nvSpPr>
          <p:spPr bwMode="auto">
            <a:xfrm>
              <a:off x="4748" y="2305"/>
              <a:ext cx="0"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Line 54"/>
            <p:cNvSpPr>
              <a:spLocks noChangeShapeType="1"/>
            </p:cNvSpPr>
            <p:nvPr/>
          </p:nvSpPr>
          <p:spPr bwMode="auto">
            <a:xfrm>
              <a:off x="4412" y="2754"/>
              <a:ext cx="91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Arc 55"/>
            <p:cNvSpPr>
              <a:spLocks/>
            </p:cNvSpPr>
            <p:nvPr/>
          </p:nvSpPr>
          <p:spPr bwMode="auto">
            <a:xfrm>
              <a:off x="4454" y="2201"/>
              <a:ext cx="832" cy="502"/>
            </a:xfrm>
            <a:custGeom>
              <a:avLst/>
              <a:gdLst>
                <a:gd name="T0" fmla="*/ 832 w 21994"/>
                <a:gd name="T1" fmla="*/ 502 h 21600"/>
                <a:gd name="T2" fmla="*/ 0 w 21994"/>
                <a:gd name="T3" fmla="*/ 0 h 21600"/>
                <a:gd name="T4" fmla="*/ 817 w 21994"/>
                <a:gd name="T5" fmla="*/ 0 h 21600"/>
                <a:gd name="T6" fmla="*/ 0 60000 65536"/>
                <a:gd name="T7" fmla="*/ 0 60000 65536"/>
                <a:gd name="T8" fmla="*/ 0 60000 65536"/>
              </a:gdLst>
              <a:ahLst/>
              <a:cxnLst>
                <a:cxn ang="T6">
                  <a:pos x="T0" y="T1"/>
                </a:cxn>
                <a:cxn ang="T7">
                  <a:pos x="T2" y="T3"/>
                </a:cxn>
                <a:cxn ang="T8">
                  <a:pos x="T4" y="T5"/>
                </a:cxn>
              </a:cxnLst>
              <a:rect l="0" t="0" r="r" b="b"/>
              <a:pathLst>
                <a:path w="21994" h="21600" fill="none" extrusionOk="0">
                  <a:moveTo>
                    <a:pt x="21994" y="21596"/>
                  </a:moveTo>
                  <a:cubicBezTo>
                    <a:pt x="21862" y="21598"/>
                    <a:pt x="21731" y="21599"/>
                    <a:pt x="21600" y="21600"/>
                  </a:cubicBezTo>
                  <a:cubicBezTo>
                    <a:pt x="9670" y="21600"/>
                    <a:pt x="0" y="11929"/>
                    <a:pt x="0" y="0"/>
                  </a:cubicBezTo>
                </a:path>
                <a:path w="21994" h="21600" stroke="0" extrusionOk="0">
                  <a:moveTo>
                    <a:pt x="21994" y="21596"/>
                  </a:moveTo>
                  <a:cubicBezTo>
                    <a:pt x="21862" y="21598"/>
                    <a:pt x="21731" y="21599"/>
                    <a:pt x="21600" y="21600"/>
                  </a:cubicBezTo>
                  <a:cubicBezTo>
                    <a:pt x="9670" y="21600"/>
                    <a:pt x="0" y="11929"/>
                    <a:pt x="0" y="0"/>
                  </a:cubicBezTo>
                  <a:lnTo>
                    <a:pt x="21600" y="0"/>
                  </a:lnTo>
                  <a:lnTo>
                    <a:pt x="21994" y="21596"/>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7" name="Rectangle 56"/>
            <p:cNvSpPr>
              <a:spLocks noChangeArrowheads="1"/>
            </p:cNvSpPr>
            <p:nvPr/>
          </p:nvSpPr>
          <p:spPr bwMode="auto">
            <a:xfrm>
              <a:off x="4581" y="2064"/>
              <a:ext cx="550" cy="2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800">
                  <a:latin typeface="Arial" pitchFamily="34" charset="0"/>
                </a:rPr>
                <a:t>mean</a:t>
              </a:r>
            </a:p>
          </p:txBody>
        </p:sp>
        <p:sp>
          <p:nvSpPr>
            <p:cNvPr id="21538" name="Line 57"/>
            <p:cNvSpPr>
              <a:spLocks noChangeShapeType="1"/>
            </p:cNvSpPr>
            <p:nvPr/>
          </p:nvSpPr>
          <p:spPr bwMode="auto">
            <a:xfrm>
              <a:off x="4412" y="2110"/>
              <a:ext cx="0" cy="65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Text Box 59"/>
            <p:cNvSpPr txBox="1">
              <a:spLocks noChangeArrowheads="1"/>
            </p:cNvSpPr>
            <p:nvPr/>
          </p:nvSpPr>
          <p:spPr bwMode="auto">
            <a:xfrm>
              <a:off x="4416" y="2736"/>
              <a:ext cx="965"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sz="1800">
                  <a:latin typeface="Times New Roman" pitchFamily="18" charset="0"/>
                </a:rPr>
                <a:t>Memoryless</a:t>
              </a:r>
            </a:p>
          </p:txBody>
        </p:sp>
      </p:grpSp>
      <p:grpSp>
        <p:nvGrpSpPr>
          <p:cNvPr id="874576" name="Group 80"/>
          <p:cNvGrpSpPr>
            <a:grpSpLocks/>
          </p:cNvGrpSpPr>
          <p:nvPr/>
        </p:nvGrpSpPr>
        <p:grpSpPr bwMode="auto">
          <a:xfrm>
            <a:off x="7213600" y="782638"/>
            <a:ext cx="1776413" cy="1503362"/>
            <a:chOff x="4544" y="493"/>
            <a:chExt cx="1119" cy="947"/>
          </a:xfrm>
        </p:grpSpPr>
        <p:sp>
          <p:nvSpPr>
            <p:cNvPr id="21516" name="Line 5"/>
            <p:cNvSpPr>
              <a:spLocks noChangeShapeType="1"/>
            </p:cNvSpPr>
            <p:nvPr/>
          </p:nvSpPr>
          <p:spPr bwMode="auto">
            <a:xfrm>
              <a:off x="5074" y="493"/>
              <a:ext cx="0" cy="60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6"/>
            <p:cNvSpPr>
              <a:spLocks noChangeShapeType="1"/>
            </p:cNvSpPr>
            <p:nvPr/>
          </p:nvSpPr>
          <p:spPr bwMode="auto">
            <a:xfrm>
              <a:off x="4694" y="1102"/>
              <a:ext cx="74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Text Box 49"/>
            <p:cNvSpPr txBox="1">
              <a:spLocks noChangeArrowheads="1"/>
            </p:cNvSpPr>
            <p:nvPr/>
          </p:nvSpPr>
          <p:spPr bwMode="auto">
            <a:xfrm>
              <a:off x="4544" y="1138"/>
              <a:ext cx="1119"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Distribution</a:t>
              </a:r>
            </a:p>
            <a:p>
              <a:pPr>
                <a:spcBef>
                  <a:spcPct val="0"/>
                </a:spcBef>
              </a:pPr>
              <a:r>
                <a:rPr lang="en-US" sz="1600"/>
                <a:t>of service times</a:t>
              </a:r>
            </a:p>
          </p:txBody>
        </p:sp>
        <p:sp>
          <p:nvSpPr>
            <p:cNvPr id="21519" name="Line 63"/>
            <p:cNvSpPr>
              <a:spLocks noChangeShapeType="1"/>
            </p:cNvSpPr>
            <p:nvPr/>
          </p:nvSpPr>
          <p:spPr bwMode="auto">
            <a:xfrm>
              <a:off x="5040" y="701"/>
              <a:ext cx="0"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0" name="Line 64"/>
            <p:cNvSpPr>
              <a:spLocks noChangeShapeType="1"/>
            </p:cNvSpPr>
            <p:nvPr/>
          </p:nvSpPr>
          <p:spPr bwMode="auto">
            <a:xfrm>
              <a:off x="5005" y="719"/>
              <a:ext cx="0" cy="39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1" name="Line 65"/>
            <p:cNvSpPr>
              <a:spLocks noChangeShapeType="1"/>
            </p:cNvSpPr>
            <p:nvPr/>
          </p:nvSpPr>
          <p:spPr bwMode="auto">
            <a:xfrm>
              <a:off x="4969" y="747"/>
              <a:ext cx="0" cy="3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2" name="Line 66"/>
            <p:cNvSpPr>
              <a:spLocks noChangeShapeType="1"/>
            </p:cNvSpPr>
            <p:nvPr/>
          </p:nvSpPr>
          <p:spPr bwMode="auto">
            <a:xfrm>
              <a:off x="4935" y="802"/>
              <a:ext cx="0" cy="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3" name="Line 69"/>
            <p:cNvSpPr>
              <a:spLocks noChangeShapeType="1"/>
            </p:cNvSpPr>
            <p:nvPr/>
          </p:nvSpPr>
          <p:spPr bwMode="auto">
            <a:xfrm>
              <a:off x="5106" y="702"/>
              <a:ext cx="0" cy="4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4" name="Line 70"/>
            <p:cNvSpPr>
              <a:spLocks noChangeShapeType="1"/>
            </p:cNvSpPr>
            <p:nvPr/>
          </p:nvSpPr>
          <p:spPr bwMode="auto">
            <a:xfrm>
              <a:off x="5144" y="720"/>
              <a:ext cx="0" cy="3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5" name="Line 71"/>
            <p:cNvSpPr>
              <a:spLocks noChangeShapeType="1"/>
            </p:cNvSpPr>
            <p:nvPr/>
          </p:nvSpPr>
          <p:spPr bwMode="auto">
            <a:xfrm>
              <a:off x="5177" y="760"/>
              <a:ext cx="0" cy="3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6" name="Line 72"/>
            <p:cNvSpPr>
              <a:spLocks noChangeShapeType="1"/>
            </p:cNvSpPr>
            <p:nvPr/>
          </p:nvSpPr>
          <p:spPr bwMode="auto">
            <a:xfrm>
              <a:off x="5212" y="863"/>
              <a:ext cx="0" cy="2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7" name="Line 76"/>
            <p:cNvSpPr>
              <a:spLocks noChangeShapeType="1"/>
            </p:cNvSpPr>
            <p:nvPr/>
          </p:nvSpPr>
          <p:spPr bwMode="auto">
            <a:xfrm>
              <a:off x="4902" y="906"/>
              <a:ext cx="0" cy="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8" name="Line 78"/>
            <p:cNvSpPr>
              <a:spLocks noChangeShapeType="1"/>
            </p:cNvSpPr>
            <p:nvPr/>
          </p:nvSpPr>
          <p:spPr bwMode="auto">
            <a:xfrm>
              <a:off x="4870" y="932"/>
              <a:ext cx="0" cy="1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9" name="Line 79"/>
            <p:cNvSpPr>
              <a:spLocks noChangeShapeType="1"/>
            </p:cNvSpPr>
            <p:nvPr/>
          </p:nvSpPr>
          <p:spPr bwMode="auto">
            <a:xfrm>
              <a:off x="4838" y="95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30" name="Arc 7"/>
            <p:cNvSpPr>
              <a:spLocks/>
            </p:cNvSpPr>
            <p:nvPr/>
          </p:nvSpPr>
          <p:spPr bwMode="auto">
            <a:xfrm>
              <a:off x="4704" y="862"/>
              <a:ext cx="208" cy="124"/>
            </a:xfrm>
            <a:custGeom>
              <a:avLst/>
              <a:gdLst>
                <a:gd name="T0" fmla="*/ 208 w 21600"/>
                <a:gd name="T1" fmla="*/ 0 h 21600"/>
                <a:gd name="T2" fmla="*/ 0 w 21600"/>
                <a:gd name="T3" fmla="*/ 124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1" name="Arc 10"/>
            <p:cNvSpPr>
              <a:spLocks/>
            </p:cNvSpPr>
            <p:nvPr/>
          </p:nvSpPr>
          <p:spPr bwMode="auto">
            <a:xfrm rot="10800000">
              <a:off x="4911" y="694"/>
              <a:ext cx="152" cy="208"/>
            </a:xfrm>
            <a:custGeom>
              <a:avLst/>
              <a:gdLst>
                <a:gd name="T0" fmla="*/ 152 w 21322"/>
                <a:gd name="T1" fmla="*/ 33 h 21600"/>
                <a:gd name="T2" fmla="*/ 0 w 21322"/>
                <a:gd name="T3" fmla="*/ 208 h 21600"/>
                <a:gd name="T4" fmla="*/ 0 w 21322"/>
                <a:gd name="T5" fmla="*/ 0 h 21600"/>
                <a:gd name="T6" fmla="*/ 0 60000 65536"/>
                <a:gd name="T7" fmla="*/ 0 60000 65536"/>
                <a:gd name="T8" fmla="*/ 0 60000 65536"/>
              </a:gdLst>
              <a:ahLst/>
              <a:cxnLst>
                <a:cxn ang="T6">
                  <a:pos x="T0" y="T1"/>
                </a:cxn>
                <a:cxn ang="T7">
                  <a:pos x="T2" y="T3"/>
                </a:cxn>
                <a:cxn ang="T8">
                  <a:pos x="T4" y="T5"/>
                </a:cxn>
              </a:cxnLst>
              <a:rect l="0" t="0" r="r" b="b"/>
              <a:pathLst>
                <a:path w="21322" h="21600" fill="none" extrusionOk="0">
                  <a:moveTo>
                    <a:pt x="21322" y="3460"/>
                  </a:moveTo>
                  <a:cubicBezTo>
                    <a:pt x="19625" y="13917"/>
                    <a:pt x="10594" y="21599"/>
                    <a:pt x="1" y="21600"/>
                  </a:cubicBezTo>
                  <a:cubicBezTo>
                    <a:pt x="0" y="21600"/>
                    <a:pt x="0" y="21599"/>
                    <a:pt x="0" y="21599"/>
                  </a:cubicBezTo>
                </a:path>
                <a:path w="21322" h="21600" stroke="0" extrusionOk="0">
                  <a:moveTo>
                    <a:pt x="21322" y="3460"/>
                  </a:moveTo>
                  <a:cubicBezTo>
                    <a:pt x="19625" y="13917"/>
                    <a:pt x="10594" y="21599"/>
                    <a:pt x="1" y="21600"/>
                  </a:cubicBezTo>
                  <a:cubicBezTo>
                    <a:pt x="0" y="21600"/>
                    <a:pt x="0" y="21599"/>
                    <a:pt x="0" y="21599"/>
                  </a:cubicBezTo>
                  <a:lnTo>
                    <a:pt x="1" y="0"/>
                  </a:lnTo>
                  <a:lnTo>
                    <a:pt x="21322" y="346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Arc 9"/>
            <p:cNvSpPr>
              <a:spLocks/>
            </p:cNvSpPr>
            <p:nvPr/>
          </p:nvSpPr>
          <p:spPr bwMode="auto">
            <a:xfrm rot="10800000">
              <a:off x="5085" y="690"/>
              <a:ext cx="134" cy="236"/>
            </a:xfrm>
            <a:custGeom>
              <a:avLst/>
              <a:gdLst>
                <a:gd name="T0" fmla="*/ 134 w 21386"/>
                <a:gd name="T1" fmla="*/ 236 h 21600"/>
                <a:gd name="T2" fmla="*/ 0 w 21386"/>
                <a:gd name="T3" fmla="*/ 33 h 21600"/>
                <a:gd name="T4" fmla="*/ 134 w 21386"/>
                <a:gd name="T5" fmla="*/ 0 h 21600"/>
                <a:gd name="T6" fmla="*/ 0 60000 65536"/>
                <a:gd name="T7" fmla="*/ 0 60000 65536"/>
                <a:gd name="T8" fmla="*/ 0 60000 65536"/>
              </a:gdLst>
              <a:ahLst/>
              <a:cxnLst>
                <a:cxn ang="T6">
                  <a:pos x="T0" y="T1"/>
                </a:cxn>
                <a:cxn ang="T7">
                  <a:pos x="T2" y="T3"/>
                </a:cxn>
                <a:cxn ang="T8">
                  <a:pos x="T4" y="T5"/>
                </a:cxn>
              </a:cxnLst>
              <a:rect l="0" t="0" r="r" b="b"/>
              <a:pathLst>
                <a:path w="21386" h="21600" fill="none" extrusionOk="0">
                  <a:moveTo>
                    <a:pt x="21386" y="21600"/>
                  </a:moveTo>
                  <a:cubicBezTo>
                    <a:pt x="10629" y="21600"/>
                    <a:pt x="1511" y="13685"/>
                    <a:pt x="0" y="3034"/>
                  </a:cubicBezTo>
                </a:path>
                <a:path w="21386" h="21600" stroke="0" extrusionOk="0">
                  <a:moveTo>
                    <a:pt x="21386" y="21600"/>
                  </a:moveTo>
                  <a:cubicBezTo>
                    <a:pt x="10629" y="21600"/>
                    <a:pt x="1511" y="13685"/>
                    <a:pt x="0" y="3034"/>
                  </a:cubicBezTo>
                  <a:lnTo>
                    <a:pt x="21386" y="0"/>
                  </a:lnTo>
                  <a:lnTo>
                    <a:pt x="21386" y="2160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Arc 8"/>
            <p:cNvSpPr>
              <a:spLocks/>
            </p:cNvSpPr>
            <p:nvPr/>
          </p:nvSpPr>
          <p:spPr bwMode="auto">
            <a:xfrm>
              <a:off x="5214" y="862"/>
              <a:ext cx="172" cy="148"/>
            </a:xfrm>
            <a:custGeom>
              <a:avLst/>
              <a:gdLst>
                <a:gd name="T0" fmla="*/ 172 w 21600"/>
                <a:gd name="T1" fmla="*/ 148 h 21600"/>
                <a:gd name="T2" fmla="*/ 0 w 21600"/>
                <a:gd name="T3" fmla="*/ 0 h 21600"/>
                <a:gd name="T4" fmla="*/ 172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4542" name="Group 46"/>
          <p:cNvGrpSpPr>
            <a:grpSpLocks/>
          </p:cNvGrpSpPr>
          <p:nvPr/>
        </p:nvGrpSpPr>
        <p:grpSpPr bwMode="auto">
          <a:xfrm>
            <a:off x="7315200" y="935038"/>
            <a:ext cx="1168400" cy="357187"/>
            <a:chOff x="4512" y="2016"/>
            <a:chExt cx="736" cy="225"/>
          </a:xfrm>
        </p:grpSpPr>
        <p:sp>
          <p:nvSpPr>
            <p:cNvPr id="21513" name="Line 40"/>
            <p:cNvSpPr>
              <a:spLocks noChangeShapeType="1"/>
            </p:cNvSpPr>
            <p:nvPr/>
          </p:nvSpPr>
          <p:spPr bwMode="auto">
            <a:xfrm>
              <a:off x="4560" y="2208"/>
              <a:ext cx="28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14" name="Line 41"/>
            <p:cNvSpPr>
              <a:spLocks noChangeShapeType="1"/>
            </p:cNvSpPr>
            <p:nvPr/>
          </p:nvSpPr>
          <p:spPr bwMode="auto">
            <a:xfrm flipH="1">
              <a:off x="4960" y="2208"/>
              <a:ext cx="288"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15" name="Text Box 42"/>
            <p:cNvSpPr txBox="1">
              <a:spLocks noChangeArrowheads="1"/>
            </p:cNvSpPr>
            <p:nvPr/>
          </p:nvSpPr>
          <p:spPr bwMode="auto">
            <a:xfrm>
              <a:off x="4512" y="2016"/>
              <a:ext cx="220"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solidFill>
                    <a:schemeClr val="hlink"/>
                  </a:solidFill>
                  <a:sym typeface="Symbol" pitchFamily="18" charset="2"/>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anim calcmode="lin" valueType="num">
                                      <p:cBhvr additive="base">
                                        <p:cTn id="7" dur="500" fill="hold"/>
                                        <p:tgtEl>
                                          <p:spTgt spid="874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44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74576"/>
                                        </p:tgtEl>
                                        <p:attrNameLst>
                                          <p:attrName>style.visibility</p:attrName>
                                        </p:attrNameLst>
                                      </p:cBhvr>
                                      <p:to>
                                        <p:strVal val="visible"/>
                                      </p:to>
                                    </p:set>
                                    <p:anim calcmode="lin" valueType="num">
                                      <p:cBhvr additive="base">
                                        <p:cTn id="11" dur="500" fill="hold"/>
                                        <p:tgtEl>
                                          <p:spTgt spid="874576"/>
                                        </p:tgtEl>
                                        <p:attrNameLst>
                                          <p:attrName>ppt_x</p:attrName>
                                        </p:attrNameLst>
                                      </p:cBhvr>
                                      <p:tavLst>
                                        <p:tav tm="0">
                                          <p:val>
                                            <p:strVal val="#ppt_x"/>
                                          </p:val>
                                        </p:tav>
                                        <p:tav tm="100000">
                                          <p:val>
                                            <p:strVal val="#ppt_x"/>
                                          </p:val>
                                        </p:tav>
                                      </p:tavLst>
                                    </p:anim>
                                    <p:anim calcmode="lin" valueType="num">
                                      <p:cBhvr additive="base">
                                        <p:cTn id="12" dur="500" fill="hold"/>
                                        <p:tgtEl>
                                          <p:spTgt spid="87457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74499">
                                            <p:txEl>
                                              <p:pRg st="1" end="1"/>
                                            </p:txEl>
                                          </p:spTgt>
                                        </p:tgtEl>
                                        <p:attrNameLst>
                                          <p:attrName>style.visibility</p:attrName>
                                        </p:attrNameLst>
                                      </p:cBhvr>
                                      <p:to>
                                        <p:strVal val="visible"/>
                                      </p:to>
                                    </p:set>
                                    <p:anim calcmode="lin" valueType="num">
                                      <p:cBhvr additive="base">
                                        <p:cTn id="17" dur="500" fill="hold"/>
                                        <p:tgtEl>
                                          <p:spTgt spid="874499">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449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874557"/>
                                        </p:tgtEl>
                                        <p:attrNameLst>
                                          <p:attrName>style.visibility</p:attrName>
                                        </p:attrNameLst>
                                      </p:cBhvr>
                                      <p:to>
                                        <p:strVal val="visible"/>
                                      </p:to>
                                    </p:set>
                                    <p:animEffect transition="in" filter="wipe(right)">
                                      <p:cBhvr>
                                        <p:cTn id="22" dur="500"/>
                                        <p:tgtEl>
                                          <p:spTgt spid="8745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74499">
                                            <p:txEl>
                                              <p:pRg st="2" end="2"/>
                                            </p:txEl>
                                          </p:spTgt>
                                        </p:tgtEl>
                                        <p:attrNameLst>
                                          <p:attrName>style.visibility</p:attrName>
                                        </p:attrNameLst>
                                      </p:cBhvr>
                                      <p:to>
                                        <p:strVal val="visible"/>
                                      </p:to>
                                    </p:set>
                                    <p:anim calcmode="lin" valueType="num">
                                      <p:cBhvr additive="base">
                                        <p:cTn id="27" dur="500" fill="hold"/>
                                        <p:tgtEl>
                                          <p:spTgt spid="874499">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74499">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7" presetClass="entr" presetSubtype="10" fill="hold" nodeType="afterEffect">
                                  <p:stCondLst>
                                    <p:cond delay="0"/>
                                  </p:stCondLst>
                                  <p:childTnLst>
                                    <p:set>
                                      <p:cBhvr>
                                        <p:cTn id="31" dur="1" fill="hold">
                                          <p:stCondLst>
                                            <p:cond delay="0"/>
                                          </p:stCondLst>
                                        </p:cTn>
                                        <p:tgtEl>
                                          <p:spTgt spid="874542"/>
                                        </p:tgtEl>
                                        <p:attrNameLst>
                                          <p:attrName>style.visibility</p:attrName>
                                        </p:attrNameLst>
                                      </p:cBhvr>
                                      <p:to>
                                        <p:strVal val="visible"/>
                                      </p:to>
                                    </p:set>
                                    <p:anim calcmode="lin" valueType="num">
                                      <p:cBhvr>
                                        <p:cTn id="32" dur="500" fill="hold"/>
                                        <p:tgtEl>
                                          <p:spTgt spid="874542"/>
                                        </p:tgtEl>
                                        <p:attrNameLst>
                                          <p:attrName>ppt_w</p:attrName>
                                        </p:attrNameLst>
                                      </p:cBhvr>
                                      <p:tavLst>
                                        <p:tav tm="0">
                                          <p:val>
                                            <p:fltVal val="0"/>
                                          </p:val>
                                        </p:tav>
                                        <p:tav tm="100000">
                                          <p:val>
                                            <p:strVal val="#ppt_w"/>
                                          </p:val>
                                        </p:tav>
                                      </p:tavLst>
                                    </p:anim>
                                    <p:anim calcmode="lin" valueType="num">
                                      <p:cBhvr>
                                        <p:cTn id="33" dur="500" fill="hold"/>
                                        <p:tgtEl>
                                          <p:spTgt spid="874542"/>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874499">
                                            <p:txEl>
                                              <p:pRg st="3" end="3"/>
                                            </p:txEl>
                                          </p:spTgt>
                                        </p:tgtEl>
                                        <p:attrNameLst>
                                          <p:attrName>style.visibility</p:attrName>
                                        </p:attrNameLst>
                                      </p:cBhvr>
                                      <p:to>
                                        <p:strVal val="visible"/>
                                      </p:to>
                                    </p:set>
                                    <p:anim calcmode="lin" valueType="num">
                                      <p:cBhvr additive="base">
                                        <p:cTn id="38" dur="500" fill="hold"/>
                                        <p:tgtEl>
                                          <p:spTgt spid="874499">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874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74499">
                                            <p:txEl>
                                              <p:pRg st="4" end="4"/>
                                            </p:txEl>
                                          </p:spTgt>
                                        </p:tgtEl>
                                        <p:attrNameLst>
                                          <p:attrName>style.visibility</p:attrName>
                                        </p:attrNameLst>
                                      </p:cBhvr>
                                      <p:to>
                                        <p:strVal val="visible"/>
                                      </p:to>
                                    </p:set>
                                    <p:anim calcmode="lin" valueType="num">
                                      <p:cBhvr additive="base">
                                        <p:cTn id="44" dur="500" fill="hold"/>
                                        <p:tgtEl>
                                          <p:spTgt spid="874499">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87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874499">
                                            <p:txEl>
                                              <p:pRg st="5" end="5"/>
                                            </p:txEl>
                                          </p:spTgt>
                                        </p:tgtEl>
                                        <p:attrNameLst>
                                          <p:attrName>style.visibility</p:attrName>
                                        </p:attrNameLst>
                                      </p:cBhvr>
                                      <p:to>
                                        <p:strVal val="visible"/>
                                      </p:to>
                                    </p:set>
                                    <p:anim calcmode="lin" valueType="num">
                                      <p:cBhvr additive="base">
                                        <p:cTn id="50" dur="500" fill="hold"/>
                                        <p:tgtEl>
                                          <p:spTgt spid="874499">
                                            <p:txEl>
                                              <p:pRg st="5" end="5"/>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87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874499">
                                            <p:txEl>
                                              <p:pRg st="6" end="6"/>
                                            </p:txEl>
                                          </p:spTgt>
                                        </p:tgtEl>
                                        <p:attrNameLst>
                                          <p:attrName>style.visibility</p:attrName>
                                        </p:attrNameLst>
                                      </p:cBhvr>
                                      <p:to>
                                        <p:strVal val="visible"/>
                                      </p:to>
                                    </p:set>
                                    <p:anim calcmode="lin" valueType="num">
                                      <p:cBhvr additive="base">
                                        <p:cTn id="56" dur="500" fill="hold"/>
                                        <p:tgtEl>
                                          <p:spTgt spid="874499">
                                            <p:txEl>
                                              <p:pRg st="6" end="6"/>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874499">
                                            <p:txEl>
                                              <p:pRg st="6" end="6"/>
                                            </p:txEl>
                                          </p:spTgt>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874499">
                                            <p:txEl>
                                              <p:pRg st="7" end="7"/>
                                            </p:txEl>
                                          </p:spTgt>
                                        </p:tgtEl>
                                        <p:attrNameLst>
                                          <p:attrName>style.visibility</p:attrName>
                                        </p:attrNameLst>
                                      </p:cBhvr>
                                      <p:to>
                                        <p:strVal val="visible"/>
                                      </p:to>
                                    </p:set>
                                    <p:anim calcmode="lin" valueType="num">
                                      <p:cBhvr additive="base">
                                        <p:cTn id="60" dur="500" fill="hold"/>
                                        <p:tgtEl>
                                          <p:spTgt spid="874499">
                                            <p:txEl>
                                              <p:pRg st="7" end="7"/>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874499">
                                            <p:txEl>
                                              <p:pRg st="7" end="7"/>
                                            </p:txEl>
                                          </p:spTgt>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874499">
                                            <p:txEl>
                                              <p:pRg st="8" end="8"/>
                                            </p:txEl>
                                          </p:spTgt>
                                        </p:tgtEl>
                                        <p:attrNameLst>
                                          <p:attrName>style.visibility</p:attrName>
                                        </p:attrNameLst>
                                      </p:cBhvr>
                                      <p:to>
                                        <p:strVal val="visible"/>
                                      </p:to>
                                    </p:set>
                                    <p:anim calcmode="lin" valueType="num">
                                      <p:cBhvr additive="base">
                                        <p:cTn id="64" dur="500" fill="hold"/>
                                        <p:tgtEl>
                                          <p:spTgt spid="874499">
                                            <p:txEl>
                                              <p:pRg st="8" end="8"/>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874499">
                                            <p:txEl>
                                              <p:pRg st="8" end="8"/>
                                            </p:txEl>
                                          </p:spTgt>
                                        </p:tgtEl>
                                        <p:attrNameLst>
                                          <p:attrName>ppt_y</p:attrName>
                                        </p:attrNameLst>
                                      </p:cBhvr>
                                      <p:tavLst>
                                        <p:tav tm="0">
                                          <p:val>
                                            <p:strVal val="#ppt_y"/>
                                          </p:val>
                                        </p:tav>
                                        <p:tav tm="100000">
                                          <p:val>
                                            <p:strVal val="#ppt_y"/>
                                          </p:val>
                                        </p:tav>
                                      </p:tavLst>
                                    </p:anim>
                                  </p:childTnLst>
                                </p:cTn>
                              </p:par>
                              <p:par>
                                <p:cTn id="66" presetID="17" presetClass="entr" presetSubtype="10" fill="hold" nodeType="withEffect">
                                  <p:stCondLst>
                                    <p:cond delay="0"/>
                                  </p:stCondLst>
                                  <p:childTnLst>
                                    <p:set>
                                      <p:cBhvr>
                                        <p:cTn id="67" dur="1" fill="hold">
                                          <p:stCondLst>
                                            <p:cond delay="0"/>
                                          </p:stCondLst>
                                        </p:cTn>
                                        <p:tgtEl>
                                          <p:spTgt spid="874556"/>
                                        </p:tgtEl>
                                        <p:attrNameLst>
                                          <p:attrName>style.visibility</p:attrName>
                                        </p:attrNameLst>
                                      </p:cBhvr>
                                      <p:to>
                                        <p:strVal val="visible"/>
                                      </p:to>
                                    </p:set>
                                    <p:anim calcmode="lin" valueType="num">
                                      <p:cBhvr>
                                        <p:cTn id="68" dur="500" fill="hold"/>
                                        <p:tgtEl>
                                          <p:spTgt spid="874556"/>
                                        </p:tgtEl>
                                        <p:attrNameLst>
                                          <p:attrName>ppt_w</p:attrName>
                                        </p:attrNameLst>
                                      </p:cBhvr>
                                      <p:tavLst>
                                        <p:tav tm="0">
                                          <p:val>
                                            <p:fltVal val="0"/>
                                          </p:val>
                                        </p:tav>
                                        <p:tav tm="100000">
                                          <p:val>
                                            <p:strVal val="#ppt_w"/>
                                          </p:val>
                                        </p:tav>
                                      </p:tavLst>
                                    </p:anim>
                                    <p:anim calcmode="lin" valueType="num">
                                      <p:cBhvr>
                                        <p:cTn id="69" dur="500" fill="hold"/>
                                        <p:tgtEl>
                                          <p:spTgt spid="874556"/>
                                        </p:tgtEl>
                                        <p:attrNameLst>
                                          <p:attrName>ppt_h</p:attrName>
                                        </p:attrNameLst>
                                      </p:cBhvr>
                                      <p:tavLst>
                                        <p:tav tm="0">
                                          <p:val>
                                            <p:strVal val="#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874499">
                                            <p:txEl>
                                              <p:pRg st="9" end="9"/>
                                            </p:txEl>
                                          </p:spTgt>
                                        </p:tgtEl>
                                        <p:attrNameLst>
                                          <p:attrName>style.visibility</p:attrName>
                                        </p:attrNameLst>
                                      </p:cBhvr>
                                      <p:to>
                                        <p:strVal val="visible"/>
                                      </p:to>
                                    </p:set>
                                    <p:anim calcmode="lin" valueType="num">
                                      <p:cBhvr additive="base">
                                        <p:cTn id="74" dur="500" fill="hold"/>
                                        <p:tgtEl>
                                          <p:spTgt spid="874499">
                                            <p:txEl>
                                              <p:pRg st="9" end="9"/>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8744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874499">
                                            <p:txEl>
                                              <p:pRg st="10" end="10"/>
                                            </p:txEl>
                                          </p:spTgt>
                                        </p:tgtEl>
                                        <p:attrNameLst>
                                          <p:attrName>style.visibility</p:attrName>
                                        </p:attrNameLst>
                                      </p:cBhvr>
                                      <p:to>
                                        <p:strVal val="visible"/>
                                      </p:to>
                                    </p:set>
                                    <p:anim calcmode="lin" valueType="num">
                                      <p:cBhvr additive="base">
                                        <p:cTn id="80" dur="500" fill="hold"/>
                                        <p:tgtEl>
                                          <p:spTgt spid="874499">
                                            <p:txEl>
                                              <p:pRg st="10" end="1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87449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874499">
                                            <p:txEl>
                                              <p:pRg st="11" end="11"/>
                                            </p:txEl>
                                          </p:spTgt>
                                        </p:tgtEl>
                                        <p:attrNameLst>
                                          <p:attrName>style.visibility</p:attrName>
                                        </p:attrNameLst>
                                      </p:cBhvr>
                                      <p:to>
                                        <p:strVal val="visible"/>
                                      </p:to>
                                    </p:set>
                                    <p:anim calcmode="lin" valueType="num">
                                      <p:cBhvr additive="base">
                                        <p:cTn id="86" dur="500" fill="hold"/>
                                        <p:tgtEl>
                                          <p:spTgt spid="874499">
                                            <p:txEl>
                                              <p:pRg st="11" end="11"/>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87449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874499">
                                            <p:txEl>
                                              <p:pRg st="12" end="12"/>
                                            </p:txEl>
                                          </p:spTgt>
                                        </p:tgtEl>
                                        <p:attrNameLst>
                                          <p:attrName>style.visibility</p:attrName>
                                        </p:attrNameLst>
                                      </p:cBhvr>
                                      <p:to>
                                        <p:strVal val="visible"/>
                                      </p:to>
                                    </p:set>
                                    <p:anim calcmode="lin" valueType="num">
                                      <p:cBhvr additive="base">
                                        <p:cTn id="92" dur="500" fill="hold"/>
                                        <p:tgtEl>
                                          <p:spTgt spid="874499">
                                            <p:txEl>
                                              <p:pRg st="12" end="12"/>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874499">
                                            <p:txEl>
                                              <p:pRg st="12" end="12"/>
                                            </p:txEl>
                                          </p:spTgt>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874499">
                                            <p:txEl>
                                              <p:pRg st="13" end="13"/>
                                            </p:txEl>
                                          </p:spTgt>
                                        </p:tgtEl>
                                        <p:attrNameLst>
                                          <p:attrName>style.visibility</p:attrName>
                                        </p:attrNameLst>
                                      </p:cBhvr>
                                      <p:to>
                                        <p:strVal val="visible"/>
                                      </p:to>
                                    </p:set>
                                    <p:anim calcmode="lin" valueType="num">
                                      <p:cBhvr additive="base">
                                        <p:cTn id="96" dur="500" fill="hold"/>
                                        <p:tgtEl>
                                          <p:spTgt spid="874499">
                                            <p:txEl>
                                              <p:pRg st="13" end="13"/>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87449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874499">
                                            <p:txEl>
                                              <p:pRg st="14" end="14"/>
                                            </p:txEl>
                                          </p:spTgt>
                                        </p:tgtEl>
                                        <p:attrNameLst>
                                          <p:attrName>style.visibility</p:attrName>
                                        </p:attrNameLst>
                                      </p:cBhvr>
                                      <p:to>
                                        <p:strVal val="visible"/>
                                      </p:to>
                                    </p:set>
                                    <p:anim calcmode="lin" valueType="num">
                                      <p:cBhvr additive="base">
                                        <p:cTn id="102" dur="500" fill="hold"/>
                                        <p:tgtEl>
                                          <p:spTgt spid="874499">
                                            <p:txEl>
                                              <p:pRg st="14" end="14"/>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87449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Review: Want Standard Interfaces to Devices</a:t>
            </a:r>
          </a:p>
        </p:txBody>
      </p:sp>
      <p:sp>
        <p:nvSpPr>
          <p:cNvPr id="4099" name="Rectangle 3"/>
          <p:cNvSpPr>
            <a:spLocks noGrp="1" noChangeArrowheads="1"/>
          </p:cNvSpPr>
          <p:nvPr>
            <p:ph type="body" idx="1"/>
          </p:nvPr>
        </p:nvSpPr>
        <p:spPr>
          <a:xfrm>
            <a:off x="228600" y="762000"/>
            <a:ext cx="8763000" cy="6019800"/>
          </a:xfrm>
        </p:spPr>
        <p:txBody>
          <a:bodyPr/>
          <a:lstStyle/>
          <a:p>
            <a:pPr>
              <a:lnSpc>
                <a:spcPct val="80000"/>
              </a:lnSpc>
              <a:spcBef>
                <a:spcPct val="20000"/>
              </a:spcBef>
            </a:pPr>
            <a:r>
              <a:rPr lang="en-US" smtClean="0">
                <a:solidFill>
                  <a:schemeClr val="hlink"/>
                </a:solidFill>
              </a:rPr>
              <a:t>Block Devices:</a:t>
            </a:r>
            <a:r>
              <a:rPr lang="en-US" smtClean="0"/>
              <a:t> </a:t>
            </a:r>
            <a:r>
              <a:rPr lang="en-US" i="1" smtClean="0"/>
              <a:t>e.g.</a:t>
            </a:r>
            <a:r>
              <a:rPr lang="en-US" smtClean="0">
                <a:solidFill>
                  <a:schemeClr val="hlink"/>
                </a:solidFill>
              </a:rPr>
              <a:t> </a:t>
            </a:r>
            <a:r>
              <a:rPr lang="en-US" smtClean="0"/>
              <a:t>disk drives, tape drives, Cdrom</a:t>
            </a:r>
          </a:p>
          <a:p>
            <a:pPr lvl="1">
              <a:lnSpc>
                <a:spcPct val="80000"/>
              </a:lnSpc>
              <a:spcBef>
                <a:spcPct val="20000"/>
              </a:spcBef>
            </a:pPr>
            <a:r>
              <a:rPr lang="en-US" smtClean="0"/>
              <a:t>Access blocks of data</a:t>
            </a:r>
          </a:p>
          <a:p>
            <a:pPr lvl="1">
              <a:lnSpc>
                <a:spcPct val="80000"/>
              </a:lnSpc>
              <a:spcBef>
                <a:spcPct val="20000"/>
              </a:spcBef>
            </a:pPr>
            <a:r>
              <a:rPr lang="en-US" smtClean="0"/>
              <a:t>Commands include </a:t>
            </a:r>
            <a:r>
              <a:rPr lang="en-US" smtClean="0">
                <a:latin typeface="Courier New" pitchFamily="49" charset="0"/>
              </a:rPr>
              <a:t>open()</a:t>
            </a:r>
            <a:r>
              <a:rPr lang="en-US" smtClean="0"/>
              <a:t>,</a:t>
            </a:r>
            <a:r>
              <a:rPr lang="en-US" smtClean="0">
                <a:latin typeface="Courier New" pitchFamily="49" charset="0"/>
              </a:rPr>
              <a:t> read()</a:t>
            </a:r>
            <a:r>
              <a:rPr lang="en-US" smtClean="0"/>
              <a:t>,</a:t>
            </a:r>
            <a:r>
              <a:rPr lang="en-US" smtClean="0">
                <a:latin typeface="Courier New" pitchFamily="49" charset="0"/>
              </a:rPr>
              <a:t> write()</a:t>
            </a:r>
            <a:r>
              <a:rPr lang="en-US" smtClean="0"/>
              <a:t>,</a:t>
            </a:r>
            <a:r>
              <a:rPr lang="en-US" smtClean="0">
                <a:latin typeface="Courier New" pitchFamily="49" charset="0"/>
              </a:rPr>
              <a:t> seek()</a:t>
            </a:r>
          </a:p>
          <a:p>
            <a:pPr lvl="1">
              <a:lnSpc>
                <a:spcPct val="80000"/>
              </a:lnSpc>
              <a:spcBef>
                <a:spcPct val="20000"/>
              </a:spcBef>
            </a:pPr>
            <a:r>
              <a:rPr lang="en-US" smtClean="0"/>
              <a:t>Raw I/O or file-system access</a:t>
            </a:r>
          </a:p>
          <a:p>
            <a:pPr lvl="1">
              <a:lnSpc>
                <a:spcPct val="80000"/>
              </a:lnSpc>
              <a:spcBef>
                <a:spcPct val="20000"/>
              </a:spcBef>
            </a:pPr>
            <a:r>
              <a:rPr lang="en-US" smtClean="0"/>
              <a:t>Memory-mapped file access possible</a:t>
            </a:r>
          </a:p>
          <a:p>
            <a:pPr>
              <a:lnSpc>
                <a:spcPct val="80000"/>
              </a:lnSpc>
              <a:spcBef>
                <a:spcPct val="20000"/>
              </a:spcBef>
            </a:pPr>
            <a:r>
              <a:rPr lang="en-US" smtClean="0">
                <a:solidFill>
                  <a:schemeClr val="hlink"/>
                </a:solidFill>
              </a:rPr>
              <a:t>Character Devices:</a:t>
            </a:r>
            <a:r>
              <a:rPr lang="en-US" smtClean="0"/>
              <a:t> </a:t>
            </a:r>
            <a:r>
              <a:rPr lang="en-US" i="1" smtClean="0"/>
              <a:t>e.g.</a:t>
            </a:r>
            <a:r>
              <a:rPr lang="en-US" smtClean="0">
                <a:solidFill>
                  <a:schemeClr val="hlink"/>
                </a:solidFill>
              </a:rPr>
              <a:t> </a:t>
            </a:r>
            <a:r>
              <a:rPr lang="en-US" smtClean="0"/>
              <a:t>keyboards, mice, serial ports, some USB devices</a:t>
            </a:r>
          </a:p>
          <a:p>
            <a:pPr lvl="1">
              <a:lnSpc>
                <a:spcPct val="80000"/>
              </a:lnSpc>
              <a:spcBef>
                <a:spcPct val="20000"/>
              </a:spcBef>
            </a:pPr>
            <a:r>
              <a:rPr lang="en-US" smtClean="0"/>
              <a:t>Single characters at a time</a:t>
            </a:r>
          </a:p>
          <a:p>
            <a:pPr lvl="1">
              <a:lnSpc>
                <a:spcPct val="80000"/>
              </a:lnSpc>
              <a:spcBef>
                <a:spcPct val="20000"/>
              </a:spcBef>
            </a:pPr>
            <a:r>
              <a:rPr lang="en-US" smtClean="0"/>
              <a:t>Commands include </a:t>
            </a:r>
            <a:r>
              <a:rPr lang="en-US" smtClean="0">
                <a:latin typeface="Courier New" pitchFamily="49" charset="0"/>
              </a:rPr>
              <a:t>get()</a:t>
            </a:r>
            <a:r>
              <a:rPr lang="en-US" smtClean="0"/>
              <a:t>,</a:t>
            </a:r>
            <a:r>
              <a:rPr lang="en-US" smtClean="0">
                <a:latin typeface="Courier New" pitchFamily="49" charset="0"/>
              </a:rPr>
              <a:t> put()</a:t>
            </a:r>
            <a:endParaRPr lang="en-US" smtClean="0"/>
          </a:p>
          <a:p>
            <a:pPr lvl="1">
              <a:lnSpc>
                <a:spcPct val="80000"/>
              </a:lnSpc>
              <a:spcBef>
                <a:spcPct val="20000"/>
              </a:spcBef>
            </a:pPr>
            <a:r>
              <a:rPr lang="en-US" smtClean="0"/>
              <a:t>Libraries layered on top allow line editing</a:t>
            </a:r>
          </a:p>
          <a:p>
            <a:pPr>
              <a:lnSpc>
                <a:spcPct val="80000"/>
              </a:lnSpc>
              <a:spcBef>
                <a:spcPct val="20000"/>
              </a:spcBef>
            </a:pPr>
            <a:r>
              <a:rPr lang="en-US" smtClean="0">
                <a:solidFill>
                  <a:schemeClr val="hlink"/>
                </a:solidFill>
              </a:rPr>
              <a:t>Network Devices: </a:t>
            </a:r>
            <a:r>
              <a:rPr lang="en-US" i="1" smtClean="0"/>
              <a:t>e.g.</a:t>
            </a:r>
            <a:r>
              <a:rPr lang="en-US" smtClean="0">
                <a:solidFill>
                  <a:schemeClr val="hlink"/>
                </a:solidFill>
              </a:rPr>
              <a:t> </a:t>
            </a:r>
            <a:r>
              <a:rPr lang="en-US" smtClean="0"/>
              <a:t>Ethernet, Wireless, Bluetooth</a:t>
            </a:r>
          </a:p>
          <a:p>
            <a:pPr lvl="1">
              <a:lnSpc>
                <a:spcPct val="80000"/>
              </a:lnSpc>
              <a:spcBef>
                <a:spcPct val="20000"/>
              </a:spcBef>
            </a:pPr>
            <a:r>
              <a:rPr lang="en-US" smtClean="0"/>
              <a:t>different enough from block/character to have own interface</a:t>
            </a:r>
          </a:p>
          <a:p>
            <a:pPr lvl="1">
              <a:lnSpc>
                <a:spcPct val="80000"/>
              </a:lnSpc>
              <a:spcBef>
                <a:spcPct val="20000"/>
              </a:spcBef>
            </a:pPr>
            <a:r>
              <a:rPr lang="en-US" smtClean="0"/>
              <a:t>Unix and Windows include </a:t>
            </a:r>
            <a:r>
              <a:rPr lang="en-US" smtClean="0">
                <a:solidFill>
                  <a:schemeClr val="hlink"/>
                </a:solidFill>
              </a:rPr>
              <a:t>socket</a:t>
            </a:r>
            <a:r>
              <a:rPr lang="en-US" smtClean="0"/>
              <a:t> interface</a:t>
            </a:r>
          </a:p>
          <a:p>
            <a:pPr lvl="2">
              <a:lnSpc>
                <a:spcPct val="80000"/>
              </a:lnSpc>
              <a:spcBef>
                <a:spcPct val="20000"/>
              </a:spcBef>
            </a:pPr>
            <a:r>
              <a:rPr lang="en-US" smtClean="0"/>
              <a:t>Separates network protocol from network operation</a:t>
            </a:r>
          </a:p>
          <a:p>
            <a:pPr lvl="2">
              <a:lnSpc>
                <a:spcPct val="80000"/>
              </a:lnSpc>
              <a:spcBef>
                <a:spcPct val="20000"/>
              </a:spcBef>
            </a:pPr>
            <a:r>
              <a:rPr lang="en-US" smtClean="0"/>
              <a:t>Includes </a:t>
            </a:r>
            <a:r>
              <a:rPr lang="en-US" smtClean="0">
                <a:latin typeface="Courier New" pitchFamily="49" charset="0"/>
              </a:rPr>
              <a:t>select()</a:t>
            </a:r>
            <a:r>
              <a:rPr lang="en-US" smtClean="0"/>
              <a:t> functionality</a:t>
            </a:r>
          </a:p>
          <a:p>
            <a:pPr lvl="1">
              <a:lnSpc>
                <a:spcPct val="80000"/>
              </a:lnSpc>
              <a:spcBef>
                <a:spcPct val="20000"/>
              </a:spcBef>
            </a:pPr>
            <a:r>
              <a:rPr lang="en-US" smtClean="0"/>
              <a:t>Usage: pipes, FIFOs, streams, queues, mailboxes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p:txBody>
          <a:bodyPr/>
          <a:lstStyle/>
          <a:p>
            <a:r>
              <a:rPr lang="en-US" smtClean="0"/>
              <a:t>A Little Queuing Theory: Mean Wait Time</a:t>
            </a:r>
          </a:p>
        </p:txBody>
      </p:sp>
      <p:sp>
        <p:nvSpPr>
          <p:cNvPr id="870411" name="Rectangle 11"/>
          <p:cNvSpPr>
            <a:spLocks noGrp="1" noChangeArrowheads="1"/>
          </p:cNvSpPr>
          <p:nvPr>
            <p:ph type="body" idx="1"/>
          </p:nvPr>
        </p:nvSpPr>
        <p:spPr>
          <a:xfrm>
            <a:off x="76200" y="1752600"/>
            <a:ext cx="8991600" cy="4953000"/>
          </a:xfrm>
        </p:spPr>
        <p:txBody>
          <a:bodyPr/>
          <a:lstStyle/>
          <a:p>
            <a:pPr>
              <a:lnSpc>
                <a:spcPct val="80000"/>
              </a:lnSpc>
              <a:spcBef>
                <a:spcPct val="5000"/>
              </a:spcBef>
              <a:tabLst>
                <a:tab pos="688975" algn="l"/>
                <a:tab pos="1654175" algn="l"/>
              </a:tabLst>
            </a:pPr>
            <a:r>
              <a:rPr lang="en-US" smtClean="0"/>
              <a:t>Parameters that describe our system:</a:t>
            </a:r>
          </a:p>
          <a:p>
            <a:pPr lvl="1">
              <a:lnSpc>
                <a:spcPct val="80000"/>
              </a:lnSpc>
              <a:spcBef>
                <a:spcPct val="5000"/>
              </a:spcBef>
              <a:tabLst>
                <a:tab pos="688975" algn="l"/>
                <a:tab pos="1654175" algn="l"/>
              </a:tabLst>
            </a:pPr>
            <a:r>
              <a:rPr lang="en-US" smtClean="0">
                <a:solidFill>
                  <a:schemeClr val="hlink"/>
                </a:solidFill>
                <a:sym typeface="Symbol" pitchFamily="18" charset="2"/>
              </a:rPr>
              <a:t>:</a:t>
            </a:r>
            <a:r>
              <a:rPr lang="en-US" smtClean="0"/>
              <a:t> 	mean number of arriving customers/second</a:t>
            </a:r>
          </a:p>
          <a:p>
            <a:pPr lvl="1">
              <a:lnSpc>
                <a:spcPct val="80000"/>
              </a:lnSpc>
              <a:spcBef>
                <a:spcPct val="5000"/>
              </a:spcBef>
              <a:tabLst>
                <a:tab pos="688975" algn="l"/>
                <a:tab pos="1654175" algn="l"/>
              </a:tabLst>
            </a:pPr>
            <a:r>
              <a:rPr lang="en-US" smtClean="0">
                <a:solidFill>
                  <a:schemeClr val="hlink"/>
                </a:solidFill>
              </a:rPr>
              <a:t>T</a:t>
            </a:r>
            <a:r>
              <a:rPr lang="en-US" baseline="-25000" smtClean="0">
                <a:solidFill>
                  <a:schemeClr val="hlink"/>
                </a:solidFill>
              </a:rPr>
              <a:t>ser</a:t>
            </a:r>
            <a:r>
              <a:rPr lang="en-US" smtClean="0">
                <a:solidFill>
                  <a:schemeClr val="hlink"/>
                </a:solidFill>
              </a:rPr>
              <a:t>:</a:t>
            </a:r>
            <a:r>
              <a:rPr lang="en-US" smtClean="0"/>
              <a:t>	mean time to service a customer (“</a:t>
            </a:r>
            <a:r>
              <a:rPr lang="en-US" smtClean="0">
                <a:solidFill>
                  <a:schemeClr val="accent1"/>
                </a:solidFill>
              </a:rPr>
              <a:t>m1</a:t>
            </a:r>
            <a:r>
              <a:rPr lang="en-US" smtClean="0"/>
              <a:t>”)</a:t>
            </a:r>
          </a:p>
          <a:p>
            <a:pPr lvl="1">
              <a:lnSpc>
                <a:spcPct val="80000"/>
              </a:lnSpc>
              <a:spcBef>
                <a:spcPct val="5000"/>
              </a:spcBef>
              <a:tabLst>
                <a:tab pos="688975" algn="l"/>
                <a:tab pos="1654175" algn="l"/>
              </a:tabLst>
            </a:pPr>
            <a:r>
              <a:rPr lang="en-US" smtClean="0">
                <a:solidFill>
                  <a:schemeClr val="hlink"/>
                </a:solidFill>
              </a:rPr>
              <a:t>C:</a:t>
            </a:r>
            <a:r>
              <a:rPr lang="en-US" smtClean="0"/>
              <a:t>	squared coefficient of variance = </a:t>
            </a:r>
            <a:r>
              <a:rPr lang="en-US" smtClean="0">
                <a:sym typeface="Symbol" pitchFamily="18" charset="2"/>
              </a:rPr>
              <a:t></a:t>
            </a:r>
            <a:r>
              <a:rPr lang="en-US" baseline="30000" smtClean="0">
                <a:sym typeface="Symbol" pitchFamily="18" charset="2"/>
              </a:rPr>
              <a:t>2</a:t>
            </a:r>
            <a:r>
              <a:rPr lang="en-US" smtClean="0"/>
              <a:t>/m1</a:t>
            </a:r>
            <a:r>
              <a:rPr lang="en-US" baseline="30000" smtClean="0"/>
              <a:t>2</a:t>
            </a:r>
            <a:endParaRPr lang="en-US" smtClean="0">
              <a:solidFill>
                <a:schemeClr val="accent1"/>
              </a:solidFill>
            </a:endParaRPr>
          </a:p>
          <a:p>
            <a:pPr lvl="1">
              <a:lnSpc>
                <a:spcPct val="80000"/>
              </a:lnSpc>
              <a:spcBef>
                <a:spcPct val="5000"/>
              </a:spcBef>
              <a:tabLst>
                <a:tab pos="688975" algn="l"/>
                <a:tab pos="1654175" algn="l"/>
              </a:tabLst>
            </a:pPr>
            <a:r>
              <a:rPr lang="el-GR" smtClean="0">
                <a:solidFill>
                  <a:schemeClr val="accent2"/>
                </a:solidFill>
              </a:rPr>
              <a:t>μ</a:t>
            </a:r>
            <a:r>
              <a:rPr lang="en-US" smtClean="0">
                <a:solidFill>
                  <a:schemeClr val="accent2"/>
                </a:solidFill>
              </a:rPr>
              <a:t>:</a:t>
            </a:r>
            <a:r>
              <a:rPr lang="en-US" smtClean="0"/>
              <a:t>	service rate = 1/</a:t>
            </a:r>
            <a:r>
              <a:rPr lang="en-US" smtClean="0">
                <a:solidFill>
                  <a:schemeClr val="hlink"/>
                </a:solidFill>
              </a:rPr>
              <a:t>T</a:t>
            </a:r>
            <a:r>
              <a:rPr lang="en-US" baseline="-25000" smtClean="0">
                <a:solidFill>
                  <a:schemeClr val="hlink"/>
                </a:solidFill>
              </a:rPr>
              <a:t>ser</a:t>
            </a:r>
            <a:endParaRPr lang="en-US" smtClean="0">
              <a:solidFill>
                <a:schemeClr val="hlink"/>
              </a:solidFill>
            </a:endParaRPr>
          </a:p>
          <a:p>
            <a:pPr lvl="1">
              <a:lnSpc>
                <a:spcPct val="80000"/>
              </a:lnSpc>
              <a:spcBef>
                <a:spcPct val="5000"/>
              </a:spcBef>
              <a:tabLst>
                <a:tab pos="688975" algn="l"/>
                <a:tab pos="1654175" algn="l"/>
              </a:tabLst>
            </a:pPr>
            <a:r>
              <a:rPr lang="en-US" smtClean="0">
                <a:solidFill>
                  <a:schemeClr val="accent2"/>
                </a:solidFill>
              </a:rPr>
              <a:t>u:</a:t>
            </a:r>
            <a:r>
              <a:rPr lang="en-US" smtClean="0"/>
              <a:t>	server utilization (0</a:t>
            </a:r>
            <a:r>
              <a:rPr lang="en-US" smtClean="0">
                <a:sym typeface="Symbol" pitchFamily="18" charset="2"/>
              </a:rPr>
              <a:t></a:t>
            </a:r>
            <a:r>
              <a:rPr lang="en-US" smtClean="0">
                <a:solidFill>
                  <a:schemeClr val="accent2"/>
                </a:solidFill>
                <a:sym typeface="Symbol" pitchFamily="18" charset="2"/>
              </a:rPr>
              <a:t>u</a:t>
            </a:r>
            <a:r>
              <a:rPr lang="en-US" smtClean="0">
                <a:sym typeface="Symbol" pitchFamily="18" charset="2"/>
              </a:rPr>
              <a:t>1)</a:t>
            </a:r>
            <a:r>
              <a:rPr lang="en-US" smtClean="0"/>
              <a:t>: </a:t>
            </a:r>
            <a:r>
              <a:rPr lang="en-US" smtClean="0">
                <a:solidFill>
                  <a:schemeClr val="accent2"/>
                </a:solidFill>
              </a:rPr>
              <a:t>u </a:t>
            </a:r>
            <a:r>
              <a:rPr lang="en-US" smtClean="0"/>
              <a:t>= </a:t>
            </a:r>
            <a:r>
              <a:rPr lang="en-US" smtClean="0">
                <a:solidFill>
                  <a:schemeClr val="hlink"/>
                </a:solidFill>
                <a:sym typeface="Symbol" pitchFamily="18" charset="2"/>
              </a:rPr>
              <a:t></a:t>
            </a:r>
            <a:r>
              <a:rPr lang="en-US" smtClean="0"/>
              <a:t>/</a:t>
            </a:r>
            <a:r>
              <a:rPr lang="el-GR" smtClean="0">
                <a:solidFill>
                  <a:schemeClr val="accent2"/>
                </a:solidFill>
              </a:rPr>
              <a:t>μ</a:t>
            </a:r>
            <a:r>
              <a:rPr lang="en-US" smtClean="0"/>
              <a:t> = </a:t>
            </a:r>
            <a:r>
              <a:rPr lang="en-US" smtClean="0">
                <a:solidFill>
                  <a:schemeClr val="hlink"/>
                </a:solidFill>
                <a:sym typeface="Symbol" pitchFamily="18" charset="2"/>
              </a:rPr>
              <a:t>  </a:t>
            </a:r>
            <a:r>
              <a:rPr lang="en-US" smtClean="0">
                <a:solidFill>
                  <a:schemeClr val="hlink"/>
                </a:solidFill>
              </a:rPr>
              <a:t>T</a:t>
            </a:r>
            <a:r>
              <a:rPr lang="en-US" baseline="-25000" smtClean="0">
                <a:solidFill>
                  <a:schemeClr val="hlink"/>
                </a:solidFill>
              </a:rPr>
              <a:t>ser</a:t>
            </a:r>
            <a:r>
              <a:rPr lang="en-US" smtClean="0"/>
              <a:t> </a:t>
            </a:r>
          </a:p>
          <a:p>
            <a:pPr>
              <a:lnSpc>
                <a:spcPct val="80000"/>
              </a:lnSpc>
              <a:spcBef>
                <a:spcPct val="5000"/>
              </a:spcBef>
              <a:tabLst>
                <a:tab pos="688975" algn="l"/>
                <a:tab pos="1654175" algn="l"/>
              </a:tabLst>
            </a:pPr>
            <a:r>
              <a:rPr lang="en-US" smtClean="0"/>
              <a:t>Parameters we wish to compute:</a:t>
            </a:r>
          </a:p>
          <a:p>
            <a:pPr lvl="1">
              <a:lnSpc>
                <a:spcPct val="80000"/>
              </a:lnSpc>
              <a:spcBef>
                <a:spcPct val="5000"/>
              </a:spcBef>
              <a:tabLst>
                <a:tab pos="688975" algn="l"/>
                <a:tab pos="1654175" algn="l"/>
              </a:tabLst>
            </a:pPr>
            <a:r>
              <a:rPr lang="en-US" smtClean="0"/>
              <a:t>T</a:t>
            </a:r>
            <a:r>
              <a:rPr lang="en-US" baseline="-25000" smtClean="0"/>
              <a:t>q</a:t>
            </a:r>
            <a:r>
              <a:rPr lang="en-US" smtClean="0"/>
              <a:t>: 	Time spent in queue</a:t>
            </a:r>
          </a:p>
          <a:p>
            <a:pPr lvl="1">
              <a:lnSpc>
                <a:spcPct val="80000"/>
              </a:lnSpc>
              <a:spcBef>
                <a:spcPct val="5000"/>
              </a:spcBef>
              <a:tabLst>
                <a:tab pos="688975" algn="l"/>
                <a:tab pos="1654175" algn="l"/>
              </a:tabLst>
            </a:pPr>
            <a:r>
              <a:rPr lang="en-US" smtClean="0"/>
              <a:t>L</a:t>
            </a:r>
            <a:r>
              <a:rPr lang="en-US" baseline="-25000" smtClean="0"/>
              <a:t>q</a:t>
            </a:r>
            <a:r>
              <a:rPr lang="en-US" smtClean="0"/>
              <a:t>: 	Length of queue = </a:t>
            </a:r>
            <a:r>
              <a:rPr lang="en-US" smtClean="0">
                <a:sym typeface="Symbol" pitchFamily="18" charset="2"/>
              </a:rPr>
              <a:t>  T</a:t>
            </a:r>
            <a:r>
              <a:rPr lang="en-US" baseline="-25000" smtClean="0"/>
              <a:t>q</a:t>
            </a:r>
            <a:r>
              <a:rPr lang="en-US" smtClean="0"/>
              <a:t> (by Little’s law)</a:t>
            </a:r>
          </a:p>
          <a:p>
            <a:pPr>
              <a:lnSpc>
                <a:spcPct val="80000"/>
              </a:lnSpc>
              <a:spcBef>
                <a:spcPct val="5000"/>
              </a:spcBef>
              <a:tabLst>
                <a:tab pos="688975" algn="l"/>
                <a:tab pos="1654175" algn="l"/>
              </a:tabLst>
            </a:pPr>
            <a:r>
              <a:rPr lang="en-US" smtClean="0"/>
              <a:t>Basic Approach:</a:t>
            </a:r>
          </a:p>
          <a:p>
            <a:pPr lvl="1">
              <a:lnSpc>
                <a:spcPct val="80000"/>
              </a:lnSpc>
              <a:spcBef>
                <a:spcPct val="5000"/>
              </a:spcBef>
              <a:tabLst>
                <a:tab pos="688975" algn="l"/>
                <a:tab pos="1654175" algn="l"/>
              </a:tabLst>
            </a:pPr>
            <a:r>
              <a:rPr lang="en-US" smtClean="0"/>
              <a:t>Customers before us must finish; mean time = L</a:t>
            </a:r>
            <a:r>
              <a:rPr lang="en-US" baseline="-25000" smtClean="0"/>
              <a:t>q </a:t>
            </a:r>
            <a:r>
              <a:rPr lang="en-US" smtClean="0">
                <a:sym typeface="Symbol" pitchFamily="18" charset="2"/>
              </a:rPr>
              <a:t> </a:t>
            </a:r>
            <a:r>
              <a:rPr lang="en-US" smtClean="0"/>
              <a:t>T</a:t>
            </a:r>
            <a:r>
              <a:rPr lang="en-US" baseline="-25000" smtClean="0"/>
              <a:t>ser</a:t>
            </a:r>
            <a:endParaRPr lang="en-US" smtClean="0"/>
          </a:p>
          <a:p>
            <a:pPr lvl="1">
              <a:lnSpc>
                <a:spcPct val="80000"/>
              </a:lnSpc>
              <a:spcBef>
                <a:spcPct val="5000"/>
              </a:spcBef>
              <a:tabLst>
                <a:tab pos="688975" algn="l"/>
                <a:tab pos="1654175" algn="l"/>
              </a:tabLst>
            </a:pPr>
            <a:r>
              <a:rPr lang="en-US" smtClean="0"/>
              <a:t>If something at server, takes m1(z) to complete on avg</a:t>
            </a:r>
          </a:p>
          <a:p>
            <a:pPr lvl="2">
              <a:lnSpc>
                <a:spcPct val="80000"/>
              </a:lnSpc>
              <a:spcBef>
                <a:spcPct val="5000"/>
              </a:spcBef>
              <a:tabLst>
                <a:tab pos="688975" algn="l"/>
                <a:tab pos="1654175" algn="l"/>
              </a:tabLst>
            </a:pPr>
            <a:r>
              <a:rPr lang="en-US" smtClean="0"/>
              <a:t>m1(z): mean residual wait time at server= T</a:t>
            </a:r>
            <a:r>
              <a:rPr lang="en-US" baseline="-25000" smtClean="0"/>
              <a:t>ser </a:t>
            </a:r>
            <a:r>
              <a:rPr lang="en-US" smtClean="0">
                <a:sym typeface="Symbol" pitchFamily="18" charset="2"/>
              </a:rPr>
              <a:t> </a:t>
            </a:r>
            <a:r>
              <a:rPr lang="en-US" smtClean="0"/>
              <a:t>½(1+C)</a:t>
            </a:r>
          </a:p>
          <a:p>
            <a:pPr lvl="2">
              <a:lnSpc>
                <a:spcPct val="80000"/>
              </a:lnSpc>
              <a:spcBef>
                <a:spcPct val="5000"/>
              </a:spcBef>
              <a:tabLst>
                <a:tab pos="688975" algn="l"/>
                <a:tab pos="1654175" algn="l"/>
              </a:tabLst>
            </a:pPr>
            <a:r>
              <a:rPr lang="en-US" smtClean="0"/>
              <a:t>Chance server busy = u </a:t>
            </a:r>
            <a:r>
              <a:rPr lang="en-US" smtClean="0">
                <a:sym typeface="Symbol" pitchFamily="18" charset="2"/>
              </a:rPr>
              <a:t> </a:t>
            </a:r>
            <a:r>
              <a:rPr lang="en-US" smtClean="0"/>
              <a:t>mean time is u </a:t>
            </a:r>
            <a:r>
              <a:rPr lang="en-US" smtClean="0">
                <a:sym typeface="Symbol" pitchFamily="18" charset="2"/>
              </a:rPr>
              <a:t> </a:t>
            </a:r>
            <a:r>
              <a:rPr lang="en-US" smtClean="0"/>
              <a:t>m1(z)</a:t>
            </a:r>
          </a:p>
          <a:p>
            <a:pPr>
              <a:lnSpc>
                <a:spcPct val="80000"/>
              </a:lnSpc>
              <a:spcBef>
                <a:spcPct val="5000"/>
              </a:spcBef>
              <a:tabLst>
                <a:tab pos="688975" algn="l"/>
                <a:tab pos="1654175" algn="l"/>
              </a:tabLst>
            </a:pPr>
            <a:r>
              <a:rPr lang="en-US" smtClean="0"/>
              <a:t>Computation of wait time in queue (T</a:t>
            </a:r>
            <a:r>
              <a:rPr lang="en-US" baseline="-25000" smtClean="0"/>
              <a:t>q</a:t>
            </a:r>
            <a:r>
              <a:rPr lang="en-US" smtClean="0"/>
              <a:t>):</a:t>
            </a:r>
          </a:p>
          <a:p>
            <a:pPr lvl="1">
              <a:lnSpc>
                <a:spcPct val="80000"/>
              </a:lnSpc>
              <a:spcBef>
                <a:spcPct val="5000"/>
              </a:spcBef>
              <a:tabLst>
                <a:tab pos="688975" algn="l"/>
                <a:tab pos="1654175" algn="l"/>
              </a:tabLst>
            </a:pPr>
            <a:r>
              <a:rPr lang="en-US" smtClean="0">
                <a:solidFill>
                  <a:schemeClr val="hlink"/>
                </a:solidFill>
              </a:rPr>
              <a:t>T</a:t>
            </a:r>
            <a:r>
              <a:rPr lang="en-US" baseline="-25000" smtClean="0">
                <a:solidFill>
                  <a:schemeClr val="hlink"/>
                </a:solidFill>
              </a:rPr>
              <a:t>q</a:t>
            </a:r>
            <a:r>
              <a:rPr lang="en-US" smtClean="0">
                <a:solidFill>
                  <a:schemeClr val="hlink"/>
                </a:solidFill>
              </a:rPr>
              <a:t> = L</a:t>
            </a:r>
            <a:r>
              <a:rPr lang="en-US" baseline="-25000" smtClean="0">
                <a:solidFill>
                  <a:schemeClr val="hlink"/>
                </a:solidFill>
              </a:rPr>
              <a:t>q </a:t>
            </a:r>
            <a:r>
              <a:rPr lang="en-US" smtClean="0">
                <a:solidFill>
                  <a:schemeClr val="hlink"/>
                </a:solidFill>
                <a:sym typeface="Symbol" pitchFamily="18" charset="2"/>
              </a:rPr>
              <a:t> </a:t>
            </a:r>
            <a:r>
              <a:rPr lang="en-US" smtClean="0">
                <a:solidFill>
                  <a:schemeClr val="hlink"/>
                </a:solidFill>
              </a:rPr>
              <a:t>T</a:t>
            </a:r>
            <a:r>
              <a:rPr lang="en-US" baseline="-25000" smtClean="0">
                <a:solidFill>
                  <a:schemeClr val="hlink"/>
                </a:solidFill>
              </a:rPr>
              <a:t>ser</a:t>
            </a:r>
            <a:r>
              <a:rPr lang="en-US" smtClean="0">
                <a:solidFill>
                  <a:schemeClr val="hlink"/>
                </a:solidFill>
              </a:rPr>
              <a:t> + u </a:t>
            </a:r>
            <a:r>
              <a:rPr lang="en-US" smtClean="0">
                <a:solidFill>
                  <a:schemeClr val="hlink"/>
                </a:solidFill>
                <a:sym typeface="Symbol" pitchFamily="18" charset="2"/>
              </a:rPr>
              <a:t> </a:t>
            </a:r>
            <a:r>
              <a:rPr lang="en-US" smtClean="0">
                <a:solidFill>
                  <a:schemeClr val="hlink"/>
                </a:solidFill>
              </a:rPr>
              <a:t>m1(z)</a:t>
            </a:r>
          </a:p>
        </p:txBody>
      </p:sp>
      <p:grpSp>
        <p:nvGrpSpPr>
          <p:cNvPr id="870440" name="Group 40"/>
          <p:cNvGrpSpPr>
            <a:grpSpLocks/>
          </p:cNvGrpSpPr>
          <p:nvPr/>
        </p:nvGrpSpPr>
        <p:grpSpPr bwMode="auto">
          <a:xfrm>
            <a:off x="1657350" y="746125"/>
            <a:ext cx="5353050" cy="1006475"/>
            <a:chOff x="1044" y="462"/>
            <a:chExt cx="3372" cy="634"/>
          </a:xfrm>
        </p:grpSpPr>
        <p:sp>
          <p:nvSpPr>
            <p:cNvPr id="22533" name="Rectangle 32"/>
            <p:cNvSpPr>
              <a:spLocks noChangeArrowheads="1"/>
            </p:cNvSpPr>
            <p:nvPr/>
          </p:nvSpPr>
          <p:spPr bwMode="auto">
            <a:xfrm>
              <a:off x="1044" y="764"/>
              <a:ext cx="969" cy="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buSzTx/>
              </a:pPr>
              <a:r>
                <a:rPr lang="en-US" sz="1800">
                  <a:solidFill>
                    <a:schemeClr val="hlink"/>
                  </a:solidFill>
                </a:rPr>
                <a:t>Arrival Rate</a:t>
              </a:r>
            </a:p>
            <a:p>
              <a:pPr>
                <a:spcBef>
                  <a:spcPct val="0"/>
                </a:spcBef>
                <a:buSzTx/>
              </a:pPr>
              <a:r>
                <a:rPr lang="en-US" sz="1800">
                  <a:solidFill>
                    <a:schemeClr val="hlink"/>
                  </a:solidFill>
                  <a:sym typeface="Symbol" pitchFamily="18" charset="2"/>
                </a:rPr>
                <a:t></a:t>
              </a:r>
            </a:p>
          </p:txBody>
        </p:sp>
        <p:sp>
          <p:nvSpPr>
            <p:cNvPr id="22534" name="Rectangle 33"/>
            <p:cNvSpPr>
              <a:spLocks noChangeArrowheads="1"/>
            </p:cNvSpPr>
            <p:nvPr/>
          </p:nvSpPr>
          <p:spPr bwMode="auto">
            <a:xfrm>
              <a:off x="2042" y="462"/>
              <a:ext cx="820" cy="560"/>
            </a:xfrm>
            <a:prstGeom prst="rect">
              <a:avLst/>
            </a:prstGeom>
            <a:solidFill>
              <a:srgbClr val="53FB25"/>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0"/>
                </a:spcBef>
                <a:buSzTx/>
              </a:pPr>
              <a:r>
                <a:rPr lang="en-US">
                  <a:solidFill>
                    <a:schemeClr val="bg1"/>
                  </a:solidFill>
                </a:rPr>
                <a:t>Queue</a:t>
              </a:r>
            </a:p>
          </p:txBody>
        </p:sp>
        <p:sp>
          <p:nvSpPr>
            <p:cNvPr id="22535" name="Line 34"/>
            <p:cNvSpPr>
              <a:spLocks noChangeShapeType="1"/>
            </p:cNvSpPr>
            <p:nvPr/>
          </p:nvSpPr>
          <p:spPr bwMode="auto">
            <a:xfrm>
              <a:off x="2862" y="738"/>
              <a:ext cx="9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Line 35"/>
            <p:cNvSpPr>
              <a:spLocks noChangeShapeType="1"/>
            </p:cNvSpPr>
            <p:nvPr/>
          </p:nvSpPr>
          <p:spPr bwMode="auto">
            <a:xfrm>
              <a:off x="1093" y="738"/>
              <a:ext cx="92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Oval 36"/>
            <p:cNvSpPr>
              <a:spLocks noChangeArrowheads="1"/>
            </p:cNvSpPr>
            <p:nvPr/>
          </p:nvSpPr>
          <p:spPr bwMode="auto">
            <a:xfrm>
              <a:off x="3812" y="462"/>
              <a:ext cx="604" cy="603"/>
            </a:xfrm>
            <a:prstGeom prst="ellipse">
              <a:avLst/>
            </a:prstGeom>
            <a:solidFill>
              <a:schemeClr val="accent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Server</a:t>
              </a:r>
            </a:p>
          </p:txBody>
        </p:sp>
        <p:sp>
          <p:nvSpPr>
            <p:cNvPr id="22538" name="Rectangle 37"/>
            <p:cNvSpPr>
              <a:spLocks noChangeArrowheads="1"/>
            </p:cNvSpPr>
            <p:nvPr/>
          </p:nvSpPr>
          <p:spPr bwMode="auto">
            <a:xfrm>
              <a:off x="2828" y="764"/>
              <a:ext cx="1012" cy="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buSzTx/>
              </a:pPr>
              <a:r>
                <a:rPr lang="en-US" sz="1800">
                  <a:solidFill>
                    <a:schemeClr val="hlink"/>
                  </a:solidFill>
                </a:rPr>
                <a:t>Service Rate</a:t>
              </a:r>
            </a:p>
            <a:p>
              <a:pPr>
                <a:spcBef>
                  <a:spcPct val="0"/>
                </a:spcBef>
                <a:buSzTx/>
              </a:pPr>
              <a:r>
                <a:rPr lang="en-US" sz="1800">
                  <a:solidFill>
                    <a:schemeClr val="hlink"/>
                  </a:solidFill>
                  <a:sym typeface="Symbol" pitchFamily="18" charset="2"/>
                </a:rPr>
                <a:t></a:t>
              </a:r>
              <a:r>
                <a:rPr lang="el-GR" sz="1800">
                  <a:solidFill>
                    <a:schemeClr val="hlink"/>
                  </a:solidFill>
                  <a:sym typeface="Symbol" pitchFamily="18" charset="2"/>
                </a:rPr>
                <a:t>μ</a:t>
              </a:r>
              <a:r>
                <a:rPr lang="en-US" sz="1800">
                  <a:solidFill>
                    <a:schemeClr val="hlink"/>
                  </a:solidFill>
                  <a:sym typeface="Symbol" pitchFamily="18" charset="2"/>
                </a:rPr>
                <a:t>=1/T</a:t>
              </a:r>
              <a:r>
                <a:rPr lang="en-US" sz="1800" baseline="-25000">
                  <a:solidFill>
                    <a:schemeClr val="hlink"/>
                  </a:solidFill>
                  <a:sym typeface="Symbol" pitchFamily="18" charset="2"/>
                </a:rPr>
                <a:t>ser</a:t>
              </a:r>
              <a:endParaRPr lang="el-GR" sz="1800">
                <a:solidFill>
                  <a:schemeClr val="hlink"/>
                </a:solidFill>
                <a:sym typeface="Symbol" pitchFamily="18" charset="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11">
                                            <p:txEl>
                                              <p:pRg st="0" end="0"/>
                                            </p:txEl>
                                          </p:spTgt>
                                        </p:tgtEl>
                                        <p:attrNameLst>
                                          <p:attrName>style.visibility</p:attrName>
                                        </p:attrNameLst>
                                      </p:cBhvr>
                                      <p:to>
                                        <p:strVal val="visible"/>
                                      </p:to>
                                    </p:set>
                                    <p:anim calcmode="lin" valueType="num">
                                      <p:cBhvr additive="base">
                                        <p:cTn id="7" dur="500" fill="hold"/>
                                        <p:tgtEl>
                                          <p:spTgt spid="870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70440"/>
                                        </p:tgtEl>
                                        <p:attrNameLst>
                                          <p:attrName>style.visibility</p:attrName>
                                        </p:attrNameLst>
                                      </p:cBhvr>
                                      <p:to>
                                        <p:strVal val="visible"/>
                                      </p:to>
                                    </p:set>
                                    <p:anim calcmode="lin" valueType="num">
                                      <p:cBhvr additive="base">
                                        <p:cTn id="11" dur="500" fill="hold"/>
                                        <p:tgtEl>
                                          <p:spTgt spid="870440"/>
                                        </p:tgtEl>
                                        <p:attrNameLst>
                                          <p:attrName>ppt_x</p:attrName>
                                        </p:attrNameLst>
                                      </p:cBhvr>
                                      <p:tavLst>
                                        <p:tav tm="0">
                                          <p:val>
                                            <p:strVal val="1+#ppt_w/2"/>
                                          </p:val>
                                        </p:tav>
                                        <p:tav tm="100000">
                                          <p:val>
                                            <p:strVal val="#ppt_x"/>
                                          </p:val>
                                        </p:tav>
                                      </p:tavLst>
                                    </p:anim>
                                    <p:anim calcmode="lin" valueType="num">
                                      <p:cBhvr additive="base">
                                        <p:cTn id="12" dur="500" fill="hold"/>
                                        <p:tgtEl>
                                          <p:spTgt spid="8704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70411">
                                            <p:txEl>
                                              <p:pRg st="1" end="1"/>
                                            </p:txEl>
                                          </p:spTgt>
                                        </p:tgtEl>
                                        <p:attrNameLst>
                                          <p:attrName>style.visibility</p:attrName>
                                        </p:attrNameLst>
                                      </p:cBhvr>
                                      <p:to>
                                        <p:strVal val="visible"/>
                                      </p:to>
                                    </p:set>
                                    <p:anim calcmode="lin" valueType="num">
                                      <p:cBhvr additive="base">
                                        <p:cTn id="17" dur="500" fill="hold"/>
                                        <p:tgtEl>
                                          <p:spTgt spid="87041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0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70411">
                                            <p:txEl>
                                              <p:pRg st="2" end="2"/>
                                            </p:txEl>
                                          </p:spTgt>
                                        </p:tgtEl>
                                        <p:attrNameLst>
                                          <p:attrName>style.visibility</p:attrName>
                                        </p:attrNameLst>
                                      </p:cBhvr>
                                      <p:to>
                                        <p:strVal val="visible"/>
                                      </p:to>
                                    </p:set>
                                    <p:anim calcmode="lin" valueType="num">
                                      <p:cBhvr additive="base">
                                        <p:cTn id="23" dur="500" fill="hold"/>
                                        <p:tgtEl>
                                          <p:spTgt spid="870411">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70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70411">
                                            <p:txEl>
                                              <p:pRg st="3" end="3"/>
                                            </p:txEl>
                                          </p:spTgt>
                                        </p:tgtEl>
                                        <p:attrNameLst>
                                          <p:attrName>style.visibility</p:attrName>
                                        </p:attrNameLst>
                                      </p:cBhvr>
                                      <p:to>
                                        <p:strVal val="visible"/>
                                      </p:to>
                                    </p:set>
                                    <p:anim calcmode="lin" valueType="num">
                                      <p:cBhvr additive="base">
                                        <p:cTn id="29" dur="500" fill="hold"/>
                                        <p:tgtEl>
                                          <p:spTgt spid="870411">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70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70411">
                                            <p:txEl>
                                              <p:pRg st="4" end="4"/>
                                            </p:txEl>
                                          </p:spTgt>
                                        </p:tgtEl>
                                        <p:attrNameLst>
                                          <p:attrName>style.visibility</p:attrName>
                                        </p:attrNameLst>
                                      </p:cBhvr>
                                      <p:to>
                                        <p:strVal val="visible"/>
                                      </p:to>
                                    </p:set>
                                    <p:anim calcmode="lin" valueType="num">
                                      <p:cBhvr additive="base">
                                        <p:cTn id="35" dur="500" fill="hold"/>
                                        <p:tgtEl>
                                          <p:spTgt spid="870411">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70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70411">
                                            <p:txEl>
                                              <p:pRg st="5" end="5"/>
                                            </p:txEl>
                                          </p:spTgt>
                                        </p:tgtEl>
                                        <p:attrNameLst>
                                          <p:attrName>style.visibility</p:attrName>
                                        </p:attrNameLst>
                                      </p:cBhvr>
                                      <p:to>
                                        <p:strVal val="visible"/>
                                      </p:to>
                                    </p:set>
                                    <p:anim calcmode="lin" valueType="num">
                                      <p:cBhvr additive="base">
                                        <p:cTn id="41" dur="500" fill="hold"/>
                                        <p:tgtEl>
                                          <p:spTgt spid="870411">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70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870411">
                                            <p:txEl>
                                              <p:pRg st="6" end="6"/>
                                            </p:txEl>
                                          </p:spTgt>
                                        </p:tgtEl>
                                        <p:attrNameLst>
                                          <p:attrName>style.visibility</p:attrName>
                                        </p:attrNameLst>
                                      </p:cBhvr>
                                      <p:to>
                                        <p:strVal val="visible"/>
                                      </p:to>
                                    </p:set>
                                    <p:anim calcmode="lin" valueType="num">
                                      <p:cBhvr additive="base">
                                        <p:cTn id="47" dur="500" fill="hold"/>
                                        <p:tgtEl>
                                          <p:spTgt spid="870411">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704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70411">
                                            <p:txEl>
                                              <p:pRg st="7" end="7"/>
                                            </p:txEl>
                                          </p:spTgt>
                                        </p:tgtEl>
                                        <p:attrNameLst>
                                          <p:attrName>style.visibility</p:attrName>
                                        </p:attrNameLst>
                                      </p:cBhvr>
                                      <p:to>
                                        <p:strVal val="visible"/>
                                      </p:to>
                                    </p:set>
                                    <p:anim calcmode="lin" valueType="num">
                                      <p:cBhvr additive="base">
                                        <p:cTn id="53" dur="500" fill="hold"/>
                                        <p:tgtEl>
                                          <p:spTgt spid="870411">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70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70411">
                                            <p:txEl>
                                              <p:pRg st="8" end="8"/>
                                            </p:txEl>
                                          </p:spTgt>
                                        </p:tgtEl>
                                        <p:attrNameLst>
                                          <p:attrName>style.visibility</p:attrName>
                                        </p:attrNameLst>
                                      </p:cBhvr>
                                      <p:to>
                                        <p:strVal val="visible"/>
                                      </p:to>
                                    </p:set>
                                    <p:anim calcmode="lin" valueType="num">
                                      <p:cBhvr additive="base">
                                        <p:cTn id="59" dur="500" fill="hold"/>
                                        <p:tgtEl>
                                          <p:spTgt spid="870411">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704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870411">
                                            <p:txEl>
                                              <p:pRg st="9" end="9"/>
                                            </p:txEl>
                                          </p:spTgt>
                                        </p:tgtEl>
                                        <p:attrNameLst>
                                          <p:attrName>style.visibility</p:attrName>
                                        </p:attrNameLst>
                                      </p:cBhvr>
                                      <p:to>
                                        <p:strVal val="visible"/>
                                      </p:to>
                                    </p:set>
                                    <p:anim calcmode="lin" valueType="num">
                                      <p:cBhvr additive="base">
                                        <p:cTn id="65" dur="500" fill="hold"/>
                                        <p:tgtEl>
                                          <p:spTgt spid="870411">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7041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870411">
                                            <p:txEl>
                                              <p:pRg st="10" end="10"/>
                                            </p:txEl>
                                          </p:spTgt>
                                        </p:tgtEl>
                                        <p:attrNameLst>
                                          <p:attrName>style.visibility</p:attrName>
                                        </p:attrNameLst>
                                      </p:cBhvr>
                                      <p:to>
                                        <p:strVal val="visible"/>
                                      </p:to>
                                    </p:set>
                                    <p:anim calcmode="lin" valueType="num">
                                      <p:cBhvr additive="base">
                                        <p:cTn id="71" dur="500" fill="hold"/>
                                        <p:tgtEl>
                                          <p:spTgt spid="870411">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704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870411">
                                            <p:txEl>
                                              <p:pRg st="11" end="11"/>
                                            </p:txEl>
                                          </p:spTgt>
                                        </p:tgtEl>
                                        <p:attrNameLst>
                                          <p:attrName>style.visibility</p:attrName>
                                        </p:attrNameLst>
                                      </p:cBhvr>
                                      <p:to>
                                        <p:strVal val="visible"/>
                                      </p:to>
                                    </p:set>
                                    <p:anim calcmode="lin" valueType="num">
                                      <p:cBhvr additive="base">
                                        <p:cTn id="77" dur="500" fill="hold"/>
                                        <p:tgtEl>
                                          <p:spTgt spid="870411">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70411">
                                            <p:txEl>
                                              <p:pRg st="11" end="11"/>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870411">
                                            <p:txEl>
                                              <p:pRg st="12" end="12"/>
                                            </p:txEl>
                                          </p:spTgt>
                                        </p:tgtEl>
                                        <p:attrNameLst>
                                          <p:attrName>style.visibility</p:attrName>
                                        </p:attrNameLst>
                                      </p:cBhvr>
                                      <p:to>
                                        <p:strVal val="visible"/>
                                      </p:to>
                                    </p:set>
                                    <p:anim calcmode="lin" valueType="num">
                                      <p:cBhvr additive="base">
                                        <p:cTn id="81" dur="500" fill="hold"/>
                                        <p:tgtEl>
                                          <p:spTgt spid="870411">
                                            <p:txEl>
                                              <p:pRg st="12" end="12"/>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70411">
                                            <p:txEl>
                                              <p:pRg st="12" end="12"/>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70411">
                                            <p:txEl>
                                              <p:pRg st="13" end="13"/>
                                            </p:txEl>
                                          </p:spTgt>
                                        </p:tgtEl>
                                        <p:attrNameLst>
                                          <p:attrName>style.visibility</p:attrName>
                                        </p:attrNameLst>
                                      </p:cBhvr>
                                      <p:to>
                                        <p:strVal val="visible"/>
                                      </p:to>
                                    </p:set>
                                    <p:anim calcmode="lin" valueType="num">
                                      <p:cBhvr additive="base">
                                        <p:cTn id="85" dur="500" fill="hold"/>
                                        <p:tgtEl>
                                          <p:spTgt spid="870411">
                                            <p:txEl>
                                              <p:pRg st="13" end="1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70411">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870411">
                                            <p:txEl>
                                              <p:pRg st="14" end="14"/>
                                            </p:txEl>
                                          </p:spTgt>
                                        </p:tgtEl>
                                        <p:attrNameLst>
                                          <p:attrName>style.visibility</p:attrName>
                                        </p:attrNameLst>
                                      </p:cBhvr>
                                      <p:to>
                                        <p:strVal val="visible"/>
                                      </p:to>
                                    </p:set>
                                    <p:anim calcmode="lin" valueType="num">
                                      <p:cBhvr additive="base">
                                        <p:cTn id="91" dur="500" fill="hold"/>
                                        <p:tgtEl>
                                          <p:spTgt spid="870411">
                                            <p:txEl>
                                              <p:pRg st="14" end="1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870411">
                                            <p:txEl>
                                              <p:pRg st="14" end="14"/>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870411">
                                            <p:txEl>
                                              <p:pRg st="15" end="15"/>
                                            </p:txEl>
                                          </p:spTgt>
                                        </p:tgtEl>
                                        <p:attrNameLst>
                                          <p:attrName>style.visibility</p:attrName>
                                        </p:attrNameLst>
                                      </p:cBhvr>
                                      <p:to>
                                        <p:strVal val="visible"/>
                                      </p:to>
                                    </p:set>
                                    <p:anim calcmode="lin" valueType="num">
                                      <p:cBhvr additive="base">
                                        <p:cTn id="95" dur="500" fill="hold"/>
                                        <p:tgtEl>
                                          <p:spTgt spid="870411">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870411">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1"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smtClean="0"/>
              <a:t>A Little Queuing Theory: M/G/1 and M/M/1</a:t>
            </a:r>
          </a:p>
        </p:txBody>
      </p:sp>
      <p:sp>
        <p:nvSpPr>
          <p:cNvPr id="871429" name="Rectangle 5"/>
          <p:cNvSpPr>
            <a:spLocks noGrp="1" noChangeArrowheads="1"/>
          </p:cNvSpPr>
          <p:nvPr>
            <p:ph type="body" idx="1"/>
          </p:nvPr>
        </p:nvSpPr>
        <p:spPr>
          <a:xfrm>
            <a:off x="152400" y="685800"/>
            <a:ext cx="8763000" cy="5943600"/>
          </a:xfrm>
        </p:spPr>
        <p:txBody>
          <a:bodyPr/>
          <a:lstStyle/>
          <a:p>
            <a:pPr>
              <a:lnSpc>
                <a:spcPct val="80000"/>
              </a:lnSpc>
              <a:spcBef>
                <a:spcPct val="15000"/>
              </a:spcBef>
              <a:tabLst>
                <a:tab pos="576263" algn="l"/>
              </a:tabLst>
            </a:pPr>
            <a:r>
              <a:rPr lang="en-US" smtClean="0"/>
              <a:t>Computation of wait time in queue (T</a:t>
            </a:r>
            <a:r>
              <a:rPr lang="en-US" baseline="-25000" smtClean="0"/>
              <a:t>q</a:t>
            </a:r>
            <a:r>
              <a:rPr lang="en-US" smtClean="0"/>
              <a:t>):</a:t>
            </a:r>
            <a:br>
              <a:rPr lang="en-US" smtClean="0"/>
            </a:br>
            <a:r>
              <a:rPr lang="en-US" smtClean="0"/>
              <a:t>	T</a:t>
            </a:r>
            <a:r>
              <a:rPr lang="en-US" baseline="-25000" smtClean="0"/>
              <a:t>q</a:t>
            </a:r>
            <a:r>
              <a:rPr lang="en-US" smtClean="0"/>
              <a:t> = L</a:t>
            </a:r>
            <a:r>
              <a:rPr lang="en-US" baseline="-25000" smtClean="0"/>
              <a:t>q</a:t>
            </a:r>
            <a:r>
              <a:rPr lang="en-US" smtClean="0"/>
              <a:t> </a:t>
            </a:r>
            <a:r>
              <a:rPr lang="en-US" smtClean="0">
                <a:sym typeface="Symbol" pitchFamily="18" charset="2"/>
              </a:rPr>
              <a:t></a:t>
            </a:r>
            <a:r>
              <a:rPr lang="en-US" smtClean="0"/>
              <a:t> T</a:t>
            </a:r>
            <a:r>
              <a:rPr lang="en-US" baseline="-25000" smtClean="0"/>
              <a:t>ser</a:t>
            </a:r>
            <a:r>
              <a:rPr lang="en-US" smtClean="0"/>
              <a:t> + u </a:t>
            </a:r>
            <a:r>
              <a:rPr lang="en-US" smtClean="0">
                <a:sym typeface="Symbol" pitchFamily="18" charset="2"/>
              </a:rPr>
              <a:t></a:t>
            </a:r>
            <a:r>
              <a:rPr lang="en-US" smtClean="0"/>
              <a:t> m1(z) </a:t>
            </a:r>
          </a:p>
          <a:p>
            <a:pPr lvl="1">
              <a:lnSpc>
                <a:spcPct val="80000"/>
              </a:lnSpc>
              <a:spcBef>
                <a:spcPct val="15000"/>
              </a:spcBef>
              <a:buFontTx/>
              <a:buNone/>
              <a:tabLst>
                <a:tab pos="576263" algn="l"/>
              </a:tabLst>
            </a:pPr>
            <a:r>
              <a:rPr lang="en-US" smtClean="0"/>
              <a:t>	T</a:t>
            </a:r>
            <a:r>
              <a:rPr lang="en-US" baseline="-25000" smtClean="0"/>
              <a:t>q</a:t>
            </a:r>
            <a:r>
              <a:rPr lang="en-US" smtClean="0"/>
              <a:t> = </a:t>
            </a:r>
            <a:r>
              <a:rPr lang="en-US" smtClean="0">
                <a:sym typeface="Symbol" pitchFamily="18" charset="2"/>
              </a:rPr>
              <a:t> </a:t>
            </a:r>
            <a:r>
              <a:rPr lang="en-US" smtClean="0"/>
              <a:t> T</a:t>
            </a:r>
            <a:r>
              <a:rPr lang="en-US" baseline="-25000" smtClean="0"/>
              <a:t>q</a:t>
            </a:r>
            <a:r>
              <a:rPr lang="en-US" smtClean="0"/>
              <a:t> </a:t>
            </a:r>
            <a:r>
              <a:rPr lang="en-US" smtClean="0">
                <a:sym typeface="Symbol" pitchFamily="18" charset="2"/>
              </a:rPr>
              <a:t></a:t>
            </a:r>
            <a:r>
              <a:rPr lang="en-US" smtClean="0"/>
              <a:t> T</a:t>
            </a:r>
            <a:r>
              <a:rPr lang="en-US" baseline="-25000" smtClean="0"/>
              <a:t>ser</a:t>
            </a:r>
            <a:r>
              <a:rPr lang="en-US" smtClean="0"/>
              <a:t> + u </a:t>
            </a:r>
            <a:r>
              <a:rPr lang="en-US" smtClean="0">
                <a:sym typeface="Symbol" pitchFamily="18" charset="2"/>
              </a:rPr>
              <a:t></a:t>
            </a:r>
            <a:r>
              <a:rPr lang="en-US" smtClean="0"/>
              <a:t> m1(z) </a:t>
            </a:r>
          </a:p>
          <a:p>
            <a:pPr lvl="1">
              <a:lnSpc>
                <a:spcPct val="80000"/>
              </a:lnSpc>
              <a:spcBef>
                <a:spcPct val="15000"/>
              </a:spcBef>
              <a:buFontTx/>
              <a:buNone/>
              <a:tabLst>
                <a:tab pos="576263" algn="l"/>
              </a:tabLst>
            </a:pPr>
            <a:r>
              <a:rPr lang="en-US" smtClean="0"/>
              <a:t>	T</a:t>
            </a:r>
            <a:r>
              <a:rPr lang="en-US" baseline="-25000" smtClean="0"/>
              <a:t>q</a:t>
            </a:r>
            <a:r>
              <a:rPr lang="en-US" smtClean="0"/>
              <a:t> = u </a:t>
            </a:r>
            <a:r>
              <a:rPr lang="en-US" smtClean="0">
                <a:sym typeface="Symbol" pitchFamily="18" charset="2"/>
              </a:rPr>
              <a:t></a:t>
            </a:r>
            <a:r>
              <a:rPr lang="en-US" smtClean="0"/>
              <a:t> T</a:t>
            </a:r>
            <a:r>
              <a:rPr lang="en-US" baseline="-25000" smtClean="0"/>
              <a:t>q </a:t>
            </a:r>
            <a:r>
              <a:rPr lang="en-US" smtClean="0"/>
              <a:t>+ u </a:t>
            </a:r>
            <a:r>
              <a:rPr lang="en-US" smtClean="0">
                <a:sym typeface="Symbol" pitchFamily="18" charset="2"/>
              </a:rPr>
              <a:t></a:t>
            </a:r>
            <a:r>
              <a:rPr lang="en-US" smtClean="0"/>
              <a:t> m1(z)</a:t>
            </a:r>
          </a:p>
          <a:p>
            <a:pPr lvl="1">
              <a:lnSpc>
                <a:spcPct val="80000"/>
              </a:lnSpc>
              <a:spcBef>
                <a:spcPct val="15000"/>
              </a:spcBef>
              <a:buFontTx/>
              <a:buNone/>
              <a:tabLst>
                <a:tab pos="576263" algn="l"/>
              </a:tabLst>
            </a:pPr>
            <a:r>
              <a:rPr lang="en-US" smtClean="0"/>
              <a:t>	T</a:t>
            </a:r>
            <a:r>
              <a:rPr lang="en-US" baseline="-25000" smtClean="0"/>
              <a:t>q</a:t>
            </a:r>
            <a:r>
              <a:rPr lang="en-US" smtClean="0"/>
              <a:t> </a:t>
            </a:r>
            <a:r>
              <a:rPr lang="en-US" smtClean="0">
                <a:sym typeface="Symbol" pitchFamily="18" charset="2"/>
              </a:rPr>
              <a:t></a:t>
            </a:r>
            <a:r>
              <a:rPr lang="en-US" smtClean="0"/>
              <a:t> (1 – u) = m1(z) </a:t>
            </a:r>
            <a:r>
              <a:rPr lang="en-US" smtClean="0">
                <a:sym typeface="Symbol" pitchFamily="18" charset="2"/>
              </a:rPr>
              <a:t></a:t>
            </a:r>
            <a:r>
              <a:rPr lang="en-US" smtClean="0"/>
              <a:t> u </a:t>
            </a:r>
            <a:r>
              <a:rPr lang="en-US" smtClean="0">
                <a:sym typeface="Symbol" pitchFamily="18" charset="2"/>
              </a:rPr>
              <a:t> </a:t>
            </a:r>
            <a:r>
              <a:rPr lang="en-US" smtClean="0"/>
              <a:t>T</a:t>
            </a:r>
            <a:r>
              <a:rPr lang="en-US" baseline="-25000" smtClean="0"/>
              <a:t>q</a:t>
            </a:r>
            <a:r>
              <a:rPr lang="en-US" smtClean="0"/>
              <a:t> = m1(z) </a:t>
            </a:r>
            <a:r>
              <a:rPr lang="en-US" smtClean="0">
                <a:sym typeface="Symbol" pitchFamily="18" charset="2"/>
              </a:rPr>
              <a:t></a:t>
            </a:r>
            <a:r>
              <a:rPr lang="en-US" smtClean="0"/>
              <a:t> u/(1-u) </a:t>
            </a:r>
            <a:r>
              <a:rPr lang="en-US" smtClean="0">
                <a:sym typeface="Symbol" pitchFamily="18" charset="2"/>
              </a:rPr>
              <a:t></a:t>
            </a:r>
          </a:p>
          <a:p>
            <a:pPr lvl="1">
              <a:lnSpc>
                <a:spcPct val="80000"/>
              </a:lnSpc>
              <a:spcBef>
                <a:spcPct val="15000"/>
              </a:spcBef>
              <a:buFontTx/>
              <a:buNone/>
              <a:tabLst>
                <a:tab pos="576263" algn="l"/>
              </a:tabLst>
            </a:pPr>
            <a:r>
              <a:rPr lang="en-US" smtClean="0"/>
              <a:t>	T</a:t>
            </a:r>
            <a:r>
              <a:rPr lang="en-US" baseline="-25000" smtClean="0"/>
              <a:t>q</a:t>
            </a:r>
            <a:r>
              <a:rPr lang="en-US" smtClean="0"/>
              <a:t> = </a:t>
            </a:r>
            <a:r>
              <a:rPr lang="en-US" smtClean="0">
                <a:solidFill>
                  <a:schemeClr val="hlink"/>
                </a:solidFill>
              </a:rPr>
              <a:t>T</a:t>
            </a:r>
            <a:r>
              <a:rPr lang="en-US" baseline="-25000" smtClean="0">
                <a:solidFill>
                  <a:schemeClr val="hlink"/>
                </a:solidFill>
              </a:rPr>
              <a:t>ser</a:t>
            </a:r>
            <a:r>
              <a:rPr lang="en-US" smtClean="0">
                <a:solidFill>
                  <a:schemeClr val="hlink"/>
                </a:solidFill>
              </a:rPr>
              <a:t> </a:t>
            </a:r>
            <a:r>
              <a:rPr lang="en-US" smtClean="0">
                <a:solidFill>
                  <a:schemeClr val="hlink"/>
                </a:solidFill>
                <a:sym typeface="Symbol" pitchFamily="18" charset="2"/>
              </a:rPr>
              <a:t></a:t>
            </a:r>
            <a:r>
              <a:rPr lang="en-US" smtClean="0">
                <a:solidFill>
                  <a:schemeClr val="hlink"/>
                </a:solidFill>
              </a:rPr>
              <a:t> ½(1+C) </a:t>
            </a:r>
            <a:r>
              <a:rPr lang="en-US" smtClean="0">
                <a:solidFill>
                  <a:schemeClr val="hlink"/>
                </a:solidFill>
                <a:sym typeface="Symbol" pitchFamily="18" charset="2"/>
              </a:rPr>
              <a:t></a:t>
            </a:r>
            <a:r>
              <a:rPr lang="en-US" smtClean="0">
                <a:solidFill>
                  <a:schemeClr val="hlink"/>
                </a:solidFill>
              </a:rPr>
              <a:t> u/(1 – u)</a:t>
            </a:r>
          </a:p>
          <a:p>
            <a:pPr>
              <a:lnSpc>
                <a:spcPct val="80000"/>
              </a:lnSpc>
              <a:spcBef>
                <a:spcPct val="15000"/>
              </a:spcBef>
              <a:tabLst>
                <a:tab pos="576263" algn="l"/>
              </a:tabLst>
            </a:pPr>
            <a:r>
              <a:rPr lang="en-US" smtClean="0"/>
              <a:t>Notice that </a:t>
            </a:r>
            <a:r>
              <a:rPr lang="en-US" smtClean="0">
                <a:sym typeface="Symbol" pitchFamily="18" charset="2"/>
              </a:rPr>
              <a:t>as u1, </a:t>
            </a:r>
            <a:r>
              <a:rPr lang="en-US" smtClean="0"/>
              <a:t>T</a:t>
            </a:r>
            <a:r>
              <a:rPr lang="en-US" baseline="-25000" smtClean="0"/>
              <a:t>q</a:t>
            </a:r>
            <a:r>
              <a:rPr lang="en-US" smtClean="0">
                <a:sym typeface="Symbol" pitchFamily="18" charset="2"/>
              </a:rPr>
              <a:t> !</a:t>
            </a:r>
          </a:p>
          <a:p>
            <a:pPr>
              <a:lnSpc>
                <a:spcPct val="80000"/>
              </a:lnSpc>
              <a:spcBef>
                <a:spcPct val="15000"/>
              </a:spcBef>
              <a:tabLst>
                <a:tab pos="576263" algn="l"/>
              </a:tabLst>
            </a:pPr>
            <a:r>
              <a:rPr lang="en-US" smtClean="0"/>
              <a:t>Assumptions so far:</a:t>
            </a:r>
          </a:p>
          <a:p>
            <a:pPr lvl="1">
              <a:lnSpc>
                <a:spcPct val="80000"/>
              </a:lnSpc>
              <a:spcBef>
                <a:spcPct val="15000"/>
              </a:spcBef>
              <a:tabLst>
                <a:tab pos="576263" algn="l"/>
              </a:tabLst>
            </a:pPr>
            <a:r>
              <a:rPr lang="en-US" smtClean="0"/>
              <a:t>System in equilibrium; No limit to the queue: works First-In-First-Out</a:t>
            </a:r>
          </a:p>
          <a:p>
            <a:pPr lvl="1">
              <a:lnSpc>
                <a:spcPct val="80000"/>
              </a:lnSpc>
              <a:spcBef>
                <a:spcPct val="15000"/>
              </a:spcBef>
              <a:tabLst>
                <a:tab pos="576263" algn="l"/>
              </a:tabLst>
            </a:pPr>
            <a:r>
              <a:rPr lang="en-US" smtClean="0"/>
              <a:t>Time between two successive </a:t>
            </a:r>
            <a:r>
              <a:rPr lang="en-US" smtClean="0">
                <a:solidFill>
                  <a:schemeClr val="hlink"/>
                </a:solidFill>
              </a:rPr>
              <a:t>arrivals</a:t>
            </a:r>
            <a:r>
              <a:rPr lang="en-US" smtClean="0"/>
              <a:t> in line are random and memoryless: (</a:t>
            </a:r>
            <a:r>
              <a:rPr lang="en-US" smtClean="0">
                <a:solidFill>
                  <a:schemeClr val="hlink"/>
                </a:solidFill>
              </a:rPr>
              <a:t>M</a:t>
            </a:r>
            <a:r>
              <a:rPr lang="en-US" smtClean="0"/>
              <a:t> for C=1 exponentially random)</a:t>
            </a:r>
          </a:p>
          <a:p>
            <a:pPr lvl="1">
              <a:lnSpc>
                <a:spcPct val="80000"/>
              </a:lnSpc>
              <a:spcBef>
                <a:spcPct val="15000"/>
              </a:spcBef>
              <a:tabLst>
                <a:tab pos="576263" algn="l"/>
              </a:tabLst>
            </a:pPr>
            <a:r>
              <a:rPr lang="en-US" smtClean="0"/>
              <a:t>Server can start on next customer immediately after prior finishes</a:t>
            </a:r>
          </a:p>
          <a:p>
            <a:pPr>
              <a:lnSpc>
                <a:spcPct val="80000"/>
              </a:lnSpc>
              <a:spcBef>
                <a:spcPct val="15000"/>
              </a:spcBef>
              <a:tabLst>
                <a:tab pos="576263" algn="l"/>
              </a:tabLst>
            </a:pPr>
            <a:r>
              <a:rPr lang="en-US" smtClean="0">
                <a:solidFill>
                  <a:schemeClr val="hlink"/>
                </a:solidFill>
              </a:rPr>
              <a:t>G</a:t>
            </a:r>
            <a:r>
              <a:rPr lang="en-US" smtClean="0"/>
              <a:t>eneral service distribution (no restrictions), 1 server:</a:t>
            </a:r>
          </a:p>
          <a:p>
            <a:pPr lvl="1">
              <a:lnSpc>
                <a:spcPct val="80000"/>
              </a:lnSpc>
              <a:spcBef>
                <a:spcPct val="15000"/>
              </a:spcBef>
              <a:tabLst>
                <a:tab pos="576263" algn="l"/>
              </a:tabLst>
            </a:pPr>
            <a:r>
              <a:rPr lang="en-US" smtClean="0">
                <a:solidFill>
                  <a:schemeClr val="hlink"/>
                </a:solidFill>
              </a:rPr>
              <a:t>Called M/G/1 queue:</a:t>
            </a:r>
            <a:r>
              <a:rPr lang="en-US" smtClean="0"/>
              <a:t> T</a:t>
            </a:r>
            <a:r>
              <a:rPr lang="en-US" baseline="-25000" smtClean="0"/>
              <a:t>q</a:t>
            </a:r>
            <a:r>
              <a:rPr lang="en-US" smtClean="0"/>
              <a:t> = T</a:t>
            </a:r>
            <a:r>
              <a:rPr lang="en-US" baseline="-25000" smtClean="0"/>
              <a:t>ser</a:t>
            </a:r>
            <a:r>
              <a:rPr lang="en-US" smtClean="0"/>
              <a:t> x ½(1+C) x u/(1 – u))</a:t>
            </a:r>
          </a:p>
          <a:p>
            <a:pPr>
              <a:lnSpc>
                <a:spcPct val="80000"/>
              </a:lnSpc>
              <a:spcBef>
                <a:spcPct val="15000"/>
              </a:spcBef>
              <a:tabLst>
                <a:tab pos="576263" algn="l"/>
              </a:tabLst>
            </a:pPr>
            <a:r>
              <a:rPr lang="en-US" smtClean="0">
                <a:solidFill>
                  <a:schemeClr val="hlink"/>
                </a:solidFill>
              </a:rPr>
              <a:t>M</a:t>
            </a:r>
            <a:r>
              <a:rPr lang="en-US" smtClean="0"/>
              <a:t>emoryless service distribution (C = 1):</a:t>
            </a:r>
          </a:p>
          <a:p>
            <a:pPr lvl="1">
              <a:lnSpc>
                <a:spcPct val="80000"/>
              </a:lnSpc>
              <a:spcBef>
                <a:spcPct val="15000"/>
              </a:spcBef>
              <a:tabLst>
                <a:tab pos="576263" algn="l"/>
              </a:tabLst>
            </a:pPr>
            <a:r>
              <a:rPr lang="en-US" smtClean="0">
                <a:solidFill>
                  <a:schemeClr val="hlink"/>
                </a:solidFill>
              </a:rPr>
              <a:t>Called M/M/1 queue:</a:t>
            </a:r>
            <a:r>
              <a:rPr lang="en-US" smtClean="0"/>
              <a:t> T</a:t>
            </a:r>
            <a:r>
              <a:rPr lang="en-US" baseline="-25000" smtClean="0"/>
              <a:t>q </a:t>
            </a:r>
            <a:r>
              <a:rPr lang="en-US" smtClean="0"/>
              <a:t>= T</a:t>
            </a:r>
            <a:r>
              <a:rPr lang="en-US" baseline="-25000" smtClean="0"/>
              <a:t>ser</a:t>
            </a:r>
            <a:r>
              <a:rPr lang="en-US" smtClean="0"/>
              <a:t> x u/(1 – u)</a:t>
            </a:r>
          </a:p>
          <a:p>
            <a:pPr lvl="1">
              <a:lnSpc>
                <a:spcPct val="80000"/>
              </a:lnSpc>
              <a:spcBef>
                <a:spcPct val="15000"/>
              </a:spcBef>
              <a:buFontTx/>
              <a:buNone/>
              <a:tabLst>
                <a:tab pos="576263" algn="l"/>
              </a:tabLst>
            </a:pPr>
            <a:endParaRPr lang="en-US" smtClean="0"/>
          </a:p>
        </p:txBody>
      </p:sp>
      <p:grpSp>
        <p:nvGrpSpPr>
          <p:cNvPr id="871436" name="Group 12"/>
          <p:cNvGrpSpPr>
            <a:grpSpLocks/>
          </p:cNvGrpSpPr>
          <p:nvPr/>
        </p:nvGrpSpPr>
        <p:grpSpPr bwMode="auto">
          <a:xfrm>
            <a:off x="4810125" y="990600"/>
            <a:ext cx="2865438" cy="461963"/>
            <a:chOff x="3030" y="624"/>
            <a:chExt cx="1805" cy="291"/>
          </a:xfrm>
        </p:grpSpPr>
        <p:sp>
          <p:nvSpPr>
            <p:cNvPr id="23560" name="Text Box 7"/>
            <p:cNvSpPr txBox="1">
              <a:spLocks noChangeArrowheads="1"/>
            </p:cNvSpPr>
            <p:nvPr/>
          </p:nvSpPr>
          <p:spPr bwMode="auto">
            <a:xfrm>
              <a:off x="3744" y="624"/>
              <a:ext cx="1091"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a:solidFill>
                    <a:schemeClr val="hlink"/>
                  </a:solidFill>
                </a:rPr>
                <a:t>Little’s Law</a:t>
              </a:r>
            </a:p>
          </p:txBody>
        </p:sp>
        <p:sp>
          <p:nvSpPr>
            <p:cNvPr id="23561" name="Freeform 8"/>
            <p:cNvSpPr>
              <a:spLocks/>
            </p:cNvSpPr>
            <p:nvPr/>
          </p:nvSpPr>
          <p:spPr bwMode="auto">
            <a:xfrm>
              <a:off x="3030" y="665"/>
              <a:ext cx="674" cy="250"/>
            </a:xfrm>
            <a:custGeom>
              <a:avLst/>
              <a:gdLst>
                <a:gd name="T0" fmla="*/ 0 w 674"/>
                <a:gd name="T1" fmla="*/ 69 h 250"/>
                <a:gd name="T2" fmla="*/ 560 w 674"/>
                <a:gd name="T3" fmla="*/ 14 h 250"/>
                <a:gd name="T4" fmla="*/ 607 w 674"/>
                <a:gd name="T5" fmla="*/ 156 h 250"/>
                <a:gd name="T6" fmla="*/ 158 w 674"/>
                <a:gd name="T7" fmla="*/ 250 h 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4" h="250">
                  <a:moveTo>
                    <a:pt x="0" y="69"/>
                  </a:moveTo>
                  <a:cubicBezTo>
                    <a:pt x="93" y="60"/>
                    <a:pt x="459" y="0"/>
                    <a:pt x="560" y="14"/>
                  </a:cubicBezTo>
                  <a:cubicBezTo>
                    <a:pt x="661" y="28"/>
                    <a:pt x="674" y="117"/>
                    <a:pt x="607" y="156"/>
                  </a:cubicBezTo>
                  <a:cubicBezTo>
                    <a:pt x="540" y="195"/>
                    <a:pt x="252" y="231"/>
                    <a:pt x="158" y="250"/>
                  </a:cubicBezTo>
                </a:path>
              </a:pathLst>
            </a:custGeom>
            <a:noFill/>
            <a:ln w="57150" cap="flat" cmpd="sng">
              <a:solidFill>
                <a:srgbClr val="00CC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1437" name="Group 13"/>
          <p:cNvGrpSpPr>
            <a:grpSpLocks/>
          </p:cNvGrpSpPr>
          <p:nvPr/>
        </p:nvGrpSpPr>
        <p:grpSpPr bwMode="auto">
          <a:xfrm>
            <a:off x="4152900" y="1477963"/>
            <a:ext cx="4633913" cy="427037"/>
            <a:chOff x="2616" y="931"/>
            <a:chExt cx="2919" cy="269"/>
          </a:xfrm>
        </p:grpSpPr>
        <p:sp>
          <p:nvSpPr>
            <p:cNvPr id="23558" name="Freeform 10"/>
            <p:cNvSpPr>
              <a:spLocks/>
            </p:cNvSpPr>
            <p:nvPr/>
          </p:nvSpPr>
          <p:spPr bwMode="auto">
            <a:xfrm>
              <a:off x="2616" y="939"/>
              <a:ext cx="937" cy="225"/>
            </a:xfrm>
            <a:custGeom>
              <a:avLst/>
              <a:gdLst>
                <a:gd name="T0" fmla="*/ 564 w 937"/>
                <a:gd name="T1" fmla="*/ 0 h 225"/>
                <a:gd name="T2" fmla="*/ 911 w 937"/>
                <a:gd name="T3" fmla="*/ 95 h 225"/>
                <a:gd name="T4" fmla="*/ 720 w 937"/>
                <a:gd name="T5" fmla="*/ 213 h 225"/>
                <a:gd name="T6" fmla="*/ 0 w 937"/>
                <a:gd name="T7" fmla="*/ 165 h 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7" h="225">
                  <a:moveTo>
                    <a:pt x="564" y="0"/>
                  </a:moveTo>
                  <a:cubicBezTo>
                    <a:pt x="620" y="16"/>
                    <a:pt x="885" y="60"/>
                    <a:pt x="911" y="95"/>
                  </a:cubicBezTo>
                  <a:cubicBezTo>
                    <a:pt x="937" y="130"/>
                    <a:pt x="872" y="201"/>
                    <a:pt x="720" y="213"/>
                  </a:cubicBezTo>
                  <a:cubicBezTo>
                    <a:pt x="568" y="225"/>
                    <a:pt x="284" y="197"/>
                    <a:pt x="0" y="165"/>
                  </a:cubicBezTo>
                </a:path>
              </a:pathLst>
            </a:custGeom>
            <a:noFill/>
            <a:ln w="57150" cap="flat" cmpd="sng">
              <a:solidFill>
                <a:srgbClr val="00CC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Text Box 11"/>
            <p:cNvSpPr txBox="1">
              <a:spLocks noChangeArrowheads="1"/>
            </p:cNvSpPr>
            <p:nvPr/>
          </p:nvSpPr>
          <p:spPr bwMode="auto">
            <a:xfrm>
              <a:off x="3552" y="931"/>
              <a:ext cx="198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a:solidFill>
                    <a:schemeClr val="hlink"/>
                  </a:solidFill>
                </a:rPr>
                <a:t>Defn of utilization (u)</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1429">
                                            <p:txEl>
                                              <p:pRg st="0" end="0"/>
                                            </p:txEl>
                                          </p:spTgt>
                                        </p:tgtEl>
                                        <p:attrNameLst>
                                          <p:attrName>style.visibility</p:attrName>
                                        </p:attrNameLst>
                                      </p:cBhvr>
                                      <p:to>
                                        <p:strVal val="visible"/>
                                      </p:to>
                                    </p:set>
                                    <p:anim calcmode="lin" valueType="num">
                                      <p:cBhvr additive="base">
                                        <p:cTn id="7" dur="500" fill="hold"/>
                                        <p:tgtEl>
                                          <p:spTgt spid="87142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14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71429">
                                            <p:txEl>
                                              <p:pRg st="1" end="1"/>
                                            </p:txEl>
                                          </p:spTgt>
                                        </p:tgtEl>
                                        <p:attrNameLst>
                                          <p:attrName>style.visibility</p:attrName>
                                        </p:attrNameLst>
                                      </p:cBhvr>
                                      <p:to>
                                        <p:strVal val="visible"/>
                                      </p:to>
                                    </p:set>
                                    <p:anim calcmode="lin" valueType="num">
                                      <p:cBhvr additive="base">
                                        <p:cTn id="13" dur="500" fill="hold"/>
                                        <p:tgtEl>
                                          <p:spTgt spid="87142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1429">
                                            <p:txEl>
                                              <p:pRg st="1" end="1"/>
                                            </p:txEl>
                                          </p:spTgt>
                                        </p:tgtEl>
                                        <p:attrNameLst>
                                          <p:attrName>ppt_y</p:attrName>
                                        </p:attrNameLst>
                                      </p:cBhvr>
                                      <p:tavLst>
                                        <p:tav tm="0">
                                          <p:val>
                                            <p:strVal val="#ppt_y"/>
                                          </p:val>
                                        </p:tav>
                                        <p:tav tm="100000">
                                          <p:val>
                                            <p:strVal val="#ppt_y"/>
                                          </p:val>
                                        </p:tav>
                                      </p:tavLst>
                                    </p:anim>
                                  </p:childTnLst>
                                </p:cTn>
                              </p:par>
                              <p:par>
                                <p:cTn id="15" presetID="17" presetClass="entr" presetSubtype="10" fill="hold" nodeType="withEffect">
                                  <p:stCondLst>
                                    <p:cond delay="0"/>
                                  </p:stCondLst>
                                  <p:childTnLst>
                                    <p:set>
                                      <p:cBhvr>
                                        <p:cTn id="16" dur="1" fill="hold">
                                          <p:stCondLst>
                                            <p:cond delay="0"/>
                                          </p:stCondLst>
                                        </p:cTn>
                                        <p:tgtEl>
                                          <p:spTgt spid="871436"/>
                                        </p:tgtEl>
                                        <p:attrNameLst>
                                          <p:attrName>style.visibility</p:attrName>
                                        </p:attrNameLst>
                                      </p:cBhvr>
                                      <p:to>
                                        <p:strVal val="visible"/>
                                      </p:to>
                                    </p:set>
                                    <p:anim calcmode="lin" valueType="num">
                                      <p:cBhvr>
                                        <p:cTn id="17" dur="500" fill="hold"/>
                                        <p:tgtEl>
                                          <p:spTgt spid="871436"/>
                                        </p:tgtEl>
                                        <p:attrNameLst>
                                          <p:attrName>ppt_w</p:attrName>
                                        </p:attrNameLst>
                                      </p:cBhvr>
                                      <p:tavLst>
                                        <p:tav tm="0">
                                          <p:val>
                                            <p:fltVal val="0"/>
                                          </p:val>
                                        </p:tav>
                                        <p:tav tm="100000">
                                          <p:val>
                                            <p:strVal val="#ppt_w"/>
                                          </p:val>
                                        </p:tav>
                                      </p:tavLst>
                                    </p:anim>
                                    <p:anim calcmode="lin" valueType="num">
                                      <p:cBhvr>
                                        <p:cTn id="18" dur="500" fill="hold"/>
                                        <p:tgtEl>
                                          <p:spTgt spid="87143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71429">
                                            <p:txEl>
                                              <p:pRg st="2" end="2"/>
                                            </p:txEl>
                                          </p:spTgt>
                                        </p:tgtEl>
                                        <p:attrNameLst>
                                          <p:attrName>style.visibility</p:attrName>
                                        </p:attrNameLst>
                                      </p:cBhvr>
                                      <p:to>
                                        <p:strVal val="visible"/>
                                      </p:to>
                                    </p:set>
                                    <p:anim calcmode="lin" valueType="num">
                                      <p:cBhvr additive="base">
                                        <p:cTn id="23" dur="500" fill="hold"/>
                                        <p:tgtEl>
                                          <p:spTgt spid="871429">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71429">
                                            <p:txEl>
                                              <p:pRg st="2" end="2"/>
                                            </p:txEl>
                                          </p:spTgt>
                                        </p:tgtEl>
                                        <p:attrNameLst>
                                          <p:attrName>ppt_y</p:attrName>
                                        </p:attrNameLst>
                                      </p:cBhvr>
                                      <p:tavLst>
                                        <p:tav tm="0">
                                          <p:val>
                                            <p:strVal val="#ppt_y"/>
                                          </p:val>
                                        </p:tav>
                                        <p:tav tm="100000">
                                          <p:val>
                                            <p:strVal val="#ppt_y"/>
                                          </p:val>
                                        </p:tav>
                                      </p:tavLst>
                                    </p:anim>
                                  </p:childTnLst>
                                </p:cTn>
                              </p:par>
                              <p:par>
                                <p:cTn id="25" presetID="17" presetClass="entr" presetSubtype="10" fill="hold" nodeType="withEffect">
                                  <p:stCondLst>
                                    <p:cond delay="0"/>
                                  </p:stCondLst>
                                  <p:childTnLst>
                                    <p:set>
                                      <p:cBhvr>
                                        <p:cTn id="26" dur="1" fill="hold">
                                          <p:stCondLst>
                                            <p:cond delay="0"/>
                                          </p:stCondLst>
                                        </p:cTn>
                                        <p:tgtEl>
                                          <p:spTgt spid="871437"/>
                                        </p:tgtEl>
                                        <p:attrNameLst>
                                          <p:attrName>style.visibility</p:attrName>
                                        </p:attrNameLst>
                                      </p:cBhvr>
                                      <p:to>
                                        <p:strVal val="visible"/>
                                      </p:to>
                                    </p:set>
                                    <p:anim calcmode="lin" valueType="num">
                                      <p:cBhvr>
                                        <p:cTn id="27" dur="500" fill="hold"/>
                                        <p:tgtEl>
                                          <p:spTgt spid="871437"/>
                                        </p:tgtEl>
                                        <p:attrNameLst>
                                          <p:attrName>ppt_w</p:attrName>
                                        </p:attrNameLst>
                                      </p:cBhvr>
                                      <p:tavLst>
                                        <p:tav tm="0">
                                          <p:val>
                                            <p:fltVal val="0"/>
                                          </p:val>
                                        </p:tav>
                                        <p:tav tm="100000">
                                          <p:val>
                                            <p:strVal val="#ppt_w"/>
                                          </p:val>
                                        </p:tav>
                                      </p:tavLst>
                                    </p:anim>
                                    <p:anim calcmode="lin" valueType="num">
                                      <p:cBhvr>
                                        <p:cTn id="28" dur="500" fill="hold"/>
                                        <p:tgtEl>
                                          <p:spTgt spid="871437"/>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71429">
                                            <p:txEl>
                                              <p:pRg st="3" end="3"/>
                                            </p:txEl>
                                          </p:spTgt>
                                        </p:tgtEl>
                                        <p:attrNameLst>
                                          <p:attrName>style.visibility</p:attrName>
                                        </p:attrNameLst>
                                      </p:cBhvr>
                                      <p:to>
                                        <p:strVal val="visible"/>
                                      </p:to>
                                    </p:set>
                                    <p:anim calcmode="lin" valueType="num">
                                      <p:cBhvr additive="base">
                                        <p:cTn id="33" dur="500" fill="hold"/>
                                        <p:tgtEl>
                                          <p:spTgt spid="871429">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714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71429">
                                            <p:txEl>
                                              <p:pRg st="4" end="4"/>
                                            </p:txEl>
                                          </p:spTgt>
                                        </p:tgtEl>
                                        <p:attrNameLst>
                                          <p:attrName>style.visibility</p:attrName>
                                        </p:attrNameLst>
                                      </p:cBhvr>
                                      <p:to>
                                        <p:strVal val="visible"/>
                                      </p:to>
                                    </p:set>
                                    <p:anim calcmode="lin" valueType="num">
                                      <p:cBhvr additive="base">
                                        <p:cTn id="39" dur="500" fill="hold"/>
                                        <p:tgtEl>
                                          <p:spTgt spid="871429">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714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71429">
                                            <p:txEl>
                                              <p:pRg st="5" end="5"/>
                                            </p:txEl>
                                          </p:spTgt>
                                        </p:tgtEl>
                                        <p:attrNameLst>
                                          <p:attrName>style.visibility</p:attrName>
                                        </p:attrNameLst>
                                      </p:cBhvr>
                                      <p:to>
                                        <p:strVal val="visible"/>
                                      </p:to>
                                    </p:set>
                                    <p:anim calcmode="lin" valueType="num">
                                      <p:cBhvr additive="base">
                                        <p:cTn id="45" dur="500" fill="hold"/>
                                        <p:tgtEl>
                                          <p:spTgt spid="871429">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714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71429">
                                            <p:txEl>
                                              <p:pRg st="6" end="6"/>
                                            </p:txEl>
                                          </p:spTgt>
                                        </p:tgtEl>
                                        <p:attrNameLst>
                                          <p:attrName>style.visibility</p:attrName>
                                        </p:attrNameLst>
                                      </p:cBhvr>
                                      <p:to>
                                        <p:strVal val="visible"/>
                                      </p:to>
                                    </p:set>
                                    <p:anim calcmode="lin" valueType="num">
                                      <p:cBhvr additive="base">
                                        <p:cTn id="51" dur="500" fill="hold"/>
                                        <p:tgtEl>
                                          <p:spTgt spid="871429">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71429">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71429">
                                            <p:txEl>
                                              <p:pRg st="7" end="7"/>
                                            </p:txEl>
                                          </p:spTgt>
                                        </p:tgtEl>
                                        <p:attrNameLst>
                                          <p:attrName>style.visibility</p:attrName>
                                        </p:attrNameLst>
                                      </p:cBhvr>
                                      <p:to>
                                        <p:strVal val="visible"/>
                                      </p:to>
                                    </p:set>
                                    <p:anim calcmode="lin" valueType="num">
                                      <p:cBhvr additive="base">
                                        <p:cTn id="55" dur="500" fill="hold"/>
                                        <p:tgtEl>
                                          <p:spTgt spid="871429">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71429">
                                            <p:txEl>
                                              <p:pRg st="7" end="7"/>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71429">
                                            <p:txEl>
                                              <p:pRg st="8" end="8"/>
                                            </p:txEl>
                                          </p:spTgt>
                                        </p:tgtEl>
                                        <p:attrNameLst>
                                          <p:attrName>style.visibility</p:attrName>
                                        </p:attrNameLst>
                                      </p:cBhvr>
                                      <p:to>
                                        <p:strVal val="visible"/>
                                      </p:to>
                                    </p:set>
                                    <p:anim calcmode="lin" valueType="num">
                                      <p:cBhvr additive="base">
                                        <p:cTn id="59" dur="500" fill="hold"/>
                                        <p:tgtEl>
                                          <p:spTgt spid="871429">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71429">
                                            <p:txEl>
                                              <p:pRg st="8" end="8"/>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71429">
                                            <p:txEl>
                                              <p:pRg st="9" end="9"/>
                                            </p:txEl>
                                          </p:spTgt>
                                        </p:tgtEl>
                                        <p:attrNameLst>
                                          <p:attrName>style.visibility</p:attrName>
                                        </p:attrNameLst>
                                      </p:cBhvr>
                                      <p:to>
                                        <p:strVal val="visible"/>
                                      </p:to>
                                    </p:set>
                                    <p:anim calcmode="lin" valueType="num">
                                      <p:cBhvr additive="base">
                                        <p:cTn id="63" dur="500" fill="hold"/>
                                        <p:tgtEl>
                                          <p:spTgt spid="871429">
                                            <p:txEl>
                                              <p:pRg st="9" end="9"/>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7142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871429">
                                            <p:txEl>
                                              <p:pRg st="10" end="10"/>
                                            </p:txEl>
                                          </p:spTgt>
                                        </p:tgtEl>
                                        <p:attrNameLst>
                                          <p:attrName>style.visibility</p:attrName>
                                        </p:attrNameLst>
                                      </p:cBhvr>
                                      <p:to>
                                        <p:strVal val="visible"/>
                                      </p:to>
                                    </p:set>
                                    <p:anim calcmode="lin" valueType="num">
                                      <p:cBhvr additive="base">
                                        <p:cTn id="69" dur="500" fill="hold"/>
                                        <p:tgtEl>
                                          <p:spTgt spid="871429">
                                            <p:txEl>
                                              <p:pRg st="10" end="1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71429">
                                            <p:txEl>
                                              <p:pRg st="10" end="10"/>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71429">
                                            <p:txEl>
                                              <p:pRg st="11" end="11"/>
                                            </p:txEl>
                                          </p:spTgt>
                                        </p:tgtEl>
                                        <p:attrNameLst>
                                          <p:attrName>style.visibility</p:attrName>
                                        </p:attrNameLst>
                                      </p:cBhvr>
                                      <p:to>
                                        <p:strVal val="visible"/>
                                      </p:to>
                                    </p:set>
                                    <p:anim calcmode="lin" valueType="num">
                                      <p:cBhvr additive="base">
                                        <p:cTn id="73" dur="500" fill="hold"/>
                                        <p:tgtEl>
                                          <p:spTgt spid="871429">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7142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871429">
                                            <p:txEl>
                                              <p:pRg st="12" end="12"/>
                                            </p:txEl>
                                          </p:spTgt>
                                        </p:tgtEl>
                                        <p:attrNameLst>
                                          <p:attrName>style.visibility</p:attrName>
                                        </p:attrNameLst>
                                      </p:cBhvr>
                                      <p:to>
                                        <p:strVal val="visible"/>
                                      </p:to>
                                    </p:set>
                                    <p:anim calcmode="lin" valueType="num">
                                      <p:cBhvr additive="base">
                                        <p:cTn id="79" dur="500" fill="hold"/>
                                        <p:tgtEl>
                                          <p:spTgt spid="871429">
                                            <p:txEl>
                                              <p:pRg st="12" end="1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871429">
                                            <p:txEl>
                                              <p:pRg st="12" end="12"/>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871429">
                                            <p:txEl>
                                              <p:pRg st="13" end="13"/>
                                            </p:txEl>
                                          </p:spTgt>
                                        </p:tgtEl>
                                        <p:attrNameLst>
                                          <p:attrName>style.visibility</p:attrName>
                                        </p:attrNameLst>
                                      </p:cBhvr>
                                      <p:to>
                                        <p:strVal val="visible"/>
                                      </p:to>
                                    </p:set>
                                    <p:anim calcmode="lin" valueType="num">
                                      <p:cBhvr additive="base">
                                        <p:cTn id="83" dur="500" fill="hold"/>
                                        <p:tgtEl>
                                          <p:spTgt spid="871429">
                                            <p:txEl>
                                              <p:pRg st="13" end="1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871429">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r>
              <a:rPr lang="en-US" smtClean="0"/>
              <a:t>A Little Queuing Theory: An Example</a:t>
            </a:r>
          </a:p>
        </p:txBody>
      </p:sp>
      <p:sp>
        <p:nvSpPr>
          <p:cNvPr id="872455" name="Rectangle 7"/>
          <p:cNvSpPr>
            <a:spLocks noGrp="1" noChangeArrowheads="1"/>
          </p:cNvSpPr>
          <p:nvPr>
            <p:ph type="body" idx="1"/>
          </p:nvPr>
        </p:nvSpPr>
        <p:spPr>
          <a:xfrm>
            <a:off x="76200" y="685800"/>
            <a:ext cx="8915400" cy="6172200"/>
          </a:xfrm>
        </p:spPr>
        <p:txBody>
          <a:bodyPr/>
          <a:lstStyle/>
          <a:p>
            <a:pPr>
              <a:lnSpc>
                <a:spcPct val="80000"/>
              </a:lnSpc>
              <a:spcBef>
                <a:spcPct val="0"/>
              </a:spcBef>
              <a:tabLst>
                <a:tab pos="914400" algn="l"/>
              </a:tabLst>
            </a:pPr>
            <a:r>
              <a:rPr lang="en-US" smtClean="0"/>
              <a:t>Example Usage Statistics:</a:t>
            </a:r>
          </a:p>
          <a:p>
            <a:pPr lvl="1">
              <a:lnSpc>
                <a:spcPct val="80000"/>
              </a:lnSpc>
              <a:spcBef>
                <a:spcPct val="0"/>
              </a:spcBef>
              <a:tabLst>
                <a:tab pos="914400" algn="l"/>
              </a:tabLst>
            </a:pPr>
            <a:r>
              <a:rPr lang="en-US" smtClean="0"/>
              <a:t>User requests 10 x 8KB disk I/Os per second</a:t>
            </a:r>
          </a:p>
          <a:p>
            <a:pPr lvl="1">
              <a:lnSpc>
                <a:spcPct val="80000"/>
              </a:lnSpc>
              <a:spcBef>
                <a:spcPct val="0"/>
              </a:spcBef>
              <a:tabLst>
                <a:tab pos="914400" algn="l"/>
              </a:tabLst>
            </a:pPr>
            <a:r>
              <a:rPr lang="en-US" smtClean="0"/>
              <a:t>Requests &amp; service exponentially distributed (C=1.0)</a:t>
            </a:r>
          </a:p>
          <a:p>
            <a:pPr lvl="1">
              <a:lnSpc>
                <a:spcPct val="80000"/>
              </a:lnSpc>
              <a:spcBef>
                <a:spcPct val="0"/>
              </a:spcBef>
              <a:tabLst>
                <a:tab pos="914400" algn="l"/>
              </a:tabLst>
            </a:pPr>
            <a:r>
              <a:rPr lang="en-US" smtClean="0"/>
              <a:t>Avg. service = 20 ms (From controller+seek+rot+trans)</a:t>
            </a:r>
          </a:p>
          <a:p>
            <a:pPr>
              <a:lnSpc>
                <a:spcPct val="80000"/>
              </a:lnSpc>
              <a:spcBef>
                <a:spcPct val="0"/>
              </a:spcBef>
              <a:tabLst>
                <a:tab pos="914400" algn="l"/>
              </a:tabLst>
            </a:pPr>
            <a:r>
              <a:rPr lang="en-US" smtClean="0"/>
              <a:t>Questions: </a:t>
            </a:r>
          </a:p>
          <a:p>
            <a:pPr lvl="1">
              <a:lnSpc>
                <a:spcPct val="80000"/>
              </a:lnSpc>
              <a:spcBef>
                <a:spcPct val="0"/>
              </a:spcBef>
              <a:tabLst>
                <a:tab pos="914400" algn="l"/>
              </a:tabLst>
            </a:pPr>
            <a:r>
              <a:rPr lang="en-US" smtClean="0"/>
              <a:t>How utilized is the disk? </a:t>
            </a:r>
          </a:p>
          <a:p>
            <a:pPr lvl="2">
              <a:lnSpc>
                <a:spcPct val="80000"/>
              </a:lnSpc>
              <a:spcBef>
                <a:spcPct val="0"/>
              </a:spcBef>
              <a:tabLst>
                <a:tab pos="914400" algn="l"/>
              </a:tabLst>
            </a:pPr>
            <a:r>
              <a:rPr lang="en-US" smtClean="0"/>
              <a:t>Ans: server utilization, </a:t>
            </a:r>
            <a:r>
              <a:rPr lang="en-US" smtClean="0">
                <a:solidFill>
                  <a:schemeClr val="hlink"/>
                </a:solidFill>
              </a:rPr>
              <a:t>u = </a:t>
            </a:r>
            <a:r>
              <a:rPr lang="en-US" smtClean="0">
                <a:solidFill>
                  <a:schemeClr val="hlink"/>
                </a:solidFill>
                <a:sym typeface="Symbol" pitchFamily="18" charset="2"/>
              </a:rPr>
              <a:t>T</a:t>
            </a:r>
            <a:r>
              <a:rPr lang="en-US" baseline="-25000" smtClean="0">
                <a:solidFill>
                  <a:schemeClr val="hlink"/>
                </a:solidFill>
                <a:sym typeface="Symbol" pitchFamily="18" charset="2"/>
              </a:rPr>
              <a:t>ser</a:t>
            </a:r>
            <a:endParaRPr lang="en-US" smtClean="0">
              <a:solidFill>
                <a:schemeClr val="hlink"/>
              </a:solidFill>
              <a:sym typeface="Symbol" pitchFamily="18" charset="2"/>
            </a:endParaRPr>
          </a:p>
          <a:p>
            <a:pPr lvl="1">
              <a:lnSpc>
                <a:spcPct val="80000"/>
              </a:lnSpc>
              <a:spcBef>
                <a:spcPct val="0"/>
              </a:spcBef>
              <a:tabLst>
                <a:tab pos="914400" algn="l"/>
              </a:tabLst>
            </a:pPr>
            <a:r>
              <a:rPr lang="en-US" smtClean="0"/>
              <a:t>What is the average time spent in the queue? </a:t>
            </a:r>
          </a:p>
          <a:p>
            <a:pPr lvl="2">
              <a:lnSpc>
                <a:spcPct val="80000"/>
              </a:lnSpc>
              <a:spcBef>
                <a:spcPct val="0"/>
              </a:spcBef>
              <a:tabLst>
                <a:tab pos="914400" algn="l"/>
              </a:tabLst>
            </a:pPr>
            <a:r>
              <a:rPr lang="en-US" smtClean="0"/>
              <a:t>Ans: </a:t>
            </a:r>
            <a:r>
              <a:rPr lang="en-US" smtClean="0">
                <a:solidFill>
                  <a:schemeClr val="hlink"/>
                </a:solidFill>
              </a:rPr>
              <a:t>T</a:t>
            </a:r>
            <a:r>
              <a:rPr lang="en-US" baseline="-25000" smtClean="0">
                <a:solidFill>
                  <a:schemeClr val="hlink"/>
                </a:solidFill>
              </a:rPr>
              <a:t>q</a:t>
            </a:r>
            <a:endParaRPr lang="en-US" smtClean="0">
              <a:solidFill>
                <a:schemeClr val="hlink"/>
              </a:solidFill>
            </a:endParaRPr>
          </a:p>
          <a:p>
            <a:pPr lvl="1">
              <a:lnSpc>
                <a:spcPct val="80000"/>
              </a:lnSpc>
              <a:spcBef>
                <a:spcPct val="0"/>
              </a:spcBef>
              <a:tabLst>
                <a:tab pos="914400" algn="l"/>
              </a:tabLst>
            </a:pPr>
            <a:r>
              <a:rPr lang="en-US" smtClean="0"/>
              <a:t>What is the number of requests in the queue? </a:t>
            </a:r>
          </a:p>
          <a:p>
            <a:pPr lvl="2">
              <a:lnSpc>
                <a:spcPct val="80000"/>
              </a:lnSpc>
              <a:spcBef>
                <a:spcPct val="0"/>
              </a:spcBef>
              <a:tabLst>
                <a:tab pos="914400" algn="l"/>
              </a:tabLst>
            </a:pPr>
            <a:r>
              <a:rPr lang="en-US" smtClean="0"/>
              <a:t>Ans: </a:t>
            </a:r>
            <a:r>
              <a:rPr lang="en-US" smtClean="0">
                <a:solidFill>
                  <a:schemeClr val="hlink"/>
                </a:solidFill>
              </a:rPr>
              <a:t>L</a:t>
            </a:r>
            <a:r>
              <a:rPr lang="en-US" baseline="-25000" smtClean="0">
                <a:solidFill>
                  <a:schemeClr val="hlink"/>
                </a:solidFill>
              </a:rPr>
              <a:t>q</a:t>
            </a:r>
            <a:endParaRPr lang="en-US" smtClean="0">
              <a:solidFill>
                <a:schemeClr val="hlink"/>
              </a:solidFill>
            </a:endParaRPr>
          </a:p>
          <a:p>
            <a:pPr lvl="1">
              <a:lnSpc>
                <a:spcPct val="80000"/>
              </a:lnSpc>
              <a:spcBef>
                <a:spcPct val="0"/>
              </a:spcBef>
              <a:tabLst>
                <a:tab pos="914400" algn="l"/>
              </a:tabLst>
            </a:pPr>
            <a:r>
              <a:rPr lang="en-US" smtClean="0"/>
              <a:t>What is the avg response time for disk request? </a:t>
            </a:r>
          </a:p>
          <a:p>
            <a:pPr lvl="2">
              <a:lnSpc>
                <a:spcPct val="80000"/>
              </a:lnSpc>
              <a:spcBef>
                <a:spcPct val="0"/>
              </a:spcBef>
              <a:tabLst>
                <a:tab pos="914400" algn="l"/>
              </a:tabLst>
            </a:pPr>
            <a:r>
              <a:rPr lang="en-US" smtClean="0"/>
              <a:t>Ans: </a:t>
            </a:r>
            <a:r>
              <a:rPr lang="en-US" smtClean="0">
                <a:solidFill>
                  <a:schemeClr val="hlink"/>
                </a:solidFill>
              </a:rPr>
              <a:t>T</a:t>
            </a:r>
            <a:r>
              <a:rPr lang="en-US" baseline="-25000" smtClean="0">
                <a:solidFill>
                  <a:schemeClr val="hlink"/>
                </a:solidFill>
              </a:rPr>
              <a:t>sys </a:t>
            </a:r>
            <a:r>
              <a:rPr lang="en-US" smtClean="0">
                <a:solidFill>
                  <a:schemeClr val="hlink"/>
                </a:solidFill>
              </a:rPr>
              <a:t>= T</a:t>
            </a:r>
            <a:r>
              <a:rPr lang="en-US" baseline="-25000" smtClean="0">
                <a:solidFill>
                  <a:schemeClr val="hlink"/>
                </a:solidFill>
              </a:rPr>
              <a:t>q </a:t>
            </a:r>
            <a:r>
              <a:rPr lang="en-US" smtClean="0">
                <a:solidFill>
                  <a:schemeClr val="hlink"/>
                </a:solidFill>
              </a:rPr>
              <a:t>+ T</a:t>
            </a:r>
            <a:r>
              <a:rPr lang="en-US" baseline="-25000" smtClean="0">
                <a:solidFill>
                  <a:schemeClr val="hlink"/>
                </a:solidFill>
              </a:rPr>
              <a:t>ser</a:t>
            </a:r>
            <a:endParaRPr lang="en-US" smtClean="0">
              <a:solidFill>
                <a:schemeClr val="hlink"/>
              </a:solidFill>
            </a:endParaRPr>
          </a:p>
          <a:p>
            <a:pPr>
              <a:lnSpc>
                <a:spcPct val="80000"/>
              </a:lnSpc>
              <a:spcBef>
                <a:spcPct val="0"/>
              </a:spcBef>
              <a:tabLst>
                <a:tab pos="914400" algn="l"/>
              </a:tabLst>
            </a:pPr>
            <a:r>
              <a:rPr lang="en-US" smtClean="0"/>
              <a:t>Computation:</a:t>
            </a:r>
          </a:p>
          <a:p>
            <a:pPr>
              <a:lnSpc>
                <a:spcPct val="80000"/>
              </a:lnSpc>
              <a:spcBef>
                <a:spcPct val="0"/>
              </a:spcBef>
              <a:buFontTx/>
              <a:buNone/>
              <a:tabLst>
                <a:tab pos="914400" algn="l"/>
              </a:tabLst>
            </a:pPr>
            <a:r>
              <a:rPr lang="en-US" smtClean="0">
                <a:solidFill>
                  <a:schemeClr val="hlink"/>
                </a:solidFill>
                <a:sym typeface="Symbol" pitchFamily="18" charset="2"/>
              </a:rPr>
              <a:t>	 </a:t>
            </a:r>
            <a:r>
              <a:rPr lang="en-US" smtClean="0">
                <a:sym typeface="Symbol" pitchFamily="18" charset="2"/>
              </a:rPr>
              <a:t>	(</a:t>
            </a:r>
            <a:r>
              <a:rPr lang="en-US" smtClean="0"/>
              <a:t>avg # arriving customers/s) = 10/s</a:t>
            </a:r>
          </a:p>
          <a:p>
            <a:pPr>
              <a:lnSpc>
                <a:spcPct val="80000"/>
              </a:lnSpc>
              <a:spcBef>
                <a:spcPct val="0"/>
              </a:spcBef>
              <a:buFontTx/>
              <a:buNone/>
              <a:tabLst>
                <a:tab pos="914400" algn="l"/>
              </a:tabLst>
            </a:pPr>
            <a:r>
              <a:rPr lang="en-US" smtClean="0">
                <a:solidFill>
                  <a:schemeClr val="hlink"/>
                </a:solidFill>
              </a:rPr>
              <a:t>	T</a:t>
            </a:r>
            <a:r>
              <a:rPr lang="en-US" baseline="-25000" smtClean="0">
                <a:solidFill>
                  <a:schemeClr val="hlink"/>
                </a:solidFill>
              </a:rPr>
              <a:t>ser</a:t>
            </a:r>
            <a:r>
              <a:rPr lang="en-US" baseline="-25000" smtClean="0"/>
              <a:t>	</a:t>
            </a:r>
            <a:r>
              <a:rPr lang="en-US" smtClean="0"/>
              <a:t>(avg time to service customer) = 20 ms (0.02s)</a:t>
            </a:r>
          </a:p>
          <a:p>
            <a:pPr>
              <a:lnSpc>
                <a:spcPct val="80000"/>
              </a:lnSpc>
              <a:spcBef>
                <a:spcPct val="0"/>
              </a:spcBef>
              <a:buFontTx/>
              <a:buNone/>
              <a:tabLst>
                <a:tab pos="914400" algn="l"/>
              </a:tabLst>
            </a:pPr>
            <a:r>
              <a:rPr lang="en-US" smtClean="0">
                <a:solidFill>
                  <a:schemeClr val="hlink"/>
                </a:solidFill>
              </a:rPr>
              <a:t>	u</a:t>
            </a:r>
            <a:r>
              <a:rPr lang="en-US" smtClean="0"/>
              <a:t> 	(server utilization) = </a:t>
            </a:r>
            <a:r>
              <a:rPr lang="en-US" smtClean="0">
                <a:sym typeface="Symbol" pitchFamily="18" charset="2"/>
              </a:rPr>
              <a:t></a:t>
            </a:r>
            <a:r>
              <a:rPr lang="en-US" smtClean="0"/>
              <a:t> x T</a:t>
            </a:r>
            <a:r>
              <a:rPr lang="en-US" baseline="-25000" smtClean="0"/>
              <a:t>ser</a:t>
            </a:r>
            <a:r>
              <a:rPr lang="en-US" smtClean="0"/>
              <a:t>= 10/s x .02s = 0.2</a:t>
            </a:r>
          </a:p>
          <a:p>
            <a:pPr>
              <a:lnSpc>
                <a:spcPct val="80000"/>
              </a:lnSpc>
              <a:spcBef>
                <a:spcPct val="0"/>
              </a:spcBef>
              <a:buFontTx/>
              <a:buNone/>
              <a:tabLst>
                <a:tab pos="914400" algn="l"/>
              </a:tabLst>
            </a:pPr>
            <a:r>
              <a:rPr lang="en-US" smtClean="0">
                <a:solidFill>
                  <a:schemeClr val="hlink"/>
                </a:solidFill>
              </a:rPr>
              <a:t>	T</a:t>
            </a:r>
            <a:r>
              <a:rPr lang="en-US" baseline="-25000" smtClean="0">
                <a:solidFill>
                  <a:schemeClr val="hlink"/>
                </a:solidFill>
              </a:rPr>
              <a:t>q</a:t>
            </a:r>
            <a:r>
              <a:rPr lang="en-US" baseline="-25000" smtClean="0"/>
              <a:t>	</a:t>
            </a:r>
            <a:r>
              <a:rPr lang="en-US" smtClean="0"/>
              <a:t>(avg time/customer in queue) = T</a:t>
            </a:r>
            <a:r>
              <a:rPr lang="en-US" baseline="-25000" smtClean="0"/>
              <a:t>ser</a:t>
            </a:r>
            <a:r>
              <a:rPr lang="en-US" smtClean="0"/>
              <a:t> x u/(1 – u) </a:t>
            </a:r>
            <a:br>
              <a:rPr lang="en-US" smtClean="0"/>
            </a:br>
            <a:r>
              <a:rPr lang="en-US" smtClean="0"/>
              <a:t>	= 20 x 0.2/(1-0.2) = 20 x 0.25 = 5 ms (0 .005s)</a:t>
            </a:r>
          </a:p>
          <a:p>
            <a:pPr>
              <a:lnSpc>
                <a:spcPct val="80000"/>
              </a:lnSpc>
              <a:spcBef>
                <a:spcPct val="0"/>
              </a:spcBef>
              <a:buFontTx/>
              <a:buNone/>
              <a:tabLst>
                <a:tab pos="914400" algn="l"/>
              </a:tabLst>
            </a:pPr>
            <a:r>
              <a:rPr lang="en-US" smtClean="0">
                <a:solidFill>
                  <a:schemeClr val="hlink"/>
                </a:solidFill>
              </a:rPr>
              <a:t>	L</a:t>
            </a:r>
            <a:r>
              <a:rPr lang="en-US" baseline="-25000" smtClean="0">
                <a:solidFill>
                  <a:schemeClr val="hlink"/>
                </a:solidFill>
              </a:rPr>
              <a:t>q</a:t>
            </a:r>
            <a:r>
              <a:rPr lang="en-US" smtClean="0"/>
              <a:t>	(avg length of queue) = </a:t>
            </a:r>
            <a:r>
              <a:rPr lang="en-US" smtClean="0">
                <a:sym typeface="Symbol" pitchFamily="18" charset="2"/>
              </a:rPr>
              <a:t></a:t>
            </a:r>
            <a:r>
              <a:rPr lang="en-US" smtClean="0"/>
              <a:t> x T</a:t>
            </a:r>
            <a:r>
              <a:rPr lang="en-US" baseline="-25000" smtClean="0"/>
              <a:t>q</a:t>
            </a:r>
            <a:r>
              <a:rPr lang="en-US" smtClean="0"/>
              <a:t>=10/s x .005s = 0.05</a:t>
            </a:r>
          </a:p>
          <a:p>
            <a:pPr>
              <a:lnSpc>
                <a:spcPct val="80000"/>
              </a:lnSpc>
              <a:spcBef>
                <a:spcPct val="0"/>
              </a:spcBef>
              <a:buFontTx/>
              <a:buNone/>
              <a:tabLst>
                <a:tab pos="914400" algn="l"/>
              </a:tabLst>
            </a:pPr>
            <a:r>
              <a:rPr lang="en-US" smtClean="0">
                <a:solidFill>
                  <a:schemeClr val="hlink"/>
                </a:solidFill>
              </a:rPr>
              <a:t>	T</a:t>
            </a:r>
            <a:r>
              <a:rPr lang="en-US" baseline="-25000" smtClean="0">
                <a:solidFill>
                  <a:schemeClr val="hlink"/>
                </a:solidFill>
              </a:rPr>
              <a:t>sys</a:t>
            </a:r>
            <a:r>
              <a:rPr lang="en-US" baseline="-25000" smtClean="0"/>
              <a:t>	</a:t>
            </a:r>
            <a:r>
              <a:rPr lang="en-US" smtClean="0"/>
              <a:t>(avg time/customer in system) =T</a:t>
            </a:r>
            <a:r>
              <a:rPr lang="en-US" baseline="-25000" smtClean="0"/>
              <a:t>q </a:t>
            </a:r>
            <a:r>
              <a:rPr lang="en-US" smtClean="0"/>
              <a:t>+ T</a:t>
            </a:r>
            <a:r>
              <a:rPr lang="en-US" baseline="-25000" smtClean="0"/>
              <a:t>ser</a:t>
            </a:r>
            <a:r>
              <a:rPr lang="en-US" smtClean="0"/>
              <a:t>= 25 ms</a:t>
            </a:r>
            <a:br>
              <a:rPr lang="en-US" smtClean="0"/>
            </a:br>
            <a:r>
              <a:rPr lang="en-US"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2455">
                                            <p:txEl>
                                              <p:pRg st="0" end="0"/>
                                            </p:txEl>
                                          </p:spTgt>
                                        </p:tgtEl>
                                        <p:attrNameLst>
                                          <p:attrName>style.visibility</p:attrName>
                                        </p:attrNameLst>
                                      </p:cBhvr>
                                      <p:to>
                                        <p:strVal val="visible"/>
                                      </p:to>
                                    </p:set>
                                    <p:anim calcmode="lin" valueType="num">
                                      <p:cBhvr additive="base">
                                        <p:cTn id="7" dur="500" fill="hold"/>
                                        <p:tgtEl>
                                          <p:spTgt spid="8724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24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72455">
                                            <p:txEl>
                                              <p:pRg st="1" end="1"/>
                                            </p:txEl>
                                          </p:spTgt>
                                        </p:tgtEl>
                                        <p:attrNameLst>
                                          <p:attrName>style.visibility</p:attrName>
                                        </p:attrNameLst>
                                      </p:cBhvr>
                                      <p:to>
                                        <p:strVal val="visible"/>
                                      </p:to>
                                    </p:set>
                                    <p:anim calcmode="lin" valueType="num">
                                      <p:cBhvr additive="base">
                                        <p:cTn id="11" dur="500" fill="hold"/>
                                        <p:tgtEl>
                                          <p:spTgt spid="8724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724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72455">
                                            <p:txEl>
                                              <p:pRg st="2" end="2"/>
                                            </p:txEl>
                                          </p:spTgt>
                                        </p:tgtEl>
                                        <p:attrNameLst>
                                          <p:attrName>style.visibility</p:attrName>
                                        </p:attrNameLst>
                                      </p:cBhvr>
                                      <p:to>
                                        <p:strVal val="visible"/>
                                      </p:to>
                                    </p:set>
                                    <p:anim calcmode="lin" valueType="num">
                                      <p:cBhvr additive="base">
                                        <p:cTn id="15" dur="500" fill="hold"/>
                                        <p:tgtEl>
                                          <p:spTgt spid="8724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7245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72455">
                                            <p:txEl>
                                              <p:pRg st="3" end="3"/>
                                            </p:txEl>
                                          </p:spTgt>
                                        </p:tgtEl>
                                        <p:attrNameLst>
                                          <p:attrName>style.visibility</p:attrName>
                                        </p:attrNameLst>
                                      </p:cBhvr>
                                      <p:to>
                                        <p:strVal val="visible"/>
                                      </p:to>
                                    </p:set>
                                    <p:anim calcmode="lin" valueType="num">
                                      <p:cBhvr additive="base">
                                        <p:cTn id="19" dur="500" fill="hold"/>
                                        <p:tgtEl>
                                          <p:spTgt spid="87245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724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72455">
                                            <p:txEl>
                                              <p:pRg st="4" end="4"/>
                                            </p:txEl>
                                          </p:spTgt>
                                        </p:tgtEl>
                                        <p:attrNameLst>
                                          <p:attrName>style.visibility</p:attrName>
                                        </p:attrNameLst>
                                      </p:cBhvr>
                                      <p:to>
                                        <p:strVal val="visible"/>
                                      </p:to>
                                    </p:set>
                                    <p:anim calcmode="lin" valueType="num">
                                      <p:cBhvr additive="base">
                                        <p:cTn id="25" dur="500" fill="hold"/>
                                        <p:tgtEl>
                                          <p:spTgt spid="8724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7245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72455">
                                            <p:txEl>
                                              <p:pRg st="5" end="5"/>
                                            </p:txEl>
                                          </p:spTgt>
                                        </p:tgtEl>
                                        <p:attrNameLst>
                                          <p:attrName>style.visibility</p:attrName>
                                        </p:attrNameLst>
                                      </p:cBhvr>
                                      <p:to>
                                        <p:strVal val="visible"/>
                                      </p:to>
                                    </p:set>
                                    <p:anim calcmode="lin" valueType="num">
                                      <p:cBhvr additive="base">
                                        <p:cTn id="29" dur="500" fill="hold"/>
                                        <p:tgtEl>
                                          <p:spTgt spid="87245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7245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72455">
                                            <p:txEl>
                                              <p:pRg st="6" end="6"/>
                                            </p:txEl>
                                          </p:spTgt>
                                        </p:tgtEl>
                                        <p:attrNameLst>
                                          <p:attrName>style.visibility</p:attrName>
                                        </p:attrNameLst>
                                      </p:cBhvr>
                                      <p:to>
                                        <p:strVal val="visible"/>
                                      </p:to>
                                    </p:set>
                                    <p:anim calcmode="lin" valueType="num">
                                      <p:cBhvr additive="base">
                                        <p:cTn id="33" dur="500" fill="hold"/>
                                        <p:tgtEl>
                                          <p:spTgt spid="872455">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7245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72455">
                                            <p:txEl>
                                              <p:pRg st="7" end="7"/>
                                            </p:txEl>
                                          </p:spTgt>
                                        </p:tgtEl>
                                        <p:attrNameLst>
                                          <p:attrName>style.visibility</p:attrName>
                                        </p:attrNameLst>
                                      </p:cBhvr>
                                      <p:to>
                                        <p:strVal val="visible"/>
                                      </p:to>
                                    </p:set>
                                    <p:anim calcmode="lin" valueType="num">
                                      <p:cBhvr additive="base">
                                        <p:cTn id="37" dur="500" fill="hold"/>
                                        <p:tgtEl>
                                          <p:spTgt spid="87245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7245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72455">
                                            <p:txEl>
                                              <p:pRg st="8" end="8"/>
                                            </p:txEl>
                                          </p:spTgt>
                                        </p:tgtEl>
                                        <p:attrNameLst>
                                          <p:attrName>style.visibility</p:attrName>
                                        </p:attrNameLst>
                                      </p:cBhvr>
                                      <p:to>
                                        <p:strVal val="visible"/>
                                      </p:to>
                                    </p:set>
                                    <p:anim calcmode="lin" valueType="num">
                                      <p:cBhvr additive="base">
                                        <p:cTn id="41" dur="500" fill="hold"/>
                                        <p:tgtEl>
                                          <p:spTgt spid="872455">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7245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72455">
                                            <p:txEl>
                                              <p:pRg st="9" end="9"/>
                                            </p:txEl>
                                          </p:spTgt>
                                        </p:tgtEl>
                                        <p:attrNameLst>
                                          <p:attrName>style.visibility</p:attrName>
                                        </p:attrNameLst>
                                      </p:cBhvr>
                                      <p:to>
                                        <p:strVal val="visible"/>
                                      </p:to>
                                    </p:set>
                                    <p:anim calcmode="lin" valueType="num">
                                      <p:cBhvr additive="base">
                                        <p:cTn id="45" dur="500" fill="hold"/>
                                        <p:tgtEl>
                                          <p:spTgt spid="87245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7245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72455">
                                            <p:txEl>
                                              <p:pRg st="10" end="10"/>
                                            </p:txEl>
                                          </p:spTgt>
                                        </p:tgtEl>
                                        <p:attrNameLst>
                                          <p:attrName>style.visibility</p:attrName>
                                        </p:attrNameLst>
                                      </p:cBhvr>
                                      <p:to>
                                        <p:strVal val="visible"/>
                                      </p:to>
                                    </p:set>
                                    <p:anim calcmode="lin" valueType="num">
                                      <p:cBhvr additive="base">
                                        <p:cTn id="49" dur="500" fill="hold"/>
                                        <p:tgtEl>
                                          <p:spTgt spid="87245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72455">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72455">
                                            <p:txEl>
                                              <p:pRg st="11" end="11"/>
                                            </p:txEl>
                                          </p:spTgt>
                                        </p:tgtEl>
                                        <p:attrNameLst>
                                          <p:attrName>style.visibility</p:attrName>
                                        </p:attrNameLst>
                                      </p:cBhvr>
                                      <p:to>
                                        <p:strVal val="visible"/>
                                      </p:to>
                                    </p:set>
                                    <p:anim calcmode="lin" valueType="num">
                                      <p:cBhvr additive="base">
                                        <p:cTn id="53" dur="500" fill="hold"/>
                                        <p:tgtEl>
                                          <p:spTgt spid="872455">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72455">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72455">
                                            <p:txEl>
                                              <p:pRg st="12" end="12"/>
                                            </p:txEl>
                                          </p:spTgt>
                                        </p:tgtEl>
                                        <p:attrNameLst>
                                          <p:attrName>style.visibility</p:attrName>
                                        </p:attrNameLst>
                                      </p:cBhvr>
                                      <p:to>
                                        <p:strVal val="visible"/>
                                      </p:to>
                                    </p:set>
                                    <p:anim calcmode="lin" valueType="num">
                                      <p:cBhvr additive="base">
                                        <p:cTn id="57" dur="500" fill="hold"/>
                                        <p:tgtEl>
                                          <p:spTgt spid="872455">
                                            <p:txEl>
                                              <p:pRg st="12" end="12"/>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724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872455">
                                            <p:txEl>
                                              <p:pRg st="13" end="13"/>
                                            </p:txEl>
                                          </p:spTgt>
                                        </p:tgtEl>
                                        <p:attrNameLst>
                                          <p:attrName>style.visibility</p:attrName>
                                        </p:attrNameLst>
                                      </p:cBhvr>
                                      <p:to>
                                        <p:strVal val="visible"/>
                                      </p:to>
                                    </p:set>
                                    <p:anim calcmode="lin" valueType="num">
                                      <p:cBhvr additive="base">
                                        <p:cTn id="63" dur="500" fill="hold"/>
                                        <p:tgtEl>
                                          <p:spTgt spid="872455">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724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872455">
                                            <p:txEl>
                                              <p:pRg st="14" end="14"/>
                                            </p:txEl>
                                          </p:spTgt>
                                        </p:tgtEl>
                                        <p:attrNameLst>
                                          <p:attrName>style.visibility</p:attrName>
                                        </p:attrNameLst>
                                      </p:cBhvr>
                                      <p:to>
                                        <p:strVal val="visible"/>
                                      </p:to>
                                    </p:set>
                                    <p:anim calcmode="lin" valueType="num">
                                      <p:cBhvr additive="base">
                                        <p:cTn id="69" dur="500" fill="hold"/>
                                        <p:tgtEl>
                                          <p:spTgt spid="872455">
                                            <p:txEl>
                                              <p:pRg st="14" end="14"/>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7245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872455">
                                            <p:txEl>
                                              <p:pRg st="15" end="15"/>
                                            </p:txEl>
                                          </p:spTgt>
                                        </p:tgtEl>
                                        <p:attrNameLst>
                                          <p:attrName>style.visibility</p:attrName>
                                        </p:attrNameLst>
                                      </p:cBhvr>
                                      <p:to>
                                        <p:strVal val="visible"/>
                                      </p:to>
                                    </p:set>
                                    <p:anim calcmode="lin" valueType="num">
                                      <p:cBhvr additive="base">
                                        <p:cTn id="75" dur="500" fill="hold"/>
                                        <p:tgtEl>
                                          <p:spTgt spid="872455">
                                            <p:txEl>
                                              <p:pRg st="15" end="15"/>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87245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872455">
                                            <p:txEl>
                                              <p:pRg st="16" end="16"/>
                                            </p:txEl>
                                          </p:spTgt>
                                        </p:tgtEl>
                                        <p:attrNameLst>
                                          <p:attrName>style.visibility</p:attrName>
                                        </p:attrNameLst>
                                      </p:cBhvr>
                                      <p:to>
                                        <p:strVal val="visible"/>
                                      </p:to>
                                    </p:set>
                                    <p:anim calcmode="lin" valueType="num">
                                      <p:cBhvr additive="base">
                                        <p:cTn id="81" dur="500" fill="hold"/>
                                        <p:tgtEl>
                                          <p:spTgt spid="872455">
                                            <p:txEl>
                                              <p:pRg st="16" end="16"/>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7245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872455">
                                            <p:txEl>
                                              <p:pRg st="17" end="17"/>
                                            </p:txEl>
                                          </p:spTgt>
                                        </p:tgtEl>
                                        <p:attrNameLst>
                                          <p:attrName>style.visibility</p:attrName>
                                        </p:attrNameLst>
                                      </p:cBhvr>
                                      <p:to>
                                        <p:strVal val="visible"/>
                                      </p:to>
                                    </p:set>
                                    <p:anim calcmode="lin" valueType="num">
                                      <p:cBhvr additive="base">
                                        <p:cTn id="87" dur="500" fill="hold"/>
                                        <p:tgtEl>
                                          <p:spTgt spid="872455">
                                            <p:txEl>
                                              <p:pRg st="17" end="17"/>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872455">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872455">
                                            <p:txEl>
                                              <p:pRg st="18" end="18"/>
                                            </p:txEl>
                                          </p:spTgt>
                                        </p:tgtEl>
                                        <p:attrNameLst>
                                          <p:attrName>style.visibility</p:attrName>
                                        </p:attrNameLst>
                                      </p:cBhvr>
                                      <p:to>
                                        <p:strVal val="visible"/>
                                      </p:to>
                                    </p:set>
                                    <p:anim calcmode="lin" valueType="num">
                                      <p:cBhvr additive="base">
                                        <p:cTn id="93" dur="500" fill="hold"/>
                                        <p:tgtEl>
                                          <p:spTgt spid="872455">
                                            <p:txEl>
                                              <p:pRg st="18" end="18"/>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872455">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872455">
                                            <p:txEl>
                                              <p:pRg st="19" end="19"/>
                                            </p:txEl>
                                          </p:spTgt>
                                        </p:tgtEl>
                                        <p:attrNameLst>
                                          <p:attrName>style.visibility</p:attrName>
                                        </p:attrNameLst>
                                      </p:cBhvr>
                                      <p:to>
                                        <p:strVal val="visible"/>
                                      </p:to>
                                    </p:set>
                                    <p:anim calcmode="lin" valueType="num">
                                      <p:cBhvr additive="base">
                                        <p:cTn id="99" dur="500" fill="hold"/>
                                        <p:tgtEl>
                                          <p:spTgt spid="872455">
                                            <p:txEl>
                                              <p:pRg st="19" end="19"/>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872455">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Disk Scheduling</a:t>
            </a:r>
          </a:p>
        </p:txBody>
      </p:sp>
      <p:sp>
        <p:nvSpPr>
          <p:cNvPr id="875523" name="Rectangle 3"/>
          <p:cNvSpPr>
            <a:spLocks noGrp="1" noChangeArrowheads="1"/>
          </p:cNvSpPr>
          <p:nvPr>
            <p:ph type="body" idx="1"/>
          </p:nvPr>
        </p:nvSpPr>
        <p:spPr>
          <a:xfrm>
            <a:off x="76200" y="609600"/>
            <a:ext cx="9067800" cy="6019800"/>
          </a:xfrm>
        </p:spPr>
        <p:txBody>
          <a:bodyPr/>
          <a:lstStyle/>
          <a:p>
            <a:pPr>
              <a:lnSpc>
                <a:spcPct val="80000"/>
              </a:lnSpc>
              <a:spcBef>
                <a:spcPct val="0"/>
              </a:spcBef>
            </a:pPr>
            <a:r>
              <a:rPr lang="en-US" smtClean="0"/>
              <a:t>Disk can do only one request at a time; What order do you choose to do queued requests?</a:t>
            </a:r>
          </a:p>
          <a:p>
            <a:pPr>
              <a:lnSpc>
                <a:spcPct val="80000"/>
              </a:lnSpc>
              <a:spcBef>
                <a:spcPct val="0"/>
              </a:spcBef>
            </a:pPr>
            <a:endParaRPr lang="en-US" smtClean="0"/>
          </a:p>
          <a:p>
            <a:pPr>
              <a:lnSpc>
                <a:spcPct val="80000"/>
              </a:lnSpc>
              <a:spcBef>
                <a:spcPct val="0"/>
              </a:spcBef>
            </a:pPr>
            <a:endParaRPr lang="en-US" smtClean="0"/>
          </a:p>
          <a:p>
            <a:pPr>
              <a:lnSpc>
                <a:spcPct val="80000"/>
              </a:lnSpc>
              <a:spcBef>
                <a:spcPct val="0"/>
              </a:spcBef>
            </a:pPr>
            <a:endParaRPr lang="en-US" smtClean="0"/>
          </a:p>
          <a:p>
            <a:pPr>
              <a:lnSpc>
                <a:spcPct val="80000"/>
              </a:lnSpc>
              <a:spcBef>
                <a:spcPct val="0"/>
              </a:spcBef>
            </a:pPr>
            <a:r>
              <a:rPr lang="en-US" smtClean="0"/>
              <a:t>FIFO Order</a:t>
            </a:r>
          </a:p>
          <a:p>
            <a:pPr lvl="1">
              <a:lnSpc>
                <a:spcPct val="80000"/>
              </a:lnSpc>
              <a:spcBef>
                <a:spcPct val="0"/>
              </a:spcBef>
            </a:pPr>
            <a:r>
              <a:rPr lang="en-US" smtClean="0"/>
              <a:t>Fair among requesters, but order of arrival may be to random spots on the disk </a:t>
            </a:r>
            <a:r>
              <a:rPr lang="en-US" smtClean="0">
                <a:sym typeface="Symbol" pitchFamily="18" charset="2"/>
              </a:rPr>
              <a:t> Very long seeks</a:t>
            </a:r>
          </a:p>
          <a:p>
            <a:pPr>
              <a:lnSpc>
                <a:spcPct val="80000"/>
              </a:lnSpc>
              <a:spcBef>
                <a:spcPct val="0"/>
              </a:spcBef>
            </a:pPr>
            <a:r>
              <a:rPr lang="en-US" smtClean="0">
                <a:sym typeface="Symbol" pitchFamily="18" charset="2"/>
              </a:rPr>
              <a:t>SSTF: Shortest seek time first</a:t>
            </a:r>
          </a:p>
          <a:p>
            <a:pPr lvl="1">
              <a:lnSpc>
                <a:spcPct val="80000"/>
              </a:lnSpc>
              <a:spcBef>
                <a:spcPct val="0"/>
              </a:spcBef>
            </a:pPr>
            <a:r>
              <a:rPr lang="en-US" smtClean="0">
                <a:sym typeface="Symbol" pitchFamily="18" charset="2"/>
              </a:rPr>
              <a:t>Pick the request that’s closest on the disk</a:t>
            </a:r>
          </a:p>
          <a:p>
            <a:pPr lvl="1">
              <a:lnSpc>
                <a:spcPct val="80000"/>
              </a:lnSpc>
              <a:spcBef>
                <a:spcPct val="0"/>
              </a:spcBef>
            </a:pPr>
            <a:r>
              <a:rPr lang="en-US" smtClean="0">
                <a:sym typeface="Symbol" pitchFamily="18" charset="2"/>
              </a:rPr>
              <a:t>Although called SSTF, today must include </a:t>
            </a:r>
            <a:br>
              <a:rPr lang="en-US" smtClean="0">
                <a:sym typeface="Symbol" pitchFamily="18" charset="2"/>
              </a:rPr>
            </a:br>
            <a:r>
              <a:rPr lang="en-US" smtClean="0">
                <a:sym typeface="Symbol" pitchFamily="18" charset="2"/>
              </a:rPr>
              <a:t>rotational delay in calculation, since </a:t>
            </a:r>
            <a:br>
              <a:rPr lang="en-US" smtClean="0">
                <a:sym typeface="Symbol" pitchFamily="18" charset="2"/>
              </a:rPr>
            </a:br>
            <a:r>
              <a:rPr lang="en-US" smtClean="0">
                <a:sym typeface="Symbol" pitchFamily="18" charset="2"/>
              </a:rPr>
              <a:t>rotation can be as long as seek</a:t>
            </a:r>
          </a:p>
          <a:p>
            <a:pPr lvl="1">
              <a:lnSpc>
                <a:spcPct val="80000"/>
              </a:lnSpc>
              <a:spcBef>
                <a:spcPct val="0"/>
              </a:spcBef>
            </a:pPr>
            <a:r>
              <a:rPr lang="en-US" smtClean="0">
                <a:sym typeface="Symbol" pitchFamily="18" charset="2"/>
              </a:rPr>
              <a:t>Con: SSTF good at reducing seeks, but </a:t>
            </a:r>
            <a:br>
              <a:rPr lang="en-US" smtClean="0">
                <a:sym typeface="Symbol" pitchFamily="18" charset="2"/>
              </a:rPr>
            </a:br>
            <a:r>
              <a:rPr lang="en-US" smtClean="0">
                <a:sym typeface="Symbol" pitchFamily="18" charset="2"/>
              </a:rPr>
              <a:t>may lead to starvation</a:t>
            </a:r>
          </a:p>
          <a:p>
            <a:pPr>
              <a:lnSpc>
                <a:spcPct val="80000"/>
              </a:lnSpc>
              <a:spcBef>
                <a:spcPct val="0"/>
              </a:spcBef>
            </a:pPr>
            <a:r>
              <a:rPr lang="en-US" smtClean="0">
                <a:sym typeface="Symbol" pitchFamily="18" charset="2"/>
              </a:rPr>
              <a:t>SCAN: Implements an Elevator Algorithm: take the closest request in the direction of travel</a:t>
            </a:r>
          </a:p>
          <a:p>
            <a:pPr lvl="1">
              <a:lnSpc>
                <a:spcPct val="80000"/>
              </a:lnSpc>
              <a:spcBef>
                <a:spcPct val="0"/>
              </a:spcBef>
            </a:pPr>
            <a:r>
              <a:rPr lang="en-US" smtClean="0">
                <a:sym typeface="Symbol" pitchFamily="18" charset="2"/>
              </a:rPr>
              <a:t>No starvation, but retains flavor of SSTF</a:t>
            </a:r>
          </a:p>
          <a:p>
            <a:pPr>
              <a:lnSpc>
                <a:spcPct val="80000"/>
              </a:lnSpc>
              <a:spcBef>
                <a:spcPct val="0"/>
              </a:spcBef>
            </a:pPr>
            <a:r>
              <a:rPr lang="en-US" smtClean="0">
                <a:sym typeface="Symbol" pitchFamily="18" charset="2"/>
              </a:rPr>
              <a:t>S-SCAN: Circular-Scan: only goes in one direction</a:t>
            </a:r>
          </a:p>
          <a:p>
            <a:pPr lvl="1">
              <a:lnSpc>
                <a:spcPct val="80000"/>
              </a:lnSpc>
              <a:spcBef>
                <a:spcPct val="0"/>
              </a:spcBef>
            </a:pPr>
            <a:r>
              <a:rPr lang="en-US" smtClean="0">
                <a:sym typeface="Symbol" pitchFamily="18" charset="2"/>
              </a:rPr>
              <a:t>Skips any requests on the way back</a:t>
            </a:r>
          </a:p>
          <a:p>
            <a:pPr lvl="1">
              <a:lnSpc>
                <a:spcPct val="80000"/>
              </a:lnSpc>
              <a:spcBef>
                <a:spcPct val="0"/>
              </a:spcBef>
            </a:pPr>
            <a:r>
              <a:rPr lang="en-US" smtClean="0">
                <a:sym typeface="Symbol" pitchFamily="18" charset="2"/>
              </a:rPr>
              <a:t>Fairer than SCAN, not biased towards pages in middle</a:t>
            </a:r>
            <a:endParaRPr lang="en-US" smtClean="0"/>
          </a:p>
        </p:txBody>
      </p:sp>
      <p:grpSp>
        <p:nvGrpSpPr>
          <p:cNvPr id="875583" name="Group 63"/>
          <p:cNvGrpSpPr>
            <a:grpSpLocks/>
          </p:cNvGrpSpPr>
          <p:nvPr/>
        </p:nvGrpSpPr>
        <p:grpSpPr bwMode="auto">
          <a:xfrm>
            <a:off x="838200" y="1270000"/>
            <a:ext cx="7375525" cy="939800"/>
            <a:chOff x="528" y="816"/>
            <a:chExt cx="4646" cy="592"/>
          </a:xfrm>
        </p:grpSpPr>
        <p:grpSp>
          <p:nvGrpSpPr>
            <p:cNvPr id="25617" name="Group 11"/>
            <p:cNvGrpSpPr>
              <a:grpSpLocks/>
            </p:cNvGrpSpPr>
            <p:nvPr/>
          </p:nvGrpSpPr>
          <p:grpSpPr bwMode="auto">
            <a:xfrm>
              <a:off x="2014" y="886"/>
              <a:ext cx="1248" cy="458"/>
              <a:chOff x="1248" y="576"/>
              <a:chExt cx="1440" cy="528"/>
            </a:xfrm>
          </p:grpSpPr>
          <p:sp>
            <p:nvSpPr>
              <p:cNvPr id="25640" name="Rectangle 5"/>
              <p:cNvSpPr>
                <a:spLocks noChangeArrowheads="1"/>
              </p:cNvSpPr>
              <p:nvPr/>
            </p:nvSpPr>
            <p:spPr bwMode="auto">
              <a:xfrm>
                <a:off x="244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2,3</a:t>
                </a:r>
              </a:p>
            </p:txBody>
          </p:sp>
          <p:sp>
            <p:nvSpPr>
              <p:cNvPr id="25641" name="Rectangle 6"/>
              <p:cNvSpPr>
                <a:spLocks noChangeArrowheads="1"/>
              </p:cNvSpPr>
              <p:nvPr/>
            </p:nvSpPr>
            <p:spPr bwMode="auto">
              <a:xfrm>
                <a:off x="220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2,1</a:t>
                </a:r>
              </a:p>
            </p:txBody>
          </p:sp>
          <p:sp>
            <p:nvSpPr>
              <p:cNvPr id="25642" name="Rectangle 7"/>
              <p:cNvSpPr>
                <a:spLocks noChangeArrowheads="1"/>
              </p:cNvSpPr>
              <p:nvPr/>
            </p:nvSpPr>
            <p:spPr bwMode="auto">
              <a:xfrm>
                <a:off x="196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3,10</a:t>
                </a:r>
              </a:p>
            </p:txBody>
          </p:sp>
          <p:sp>
            <p:nvSpPr>
              <p:cNvPr id="25643" name="Rectangle 8"/>
              <p:cNvSpPr>
                <a:spLocks noChangeArrowheads="1"/>
              </p:cNvSpPr>
              <p:nvPr/>
            </p:nvSpPr>
            <p:spPr bwMode="auto">
              <a:xfrm>
                <a:off x="172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7,2</a:t>
                </a:r>
              </a:p>
            </p:txBody>
          </p:sp>
          <p:sp>
            <p:nvSpPr>
              <p:cNvPr id="25644" name="Rectangle 9"/>
              <p:cNvSpPr>
                <a:spLocks noChangeArrowheads="1"/>
              </p:cNvSpPr>
              <p:nvPr/>
            </p:nvSpPr>
            <p:spPr bwMode="auto">
              <a:xfrm>
                <a:off x="148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5,2</a:t>
                </a:r>
              </a:p>
            </p:txBody>
          </p:sp>
          <p:sp>
            <p:nvSpPr>
              <p:cNvPr id="25645" name="Rectangle 10"/>
              <p:cNvSpPr>
                <a:spLocks noChangeArrowheads="1"/>
              </p:cNvSpPr>
              <p:nvPr/>
            </p:nvSpPr>
            <p:spPr bwMode="auto">
              <a:xfrm>
                <a:off x="1248" y="576"/>
                <a:ext cx="240" cy="528"/>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p>
                <a:pPr marL="228600" indent="-228600"/>
                <a:r>
                  <a:rPr lang="en-US"/>
                  <a:t>2,2</a:t>
                </a:r>
              </a:p>
            </p:txBody>
          </p:sp>
        </p:grpSp>
        <p:sp useBgFill="1">
          <p:nvSpPr>
            <p:cNvPr id="25618" name="Oval 13"/>
            <p:cNvSpPr>
              <a:spLocks noChangeArrowheads="1"/>
            </p:cNvSpPr>
            <p:nvPr/>
          </p:nvSpPr>
          <p:spPr bwMode="auto">
            <a:xfrm>
              <a:off x="4390" y="1168"/>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5619" name="Oval 14"/>
            <p:cNvSpPr>
              <a:spLocks noChangeArrowheads="1"/>
            </p:cNvSpPr>
            <p:nvPr/>
          </p:nvSpPr>
          <p:spPr bwMode="auto">
            <a:xfrm>
              <a:off x="4390" y="1024"/>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5620" name="Oval 15"/>
            <p:cNvSpPr>
              <a:spLocks noChangeArrowheads="1"/>
            </p:cNvSpPr>
            <p:nvPr/>
          </p:nvSpPr>
          <p:spPr bwMode="auto">
            <a:xfrm>
              <a:off x="4374" y="912"/>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5621" name="Oval 16"/>
            <p:cNvSpPr>
              <a:spLocks noChangeArrowheads="1"/>
            </p:cNvSpPr>
            <p:nvPr/>
          </p:nvSpPr>
          <p:spPr bwMode="auto">
            <a:xfrm>
              <a:off x="4374" y="816"/>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Line 17"/>
            <p:cNvSpPr>
              <a:spLocks noChangeShapeType="1"/>
            </p:cNvSpPr>
            <p:nvPr/>
          </p:nvSpPr>
          <p:spPr bwMode="auto">
            <a:xfrm>
              <a:off x="4754" y="924"/>
              <a:ext cx="15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Line 18"/>
            <p:cNvSpPr>
              <a:spLocks noChangeShapeType="1"/>
            </p:cNvSpPr>
            <p:nvPr/>
          </p:nvSpPr>
          <p:spPr bwMode="auto">
            <a:xfrm>
              <a:off x="4738" y="908"/>
              <a:ext cx="376"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4" name="Group 24"/>
            <p:cNvGrpSpPr>
              <a:grpSpLocks/>
            </p:cNvGrpSpPr>
            <p:nvPr/>
          </p:nvGrpSpPr>
          <p:grpSpPr bwMode="auto">
            <a:xfrm>
              <a:off x="4510" y="872"/>
              <a:ext cx="520" cy="456"/>
              <a:chOff x="4272" y="632"/>
              <a:chExt cx="520" cy="456"/>
            </a:xfrm>
          </p:grpSpPr>
          <p:sp>
            <p:nvSpPr>
              <p:cNvPr id="25636" name="Oval 25"/>
              <p:cNvSpPr>
                <a:spLocks noChangeArrowheads="1"/>
              </p:cNvSpPr>
              <p:nvPr/>
            </p:nvSpPr>
            <p:spPr bwMode="auto">
              <a:xfrm>
                <a:off x="4272" y="947"/>
                <a:ext cx="520" cy="141"/>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7" name="Oval 26"/>
              <p:cNvSpPr>
                <a:spLocks noChangeArrowheads="1"/>
              </p:cNvSpPr>
              <p:nvPr/>
            </p:nvSpPr>
            <p:spPr bwMode="auto">
              <a:xfrm>
                <a:off x="4280" y="632"/>
                <a:ext cx="496" cy="12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8" name="Line 27"/>
              <p:cNvSpPr>
                <a:spLocks noChangeShapeType="1"/>
              </p:cNvSpPr>
              <p:nvPr/>
            </p:nvSpPr>
            <p:spPr bwMode="auto">
              <a:xfrm>
                <a:off x="4272" y="696"/>
                <a:ext cx="0" cy="32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9" name="Line 28"/>
              <p:cNvSpPr>
                <a:spLocks noChangeShapeType="1"/>
              </p:cNvSpPr>
              <p:nvPr/>
            </p:nvSpPr>
            <p:spPr bwMode="auto">
              <a:xfrm>
                <a:off x="4776" y="696"/>
                <a:ext cx="0" cy="344"/>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25" name="Group 31"/>
            <p:cNvGrpSpPr>
              <a:grpSpLocks/>
            </p:cNvGrpSpPr>
            <p:nvPr/>
          </p:nvGrpSpPr>
          <p:grpSpPr bwMode="auto">
            <a:xfrm>
              <a:off x="3862" y="920"/>
              <a:ext cx="648" cy="376"/>
              <a:chOff x="3600" y="680"/>
              <a:chExt cx="648" cy="376"/>
            </a:xfrm>
          </p:grpSpPr>
          <p:sp>
            <p:nvSpPr>
              <p:cNvPr id="25629" name="Rectangle 32"/>
              <p:cNvSpPr>
                <a:spLocks noChangeArrowheads="1"/>
              </p:cNvSpPr>
              <p:nvPr/>
            </p:nvSpPr>
            <p:spPr bwMode="auto">
              <a:xfrm>
                <a:off x="3600" y="685"/>
                <a:ext cx="43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l">
                  <a:lnSpc>
                    <a:spcPct val="85000"/>
                  </a:lnSpc>
                  <a:spcBef>
                    <a:spcPct val="0"/>
                  </a:spcBef>
                  <a:buSzTx/>
                </a:pPr>
                <a:r>
                  <a:rPr lang="en-US" sz="1800">
                    <a:solidFill>
                      <a:schemeClr val="hlink"/>
                    </a:solidFill>
                    <a:latin typeface="Arial" pitchFamily="34" charset="0"/>
                  </a:rPr>
                  <a:t>Head</a:t>
                </a:r>
              </a:p>
            </p:txBody>
          </p:sp>
          <p:sp>
            <p:nvSpPr>
              <p:cNvPr id="25630" name="Line 33"/>
              <p:cNvSpPr>
                <a:spLocks noChangeShapeType="1"/>
              </p:cNvSpPr>
              <p:nvPr/>
            </p:nvSpPr>
            <p:spPr bwMode="auto">
              <a:xfrm>
                <a:off x="4008" y="680"/>
                <a:ext cx="0" cy="376"/>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1" name="Line 34"/>
              <p:cNvSpPr>
                <a:spLocks noChangeShapeType="1"/>
              </p:cNvSpPr>
              <p:nvPr/>
            </p:nvSpPr>
            <p:spPr bwMode="auto">
              <a:xfrm>
                <a:off x="4000" y="695"/>
                <a:ext cx="248"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Line 35"/>
              <p:cNvSpPr>
                <a:spLocks noChangeShapeType="1"/>
              </p:cNvSpPr>
              <p:nvPr/>
            </p:nvSpPr>
            <p:spPr bwMode="auto">
              <a:xfrm>
                <a:off x="4016" y="824"/>
                <a:ext cx="231"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3" name="Line 36"/>
              <p:cNvSpPr>
                <a:spLocks noChangeShapeType="1"/>
              </p:cNvSpPr>
              <p:nvPr/>
            </p:nvSpPr>
            <p:spPr bwMode="auto">
              <a:xfrm>
                <a:off x="4016" y="944"/>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4" name="Line 37"/>
              <p:cNvSpPr>
                <a:spLocks noChangeShapeType="1"/>
              </p:cNvSpPr>
              <p:nvPr/>
            </p:nvSpPr>
            <p:spPr bwMode="auto">
              <a:xfrm>
                <a:off x="4016" y="1056"/>
                <a:ext cx="23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5" name="Line 38"/>
              <p:cNvSpPr>
                <a:spLocks noChangeShapeType="1"/>
              </p:cNvSpPr>
              <p:nvPr/>
            </p:nvSpPr>
            <p:spPr bwMode="auto">
              <a:xfrm flipH="1">
                <a:off x="3744" y="888"/>
                <a:ext cx="272"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26" name="AutoShape 41"/>
            <p:cNvSpPr>
              <a:spLocks noChangeArrowheads="1"/>
            </p:cNvSpPr>
            <p:nvPr/>
          </p:nvSpPr>
          <p:spPr bwMode="auto">
            <a:xfrm>
              <a:off x="3358" y="971"/>
              <a:ext cx="480" cy="288"/>
            </a:xfrm>
            <a:prstGeom prst="rightArrow">
              <a:avLst>
                <a:gd name="adj1" fmla="val 50000"/>
                <a:gd name="adj2" fmla="val 41667"/>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27" name="AutoShape 42"/>
            <p:cNvSpPr>
              <a:spLocks noChangeArrowheads="1"/>
            </p:cNvSpPr>
            <p:nvPr/>
          </p:nvSpPr>
          <p:spPr bwMode="auto">
            <a:xfrm>
              <a:off x="1438" y="971"/>
              <a:ext cx="480" cy="288"/>
            </a:xfrm>
            <a:prstGeom prst="rightArrow">
              <a:avLst>
                <a:gd name="adj1" fmla="val 50000"/>
                <a:gd name="adj2" fmla="val 41667"/>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28" name="Text Box 43"/>
            <p:cNvSpPr txBox="1">
              <a:spLocks noChangeArrowheads="1"/>
            </p:cNvSpPr>
            <p:nvPr/>
          </p:nvSpPr>
          <p:spPr bwMode="auto">
            <a:xfrm>
              <a:off x="528" y="908"/>
              <a:ext cx="862" cy="3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a:t>User</a:t>
              </a:r>
            </a:p>
            <a:p>
              <a:pPr>
                <a:spcBef>
                  <a:spcPct val="0"/>
                </a:spcBef>
              </a:pPr>
              <a:r>
                <a:rPr lang="en-US"/>
                <a:t>Requests</a:t>
              </a:r>
            </a:p>
          </p:txBody>
        </p:sp>
      </p:grpSp>
      <p:grpSp>
        <p:nvGrpSpPr>
          <p:cNvPr id="875582" name="Group 62"/>
          <p:cNvGrpSpPr>
            <a:grpSpLocks/>
          </p:cNvGrpSpPr>
          <p:nvPr/>
        </p:nvGrpSpPr>
        <p:grpSpPr bwMode="auto">
          <a:xfrm>
            <a:off x="6858000" y="2819400"/>
            <a:ext cx="2133600" cy="1887538"/>
            <a:chOff x="4320" y="2198"/>
            <a:chExt cx="1440" cy="1274"/>
          </a:xfrm>
        </p:grpSpPr>
        <p:grpSp>
          <p:nvGrpSpPr>
            <p:cNvPr id="25606" name="Group 59"/>
            <p:cNvGrpSpPr>
              <a:grpSpLocks/>
            </p:cNvGrpSpPr>
            <p:nvPr/>
          </p:nvGrpSpPr>
          <p:grpSpPr bwMode="auto">
            <a:xfrm>
              <a:off x="4320" y="2304"/>
              <a:ext cx="1152" cy="1152"/>
              <a:chOff x="4416" y="2688"/>
              <a:chExt cx="1152" cy="1152"/>
            </a:xfrm>
          </p:grpSpPr>
          <p:sp>
            <p:nvSpPr>
              <p:cNvPr id="25614" name="Oval 56"/>
              <p:cNvSpPr>
                <a:spLocks noChangeArrowheads="1"/>
              </p:cNvSpPr>
              <p:nvPr/>
            </p:nvSpPr>
            <p:spPr bwMode="auto">
              <a:xfrm>
                <a:off x="4416" y="2688"/>
                <a:ext cx="1152" cy="115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15" name="Oval 57"/>
              <p:cNvSpPr>
                <a:spLocks noChangeArrowheads="1"/>
              </p:cNvSpPr>
              <p:nvPr/>
            </p:nvSpPr>
            <p:spPr bwMode="auto">
              <a:xfrm>
                <a:off x="4560" y="2832"/>
                <a:ext cx="864" cy="864"/>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16" name="Oval 58"/>
              <p:cNvSpPr>
                <a:spLocks noChangeArrowheads="1"/>
              </p:cNvSpPr>
              <p:nvPr/>
            </p:nvSpPr>
            <p:spPr bwMode="auto">
              <a:xfrm>
                <a:off x="4704" y="2976"/>
                <a:ext cx="576" cy="576"/>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5607" name="Rectangle 46"/>
            <p:cNvSpPr>
              <a:spLocks noChangeArrowheads="1"/>
            </p:cNvSpPr>
            <p:nvPr/>
          </p:nvSpPr>
          <p:spPr bwMode="auto">
            <a:xfrm>
              <a:off x="4944" y="2850"/>
              <a:ext cx="127" cy="126"/>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08" name="Text Box 48"/>
            <p:cNvSpPr txBox="1">
              <a:spLocks noChangeArrowheads="1"/>
            </p:cNvSpPr>
            <p:nvPr/>
          </p:nvSpPr>
          <p:spPr bwMode="auto">
            <a:xfrm>
              <a:off x="4788" y="2883"/>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1</a:t>
              </a:r>
            </a:p>
          </p:txBody>
        </p:sp>
        <p:sp>
          <p:nvSpPr>
            <p:cNvPr id="25609" name="Text Box 49"/>
            <p:cNvSpPr txBox="1">
              <a:spLocks noChangeArrowheads="1"/>
            </p:cNvSpPr>
            <p:nvPr/>
          </p:nvSpPr>
          <p:spPr bwMode="auto">
            <a:xfrm>
              <a:off x="4999" y="3231"/>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4</a:t>
              </a:r>
            </a:p>
          </p:txBody>
        </p:sp>
        <p:sp>
          <p:nvSpPr>
            <p:cNvPr id="25610" name="Text Box 50"/>
            <p:cNvSpPr txBox="1">
              <a:spLocks noChangeArrowheads="1"/>
            </p:cNvSpPr>
            <p:nvPr/>
          </p:nvSpPr>
          <p:spPr bwMode="auto">
            <a:xfrm>
              <a:off x="4662" y="2756"/>
              <a:ext cx="237"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2</a:t>
              </a:r>
            </a:p>
          </p:txBody>
        </p:sp>
        <p:sp>
          <p:nvSpPr>
            <p:cNvPr id="25611" name="Text Box 52"/>
            <p:cNvSpPr txBox="1">
              <a:spLocks noChangeArrowheads="1"/>
            </p:cNvSpPr>
            <p:nvPr/>
          </p:nvSpPr>
          <p:spPr bwMode="auto">
            <a:xfrm rot="5400000">
              <a:off x="5114" y="2603"/>
              <a:ext cx="1051"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Disk Head</a:t>
              </a:r>
            </a:p>
          </p:txBody>
        </p:sp>
        <p:sp>
          <p:nvSpPr>
            <p:cNvPr id="25612" name="Line 53"/>
            <p:cNvSpPr>
              <a:spLocks noChangeShapeType="1"/>
            </p:cNvSpPr>
            <p:nvPr/>
          </p:nvSpPr>
          <p:spPr bwMode="auto">
            <a:xfrm flipH="1">
              <a:off x="5040" y="2736"/>
              <a:ext cx="528"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5613" name="Text Box 60"/>
            <p:cNvSpPr txBox="1">
              <a:spLocks noChangeArrowheads="1"/>
            </p:cNvSpPr>
            <p:nvPr/>
          </p:nvSpPr>
          <p:spPr bwMode="auto">
            <a:xfrm>
              <a:off x="4793" y="2432"/>
              <a:ext cx="236" cy="2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5523">
                                            <p:txEl>
                                              <p:pRg st="0" end="0"/>
                                            </p:txEl>
                                          </p:spTgt>
                                        </p:tgtEl>
                                        <p:attrNameLst>
                                          <p:attrName>style.visibility</p:attrName>
                                        </p:attrNameLst>
                                      </p:cBhvr>
                                      <p:to>
                                        <p:strVal val="visible"/>
                                      </p:to>
                                    </p:set>
                                    <p:anim calcmode="lin" valueType="num">
                                      <p:cBhvr additive="base">
                                        <p:cTn id="7" dur="500" fill="hold"/>
                                        <p:tgtEl>
                                          <p:spTgt spid="8755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55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75583"/>
                                        </p:tgtEl>
                                        <p:attrNameLst>
                                          <p:attrName>style.visibility</p:attrName>
                                        </p:attrNameLst>
                                      </p:cBhvr>
                                      <p:to>
                                        <p:strVal val="visible"/>
                                      </p:to>
                                    </p:set>
                                    <p:anim calcmode="lin" valueType="num">
                                      <p:cBhvr additive="base">
                                        <p:cTn id="11" dur="500" fill="hold"/>
                                        <p:tgtEl>
                                          <p:spTgt spid="875583"/>
                                        </p:tgtEl>
                                        <p:attrNameLst>
                                          <p:attrName>ppt_x</p:attrName>
                                        </p:attrNameLst>
                                      </p:cBhvr>
                                      <p:tavLst>
                                        <p:tav tm="0">
                                          <p:val>
                                            <p:strVal val="1+#ppt_w/2"/>
                                          </p:val>
                                        </p:tav>
                                        <p:tav tm="100000">
                                          <p:val>
                                            <p:strVal val="#ppt_x"/>
                                          </p:val>
                                        </p:tav>
                                      </p:tavLst>
                                    </p:anim>
                                    <p:anim calcmode="lin" valueType="num">
                                      <p:cBhvr additive="base">
                                        <p:cTn id="12" dur="500" fill="hold"/>
                                        <p:tgtEl>
                                          <p:spTgt spid="87558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75523">
                                            <p:txEl>
                                              <p:pRg st="4" end="4"/>
                                            </p:txEl>
                                          </p:spTgt>
                                        </p:tgtEl>
                                        <p:attrNameLst>
                                          <p:attrName>style.visibility</p:attrName>
                                        </p:attrNameLst>
                                      </p:cBhvr>
                                      <p:to>
                                        <p:strVal val="visible"/>
                                      </p:to>
                                    </p:set>
                                    <p:anim calcmode="lin" valueType="num">
                                      <p:cBhvr additive="base">
                                        <p:cTn id="17" dur="500" fill="hold"/>
                                        <p:tgtEl>
                                          <p:spTgt spid="87552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552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75523">
                                            <p:txEl>
                                              <p:pRg st="5" end="5"/>
                                            </p:txEl>
                                          </p:spTgt>
                                        </p:tgtEl>
                                        <p:attrNameLst>
                                          <p:attrName>style.visibility</p:attrName>
                                        </p:attrNameLst>
                                      </p:cBhvr>
                                      <p:to>
                                        <p:strVal val="visible"/>
                                      </p:to>
                                    </p:set>
                                    <p:anim calcmode="lin" valueType="num">
                                      <p:cBhvr additive="base">
                                        <p:cTn id="21" dur="500" fill="hold"/>
                                        <p:tgtEl>
                                          <p:spTgt spid="87552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755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75523">
                                            <p:txEl>
                                              <p:pRg st="6" end="6"/>
                                            </p:txEl>
                                          </p:spTgt>
                                        </p:tgtEl>
                                        <p:attrNameLst>
                                          <p:attrName>style.visibility</p:attrName>
                                        </p:attrNameLst>
                                      </p:cBhvr>
                                      <p:to>
                                        <p:strVal val="visible"/>
                                      </p:to>
                                    </p:set>
                                    <p:anim calcmode="lin" valueType="num">
                                      <p:cBhvr additive="base">
                                        <p:cTn id="27" dur="500" fill="hold"/>
                                        <p:tgtEl>
                                          <p:spTgt spid="87552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7552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75523">
                                            <p:txEl>
                                              <p:pRg st="7" end="7"/>
                                            </p:txEl>
                                          </p:spTgt>
                                        </p:tgtEl>
                                        <p:attrNameLst>
                                          <p:attrName>style.visibility</p:attrName>
                                        </p:attrNameLst>
                                      </p:cBhvr>
                                      <p:to>
                                        <p:strVal val="visible"/>
                                      </p:to>
                                    </p:set>
                                    <p:anim calcmode="lin" valueType="num">
                                      <p:cBhvr additive="base">
                                        <p:cTn id="31" dur="500" fill="hold"/>
                                        <p:tgtEl>
                                          <p:spTgt spid="87552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7552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75523">
                                            <p:txEl>
                                              <p:pRg st="8" end="8"/>
                                            </p:txEl>
                                          </p:spTgt>
                                        </p:tgtEl>
                                        <p:attrNameLst>
                                          <p:attrName>style.visibility</p:attrName>
                                        </p:attrNameLst>
                                      </p:cBhvr>
                                      <p:to>
                                        <p:strVal val="visible"/>
                                      </p:to>
                                    </p:set>
                                    <p:anim calcmode="lin" valueType="num">
                                      <p:cBhvr additive="base">
                                        <p:cTn id="35" dur="500" fill="hold"/>
                                        <p:tgtEl>
                                          <p:spTgt spid="87552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7552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75523">
                                            <p:txEl>
                                              <p:pRg st="9" end="9"/>
                                            </p:txEl>
                                          </p:spTgt>
                                        </p:tgtEl>
                                        <p:attrNameLst>
                                          <p:attrName>style.visibility</p:attrName>
                                        </p:attrNameLst>
                                      </p:cBhvr>
                                      <p:to>
                                        <p:strVal val="visible"/>
                                      </p:to>
                                    </p:set>
                                    <p:anim calcmode="lin" valueType="num">
                                      <p:cBhvr additive="base">
                                        <p:cTn id="39" dur="500" fill="hold"/>
                                        <p:tgtEl>
                                          <p:spTgt spid="875523">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7552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875582"/>
                                        </p:tgtEl>
                                        <p:attrNameLst>
                                          <p:attrName>style.visibility</p:attrName>
                                        </p:attrNameLst>
                                      </p:cBhvr>
                                      <p:to>
                                        <p:strVal val="visible"/>
                                      </p:to>
                                    </p:set>
                                    <p:anim calcmode="lin" valueType="num">
                                      <p:cBhvr additive="base">
                                        <p:cTn id="43" dur="500" fill="hold"/>
                                        <p:tgtEl>
                                          <p:spTgt spid="875582"/>
                                        </p:tgtEl>
                                        <p:attrNameLst>
                                          <p:attrName>ppt_x</p:attrName>
                                        </p:attrNameLst>
                                      </p:cBhvr>
                                      <p:tavLst>
                                        <p:tav tm="0">
                                          <p:val>
                                            <p:strVal val="1+#ppt_w/2"/>
                                          </p:val>
                                        </p:tav>
                                        <p:tav tm="100000">
                                          <p:val>
                                            <p:strVal val="#ppt_x"/>
                                          </p:val>
                                        </p:tav>
                                      </p:tavLst>
                                    </p:anim>
                                    <p:anim calcmode="lin" valueType="num">
                                      <p:cBhvr additive="base">
                                        <p:cTn id="44" dur="500" fill="hold"/>
                                        <p:tgtEl>
                                          <p:spTgt spid="8755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75523">
                                            <p:txEl>
                                              <p:pRg st="10" end="10"/>
                                            </p:txEl>
                                          </p:spTgt>
                                        </p:tgtEl>
                                        <p:attrNameLst>
                                          <p:attrName>style.visibility</p:attrName>
                                        </p:attrNameLst>
                                      </p:cBhvr>
                                      <p:to>
                                        <p:strVal val="visible"/>
                                      </p:to>
                                    </p:set>
                                    <p:anim calcmode="lin" valueType="num">
                                      <p:cBhvr additive="base">
                                        <p:cTn id="49" dur="500" fill="hold"/>
                                        <p:tgtEl>
                                          <p:spTgt spid="87552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7552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75523">
                                            <p:txEl>
                                              <p:pRg st="11" end="11"/>
                                            </p:txEl>
                                          </p:spTgt>
                                        </p:tgtEl>
                                        <p:attrNameLst>
                                          <p:attrName>style.visibility</p:attrName>
                                        </p:attrNameLst>
                                      </p:cBhvr>
                                      <p:to>
                                        <p:strVal val="visible"/>
                                      </p:to>
                                    </p:set>
                                    <p:anim calcmode="lin" valueType="num">
                                      <p:cBhvr additive="base">
                                        <p:cTn id="53" dur="500" fill="hold"/>
                                        <p:tgtEl>
                                          <p:spTgt spid="875523">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7552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75523">
                                            <p:txEl>
                                              <p:pRg st="12" end="12"/>
                                            </p:txEl>
                                          </p:spTgt>
                                        </p:tgtEl>
                                        <p:attrNameLst>
                                          <p:attrName>style.visibility</p:attrName>
                                        </p:attrNameLst>
                                      </p:cBhvr>
                                      <p:to>
                                        <p:strVal val="visible"/>
                                      </p:to>
                                    </p:set>
                                    <p:anim calcmode="lin" valueType="num">
                                      <p:cBhvr additive="base">
                                        <p:cTn id="59" dur="500" fill="hold"/>
                                        <p:tgtEl>
                                          <p:spTgt spid="875523">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7552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75523">
                                            <p:txEl>
                                              <p:pRg st="13" end="13"/>
                                            </p:txEl>
                                          </p:spTgt>
                                        </p:tgtEl>
                                        <p:attrNameLst>
                                          <p:attrName>style.visibility</p:attrName>
                                        </p:attrNameLst>
                                      </p:cBhvr>
                                      <p:to>
                                        <p:strVal val="visible"/>
                                      </p:to>
                                    </p:set>
                                    <p:anim calcmode="lin" valueType="num">
                                      <p:cBhvr additive="base">
                                        <p:cTn id="63" dur="500" fill="hold"/>
                                        <p:tgtEl>
                                          <p:spTgt spid="875523">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75523">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75523">
                                            <p:txEl>
                                              <p:pRg st="14" end="14"/>
                                            </p:txEl>
                                          </p:spTgt>
                                        </p:tgtEl>
                                        <p:attrNameLst>
                                          <p:attrName>style.visibility</p:attrName>
                                        </p:attrNameLst>
                                      </p:cBhvr>
                                      <p:to>
                                        <p:strVal val="visible"/>
                                      </p:to>
                                    </p:set>
                                    <p:anim calcmode="lin" valueType="num">
                                      <p:cBhvr additive="base">
                                        <p:cTn id="67" dur="500" fill="hold"/>
                                        <p:tgtEl>
                                          <p:spTgt spid="875523">
                                            <p:txEl>
                                              <p:pRg st="14" end="1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7552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Building a File System</a:t>
            </a:r>
          </a:p>
        </p:txBody>
      </p:sp>
      <p:sp>
        <p:nvSpPr>
          <p:cNvPr id="876547" name="Rectangle 3"/>
          <p:cNvSpPr>
            <a:spLocks noGrp="1" noChangeArrowheads="1"/>
          </p:cNvSpPr>
          <p:nvPr>
            <p:ph type="body" idx="1"/>
          </p:nvPr>
        </p:nvSpPr>
        <p:spPr>
          <a:xfrm>
            <a:off x="152400" y="685800"/>
            <a:ext cx="8839200" cy="6172200"/>
          </a:xfrm>
        </p:spPr>
        <p:txBody>
          <a:bodyPr/>
          <a:lstStyle/>
          <a:p>
            <a:pPr>
              <a:lnSpc>
                <a:spcPct val="80000"/>
              </a:lnSpc>
              <a:spcBef>
                <a:spcPct val="5000"/>
              </a:spcBef>
            </a:pPr>
            <a:r>
              <a:rPr lang="en-US" smtClean="0">
                <a:solidFill>
                  <a:schemeClr val="hlink"/>
                </a:solidFill>
              </a:rPr>
              <a:t>File System:</a:t>
            </a:r>
            <a:r>
              <a:rPr lang="en-US" smtClean="0"/>
              <a:t> Layer of OS that transforms block interface of disks (or other block devices) into Files, Directories, etc.</a:t>
            </a:r>
          </a:p>
          <a:p>
            <a:pPr>
              <a:lnSpc>
                <a:spcPct val="80000"/>
              </a:lnSpc>
              <a:spcBef>
                <a:spcPct val="5000"/>
              </a:spcBef>
            </a:pPr>
            <a:r>
              <a:rPr lang="en-US" smtClean="0"/>
              <a:t>File System Components</a:t>
            </a:r>
          </a:p>
          <a:p>
            <a:pPr lvl="1">
              <a:lnSpc>
                <a:spcPct val="80000"/>
              </a:lnSpc>
              <a:spcBef>
                <a:spcPct val="5000"/>
              </a:spcBef>
            </a:pPr>
            <a:r>
              <a:rPr lang="en-US" smtClean="0"/>
              <a:t>Disk Management: collecting disk blocks into files</a:t>
            </a:r>
          </a:p>
          <a:p>
            <a:pPr lvl="1">
              <a:lnSpc>
                <a:spcPct val="80000"/>
              </a:lnSpc>
              <a:spcBef>
                <a:spcPct val="5000"/>
              </a:spcBef>
            </a:pPr>
            <a:r>
              <a:rPr lang="en-US" smtClean="0"/>
              <a:t>Naming: Interface to find files by name, not by blocks</a:t>
            </a:r>
          </a:p>
          <a:p>
            <a:pPr lvl="1">
              <a:lnSpc>
                <a:spcPct val="80000"/>
              </a:lnSpc>
              <a:spcBef>
                <a:spcPct val="5000"/>
              </a:spcBef>
            </a:pPr>
            <a:r>
              <a:rPr lang="en-US" smtClean="0"/>
              <a:t>Protection: Layers to keep data secure</a:t>
            </a:r>
          </a:p>
          <a:p>
            <a:pPr lvl="1">
              <a:lnSpc>
                <a:spcPct val="80000"/>
              </a:lnSpc>
              <a:spcBef>
                <a:spcPct val="5000"/>
              </a:spcBef>
            </a:pPr>
            <a:r>
              <a:rPr lang="en-US" smtClean="0"/>
              <a:t>Reliability/Durability: Keeping of files durable despite crashes, media failures, attacks, etc</a:t>
            </a:r>
          </a:p>
          <a:p>
            <a:pPr>
              <a:lnSpc>
                <a:spcPct val="80000"/>
              </a:lnSpc>
              <a:spcBef>
                <a:spcPct val="5000"/>
              </a:spcBef>
            </a:pPr>
            <a:r>
              <a:rPr lang="en-US" smtClean="0"/>
              <a:t>User vs. System View of a File</a:t>
            </a:r>
          </a:p>
          <a:p>
            <a:pPr lvl="1">
              <a:lnSpc>
                <a:spcPct val="80000"/>
              </a:lnSpc>
              <a:spcBef>
                <a:spcPct val="5000"/>
              </a:spcBef>
            </a:pPr>
            <a:r>
              <a:rPr lang="en-US" smtClean="0"/>
              <a:t>User’s view: </a:t>
            </a:r>
          </a:p>
          <a:p>
            <a:pPr lvl="2">
              <a:lnSpc>
                <a:spcPct val="80000"/>
              </a:lnSpc>
              <a:spcBef>
                <a:spcPct val="5000"/>
              </a:spcBef>
            </a:pPr>
            <a:r>
              <a:rPr lang="en-US" smtClean="0"/>
              <a:t>Durable Data Structures</a:t>
            </a:r>
          </a:p>
          <a:p>
            <a:pPr lvl="1">
              <a:lnSpc>
                <a:spcPct val="80000"/>
              </a:lnSpc>
              <a:spcBef>
                <a:spcPct val="5000"/>
              </a:spcBef>
            </a:pPr>
            <a:r>
              <a:rPr lang="en-US" smtClean="0"/>
              <a:t>System’s view (system call interface):</a:t>
            </a:r>
          </a:p>
          <a:p>
            <a:pPr lvl="2">
              <a:lnSpc>
                <a:spcPct val="80000"/>
              </a:lnSpc>
              <a:spcBef>
                <a:spcPct val="5000"/>
              </a:spcBef>
            </a:pPr>
            <a:r>
              <a:rPr lang="en-US" smtClean="0"/>
              <a:t>Collection of Bytes (UNIX)</a:t>
            </a:r>
          </a:p>
          <a:p>
            <a:pPr lvl="2">
              <a:lnSpc>
                <a:spcPct val="80000"/>
              </a:lnSpc>
              <a:spcBef>
                <a:spcPct val="5000"/>
              </a:spcBef>
            </a:pPr>
            <a:r>
              <a:rPr lang="en-US" smtClean="0"/>
              <a:t>Doesn’t matter to system what kind of data structures you want to store on disk!</a:t>
            </a:r>
          </a:p>
          <a:p>
            <a:pPr lvl="1">
              <a:lnSpc>
                <a:spcPct val="80000"/>
              </a:lnSpc>
              <a:spcBef>
                <a:spcPct val="5000"/>
              </a:spcBef>
            </a:pPr>
            <a:r>
              <a:rPr lang="en-US" smtClean="0"/>
              <a:t>System’s view (inside OS):</a:t>
            </a:r>
          </a:p>
          <a:p>
            <a:pPr lvl="2">
              <a:lnSpc>
                <a:spcPct val="80000"/>
              </a:lnSpc>
              <a:spcBef>
                <a:spcPct val="5000"/>
              </a:spcBef>
            </a:pPr>
            <a:r>
              <a:rPr lang="en-US" smtClean="0"/>
              <a:t>Collection of blocks (a block is a logical transfer unit, while a sector is the physical transfer unit)</a:t>
            </a:r>
          </a:p>
          <a:p>
            <a:pPr lvl="2">
              <a:lnSpc>
                <a:spcPct val="80000"/>
              </a:lnSpc>
              <a:spcBef>
                <a:spcPct val="5000"/>
              </a:spcBef>
            </a:pPr>
            <a:r>
              <a:rPr lang="en-US" smtClean="0"/>
              <a:t>Block size </a:t>
            </a:r>
            <a:r>
              <a:rPr lang="en-US" smtClean="0">
                <a:sym typeface="Symbol" pitchFamily="18" charset="2"/>
              </a:rPr>
              <a:t> sector size; in UNIX, block size is 4KB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 calcmode="lin" valueType="num">
                                      <p:cBhvr additive="base">
                                        <p:cTn id="7" dur="500" fill="hold"/>
                                        <p:tgtEl>
                                          <p:spTgt spid="8765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6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76547">
                                            <p:txEl>
                                              <p:pRg st="1" end="1"/>
                                            </p:txEl>
                                          </p:spTgt>
                                        </p:tgtEl>
                                        <p:attrNameLst>
                                          <p:attrName>style.visibility</p:attrName>
                                        </p:attrNameLst>
                                      </p:cBhvr>
                                      <p:to>
                                        <p:strVal val="visible"/>
                                      </p:to>
                                    </p:set>
                                    <p:anim calcmode="lin" valueType="num">
                                      <p:cBhvr additive="base">
                                        <p:cTn id="13" dur="500" fill="hold"/>
                                        <p:tgtEl>
                                          <p:spTgt spid="8765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654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76547">
                                            <p:txEl>
                                              <p:pRg st="2" end="2"/>
                                            </p:txEl>
                                          </p:spTgt>
                                        </p:tgtEl>
                                        <p:attrNameLst>
                                          <p:attrName>style.visibility</p:attrName>
                                        </p:attrNameLst>
                                      </p:cBhvr>
                                      <p:to>
                                        <p:strVal val="visible"/>
                                      </p:to>
                                    </p:set>
                                    <p:anim calcmode="lin" valueType="num">
                                      <p:cBhvr additive="base">
                                        <p:cTn id="17" dur="500" fill="hold"/>
                                        <p:tgtEl>
                                          <p:spTgt spid="87654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65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76547">
                                            <p:txEl>
                                              <p:pRg st="3" end="3"/>
                                            </p:txEl>
                                          </p:spTgt>
                                        </p:tgtEl>
                                        <p:attrNameLst>
                                          <p:attrName>style.visibility</p:attrName>
                                        </p:attrNameLst>
                                      </p:cBhvr>
                                      <p:to>
                                        <p:strVal val="visible"/>
                                      </p:to>
                                    </p:set>
                                    <p:anim calcmode="lin" valueType="num">
                                      <p:cBhvr additive="base">
                                        <p:cTn id="21" dur="500" fill="hold"/>
                                        <p:tgtEl>
                                          <p:spTgt spid="8765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765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76547">
                                            <p:txEl>
                                              <p:pRg st="4" end="4"/>
                                            </p:txEl>
                                          </p:spTgt>
                                        </p:tgtEl>
                                        <p:attrNameLst>
                                          <p:attrName>style.visibility</p:attrName>
                                        </p:attrNameLst>
                                      </p:cBhvr>
                                      <p:to>
                                        <p:strVal val="visible"/>
                                      </p:to>
                                    </p:set>
                                    <p:anim calcmode="lin" valueType="num">
                                      <p:cBhvr additive="base">
                                        <p:cTn id="25" dur="500" fill="hold"/>
                                        <p:tgtEl>
                                          <p:spTgt spid="8765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7654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76547">
                                            <p:txEl>
                                              <p:pRg st="5" end="5"/>
                                            </p:txEl>
                                          </p:spTgt>
                                        </p:tgtEl>
                                        <p:attrNameLst>
                                          <p:attrName>style.visibility</p:attrName>
                                        </p:attrNameLst>
                                      </p:cBhvr>
                                      <p:to>
                                        <p:strVal val="visible"/>
                                      </p:to>
                                    </p:set>
                                    <p:anim calcmode="lin" valueType="num">
                                      <p:cBhvr additive="base">
                                        <p:cTn id="29" dur="500" fill="hold"/>
                                        <p:tgtEl>
                                          <p:spTgt spid="8765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765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76547">
                                            <p:txEl>
                                              <p:pRg st="6" end="6"/>
                                            </p:txEl>
                                          </p:spTgt>
                                        </p:tgtEl>
                                        <p:attrNameLst>
                                          <p:attrName>style.visibility</p:attrName>
                                        </p:attrNameLst>
                                      </p:cBhvr>
                                      <p:to>
                                        <p:strVal val="visible"/>
                                      </p:to>
                                    </p:set>
                                    <p:anim calcmode="lin" valueType="num">
                                      <p:cBhvr additive="base">
                                        <p:cTn id="35" dur="500" fill="hold"/>
                                        <p:tgtEl>
                                          <p:spTgt spid="87654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765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76547">
                                            <p:txEl>
                                              <p:pRg st="7" end="7"/>
                                            </p:txEl>
                                          </p:spTgt>
                                        </p:tgtEl>
                                        <p:attrNameLst>
                                          <p:attrName>style.visibility</p:attrName>
                                        </p:attrNameLst>
                                      </p:cBhvr>
                                      <p:to>
                                        <p:strVal val="visible"/>
                                      </p:to>
                                    </p:set>
                                    <p:anim calcmode="lin" valueType="num">
                                      <p:cBhvr additive="base">
                                        <p:cTn id="41" dur="500" fill="hold"/>
                                        <p:tgtEl>
                                          <p:spTgt spid="87654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7654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76547">
                                            <p:txEl>
                                              <p:pRg st="8" end="8"/>
                                            </p:txEl>
                                          </p:spTgt>
                                        </p:tgtEl>
                                        <p:attrNameLst>
                                          <p:attrName>style.visibility</p:attrName>
                                        </p:attrNameLst>
                                      </p:cBhvr>
                                      <p:to>
                                        <p:strVal val="visible"/>
                                      </p:to>
                                    </p:set>
                                    <p:anim calcmode="lin" valueType="num">
                                      <p:cBhvr additive="base">
                                        <p:cTn id="45" dur="500" fill="hold"/>
                                        <p:tgtEl>
                                          <p:spTgt spid="876547">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765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76547">
                                            <p:txEl>
                                              <p:pRg st="9" end="9"/>
                                            </p:txEl>
                                          </p:spTgt>
                                        </p:tgtEl>
                                        <p:attrNameLst>
                                          <p:attrName>style.visibility</p:attrName>
                                        </p:attrNameLst>
                                      </p:cBhvr>
                                      <p:to>
                                        <p:strVal val="visible"/>
                                      </p:to>
                                    </p:set>
                                    <p:anim calcmode="lin" valueType="num">
                                      <p:cBhvr additive="base">
                                        <p:cTn id="51" dur="500" fill="hold"/>
                                        <p:tgtEl>
                                          <p:spTgt spid="876547">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76547">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76547">
                                            <p:txEl>
                                              <p:pRg st="10" end="10"/>
                                            </p:txEl>
                                          </p:spTgt>
                                        </p:tgtEl>
                                        <p:attrNameLst>
                                          <p:attrName>style.visibility</p:attrName>
                                        </p:attrNameLst>
                                      </p:cBhvr>
                                      <p:to>
                                        <p:strVal val="visible"/>
                                      </p:to>
                                    </p:set>
                                    <p:anim calcmode="lin" valueType="num">
                                      <p:cBhvr additive="base">
                                        <p:cTn id="55" dur="500" fill="hold"/>
                                        <p:tgtEl>
                                          <p:spTgt spid="876547">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76547">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876547">
                                            <p:txEl>
                                              <p:pRg st="11" end="11"/>
                                            </p:txEl>
                                          </p:spTgt>
                                        </p:tgtEl>
                                        <p:attrNameLst>
                                          <p:attrName>style.visibility</p:attrName>
                                        </p:attrNameLst>
                                      </p:cBhvr>
                                      <p:to>
                                        <p:strVal val="visible"/>
                                      </p:to>
                                    </p:set>
                                    <p:anim calcmode="lin" valueType="num">
                                      <p:cBhvr additive="base">
                                        <p:cTn id="59" dur="500" fill="hold"/>
                                        <p:tgtEl>
                                          <p:spTgt spid="876547">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7654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876547">
                                            <p:txEl>
                                              <p:pRg st="12" end="12"/>
                                            </p:txEl>
                                          </p:spTgt>
                                        </p:tgtEl>
                                        <p:attrNameLst>
                                          <p:attrName>style.visibility</p:attrName>
                                        </p:attrNameLst>
                                      </p:cBhvr>
                                      <p:to>
                                        <p:strVal val="visible"/>
                                      </p:to>
                                    </p:set>
                                    <p:anim calcmode="lin" valueType="num">
                                      <p:cBhvr additive="base">
                                        <p:cTn id="65" dur="500" fill="hold"/>
                                        <p:tgtEl>
                                          <p:spTgt spid="876547">
                                            <p:txEl>
                                              <p:pRg st="12" end="1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76547">
                                            <p:txEl>
                                              <p:pRg st="12" end="12"/>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76547">
                                            <p:txEl>
                                              <p:pRg st="13" end="13"/>
                                            </p:txEl>
                                          </p:spTgt>
                                        </p:tgtEl>
                                        <p:attrNameLst>
                                          <p:attrName>style.visibility</p:attrName>
                                        </p:attrNameLst>
                                      </p:cBhvr>
                                      <p:to>
                                        <p:strVal val="visible"/>
                                      </p:to>
                                    </p:set>
                                    <p:anim calcmode="lin" valueType="num">
                                      <p:cBhvr additive="base">
                                        <p:cTn id="69" dur="500" fill="hold"/>
                                        <p:tgtEl>
                                          <p:spTgt spid="876547">
                                            <p:txEl>
                                              <p:pRg st="13" end="1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76547">
                                            <p:txEl>
                                              <p:pRg st="13" end="13"/>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76547">
                                            <p:txEl>
                                              <p:pRg st="14" end="14"/>
                                            </p:txEl>
                                          </p:spTgt>
                                        </p:tgtEl>
                                        <p:attrNameLst>
                                          <p:attrName>style.visibility</p:attrName>
                                        </p:attrNameLst>
                                      </p:cBhvr>
                                      <p:to>
                                        <p:strVal val="visible"/>
                                      </p:to>
                                    </p:set>
                                    <p:anim calcmode="lin" valueType="num">
                                      <p:cBhvr additive="base">
                                        <p:cTn id="73" dur="500" fill="hold"/>
                                        <p:tgtEl>
                                          <p:spTgt spid="876547">
                                            <p:txEl>
                                              <p:pRg st="14" end="1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7654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Translating from User to System View</a:t>
            </a:r>
          </a:p>
        </p:txBody>
      </p:sp>
      <p:sp>
        <p:nvSpPr>
          <p:cNvPr id="27651" name="Rectangle 3"/>
          <p:cNvSpPr>
            <a:spLocks noGrp="1" noChangeArrowheads="1"/>
          </p:cNvSpPr>
          <p:nvPr>
            <p:ph type="body" idx="1"/>
          </p:nvPr>
        </p:nvSpPr>
        <p:spPr>
          <a:xfrm>
            <a:off x="228600" y="2743200"/>
            <a:ext cx="8686800" cy="3962400"/>
          </a:xfrm>
        </p:spPr>
        <p:txBody>
          <a:bodyPr/>
          <a:lstStyle/>
          <a:p>
            <a:pPr>
              <a:lnSpc>
                <a:spcPct val="80000"/>
              </a:lnSpc>
              <a:spcBef>
                <a:spcPct val="20000"/>
              </a:spcBef>
            </a:pPr>
            <a:r>
              <a:rPr lang="en-US" smtClean="0"/>
              <a:t>What happens if user says: give me bytes 2—12?</a:t>
            </a:r>
          </a:p>
          <a:p>
            <a:pPr lvl="1">
              <a:lnSpc>
                <a:spcPct val="80000"/>
              </a:lnSpc>
              <a:spcBef>
                <a:spcPct val="20000"/>
              </a:spcBef>
            </a:pPr>
            <a:r>
              <a:rPr lang="en-US" smtClean="0"/>
              <a:t>Fetch block corresponding to those bytes</a:t>
            </a:r>
          </a:p>
          <a:p>
            <a:pPr lvl="1">
              <a:lnSpc>
                <a:spcPct val="80000"/>
              </a:lnSpc>
              <a:spcBef>
                <a:spcPct val="20000"/>
              </a:spcBef>
            </a:pPr>
            <a:r>
              <a:rPr lang="en-US" smtClean="0"/>
              <a:t>Return just the correct portion of the block</a:t>
            </a:r>
          </a:p>
          <a:p>
            <a:pPr>
              <a:lnSpc>
                <a:spcPct val="80000"/>
              </a:lnSpc>
              <a:spcBef>
                <a:spcPct val="20000"/>
              </a:spcBef>
            </a:pPr>
            <a:r>
              <a:rPr lang="en-US" smtClean="0"/>
              <a:t>What about: write bytes 2—12?</a:t>
            </a:r>
          </a:p>
          <a:p>
            <a:pPr lvl="1">
              <a:lnSpc>
                <a:spcPct val="80000"/>
              </a:lnSpc>
              <a:spcBef>
                <a:spcPct val="20000"/>
              </a:spcBef>
            </a:pPr>
            <a:r>
              <a:rPr lang="en-US" smtClean="0"/>
              <a:t>Fetch block</a:t>
            </a:r>
          </a:p>
          <a:p>
            <a:pPr lvl="1">
              <a:lnSpc>
                <a:spcPct val="80000"/>
              </a:lnSpc>
              <a:spcBef>
                <a:spcPct val="20000"/>
              </a:spcBef>
            </a:pPr>
            <a:r>
              <a:rPr lang="en-US" smtClean="0"/>
              <a:t>Modify portion</a:t>
            </a:r>
          </a:p>
          <a:p>
            <a:pPr lvl="1">
              <a:lnSpc>
                <a:spcPct val="80000"/>
              </a:lnSpc>
              <a:spcBef>
                <a:spcPct val="20000"/>
              </a:spcBef>
            </a:pPr>
            <a:r>
              <a:rPr lang="en-US" smtClean="0"/>
              <a:t>Write out Block</a:t>
            </a:r>
          </a:p>
          <a:p>
            <a:pPr>
              <a:lnSpc>
                <a:spcPct val="80000"/>
              </a:lnSpc>
              <a:spcBef>
                <a:spcPct val="20000"/>
              </a:spcBef>
            </a:pPr>
            <a:r>
              <a:rPr lang="en-US" smtClean="0"/>
              <a:t>Everything inside File System is in whole size blocks</a:t>
            </a:r>
          </a:p>
          <a:p>
            <a:pPr lvl="1">
              <a:lnSpc>
                <a:spcPct val="80000"/>
              </a:lnSpc>
              <a:spcBef>
                <a:spcPct val="20000"/>
              </a:spcBef>
            </a:pPr>
            <a:r>
              <a:rPr lang="en-US" smtClean="0"/>
              <a:t>For example, </a:t>
            </a:r>
            <a:r>
              <a:rPr lang="en-US" smtClean="0">
                <a:latin typeface="Courier New" pitchFamily="49" charset="0"/>
              </a:rPr>
              <a:t>getc()</a:t>
            </a:r>
            <a:r>
              <a:rPr lang="en-US" smtClean="0"/>
              <a:t>,</a:t>
            </a:r>
            <a:r>
              <a:rPr lang="en-US" smtClean="0">
                <a:latin typeface="Courier New" pitchFamily="49" charset="0"/>
              </a:rPr>
              <a:t> putc() </a:t>
            </a:r>
            <a:r>
              <a:rPr lang="en-US" smtClean="0">
                <a:sym typeface="Symbol" pitchFamily="18" charset="2"/>
              </a:rPr>
              <a:t> buffers something like 4096 bytes, even if interface is one byte at a time</a:t>
            </a:r>
          </a:p>
          <a:p>
            <a:pPr>
              <a:lnSpc>
                <a:spcPct val="80000"/>
              </a:lnSpc>
              <a:spcBef>
                <a:spcPct val="20000"/>
              </a:spcBef>
            </a:pPr>
            <a:r>
              <a:rPr lang="en-US" smtClean="0">
                <a:sym typeface="Symbol" pitchFamily="18" charset="2"/>
              </a:rPr>
              <a:t>From now on, file is a collection of blocks</a:t>
            </a:r>
          </a:p>
          <a:p>
            <a:pPr>
              <a:lnSpc>
                <a:spcPct val="80000"/>
              </a:lnSpc>
              <a:spcBef>
                <a:spcPct val="20000"/>
              </a:spcBef>
            </a:pPr>
            <a:endParaRPr lang="en-US" smtClean="0"/>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1190">
            <a:off x="1981200" y="990600"/>
            <a:ext cx="2168525" cy="12366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53" name="Group 42"/>
          <p:cNvGrpSpPr>
            <a:grpSpLocks/>
          </p:cNvGrpSpPr>
          <p:nvPr/>
        </p:nvGrpSpPr>
        <p:grpSpPr bwMode="auto">
          <a:xfrm>
            <a:off x="7239000" y="1066800"/>
            <a:ext cx="1270000" cy="939800"/>
            <a:chOff x="4496" y="800"/>
            <a:chExt cx="800" cy="592"/>
          </a:xfrm>
        </p:grpSpPr>
        <p:sp useBgFill="1">
          <p:nvSpPr>
            <p:cNvPr id="27659" name="Oval 14"/>
            <p:cNvSpPr>
              <a:spLocks noChangeArrowheads="1"/>
            </p:cNvSpPr>
            <p:nvPr/>
          </p:nvSpPr>
          <p:spPr bwMode="auto">
            <a:xfrm>
              <a:off x="4512" y="1152"/>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7660" name="Oval 15"/>
            <p:cNvSpPr>
              <a:spLocks noChangeArrowheads="1"/>
            </p:cNvSpPr>
            <p:nvPr/>
          </p:nvSpPr>
          <p:spPr bwMode="auto">
            <a:xfrm>
              <a:off x="4512" y="1008"/>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7661" name="Oval 16"/>
            <p:cNvSpPr>
              <a:spLocks noChangeArrowheads="1"/>
            </p:cNvSpPr>
            <p:nvPr/>
          </p:nvSpPr>
          <p:spPr bwMode="auto">
            <a:xfrm>
              <a:off x="4496" y="896"/>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7662" name="Oval 17"/>
            <p:cNvSpPr>
              <a:spLocks noChangeArrowheads="1"/>
            </p:cNvSpPr>
            <p:nvPr/>
          </p:nvSpPr>
          <p:spPr bwMode="auto">
            <a:xfrm>
              <a:off x="4496" y="800"/>
              <a:ext cx="784" cy="240"/>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Line 18"/>
            <p:cNvSpPr>
              <a:spLocks noChangeShapeType="1"/>
            </p:cNvSpPr>
            <p:nvPr/>
          </p:nvSpPr>
          <p:spPr bwMode="auto">
            <a:xfrm>
              <a:off x="4876" y="908"/>
              <a:ext cx="152" cy="1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Line 19"/>
            <p:cNvSpPr>
              <a:spLocks noChangeShapeType="1"/>
            </p:cNvSpPr>
            <p:nvPr/>
          </p:nvSpPr>
          <p:spPr bwMode="auto">
            <a:xfrm>
              <a:off x="4860" y="892"/>
              <a:ext cx="376"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65" name="Group 20"/>
            <p:cNvGrpSpPr>
              <a:grpSpLocks/>
            </p:cNvGrpSpPr>
            <p:nvPr/>
          </p:nvGrpSpPr>
          <p:grpSpPr bwMode="auto">
            <a:xfrm>
              <a:off x="4632" y="856"/>
              <a:ext cx="520" cy="456"/>
              <a:chOff x="4272" y="632"/>
              <a:chExt cx="520" cy="456"/>
            </a:xfrm>
          </p:grpSpPr>
          <p:sp>
            <p:nvSpPr>
              <p:cNvPr id="27666" name="Oval 21"/>
              <p:cNvSpPr>
                <a:spLocks noChangeArrowheads="1"/>
              </p:cNvSpPr>
              <p:nvPr/>
            </p:nvSpPr>
            <p:spPr bwMode="auto">
              <a:xfrm>
                <a:off x="4272" y="947"/>
                <a:ext cx="520" cy="141"/>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22"/>
              <p:cNvSpPr>
                <a:spLocks noChangeArrowheads="1"/>
              </p:cNvSpPr>
              <p:nvPr/>
            </p:nvSpPr>
            <p:spPr bwMode="auto">
              <a:xfrm>
                <a:off x="4280" y="632"/>
                <a:ext cx="496" cy="128"/>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Line 23"/>
              <p:cNvSpPr>
                <a:spLocks noChangeShapeType="1"/>
              </p:cNvSpPr>
              <p:nvPr/>
            </p:nvSpPr>
            <p:spPr bwMode="auto">
              <a:xfrm>
                <a:off x="4272" y="696"/>
                <a:ext cx="0" cy="32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24"/>
              <p:cNvSpPr>
                <a:spLocks noChangeShapeType="1"/>
              </p:cNvSpPr>
              <p:nvPr/>
            </p:nvSpPr>
            <p:spPr bwMode="auto">
              <a:xfrm>
                <a:off x="4776" y="696"/>
                <a:ext cx="0" cy="344"/>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654" name="Oval 37"/>
          <p:cNvSpPr>
            <a:spLocks noChangeArrowheads="1"/>
          </p:cNvSpPr>
          <p:nvPr/>
        </p:nvSpPr>
        <p:spPr bwMode="auto">
          <a:xfrm>
            <a:off x="4876800" y="914400"/>
            <a:ext cx="1371600" cy="1295400"/>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File</a:t>
            </a:r>
          </a:p>
          <a:p>
            <a:pPr marL="228600" indent="-228600"/>
            <a:r>
              <a:rPr lang="en-US"/>
              <a:t>System</a:t>
            </a:r>
          </a:p>
        </p:txBody>
      </p:sp>
      <p:sp>
        <p:nvSpPr>
          <p:cNvPr id="27655" name="AutoShape 38"/>
          <p:cNvSpPr>
            <a:spLocks noChangeArrowheads="1"/>
          </p:cNvSpPr>
          <p:nvPr/>
        </p:nvSpPr>
        <p:spPr bwMode="auto">
          <a:xfrm>
            <a:off x="6324600" y="1371600"/>
            <a:ext cx="838200" cy="381000"/>
          </a:xfrm>
          <a:prstGeom prst="rightArrow">
            <a:avLst>
              <a:gd name="adj1" fmla="val 50000"/>
              <a:gd name="adj2" fmla="val 55000"/>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56" name="AutoShape 39"/>
          <p:cNvSpPr>
            <a:spLocks noChangeArrowheads="1"/>
          </p:cNvSpPr>
          <p:nvPr/>
        </p:nvSpPr>
        <p:spPr bwMode="auto">
          <a:xfrm>
            <a:off x="3962400" y="1371600"/>
            <a:ext cx="838200" cy="381000"/>
          </a:xfrm>
          <a:prstGeom prst="rightArrow">
            <a:avLst>
              <a:gd name="adj1" fmla="val 50000"/>
              <a:gd name="adj2" fmla="val 55000"/>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57" name="AutoShape 40"/>
          <p:cNvSpPr>
            <a:spLocks noChangeArrowheads="1"/>
          </p:cNvSpPr>
          <p:nvPr/>
        </p:nvSpPr>
        <p:spPr bwMode="auto">
          <a:xfrm rot="-1305313">
            <a:off x="1905000" y="1524000"/>
            <a:ext cx="1066800" cy="457200"/>
          </a:xfrm>
          <a:prstGeom prst="rightArrow">
            <a:avLst>
              <a:gd name="adj1" fmla="val 50000"/>
              <a:gd name="adj2" fmla="val 58333"/>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pic>
        <p:nvPicPr>
          <p:cNvPr id="2765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1436688" cy="18288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Disk Management Policies</a:t>
            </a:r>
          </a:p>
        </p:txBody>
      </p:sp>
      <p:sp>
        <p:nvSpPr>
          <p:cNvPr id="880643" name="Rectangle 3"/>
          <p:cNvSpPr>
            <a:spLocks noGrp="1" noChangeArrowheads="1"/>
          </p:cNvSpPr>
          <p:nvPr>
            <p:ph type="body" idx="1"/>
          </p:nvPr>
        </p:nvSpPr>
        <p:spPr>
          <a:xfrm>
            <a:off x="152400" y="685800"/>
            <a:ext cx="8763000" cy="6019800"/>
          </a:xfrm>
        </p:spPr>
        <p:txBody>
          <a:bodyPr/>
          <a:lstStyle/>
          <a:p>
            <a:pPr>
              <a:lnSpc>
                <a:spcPct val="80000"/>
              </a:lnSpc>
              <a:spcBef>
                <a:spcPct val="0"/>
              </a:spcBef>
            </a:pPr>
            <a:r>
              <a:rPr lang="en-US" smtClean="0"/>
              <a:t>Basic entities on a disk:</a:t>
            </a:r>
          </a:p>
          <a:p>
            <a:pPr lvl="1">
              <a:lnSpc>
                <a:spcPct val="80000"/>
              </a:lnSpc>
              <a:spcBef>
                <a:spcPct val="0"/>
              </a:spcBef>
            </a:pPr>
            <a:r>
              <a:rPr lang="en-US" smtClean="0">
                <a:solidFill>
                  <a:schemeClr val="hlink"/>
                </a:solidFill>
              </a:rPr>
              <a:t>File:</a:t>
            </a:r>
            <a:r>
              <a:rPr lang="en-US" smtClean="0"/>
              <a:t> user-visible group of blocks arranged sequentially in logical space</a:t>
            </a:r>
          </a:p>
          <a:p>
            <a:pPr lvl="1">
              <a:lnSpc>
                <a:spcPct val="80000"/>
              </a:lnSpc>
              <a:spcBef>
                <a:spcPct val="0"/>
              </a:spcBef>
            </a:pPr>
            <a:r>
              <a:rPr lang="en-US" smtClean="0">
                <a:solidFill>
                  <a:schemeClr val="hlink"/>
                </a:solidFill>
              </a:rPr>
              <a:t>Directory:</a:t>
            </a:r>
            <a:r>
              <a:rPr lang="en-US" smtClean="0"/>
              <a:t> user-visible index mapping names to files (next lecture)</a:t>
            </a:r>
          </a:p>
          <a:p>
            <a:pPr>
              <a:lnSpc>
                <a:spcPct val="80000"/>
              </a:lnSpc>
              <a:spcBef>
                <a:spcPct val="0"/>
              </a:spcBef>
            </a:pPr>
            <a:r>
              <a:rPr lang="en-US" smtClean="0"/>
              <a:t>Access disk as linear array of blocks.  Two Options: </a:t>
            </a:r>
          </a:p>
          <a:p>
            <a:pPr lvl="1">
              <a:lnSpc>
                <a:spcPct val="80000"/>
              </a:lnSpc>
              <a:spcBef>
                <a:spcPct val="0"/>
              </a:spcBef>
            </a:pPr>
            <a:r>
              <a:rPr lang="en-US" smtClean="0"/>
              <a:t>Identify blocks as vectors [cylinder, surface, sector]. Sort in cylinder-major order. Not used much anymore.</a:t>
            </a:r>
          </a:p>
          <a:p>
            <a:pPr lvl="1">
              <a:lnSpc>
                <a:spcPct val="80000"/>
              </a:lnSpc>
              <a:spcBef>
                <a:spcPct val="0"/>
              </a:spcBef>
            </a:pPr>
            <a:r>
              <a:rPr lang="en-US" smtClean="0">
                <a:solidFill>
                  <a:schemeClr val="hlink"/>
                </a:solidFill>
              </a:rPr>
              <a:t>Logical Block Addressing (LBA).</a:t>
            </a:r>
            <a:r>
              <a:rPr lang="en-US" smtClean="0"/>
              <a:t> Every block has integer address from zero up to max number of cylinders.</a:t>
            </a:r>
          </a:p>
          <a:p>
            <a:pPr lvl="1">
              <a:lnSpc>
                <a:spcPct val="80000"/>
              </a:lnSpc>
              <a:spcBef>
                <a:spcPct val="0"/>
              </a:spcBef>
            </a:pPr>
            <a:r>
              <a:rPr lang="en-US" smtClean="0"/>
              <a:t>Controller translates from address </a:t>
            </a:r>
            <a:r>
              <a:rPr lang="en-US" smtClean="0">
                <a:sym typeface="Symbol" pitchFamily="18" charset="2"/>
              </a:rPr>
              <a:t></a:t>
            </a:r>
            <a:r>
              <a:rPr lang="en-US" smtClean="0"/>
              <a:t> physical position</a:t>
            </a:r>
          </a:p>
          <a:p>
            <a:pPr lvl="2">
              <a:lnSpc>
                <a:spcPct val="80000"/>
              </a:lnSpc>
              <a:spcBef>
                <a:spcPct val="0"/>
              </a:spcBef>
            </a:pPr>
            <a:r>
              <a:rPr lang="en-US" smtClean="0"/>
              <a:t>First case: OS/BIOS must deal with bad blocks</a:t>
            </a:r>
          </a:p>
          <a:p>
            <a:pPr lvl="2">
              <a:lnSpc>
                <a:spcPct val="80000"/>
              </a:lnSpc>
              <a:spcBef>
                <a:spcPct val="0"/>
              </a:spcBef>
            </a:pPr>
            <a:r>
              <a:rPr lang="en-US" smtClean="0"/>
              <a:t>Second case: hardware shields OS from structure of disk</a:t>
            </a:r>
          </a:p>
          <a:p>
            <a:pPr>
              <a:lnSpc>
                <a:spcPct val="80000"/>
              </a:lnSpc>
              <a:spcBef>
                <a:spcPct val="0"/>
              </a:spcBef>
            </a:pPr>
            <a:r>
              <a:rPr lang="en-US" smtClean="0"/>
              <a:t>Need way to track free disk blocks</a:t>
            </a:r>
          </a:p>
          <a:p>
            <a:pPr lvl="1">
              <a:lnSpc>
                <a:spcPct val="80000"/>
              </a:lnSpc>
              <a:spcBef>
                <a:spcPct val="0"/>
              </a:spcBef>
            </a:pPr>
            <a:r>
              <a:rPr lang="en-US" smtClean="0"/>
              <a:t>Link free blocks together </a:t>
            </a:r>
            <a:r>
              <a:rPr lang="en-US" smtClean="0">
                <a:sym typeface="Symbol" pitchFamily="18" charset="2"/>
              </a:rPr>
              <a:t> too slow today</a:t>
            </a:r>
            <a:endParaRPr lang="en-US" smtClean="0"/>
          </a:p>
          <a:p>
            <a:pPr lvl="1">
              <a:lnSpc>
                <a:spcPct val="80000"/>
              </a:lnSpc>
              <a:spcBef>
                <a:spcPct val="0"/>
              </a:spcBef>
            </a:pPr>
            <a:r>
              <a:rPr lang="en-US" smtClean="0"/>
              <a:t>Use bitmap to represent free space on disk</a:t>
            </a:r>
          </a:p>
          <a:p>
            <a:pPr>
              <a:lnSpc>
                <a:spcPct val="80000"/>
              </a:lnSpc>
              <a:spcBef>
                <a:spcPct val="0"/>
              </a:spcBef>
            </a:pPr>
            <a:r>
              <a:rPr lang="en-US" smtClean="0"/>
              <a:t>Need way to structure files: </a:t>
            </a:r>
            <a:r>
              <a:rPr lang="en-US" smtClean="0">
                <a:solidFill>
                  <a:schemeClr val="hlink"/>
                </a:solidFill>
              </a:rPr>
              <a:t>File Header</a:t>
            </a:r>
          </a:p>
          <a:p>
            <a:pPr lvl="1">
              <a:lnSpc>
                <a:spcPct val="80000"/>
              </a:lnSpc>
              <a:spcBef>
                <a:spcPct val="0"/>
              </a:spcBef>
            </a:pPr>
            <a:r>
              <a:rPr lang="en-US" smtClean="0"/>
              <a:t>Track which blocks belong at which offsets within the logical file structure</a:t>
            </a:r>
          </a:p>
          <a:p>
            <a:pPr lvl="1">
              <a:lnSpc>
                <a:spcPct val="80000"/>
              </a:lnSpc>
              <a:spcBef>
                <a:spcPct val="0"/>
              </a:spcBef>
            </a:pPr>
            <a:r>
              <a:rPr lang="en-US" smtClean="0">
                <a:solidFill>
                  <a:schemeClr val="hlink"/>
                </a:solidFill>
              </a:rPr>
              <a:t>Optimize placement of files disk blocks to match access and usage patterns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0643">
                                            <p:txEl>
                                              <p:pRg st="0" end="0"/>
                                            </p:txEl>
                                          </p:spTgt>
                                        </p:tgtEl>
                                        <p:attrNameLst>
                                          <p:attrName>style.visibility</p:attrName>
                                        </p:attrNameLst>
                                      </p:cBhvr>
                                      <p:to>
                                        <p:strVal val="visible"/>
                                      </p:to>
                                    </p:set>
                                    <p:anim calcmode="lin" valueType="num">
                                      <p:cBhvr additive="base">
                                        <p:cTn id="7" dur="500" fill="hold"/>
                                        <p:tgtEl>
                                          <p:spTgt spid="880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80643">
                                            <p:txEl>
                                              <p:pRg st="1" end="1"/>
                                            </p:txEl>
                                          </p:spTgt>
                                        </p:tgtEl>
                                        <p:attrNameLst>
                                          <p:attrName>style.visibility</p:attrName>
                                        </p:attrNameLst>
                                      </p:cBhvr>
                                      <p:to>
                                        <p:strVal val="visible"/>
                                      </p:to>
                                    </p:set>
                                    <p:anim calcmode="lin" valueType="num">
                                      <p:cBhvr additive="base">
                                        <p:cTn id="11" dur="500" fill="hold"/>
                                        <p:tgtEl>
                                          <p:spTgt spid="8806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806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80643">
                                            <p:txEl>
                                              <p:pRg st="2" end="2"/>
                                            </p:txEl>
                                          </p:spTgt>
                                        </p:tgtEl>
                                        <p:attrNameLst>
                                          <p:attrName>style.visibility</p:attrName>
                                        </p:attrNameLst>
                                      </p:cBhvr>
                                      <p:to>
                                        <p:strVal val="visible"/>
                                      </p:to>
                                    </p:set>
                                    <p:anim calcmode="lin" valueType="num">
                                      <p:cBhvr additive="base">
                                        <p:cTn id="15" dur="500" fill="hold"/>
                                        <p:tgtEl>
                                          <p:spTgt spid="88064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80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80643">
                                            <p:txEl>
                                              <p:pRg st="3" end="3"/>
                                            </p:txEl>
                                          </p:spTgt>
                                        </p:tgtEl>
                                        <p:attrNameLst>
                                          <p:attrName>style.visibility</p:attrName>
                                        </p:attrNameLst>
                                      </p:cBhvr>
                                      <p:to>
                                        <p:strVal val="visible"/>
                                      </p:to>
                                    </p:set>
                                    <p:anim calcmode="lin" valueType="num">
                                      <p:cBhvr additive="base">
                                        <p:cTn id="21" dur="500" fill="hold"/>
                                        <p:tgtEl>
                                          <p:spTgt spid="88064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80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80643">
                                            <p:txEl>
                                              <p:pRg st="4" end="4"/>
                                            </p:txEl>
                                          </p:spTgt>
                                        </p:tgtEl>
                                        <p:attrNameLst>
                                          <p:attrName>style.visibility</p:attrName>
                                        </p:attrNameLst>
                                      </p:cBhvr>
                                      <p:to>
                                        <p:strVal val="visible"/>
                                      </p:to>
                                    </p:set>
                                    <p:anim calcmode="lin" valueType="num">
                                      <p:cBhvr additive="base">
                                        <p:cTn id="27" dur="500" fill="hold"/>
                                        <p:tgtEl>
                                          <p:spTgt spid="88064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80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80643">
                                            <p:txEl>
                                              <p:pRg st="5" end="5"/>
                                            </p:txEl>
                                          </p:spTgt>
                                        </p:tgtEl>
                                        <p:attrNameLst>
                                          <p:attrName>style.visibility</p:attrName>
                                        </p:attrNameLst>
                                      </p:cBhvr>
                                      <p:to>
                                        <p:strVal val="visible"/>
                                      </p:to>
                                    </p:set>
                                    <p:anim calcmode="lin" valueType="num">
                                      <p:cBhvr additive="base">
                                        <p:cTn id="33" dur="500" fill="hold"/>
                                        <p:tgtEl>
                                          <p:spTgt spid="88064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80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880643">
                                            <p:txEl>
                                              <p:pRg st="6" end="6"/>
                                            </p:txEl>
                                          </p:spTgt>
                                        </p:tgtEl>
                                        <p:attrNameLst>
                                          <p:attrName>style.visibility</p:attrName>
                                        </p:attrNameLst>
                                      </p:cBhvr>
                                      <p:to>
                                        <p:strVal val="visible"/>
                                      </p:to>
                                    </p:set>
                                    <p:anim calcmode="lin" valueType="num">
                                      <p:cBhvr additive="base">
                                        <p:cTn id="39" dur="500" fill="hold"/>
                                        <p:tgtEl>
                                          <p:spTgt spid="880643">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8064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80643">
                                            <p:txEl>
                                              <p:pRg st="7" end="7"/>
                                            </p:txEl>
                                          </p:spTgt>
                                        </p:tgtEl>
                                        <p:attrNameLst>
                                          <p:attrName>style.visibility</p:attrName>
                                        </p:attrNameLst>
                                      </p:cBhvr>
                                      <p:to>
                                        <p:strVal val="visible"/>
                                      </p:to>
                                    </p:set>
                                    <p:anim calcmode="lin" valueType="num">
                                      <p:cBhvr additive="base">
                                        <p:cTn id="43" dur="500" fill="hold"/>
                                        <p:tgtEl>
                                          <p:spTgt spid="88064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80643">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80643">
                                            <p:txEl>
                                              <p:pRg st="8" end="8"/>
                                            </p:txEl>
                                          </p:spTgt>
                                        </p:tgtEl>
                                        <p:attrNameLst>
                                          <p:attrName>style.visibility</p:attrName>
                                        </p:attrNameLst>
                                      </p:cBhvr>
                                      <p:to>
                                        <p:strVal val="visible"/>
                                      </p:to>
                                    </p:set>
                                    <p:anim calcmode="lin" valueType="num">
                                      <p:cBhvr additive="base">
                                        <p:cTn id="47" dur="500" fill="hold"/>
                                        <p:tgtEl>
                                          <p:spTgt spid="88064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806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80643">
                                            <p:txEl>
                                              <p:pRg st="9" end="9"/>
                                            </p:txEl>
                                          </p:spTgt>
                                        </p:tgtEl>
                                        <p:attrNameLst>
                                          <p:attrName>style.visibility</p:attrName>
                                        </p:attrNameLst>
                                      </p:cBhvr>
                                      <p:to>
                                        <p:strVal val="visible"/>
                                      </p:to>
                                    </p:set>
                                    <p:anim calcmode="lin" valueType="num">
                                      <p:cBhvr additive="base">
                                        <p:cTn id="53" dur="500" fill="hold"/>
                                        <p:tgtEl>
                                          <p:spTgt spid="880643">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80643">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80643">
                                            <p:txEl>
                                              <p:pRg st="10" end="10"/>
                                            </p:txEl>
                                          </p:spTgt>
                                        </p:tgtEl>
                                        <p:attrNameLst>
                                          <p:attrName>style.visibility</p:attrName>
                                        </p:attrNameLst>
                                      </p:cBhvr>
                                      <p:to>
                                        <p:strVal val="visible"/>
                                      </p:to>
                                    </p:set>
                                    <p:anim calcmode="lin" valueType="num">
                                      <p:cBhvr additive="base">
                                        <p:cTn id="57" dur="500" fill="hold"/>
                                        <p:tgtEl>
                                          <p:spTgt spid="88064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80643">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880643">
                                            <p:txEl>
                                              <p:pRg st="11" end="11"/>
                                            </p:txEl>
                                          </p:spTgt>
                                        </p:tgtEl>
                                        <p:attrNameLst>
                                          <p:attrName>style.visibility</p:attrName>
                                        </p:attrNameLst>
                                      </p:cBhvr>
                                      <p:to>
                                        <p:strVal val="visible"/>
                                      </p:to>
                                    </p:set>
                                    <p:anim calcmode="lin" valueType="num">
                                      <p:cBhvr additive="base">
                                        <p:cTn id="61" dur="500" fill="hold"/>
                                        <p:tgtEl>
                                          <p:spTgt spid="880643">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806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880643">
                                            <p:txEl>
                                              <p:pRg st="12" end="12"/>
                                            </p:txEl>
                                          </p:spTgt>
                                        </p:tgtEl>
                                        <p:attrNameLst>
                                          <p:attrName>style.visibility</p:attrName>
                                        </p:attrNameLst>
                                      </p:cBhvr>
                                      <p:to>
                                        <p:strVal val="visible"/>
                                      </p:to>
                                    </p:set>
                                    <p:anim calcmode="lin" valueType="num">
                                      <p:cBhvr additive="base">
                                        <p:cTn id="67" dur="500" fill="hold"/>
                                        <p:tgtEl>
                                          <p:spTgt spid="880643">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80643">
                                            <p:txEl>
                                              <p:pRg st="12" end="12"/>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80643">
                                            <p:txEl>
                                              <p:pRg st="13" end="13"/>
                                            </p:txEl>
                                          </p:spTgt>
                                        </p:tgtEl>
                                        <p:attrNameLst>
                                          <p:attrName>style.visibility</p:attrName>
                                        </p:attrNameLst>
                                      </p:cBhvr>
                                      <p:to>
                                        <p:strVal val="visible"/>
                                      </p:to>
                                    </p:set>
                                    <p:anim calcmode="lin" valueType="num">
                                      <p:cBhvr additive="base">
                                        <p:cTn id="71" dur="500" fill="hold"/>
                                        <p:tgtEl>
                                          <p:spTgt spid="880643">
                                            <p:txEl>
                                              <p:pRg st="13" end="1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80643">
                                            <p:txEl>
                                              <p:pRg st="13" end="13"/>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880643">
                                            <p:txEl>
                                              <p:pRg st="14" end="14"/>
                                            </p:txEl>
                                          </p:spTgt>
                                        </p:tgtEl>
                                        <p:attrNameLst>
                                          <p:attrName>style.visibility</p:attrName>
                                        </p:attrNameLst>
                                      </p:cBhvr>
                                      <p:to>
                                        <p:strVal val="visible"/>
                                      </p:to>
                                    </p:set>
                                    <p:anim calcmode="lin" valueType="num">
                                      <p:cBhvr additive="base">
                                        <p:cTn id="75" dur="500" fill="hold"/>
                                        <p:tgtEl>
                                          <p:spTgt spid="880643">
                                            <p:txEl>
                                              <p:pRg st="14" end="1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8806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Designing the File System: Access Patterns</a:t>
            </a:r>
          </a:p>
        </p:txBody>
      </p:sp>
      <p:sp>
        <p:nvSpPr>
          <p:cNvPr id="878595" name="Rectangle 3"/>
          <p:cNvSpPr>
            <a:spLocks noGrp="1" noChangeArrowheads="1"/>
          </p:cNvSpPr>
          <p:nvPr>
            <p:ph type="body" idx="1"/>
          </p:nvPr>
        </p:nvSpPr>
        <p:spPr>
          <a:xfrm>
            <a:off x="152400" y="685800"/>
            <a:ext cx="8763000" cy="6096000"/>
          </a:xfrm>
        </p:spPr>
        <p:txBody>
          <a:bodyPr/>
          <a:lstStyle/>
          <a:p>
            <a:pPr>
              <a:lnSpc>
                <a:spcPct val="80000"/>
              </a:lnSpc>
              <a:spcBef>
                <a:spcPct val="15000"/>
              </a:spcBef>
            </a:pPr>
            <a:r>
              <a:rPr lang="en-US" smtClean="0"/>
              <a:t>How do users access files?</a:t>
            </a:r>
          </a:p>
          <a:p>
            <a:pPr lvl="1">
              <a:lnSpc>
                <a:spcPct val="80000"/>
              </a:lnSpc>
              <a:spcBef>
                <a:spcPct val="15000"/>
              </a:spcBef>
            </a:pPr>
            <a:r>
              <a:rPr lang="en-US" smtClean="0"/>
              <a:t>Need to know type of access patterns user is likely to throw at system</a:t>
            </a:r>
          </a:p>
          <a:p>
            <a:pPr>
              <a:lnSpc>
                <a:spcPct val="80000"/>
              </a:lnSpc>
              <a:spcBef>
                <a:spcPct val="15000"/>
              </a:spcBef>
            </a:pPr>
            <a:r>
              <a:rPr lang="en-US" smtClean="0"/>
              <a:t>Sequential Access: bytes read in order (“give me the next X bytes, then give me next, etc”)</a:t>
            </a:r>
          </a:p>
          <a:p>
            <a:pPr lvl="1">
              <a:lnSpc>
                <a:spcPct val="80000"/>
              </a:lnSpc>
              <a:spcBef>
                <a:spcPct val="15000"/>
              </a:spcBef>
            </a:pPr>
            <a:r>
              <a:rPr lang="en-US" smtClean="0"/>
              <a:t>Almost all file access are of this flavor</a:t>
            </a:r>
          </a:p>
          <a:p>
            <a:pPr>
              <a:lnSpc>
                <a:spcPct val="80000"/>
              </a:lnSpc>
              <a:spcBef>
                <a:spcPct val="15000"/>
              </a:spcBef>
            </a:pPr>
            <a:r>
              <a:rPr lang="en-US" smtClean="0"/>
              <a:t>Random Access: read/write element out of middle of array (“give me bytes i—j”)</a:t>
            </a:r>
          </a:p>
          <a:p>
            <a:pPr lvl="1">
              <a:lnSpc>
                <a:spcPct val="80000"/>
              </a:lnSpc>
              <a:spcBef>
                <a:spcPct val="15000"/>
              </a:spcBef>
            </a:pPr>
            <a:r>
              <a:rPr lang="en-US" smtClean="0"/>
              <a:t>Less frequent, but still important. For example, virtual memory backing file: page of memory stored in file</a:t>
            </a:r>
          </a:p>
          <a:p>
            <a:pPr lvl="1">
              <a:lnSpc>
                <a:spcPct val="80000"/>
              </a:lnSpc>
              <a:spcBef>
                <a:spcPct val="15000"/>
              </a:spcBef>
            </a:pPr>
            <a:r>
              <a:rPr lang="en-US" smtClean="0"/>
              <a:t>Want this to be fast – don’t want to have to read all bytes to get to the middle of the file</a:t>
            </a:r>
          </a:p>
          <a:p>
            <a:pPr>
              <a:lnSpc>
                <a:spcPct val="80000"/>
              </a:lnSpc>
              <a:spcBef>
                <a:spcPct val="15000"/>
              </a:spcBef>
            </a:pPr>
            <a:r>
              <a:rPr lang="en-US" smtClean="0"/>
              <a:t>Content-based Access: (“find me 100 bytes starting with KUBIATOWICZ”)</a:t>
            </a:r>
          </a:p>
          <a:p>
            <a:pPr lvl="1">
              <a:lnSpc>
                <a:spcPct val="80000"/>
              </a:lnSpc>
              <a:spcBef>
                <a:spcPct val="15000"/>
              </a:spcBef>
            </a:pPr>
            <a:r>
              <a:rPr lang="en-US" smtClean="0"/>
              <a:t>Example: employee records – once you find the bytes, increase my salary by a factor of 2</a:t>
            </a:r>
          </a:p>
          <a:p>
            <a:pPr lvl="1">
              <a:lnSpc>
                <a:spcPct val="80000"/>
              </a:lnSpc>
              <a:spcBef>
                <a:spcPct val="15000"/>
              </a:spcBef>
            </a:pPr>
            <a:r>
              <a:rPr lang="en-US" smtClean="0"/>
              <a:t>Many systems don’t provide this; instead, databases are built on top of disk access to index content (requires efficient random access)</a:t>
            </a:r>
          </a:p>
          <a:p>
            <a:pPr>
              <a:lnSpc>
                <a:spcPct val="80000"/>
              </a:lnSpc>
              <a:spcBef>
                <a:spcPct val="15000"/>
              </a:spcBef>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8595">
                                            <p:txEl>
                                              <p:pRg st="0" end="0"/>
                                            </p:txEl>
                                          </p:spTgt>
                                        </p:tgtEl>
                                        <p:attrNameLst>
                                          <p:attrName>style.visibility</p:attrName>
                                        </p:attrNameLst>
                                      </p:cBhvr>
                                      <p:to>
                                        <p:strVal val="visible"/>
                                      </p:to>
                                    </p:set>
                                    <p:anim calcmode="lin" valueType="num">
                                      <p:cBhvr additive="base">
                                        <p:cTn id="7" dur="500" fill="hold"/>
                                        <p:tgtEl>
                                          <p:spTgt spid="8785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85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78595">
                                            <p:txEl>
                                              <p:pRg st="1" end="1"/>
                                            </p:txEl>
                                          </p:spTgt>
                                        </p:tgtEl>
                                        <p:attrNameLst>
                                          <p:attrName>style.visibility</p:attrName>
                                        </p:attrNameLst>
                                      </p:cBhvr>
                                      <p:to>
                                        <p:strVal val="visible"/>
                                      </p:to>
                                    </p:set>
                                    <p:anim calcmode="lin" valueType="num">
                                      <p:cBhvr additive="base">
                                        <p:cTn id="11" dur="500" fill="hold"/>
                                        <p:tgtEl>
                                          <p:spTgt spid="8785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78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78595">
                                            <p:txEl>
                                              <p:pRg st="2" end="2"/>
                                            </p:txEl>
                                          </p:spTgt>
                                        </p:tgtEl>
                                        <p:attrNameLst>
                                          <p:attrName>style.visibility</p:attrName>
                                        </p:attrNameLst>
                                      </p:cBhvr>
                                      <p:to>
                                        <p:strVal val="visible"/>
                                      </p:to>
                                    </p:set>
                                    <p:anim calcmode="lin" valueType="num">
                                      <p:cBhvr additive="base">
                                        <p:cTn id="17" dur="500" fill="hold"/>
                                        <p:tgtEl>
                                          <p:spTgt spid="8785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785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78595">
                                            <p:txEl>
                                              <p:pRg st="3" end="3"/>
                                            </p:txEl>
                                          </p:spTgt>
                                        </p:tgtEl>
                                        <p:attrNameLst>
                                          <p:attrName>style.visibility</p:attrName>
                                        </p:attrNameLst>
                                      </p:cBhvr>
                                      <p:to>
                                        <p:strVal val="visible"/>
                                      </p:to>
                                    </p:set>
                                    <p:anim calcmode="lin" valueType="num">
                                      <p:cBhvr additive="base">
                                        <p:cTn id="21" dur="500" fill="hold"/>
                                        <p:tgtEl>
                                          <p:spTgt spid="8785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78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78595">
                                            <p:txEl>
                                              <p:pRg st="4" end="4"/>
                                            </p:txEl>
                                          </p:spTgt>
                                        </p:tgtEl>
                                        <p:attrNameLst>
                                          <p:attrName>style.visibility</p:attrName>
                                        </p:attrNameLst>
                                      </p:cBhvr>
                                      <p:to>
                                        <p:strVal val="visible"/>
                                      </p:to>
                                    </p:set>
                                    <p:anim calcmode="lin" valueType="num">
                                      <p:cBhvr additive="base">
                                        <p:cTn id="27" dur="500" fill="hold"/>
                                        <p:tgtEl>
                                          <p:spTgt spid="8785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7859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78595">
                                            <p:txEl>
                                              <p:pRg st="5" end="5"/>
                                            </p:txEl>
                                          </p:spTgt>
                                        </p:tgtEl>
                                        <p:attrNameLst>
                                          <p:attrName>style.visibility</p:attrName>
                                        </p:attrNameLst>
                                      </p:cBhvr>
                                      <p:to>
                                        <p:strVal val="visible"/>
                                      </p:to>
                                    </p:set>
                                    <p:anim calcmode="lin" valueType="num">
                                      <p:cBhvr additive="base">
                                        <p:cTn id="31" dur="500" fill="hold"/>
                                        <p:tgtEl>
                                          <p:spTgt spid="87859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7859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78595">
                                            <p:txEl>
                                              <p:pRg st="6" end="6"/>
                                            </p:txEl>
                                          </p:spTgt>
                                        </p:tgtEl>
                                        <p:attrNameLst>
                                          <p:attrName>style.visibility</p:attrName>
                                        </p:attrNameLst>
                                      </p:cBhvr>
                                      <p:to>
                                        <p:strVal val="visible"/>
                                      </p:to>
                                    </p:set>
                                    <p:anim calcmode="lin" valueType="num">
                                      <p:cBhvr additive="base">
                                        <p:cTn id="35" dur="500" fill="hold"/>
                                        <p:tgtEl>
                                          <p:spTgt spid="8785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785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78595">
                                            <p:txEl>
                                              <p:pRg st="7" end="7"/>
                                            </p:txEl>
                                          </p:spTgt>
                                        </p:tgtEl>
                                        <p:attrNameLst>
                                          <p:attrName>style.visibility</p:attrName>
                                        </p:attrNameLst>
                                      </p:cBhvr>
                                      <p:to>
                                        <p:strVal val="visible"/>
                                      </p:to>
                                    </p:set>
                                    <p:anim calcmode="lin" valueType="num">
                                      <p:cBhvr additive="base">
                                        <p:cTn id="41" dur="500" fill="hold"/>
                                        <p:tgtEl>
                                          <p:spTgt spid="87859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7859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78595">
                                            <p:txEl>
                                              <p:pRg st="8" end="8"/>
                                            </p:txEl>
                                          </p:spTgt>
                                        </p:tgtEl>
                                        <p:attrNameLst>
                                          <p:attrName>style.visibility</p:attrName>
                                        </p:attrNameLst>
                                      </p:cBhvr>
                                      <p:to>
                                        <p:strVal val="visible"/>
                                      </p:to>
                                    </p:set>
                                    <p:anim calcmode="lin" valueType="num">
                                      <p:cBhvr additive="base">
                                        <p:cTn id="45" dur="500" fill="hold"/>
                                        <p:tgtEl>
                                          <p:spTgt spid="878595">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78595">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78595">
                                            <p:txEl>
                                              <p:pRg st="9" end="9"/>
                                            </p:txEl>
                                          </p:spTgt>
                                        </p:tgtEl>
                                        <p:attrNameLst>
                                          <p:attrName>style.visibility</p:attrName>
                                        </p:attrNameLst>
                                      </p:cBhvr>
                                      <p:to>
                                        <p:strVal val="visible"/>
                                      </p:to>
                                    </p:set>
                                    <p:anim calcmode="lin" valueType="num">
                                      <p:cBhvr additive="base">
                                        <p:cTn id="49" dur="500" fill="hold"/>
                                        <p:tgtEl>
                                          <p:spTgt spid="878595">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7859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Designing the File System: Usage Patterns</a:t>
            </a:r>
          </a:p>
        </p:txBody>
      </p:sp>
      <p:sp>
        <p:nvSpPr>
          <p:cNvPr id="879619" name="Rectangle 3"/>
          <p:cNvSpPr>
            <a:spLocks noGrp="1" noChangeArrowheads="1"/>
          </p:cNvSpPr>
          <p:nvPr>
            <p:ph type="body" idx="1"/>
          </p:nvPr>
        </p:nvSpPr>
        <p:spPr>
          <a:xfrm>
            <a:off x="152400" y="685800"/>
            <a:ext cx="8839200" cy="6096000"/>
          </a:xfrm>
        </p:spPr>
        <p:txBody>
          <a:bodyPr/>
          <a:lstStyle/>
          <a:p>
            <a:pPr>
              <a:lnSpc>
                <a:spcPct val="80000"/>
              </a:lnSpc>
              <a:spcBef>
                <a:spcPct val="0"/>
              </a:spcBef>
            </a:pPr>
            <a:r>
              <a:rPr lang="en-US" smtClean="0"/>
              <a:t>Most files are small (for example, .login, .c files)</a:t>
            </a:r>
          </a:p>
          <a:p>
            <a:pPr lvl="1">
              <a:lnSpc>
                <a:spcPct val="80000"/>
              </a:lnSpc>
              <a:spcBef>
                <a:spcPct val="0"/>
              </a:spcBef>
            </a:pPr>
            <a:r>
              <a:rPr lang="en-US" smtClean="0"/>
              <a:t>A few files are big – nachos, core files, etc.; the nachos executable is as big as all of your .class files combined</a:t>
            </a:r>
          </a:p>
          <a:p>
            <a:pPr lvl="1">
              <a:lnSpc>
                <a:spcPct val="80000"/>
              </a:lnSpc>
              <a:spcBef>
                <a:spcPct val="0"/>
              </a:spcBef>
            </a:pPr>
            <a:r>
              <a:rPr lang="en-US" smtClean="0"/>
              <a:t>However, most files are small – .class’s, .o’s, .c’s, etc.</a:t>
            </a:r>
          </a:p>
          <a:p>
            <a:pPr>
              <a:lnSpc>
                <a:spcPct val="80000"/>
              </a:lnSpc>
              <a:spcBef>
                <a:spcPct val="0"/>
              </a:spcBef>
            </a:pPr>
            <a:r>
              <a:rPr lang="en-US" smtClean="0"/>
              <a:t>Large files use up most of the disk space and bandwidth to/from disk</a:t>
            </a:r>
          </a:p>
          <a:p>
            <a:pPr lvl="1">
              <a:lnSpc>
                <a:spcPct val="80000"/>
              </a:lnSpc>
              <a:spcBef>
                <a:spcPct val="0"/>
              </a:spcBef>
            </a:pPr>
            <a:r>
              <a:rPr lang="en-US" smtClean="0"/>
              <a:t>May seem contradictory, but a few enormous files are equivalent to an immense # of small files </a:t>
            </a:r>
          </a:p>
          <a:p>
            <a:pPr>
              <a:lnSpc>
                <a:spcPct val="80000"/>
              </a:lnSpc>
              <a:spcBef>
                <a:spcPct val="0"/>
              </a:spcBef>
            </a:pPr>
            <a:r>
              <a:rPr lang="en-US" smtClean="0"/>
              <a:t>Although we will use these observations, beware usage patterns:</a:t>
            </a:r>
          </a:p>
          <a:p>
            <a:pPr lvl="1">
              <a:lnSpc>
                <a:spcPct val="80000"/>
              </a:lnSpc>
              <a:spcBef>
                <a:spcPct val="0"/>
              </a:spcBef>
            </a:pPr>
            <a:r>
              <a:rPr lang="en-US" smtClean="0"/>
              <a:t>Good idea to look at usage patterns: beat competitors by optimizing for frequent patterns</a:t>
            </a:r>
          </a:p>
          <a:p>
            <a:pPr lvl="1">
              <a:lnSpc>
                <a:spcPct val="80000"/>
              </a:lnSpc>
              <a:spcBef>
                <a:spcPct val="0"/>
              </a:spcBef>
            </a:pPr>
            <a:r>
              <a:rPr lang="en-US" smtClean="0"/>
              <a:t>Except: changes in performance or cost can alter usage patterns. Maybe UNIX has lots of small files because big files are really inefficient?</a:t>
            </a:r>
          </a:p>
          <a:p>
            <a:pPr>
              <a:lnSpc>
                <a:spcPct val="80000"/>
              </a:lnSpc>
              <a:spcBef>
                <a:spcPct val="0"/>
              </a:spcBef>
            </a:pPr>
            <a:r>
              <a:rPr lang="en-US" smtClean="0"/>
              <a:t>Digression, danger of predicting future:</a:t>
            </a:r>
          </a:p>
          <a:p>
            <a:pPr lvl="1">
              <a:lnSpc>
                <a:spcPct val="80000"/>
              </a:lnSpc>
              <a:spcBef>
                <a:spcPct val="0"/>
              </a:spcBef>
            </a:pPr>
            <a:r>
              <a:rPr lang="en-US" smtClean="0"/>
              <a:t>In 1950’s, marketing study by IBM said total worldwide need for computers was 7!</a:t>
            </a:r>
          </a:p>
          <a:p>
            <a:pPr lvl="1">
              <a:lnSpc>
                <a:spcPct val="80000"/>
              </a:lnSpc>
              <a:spcBef>
                <a:spcPct val="0"/>
              </a:spcBef>
            </a:pPr>
            <a:r>
              <a:rPr lang="en-US" smtClean="0"/>
              <a:t>Company (that you haven’t heard of) called “GenRad” invented oscilloscope; thought there was no market, so sold patent to Tektronix (bet you have heard of them!)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9619">
                                            <p:txEl>
                                              <p:pRg st="0" end="0"/>
                                            </p:txEl>
                                          </p:spTgt>
                                        </p:tgtEl>
                                        <p:attrNameLst>
                                          <p:attrName>style.visibility</p:attrName>
                                        </p:attrNameLst>
                                      </p:cBhvr>
                                      <p:to>
                                        <p:strVal val="visible"/>
                                      </p:to>
                                    </p:set>
                                    <p:anim calcmode="lin" valueType="num">
                                      <p:cBhvr additive="base">
                                        <p:cTn id="7" dur="500" fill="hold"/>
                                        <p:tgtEl>
                                          <p:spTgt spid="8796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96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79619">
                                            <p:txEl>
                                              <p:pRg st="1" end="1"/>
                                            </p:txEl>
                                          </p:spTgt>
                                        </p:tgtEl>
                                        <p:attrNameLst>
                                          <p:attrName>style.visibility</p:attrName>
                                        </p:attrNameLst>
                                      </p:cBhvr>
                                      <p:to>
                                        <p:strVal val="visible"/>
                                      </p:to>
                                    </p:set>
                                    <p:anim calcmode="lin" valueType="num">
                                      <p:cBhvr additive="base">
                                        <p:cTn id="11" dur="500" fill="hold"/>
                                        <p:tgtEl>
                                          <p:spTgt spid="8796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796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79619">
                                            <p:txEl>
                                              <p:pRg st="2" end="2"/>
                                            </p:txEl>
                                          </p:spTgt>
                                        </p:tgtEl>
                                        <p:attrNameLst>
                                          <p:attrName>style.visibility</p:attrName>
                                        </p:attrNameLst>
                                      </p:cBhvr>
                                      <p:to>
                                        <p:strVal val="visible"/>
                                      </p:to>
                                    </p:set>
                                    <p:anim calcmode="lin" valueType="num">
                                      <p:cBhvr additive="base">
                                        <p:cTn id="15" dur="500" fill="hold"/>
                                        <p:tgtEl>
                                          <p:spTgt spid="8796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79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79619">
                                            <p:txEl>
                                              <p:pRg st="3" end="3"/>
                                            </p:txEl>
                                          </p:spTgt>
                                        </p:tgtEl>
                                        <p:attrNameLst>
                                          <p:attrName>style.visibility</p:attrName>
                                        </p:attrNameLst>
                                      </p:cBhvr>
                                      <p:to>
                                        <p:strVal val="visible"/>
                                      </p:to>
                                    </p:set>
                                    <p:anim calcmode="lin" valueType="num">
                                      <p:cBhvr additive="base">
                                        <p:cTn id="21" dur="500" fill="hold"/>
                                        <p:tgtEl>
                                          <p:spTgt spid="8796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796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79619">
                                            <p:txEl>
                                              <p:pRg st="4" end="4"/>
                                            </p:txEl>
                                          </p:spTgt>
                                        </p:tgtEl>
                                        <p:attrNameLst>
                                          <p:attrName>style.visibility</p:attrName>
                                        </p:attrNameLst>
                                      </p:cBhvr>
                                      <p:to>
                                        <p:strVal val="visible"/>
                                      </p:to>
                                    </p:set>
                                    <p:anim calcmode="lin" valueType="num">
                                      <p:cBhvr additive="base">
                                        <p:cTn id="25" dur="500" fill="hold"/>
                                        <p:tgtEl>
                                          <p:spTgt spid="8796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796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79619">
                                            <p:txEl>
                                              <p:pRg st="5" end="5"/>
                                            </p:txEl>
                                          </p:spTgt>
                                        </p:tgtEl>
                                        <p:attrNameLst>
                                          <p:attrName>style.visibility</p:attrName>
                                        </p:attrNameLst>
                                      </p:cBhvr>
                                      <p:to>
                                        <p:strVal val="visible"/>
                                      </p:to>
                                    </p:set>
                                    <p:anim calcmode="lin" valueType="num">
                                      <p:cBhvr additive="base">
                                        <p:cTn id="31" dur="500" fill="hold"/>
                                        <p:tgtEl>
                                          <p:spTgt spid="87961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796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79619">
                                            <p:txEl>
                                              <p:pRg st="6" end="6"/>
                                            </p:txEl>
                                          </p:spTgt>
                                        </p:tgtEl>
                                        <p:attrNameLst>
                                          <p:attrName>style.visibility</p:attrName>
                                        </p:attrNameLst>
                                      </p:cBhvr>
                                      <p:to>
                                        <p:strVal val="visible"/>
                                      </p:to>
                                    </p:set>
                                    <p:anim calcmode="lin" valueType="num">
                                      <p:cBhvr additive="base">
                                        <p:cTn id="37" dur="500" fill="hold"/>
                                        <p:tgtEl>
                                          <p:spTgt spid="87961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796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79619">
                                            <p:txEl>
                                              <p:pRg st="7" end="7"/>
                                            </p:txEl>
                                          </p:spTgt>
                                        </p:tgtEl>
                                        <p:attrNameLst>
                                          <p:attrName>style.visibility</p:attrName>
                                        </p:attrNameLst>
                                      </p:cBhvr>
                                      <p:to>
                                        <p:strVal val="visible"/>
                                      </p:to>
                                    </p:set>
                                    <p:anim calcmode="lin" valueType="num">
                                      <p:cBhvr additive="base">
                                        <p:cTn id="43" dur="500" fill="hold"/>
                                        <p:tgtEl>
                                          <p:spTgt spid="87961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796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79619">
                                            <p:txEl>
                                              <p:pRg st="8" end="8"/>
                                            </p:txEl>
                                          </p:spTgt>
                                        </p:tgtEl>
                                        <p:attrNameLst>
                                          <p:attrName>style.visibility</p:attrName>
                                        </p:attrNameLst>
                                      </p:cBhvr>
                                      <p:to>
                                        <p:strVal val="visible"/>
                                      </p:to>
                                    </p:set>
                                    <p:anim calcmode="lin" valueType="num">
                                      <p:cBhvr additive="base">
                                        <p:cTn id="49" dur="500" fill="hold"/>
                                        <p:tgtEl>
                                          <p:spTgt spid="879619">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796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79619">
                                            <p:txEl>
                                              <p:pRg st="9" end="9"/>
                                            </p:txEl>
                                          </p:spTgt>
                                        </p:tgtEl>
                                        <p:attrNameLst>
                                          <p:attrName>style.visibility</p:attrName>
                                        </p:attrNameLst>
                                      </p:cBhvr>
                                      <p:to>
                                        <p:strVal val="visible"/>
                                      </p:to>
                                    </p:set>
                                    <p:anim calcmode="lin" valueType="num">
                                      <p:cBhvr additive="base">
                                        <p:cTn id="55" dur="500" fill="hold"/>
                                        <p:tgtEl>
                                          <p:spTgt spid="879619">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7961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79619">
                                            <p:txEl>
                                              <p:pRg st="10" end="10"/>
                                            </p:txEl>
                                          </p:spTgt>
                                        </p:tgtEl>
                                        <p:attrNameLst>
                                          <p:attrName>style.visibility</p:attrName>
                                        </p:attrNameLst>
                                      </p:cBhvr>
                                      <p:to>
                                        <p:strVal val="visible"/>
                                      </p:to>
                                    </p:set>
                                    <p:anim calcmode="lin" valueType="num">
                                      <p:cBhvr additive="base">
                                        <p:cTn id="61" dur="500" fill="hold"/>
                                        <p:tgtEl>
                                          <p:spTgt spid="879619">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7961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305800" cy="533400"/>
          </a:xfrm>
        </p:spPr>
        <p:txBody>
          <a:bodyPr/>
          <a:lstStyle/>
          <a:p>
            <a:r>
              <a:rPr lang="en-US" smtClean="0"/>
              <a:t>How to organize files on disk</a:t>
            </a:r>
          </a:p>
        </p:txBody>
      </p:sp>
      <p:sp>
        <p:nvSpPr>
          <p:cNvPr id="882691" name="Rectangle 3"/>
          <p:cNvSpPr>
            <a:spLocks noGrp="1" noChangeArrowheads="1"/>
          </p:cNvSpPr>
          <p:nvPr>
            <p:ph type="body" idx="1"/>
          </p:nvPr>
        </p:nvSpPr>
        <p:spPr>
          <a:xfrm>
            <a:off x="228600" y="609600"/>
            <a:ext cx="8686800" cy="5943600"/>
          </a:xfrm>
        </p:spPr>
        <p:txBody>
          <a:bodyPr/>
          <a:lstStyle/>
          <a:p>
            <a:pPr>
              <a:lnSpc>
                <a:spcPct val="80000"/>
              </a:lnSpc>
              <a:spcBef>
                <a:spcPct val="10000"/>
              </a:spcBef>
            </a:pPr>
            <a:r>
              <a:rPr lang="en-US" smtClean="0"/>
              <a:t>Goals:</a:t>
            </a:r>
          </a:p>
          <a:p>
            <a:pPr lvl="1">
              <a:lnSpc>
                <a:spcPct val="80000"/>
              </a:lnSpc>
              <a:spcBef>
                <a:spcPct val="10000"/>
              </a:spcBef>
            </a:pPr>
            <a:r>
              <a:rPr lang="en-US" smtClean="0"/>
              <a:t>Maximize sequential performance</a:t>
            </a:r>
          </a:p>
          <a:p>
            <a:pPr lvl="1">
              <a:lnSpc>
                <a:spcPct val="80000"/>
              </a:lnSpc>
              <a:spcBef>
                <a:spcPct val="10000"/>
              </a:spcBef>
            </a:pPr>
            <a:r>
              <a:rPr lang="en-US" smtClean="0"/>
              <a:t>Easy random access to file</a:t>
            </a:r>
          </a:p>
          <a:p>
            <a:pPr lvl="1">
              <a:lnSpc>
                <a:spcPct val="80000"/>
              </a:lnSpc>
              <a:spcBef>
                <a:spcPct val="10000"/>
              </a:spcBef>
            </a:pPr>
            <a:r>
              <a:rPr lang="en-US" smtClean="0"/>
              <a:t>Easy management of file (growth, truncation, etc)</a:t>
            </a:r>
          </a:p>
          <a:p>
            <a:pPr>
              <a:lnSpc>
                <a:spcPct val="80000"/>
              </a:lnSpc>
              <a:spcBef>
                <a:spcPct val="10000"/>
              </a:spcBef>
            </a:pPr>
            <a:r>
              <a:rPr lang="en-US" smtClean="0"/>
              <a:t>First Technique: Continuous Allocation</a:t>
            </a:r>
          </a:p>
          <a:p>
            <a:pPr lvl="1">
              <a:lnSpc>
                <a:spcPct val="80000"/>
              </a:lnSpc>
              <a:spcBef>
                <a:spcPct val="10000"/>
              </a:spcBef>
            </a:pPr>
            <a:r>
              <a:rPr lang="en-US" smtClean="0"/>
              <a:t>Use continuous range of blocks in logical block space</a:t>
            </a:r>
          </a:p>
          <a:p>
            <a:pPr lvl="2">
              <a:lnSpc>
                <a:spcPct val="80000"/>
              </a:lnSpc>
              <a:spcBef>
                <a:spcPct val="10000"/>
              </a:spcBef>
            </a:pPr>
            <a:r>
              <a:rPr lang="en-US" smtClean="0"/>
              <a:t>Analogous to base+bounds in virtual memory</a:t>
            </a:r>
          </a:p>
          <a:p>
            <a:pPr lvl="2">
              <a:lnSpc>
                <a:spcPct val="80000"/>
              </a:lnSpc>
              <a:spcBef>
                <a:spcPct val="10000"/>
              </a:spcBef>
            </a:pPr>
            <a:r>
              <a:rPr lang="en-US" smtClean="0"/>
              <a:t>User says in advance how big file will be (disadvantage)</a:t>
            </a:r>
          </a:p>
          <a:p>
            <a:pPr lvl="1">
              <a:lnSpc>
                <a:spcPct val="80000"/>
              </a:lnSpc>
              <a:spcBef>
                <a:spcPct val="10000"/>
              </a:spcBef>
            </a:pPr>
            <a:r>
              <a:rPr lang="en-US" smtClean="0"/>
              <a:t>Search bit-map for space using best fit/first fit</a:t>
            </a:r>
          </a:p>
          <a:p>
            <a:pPr lvl="2">
              <a:lnSpc>
                <a:spcPct val="80000"/>
              </a:lnSpc>
              <a:spcBef>
                <a:spcPct val="10000"/>
              </a:spcBef>
            </a:pPr>
            <a:r>
              <a:rPr lang="en-US" smtClean="0"/>
              <a:t>What if not enough contiguous space for new file?</a:t>
            </a:r>
          </a:p>
          <a:p>
            <a:pPr lvl="1">
              <a:lnSpc>
                <a:spcPct val="80000"/>
              </a:lnSpc>
              <a:spcBef>
                <a:spcPct val="10000"/>
              </a:spcBef>
            </a:pPr>
            <a:r>
              <a:rPr lang="en-US" smtClean="0"/>
              <a:t>File Header Contains:</a:t>
            </a:r>
          </a:p>
          <a:p>
            <a:pPr lvl="2">
              <a:lnSpc>
                <a:spcPct val="80000"/>
              </a:lnSpc>
              <a:spcBef>
                <a:spcPct val="10000"/>
              </a:spcBef>
            </a:pPr>
            <a:r>
              <a:rPr lang="en-US" smtClean="0"/>
              <a:t>First sector/LBA in file</a:t>
            </a:r>
          </a:p>
          <a:p>
            <a:pPr lvl="2">
              <a:lnSpc>
                <a:spcPct val="80000"/>
              </a:lnSpc>
              <a:spcBef>
                <a:spcPct val="10000"/>
              </a:spcBef>
            </a:pPr>
            <a:r>
              <a:rPr lang="en-US" smtClean="0"/>
              <a:t>File size (# of sectors)</a:t>
            </a:r>
          </a:p>
          <a:p>
            <a:pPr lvl="1">
              <a:lnSpc>
                <a:spcPct val="80000"/>
              </a:lnSpc>
              <a:spcBef>
                <a:spcPct val="10000"/>
              </a:spcBef>
            </a:pPr>
            <a:r>
              <a:rPr lang="en-US" smtClean="0"/>
              <a:t>Pros: Fast Sequential Access, Easy Random access</a:t>
            </a:r>
          </a:p>
          <a:p>
            <a:pPr lvl="1">
              <a:lnSpc>
                <a:spcPct val="80000"/>
              </a:lnSpc>
              <a:spcBef>
                <a:spcPct val="10000"/>
              </a:spcBef>
            </a:pPr>
            <a:r>
              <a:rPr lang="en-US" smtClean="0">
                <a:solidFill>
                  <a:schemeClr val="hlink"/>
                </a:solidFill>
              </a:rPr>
              <a:t>Cons: External Fragmentation/Hard to grow files</a:t>
            </a:r>
          </a:p>
          <a:p>
            <a:pPr lvl="2">
              <a:lnSpc>
                <a:spcPct val="80000"/>
              </a:lnSpc>
              <a:spcBef>
                <a:spcPct val="10000"/>
              </a:spcBef>
            </a:pPr>
            <a:r>
              <a:rPr lang="en-US" smtClean="0"/>
              <a:t>Free holes get smaller and smaller</a:t>
            </a:r>
          </a:p>
          <a:p>
            <a:pPr lvl="2">
              <a:lnSpc>
                <a:spcPct val="80000"/>
              </a:lnSpc>
              <a:spcBef>
                <a:spcPct val="10000"/>
              </a:spcBef>
            </a:pPr>
            <a:r>
              <a:rPr lang="en-US" smtClean="0"/>
              <a:t>Could compact space, but that would be </a:t>
            </a:r>
            <a:r>
              <a:rPr lang="en-US" i="1" smtClean="0"/>
              <a:t>really</a:t>
            </a:r>
            <a:r>
              <a:rPr lang="en-US" smtClean="0"/>
              <a:t> expensive</a:t>
            </a:r>
          </a:p>
          <a:p>
            <a:pPr>
              <a:lnSpc>
                <a:spcPct val="80000"/>
              </a:lnSpc>
              <a:spcBef>
                <a:spcPct val="10000"/>
              </a:spcBef>
            </a:pPr>
            <a:r>
              <a:rPr lang="en-US" smtClean="0"/>
              <a:t>Continuous Allocation used by IBM 360</a:t>
            </a:r>
          </a:p>
          <a:p>
            <a:pPr lvl="1">
              <a:lnSpc>
                <a:spcPct val="80000"/>
              </a:lnSpc>
              <a:spcBef>
                <a:spcPct val="10000"/>
              </a:spcBef>
            </a:pPr>
            <a:r>
              <a:rPr lang="en-US" smtClean="0"/>
              <a:t>Result of allocation and management cost: People would create a big file, put their file in the middle </a:t>
            </a:r>
          </a:p>
          <a:p>
            <a:pPr lvl="2">
              <a:lnSpc>
                <a:spcPct val="80000"/>
              </a:lnSpc>
              <a:spcBef>
                <a:spcPct val="10000"/>
              </a:spcBef>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2691">
                                            <p:txEl>
                                              <p:pRg st="0" end="0"/>
                                            </p:txEl>
                                          </p:spTgt>
                                        </p:tgtEl>
                                        <p:attrNameLst>
                                          <p:attrName>style.visibility</p:attrName>
                                        </p:attrNameLst>
                                      </p:cBhvr>
                                      <p:to>
                                        <p:strVal val="visible"/>
                                      </p:to>
                                    </p:set>
                                    <p:anim calcmode="lin" valueType="num">
                                      <p:cBhvr additive="base">
                                        <p:cTn id="7" dur="500" fill="hold"/>
                                        <p:tgtEl>
                                          <p:spTgt spid="8826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2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2691">
                                            <p:txEl>
                                              <p:pRg st="1" end="1"/>
                                            </p:txEl>
                                          </p:spTgt>
                                        </p:tgtEl>
                                        <p:attrNameLst>
                                          <p:attrName>style.visibility</p:attrName>
                                        </p:attrNameLst>
                                      </p:cBhvr>
                                      <p:to>
                                        <p:strVal val="visible"/>
                                      </p:to>
                                    </p:set>
                                    <p:anim calcmode="lin" valueType="num">
                                      <p:cBhvr additive="base">
                                        <p:cTn id="13" dur="500" fill="hold"/>
                                        <p:tgtEl>
                                          <p:spTgt spid="8826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2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82691">
                                            <p:txEl>
                                              <p:pRg st="2" end="2"/>
                                            </p:txEl>
                                          </p:spTgt>
                                        </p:tgtEl>
                                        <p:attrNameLst>
                                          <p:attrName>style.visibility</p:attrName>
                                        </p:attrNameLst>
                                      </p:cBhvr>
                                      <p:to>
                                        <p:strVal val="visible"/>
                                      </p:to>
                                    </p:set>
                                    <p:anim calcmode="lin" valueType="num">
                                      <p:cBhvr additive="base">
                                        <p:cTn id="19" dur="500" fill="hold"/>
                                        <p:tgtEl>
                                          <p:spTgt spid="8826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82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82691">
                                            <p:txEl>
                                              <p:pRg st="3" end="3"/>
                                            </p:txEl>
                                          </p:spTgt>
                                        </p:tgtEl>
                                        <p:attrNameLst>
                                          <p:attrName>style.visibility</p:attrName>
                                        </p:attrNameLst>
                                      </p:cBhvr>
                                      <p:to>
                                        <p:strVal val="visible"/>
                                      </p:to>
                                    </p:set>
                                    <p:anim calcmode="lin" valueType="num">
                                      <p:cBhvr additive="base">
                                        <p:cTn id="25" dur="500" fill="hold"/>
                                        <p:tgtEl>
                                          <p:spTgt spid="8826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826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82691">
                                            <p:txEl>
                                              <p:pRg st="4" end="4"/>
                                            </p:txEl>
                                          </p:spTgt>
                                        </p:tgtEl>
                                        <p:attrNameLst>
                                          <p:attrName>style.visibility</p:attrName>
                                        </p:attrNameLst>
                                      </p:cBhvr>
                                      <p:to>
                                        <p:strVal val="visible"/>
                                      </p:to>
                                    </p:set>
                                    <p:anim calcmode="lin" valueType="num">
                                      <p:cBhvr additive="base">
                                        <p:cTn id="31" dur="500" fill="hold"/>
                                        <p:tgtEl>
                                          <p:spTgt spid="8826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826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82691">
                                            <p:txEl>
                                              <p:pRg st="5" end="5"/>
                                            </p:txEl>
                                          </p:spTgt>
                                        </p:tgtEl>
                                        <p:attrNameLst>
                                          <p:attrName>style.visibility</p:attrName>
                                        </p:attrNameLst>
                                      </p:cBhvr>
                                      <p:to>
                                        <p:strVal val="visible"/>
                                      </p:to>
                                    </p:set>
                                    <p:anim calcmode="lin" valueType="num">
                                      <p:cBhvr additive="base">
                                        <p:cTn id="37" dur="500" fill="hold"/>
                                        <p:tgtEl>
                                          <p:spTgt spid="88269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82691">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82691">
                                            <p:txEl>
                                              <p:pRg st="6" end="6"/>
                                            </p:txEl>
                                          </p:spTgt>
                                        </p:tgtEl>
                                        <p:attrNameLst>
                                          <p:attrName>style.visibility</p:attrName>
                                        </p:attrNameLst>
                                      </p:cBhvr>
                                      <p:to>
                                        <p:strVal val="visible"/>
                                      </p:to>
                                    </p:set>
                                    <p:anim calcmode="lin" valueType="num">
                                      <p:cBhvr additive="base">
                                        <p:cTn id="41" dur="500" fill="hold"/>
                                        <p:tgtEl>
                                          <p:spTgt spid="882691">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82691">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82691">
                                            <p:txEl>
                                              <p:pRg st="7" end="7"/>
                                            </p:txEl>
                                          </p:spTgt>
                                        </p:tgtEl>
                                        <p:attrNameLst>
                                          <p:attrName>style.visibility</p:attrName>
                                        </p:attrNameLst>
                                      </p:cBhvr>
                                      <p:to>
                                        <p:strVal val="visible"/>
                                      </p:to>
                                    </p:set>
                                    <p:anim calcmode="lin" valueType="num">
                                      <p:cBhvr additive="base">
                                        <p:cTn id="45" dur="500" fill="hold"/>
                                        <p:tgtEl>
                                          <p:spTgt spid="882691">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826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82691">
                                            <p:txEl>
                                              <p:pRg st="8" end="8"/>
                                            </p:txEl>
                                          </p:spTgt>
                                        </p:tgtEl>
                                        <p:attrNameLst>
                                          <p:attrName>style.visibility</p:attrName>
                                        </p:attrNameLst>
                                      </p:cBhvr>
                                      <p:to>
                                        <p:strVal val="visible"/>
                                      </p:to>
                                    </p:set>
                                    <p:anim calcmode="lin" valueType="num">
                                      <p:cBhvr additive="base">
                                        <p:cTn id="51" dur="500" fill="hold"/>
                                        <p:tgtEl>
                                          <p:spTgt spid="882691">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82691">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882691">
                                            <p:txEl>
                                              <p:pRg st="9" end="9"/>
                                            </p:txEl>
                                          </p:spTgt>
                                        </p:tgtEl>
                                        <p:attrNameLst>
                                          <p:attrName>style.visibility</p:attrName>
                                        </p:attrNameLst>
                                      </p:cBhvr>
                                      <p:to>
                                        <p:strVal val="visible"/>
                                      </p:to>
                                    </p:set>
                                    <p:anim calcmode="lin" valueType="num">
                                      <p:cBhvr additive="base">
                                        <p:cTn id="55" dur="500" fill="hold"/>
                                        <p:tgtEl>
                                          <p:spTgt spid="882691">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826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882691">
                                            <p:txEl>
                                              <p:pRg st="10" end="10"/>
                                            </p:txEl>
                                          </p:spTgt>
                                        </p:tgtEl>
                                        <p:attrNameLst>
                                          <p:attrName>style.visibility</p:attrName>
                                        </p:attrNameLst>
                                      </p:cBhvr>
                                      <p:to>
                                        <p:strVal val="visible"/>
                                      </p:to>
                                    </p:set>
                                    <p:anim calcmode="lin" valueType="num">
                                      <p:cBhvr additive="base">
                                        <p:cTn id="61" dur="500" fill="hold"/>
                                        <p:tgtEl>
                                          <p:spTgt spid="882691">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82691">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882691">
                                            <p:txEl>
                                              <p:pRg st="11" end="11"/>
                                            </p:txEl>
                                          </p:spTgt>
                                        </p:tgtEl>
                                        <p:attrNameLst>
                                          <p:attrName>style.visibility</p:attrName>
                                        </p:attrNameLst>
                                      </p:cBhvr>
                                      <p:to>
                                        <p:strVal val="visible"/>
                                      </p:to>
                                    </p:set>
                                    <p:anim calcmode="lin" valueType="num">
                                      <p:cBhvr additive="base">
                                        <p:cTn id="65" dur="500" fill="hold"/>
                                        <p:tgtEl>
                                          <p:spTgt spid="882691">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82691">
                                            <p:txEl>
                                              <p:pRg st="11" end="11"/>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82691">
                                            <p:txEl>
                                              <p:pRg st="12" end="12"/>
                                            </p:txEl>
                                          </p:spTgt>
                                        </p:tgtEl>
                                        <p:attrNameLst>
                                          <p:attrName>style.visibility</p:attrName>
                                        </p:attrNameLst>
                                      </p:cBhvr>
                                      <p:to>
                                        <p:strVal val="visible"/>
                                      </p:to>
                                    </p:set>
                                    <p:anim calcmode="lin" valueType="num">
                                      <p:cBhvr additive="base">
                                        <p:cTn id="69" dur="500" fill="hold"/>
                                        <p:tgtEl>
                                          <p:spTgt spid="882691">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88269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882691">
                                            <p:txEl>
                                              <p:pRg st="13" end="13"/>
                                            </p:txEl>
                                          </p:spTgt>
                                        </p:tgtEl>
                                        <p:attrNameLst>
                                          <p:attrName>style.visibility</p:attrName>
                                        </p:attrNameLst>
                                      </p:cBhvr>
                                      <p:to>
                                        <p:strVal val="visible"/>
                                      </p:to>
                                    </p:set>
                                    <p:anim calcmode="lin" valueType="num">
                                      <p:cBhvr additive="base">
                                        <p:cTn id="75" dur="500" fill="hold"/>
                                        <p:tgtEl>
                                          <p:spTgt spid="882691">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882691">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882691">
                                            <p:txEl>
                                              <p:pRg st="14" end="14"/>
                                            </p:txEl>
                                          </p:spTgt>
                                        </p:tgtEl>
                                        <p:attrNameLst>
                                          <p:attrName>style.visibility</p:attrName>
                                        </p:attrNameLst>
                                      </p:cBhvr>
                                      <p:to>
                                        <p:strVal val="visible"/>
                                      </p:to>
                                    </p:set>
                                    <p:anim calcmode="lin" valueType="num">
                                      <p:cBhvr additive="base">
                                        <p:cTn id="81" dur="500" fill="hold"/>
                                        <p:tgtEl>
                                          <p:spTgt spid="882691">
                                            <p:txEl>
                                              <p:pRg st="14" end="14"/>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82691">
                                            <p:txEl>
                                              <p:pRg st="14" end="14"/>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82691">
                                            <p:txEl>
                                              <p:pRg st="15" end="15"/>
                                            </p:txEl>
                                          </p:spTgt>
                                        </p:tgtEl>
                                        <p:attrNameLst>
                                          <p:attrName>style.visibility</p:attrName>
                                        </p:attrNameLst>
                                      </p:cBhvr>
                                      <p:to>
                                        <p:strVal val="visible"/>
                                      </p:to>
                                    </p:set>
                                    <p:anim calcmode="lin" valueType="num">
                                      <p:cBhvr additive="base">
                                        <p:cTn id="85" dur="500" fill="hold"/>
                                        <p:tgtEl>
                                          <p:spTgt spid="882691">
                                            <p:txEl>
                                              <p:pRg st="15" end="1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82691">
                                            <p:txEl>
                                              <p:pRg st="15" end="15"/>
                                            </p:txEl>
                                          </p:spTgt>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882691">
                                            <p:txEl>
                                              <p:pRg st="16" end="16"/>
                                            </p:txEl>
                                          </p:spTgt>
                                        </p:tgtEl>
                                        <p:attrNameLst>
                                          <p:attrName>style.visibility</p:attrName>
                                        </p:attrNameLst>
                                      </p:cBhvr>
                                      <p:to>
                                        <p:strVal val="visible"/>
                                      </p:to>
                                    </p:set>
                                    <p:anim calcmode="lin" valueType="num">
                                      <p:cBhvr additive="base">
                                        <p:cTn id="89" dur="500" fill="hold"/>
                                        <p:tgtEl>
                                          <p:spTgt spid="882691">
                                            <p:txEl>
                                              <p:pRg st="16" end="16"/>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88269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882691">
                                            <p:txEl>
                                              <p:pRg st="17" end="17"/>
                                            </p:txEl>
                                          </p:spTgt>
                                        </p:tgtEl>
                                        <p:attrNameLst>
                                          <p:attrName>style.visibility</p:attrName>
                                        </p:attrNameLst>
                                      </p:cBhvr>
                                      <p:to>
                                        <p:strVal val="visible"/>
                                      </p:to>
                                    </p:set>
                                    <p:anim calcmode="lin" valueType="num">
                                      <p:cBhvr additive="base">
                                        <p:cTn id="95" dur="500" fill="hold"/>
                                        <p:tgtEl>
                                          <p:spTgt spid="882691">
                                            <p:txEl>
                                              <p:pRg st="17" end="17"/>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882691">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882691">
                                            <p:txEl>
                                              <p:pRg st="18" end="18"/>
                                            </p:txEl>
                                          </p:spTgt>
                                        </p:tgtEl>
                                        <p:attrNameLst>
                                          <p:attrName>style.visibility</p:attrName>
                                        </p:attrNameLst>
                                      </p:cBhvr>
                                      <p:to>
                                        <p:strVal val="visible"/>
                                      </p:to>
                                    </p:set>
                                    <p:anim calcmode="lin" valueType="num">
                                      <p:cBhvr additive="base">
                                        <p:cTn id="101" dur="500" fill="hold"/>
                                        <p:tgtEl>
                                          <p:spTgt spid="882691">
                                            <p:txEl>
                                              <p:pRg st="18" end="18"/>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882691">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924800" cy="533400"/>
          </a:xfrm>
        </p:spPr>
        <p:txBody>
          <a:bodyPr/>
          <a:lstStyle/>
          <a:p>
            <a:r>
              <a:rPr lang="en-US" smtClean="0"/>
              <a:t>Review: How Does User Deal with Timing?</a:t>
            </a:r>
          </a:p>
        </p:txBody>
      </p:sp>
      <p:sp>
        <p:nvSpPr>
          <p:cNvPr id="5123" name="Rectangle 3"/>
          <p:cNvSpPr>
            <a:spLocks noGrp="1" noChangeArrowheads="1"/>
          </p:cNvSpPr>
          <p:nvPr>
            <p:ph type="body" idx="1"/>
          </p:nvPr>
        </p:nvSpPr>
        <p:spPr>
          <a:xfrm>
            <a:off x="152400" y="762000"/>
            <a:ext cx="8839200" cy="5562600"/>
          </a:xfrm>
        </p:spPr>
        <p:txBody>
          <a:bodyPr/>
          <a:lstStyle/>
          <a:p>
            <a:r>
              <a:rPr lang="en-US" smtClean="0">
                <a:solidFill>
                  <a:schemeClr val="hlink"/>
                </a:solidFill>
              </a:rPr>
              <a:t>Blocking Interface: </a:t>
            </a:r>
            <a:r>
              <a:rPr lang="en-US" smtClean="0"/>
              <a:t>“Wait”</a:t>
            </a:r>
          </a:p>
          <a:p>
            <a:pPr lvl="1"/>
            <a:r>
              <a:rPr lang="en-US" smtClean="0"/>
              <a:t>When request data (e.g. </a:t>
            </a:r>
            <a:r>
              <a:rPr lang="en-US" smtClean="0">
                <a:latin typeface="Courier New" pitchFamily="49" charset="0"/>
              </a:rPr>
              <a:t>read()</a:t>
            </a:r>
            <a:r>
              <a:rPr lang="en-US" smtClean="0"/>
              <a:t> system call), put process to sleep until data is ready</a:t>
            </a:r>
          </a:p>
          <a:p>
            <a:pPr lvl="1"/>
            <a:r>
              <a:rPr lang="en-US" smtClean="0"/>
              <a:t>When write data (e.g. </a:t>
            </a:r>
            <a:r>
              <a:rPr lang="en-US" smtClean="0">
                <a:latin typeface="Courier New" pitchFamily="49" charset="0"/>
              </a:rPr>
              <a:t>write()</a:t>
            </a:r>
            <a:r>
              <a:rPr lang="en-US" smtClean="0"/>
              <a:t> system call), put process to sleep until device is ready for data</a:t>
            </a:r>
          </a:p>
          <a:p>
            <a:r>
              <a:rPr lang="en-US" smtClean="0">
                <a:solidFill>
                  <a:schemeClr val="hlink"/>
                </a:solidFill>
              </a:rPr>
              <a:t>Non-blocking Interface: </a:t>
            </a:r>
            <a:r>
              <a:rPr lang="en-US" smtClean="0"/>
              <a:t>“Don’t Wait”</a:t>
            </a:r>
          </a:p>
          <a:p>
            <a:pPr lvl="1"/>
            <a:r>
              <a:rPr lang="en-US" smtClean="0"/>
              <a:t>Returns quickly from read or write request with count of bytes successfully transferred</a:t>
            </a:r>
          </a:p>
          <a:p>
            <a:pPr lvl="1"/>
            <a:r>
              <a:rPr lang="en-US" smtClean="0"/>
              <a:t>Read may return nothing, write may write nothing</a:t>
            </a:r>
          </a:p>
          <a:p>
            <a:r>
              <a:rPr lang="en-US" smtClean="0">
                <a:solidFill>
                  <a:schemeClr val="hlink"/>
                </a:solidFill>
              </a:rPr>
              <a:t>Asynchronous Interface: </a:t>
            </a:r>
            <a:r>
              <a:rPr lang="en-US" smtClean="0"/>
              <a:t>“Tell Me Later”</a:t>
            </a:r>
          </a:p>
          <a:p>
            <a:pPr lvl="1"/>
            <a:r>
              <a:rPr lang="en-US" smtClean="0"/>
              <a:t>When request data, take pointer to user’s buffer, return immediately; later kernel fills buffer and notifies user</a:t>
            </a:r>
          </a:p>
          <a:p>
            <a:pPr lvl="1"/>
            <a:r>
              <a:rPr lang="en-US" smtClean="0"/>
              <a:t>When send data, take pointer to user’s buffer, return immediately; later kernel takes data and notifies user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How to organize files on disk (continued)</a:t>
            </a:r>
          </a:p>
        </p:txBody>
      </p:sp>
      <p:sp>
        <p:nvSpPr>
          <p:cNvPr id="883715" name="Rectangle 3"/>
          <p:cNvSpPr>
            <a:spLocks noGrp="1" noChangeArrowheads="1"/>
          </p:cNvSpPr>
          <p:nvPr>
            <p:ph type="body" idx="1"/>
          </p:nvPr>
        </p:nvSpPr>
        <p:spPr>
          <a:xfrm>
            <a:off x="152400" y="636588"/>
            <a:ext cx="8763000" cy="6096000"/>
          </a:xfrm>
        </p:spPr>
        <p:txBody>
          <a:bodyPr/>
          <a:lstStyle/>
          <a:p>
            <a:pPr>
              <a:lnSpc>
                <a:spcPct val="80000"/>
              </a:lnSpc>
              <a:spcBef>
                <a:spcPct val="0"/>
              </a:spcBef>
              <a:tabLst>
                <a:tab pos="1490663" algn="l"/>
              </a:tabLst>
            </a:pPr>
            <a:r>
              <a:rPr lang="en-US" smtClean="0"/>
              <a:t>Second Technique: Linked List Approach</a:t>
            </a:r>
          </a:p>
          <a:p>
            <a:pPr lvl="1">
              <a:lnSpc>
                <a:spcPct val="80000"/>
              </a:lnSpc>
              <a:spcBef>
                <a:spcPct val="0"/>
              </a:spcBef>
              <a:tabLst>
                <a:tab pos="1490663" algn="l"/>
              </a:tabLst>
            </a:pPr>
            <a:r>
              <a:rPr lang="en-US" smtClean="0"/>
              <a:t>Each block, pointer to next on disk</a:t>
            </a:r>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endParaRPr lang="en-US" smtClean="0"/>
          </a:p>
          <a:p>
            <a:pPr lvl="1">
              <a:lnSpc>
                <a:spcPct val="80000"/>
              </a:lnSpc>
              <a:spcBef>
                <a:spcPct val="0"/>
              </a:spcBef>
              <a:tabLst>
                <a:tab pos="1490663" algn="l"/>
              </a:tabLst>
            </a:pPr>
            <a:r>
              <a:rPr lang="en-US" smtClean="0"/>
              <a:t>Pros: Can grow files dynamically, Free list same as file</a:t>
            </a:r>
          </a:p>
          <a:p>
            <a:pPr lvl="1">
              <a:lnSpc>
                <a:spcPct val="80000"/>
              </a:lnSpc>
              <a:spcBef>
                <a:spcPct val="0"/>
              </a:spcBef>
              <a:tabLst>
                <a:tab pos="1490663" algn="l"/>
              </a:tabLst>
            </a:pPr>
            <a:r>
              <a:rPr lang="en-US" smtClean="0">
                <a:solidFill>
                  <a:schemeClr val="hlink"/>
                </a:solidFill>
              </a:rPr>
              <a:t>Cons:	Bad Sequential Access (seek between each block), 	Unreliable (lose block, lose rest of file)</a:t>
            </a:r>
          </a:p>
          <a:p>
            <a:pPr lvl="1">
              <a:lnSpc>
                <a:spcPct val="80000"/>
              </a:lnSpc>
              <a:spcBef>
                <a:spcPct val="0"/>
              </a:spcBef>
              <a:tabLst>
                <a:tab pos="1490663" algn="l"/>
              </a:tabLst>
            </a:pPr>
            <a:r>
              <a:rPr lang="en-US" smtClean="0"/>
              <a:t>Serious Con: Bad random access!!!!</a:t>
            </a:r>
          </a:p>
          <a:p>
            <a:pPr lvl="1">
              <a:lnSpc>
                <a:spcPct val="80000"/>
              </a:lnSpc>
              <a:spcBef>
                <a:spcPct val="0"/>
              </a:spcBef>
              <a:tabLst>
                <a:tab pos="1490663" algn="l"/>
              </a:tabLst>
            </a:pPr>
            <a:r>
              <a:rPr lang="en-US" smtClean="0">
                <a:solidFill>
                  <a:schemeClr val="hlink"/>
                </a:solidFill>
              </a:rPr>
              <a:t>Technique originally from Alto</a:t>
            </a:r>
            <a:r>
              <a:rPr lang="en-US" smtClean="0"/>
              <a:t> (First PC, built at Xerox)</a:t>
            </a:r>
          </a:p>
          <a:p>
            <a:pPr lvl="2">
              <a:lnSpc>
                <a:spcPct val="80000"/>
              </a:lnSpc>
              <a:spcBef>
                <a:spcPct val="0"/>
              </a:spcBef>
              <a:tabLst>
                <a:tab pos="1490663" algn="l"/>
              </a:tabLst>
            </a:pPr>
            <a:r>
              <a:rPr lang="en-US" smtClean="0"/>
              <a:t>No attempt to allocate contiguous blocks</a:t>
            </a:r>
          </a:p>
          <a:p>
            <a:pPr>
              <a:lnSpc>
                <a:spcPct val="80000"/>
              </a:lnSpc>
              <a:spcBef>
                <a:spcPct val="0"/>
              </a:spcBef>
              <a:tabLst>
                <a:tab pos="1490663" algn="l"/>
              </a:tabLst>
            </a:pPr>
            <a:r>
              <a:rPr lang="en-US" smtClean="0"/>
              <a:t>MSDOS used a similar linked approach</a:t>
            </a:r>
          </a:p>
          <a:p>
            <a:pPr lvl="1">
              <a:lnSpc>
                <a:spcPct val="80000"/>
              </a:lnSpc>
              <a:spcBef>
                <a:spcPct val="0"/>
              </a:spcBef>
              <a:tabLst>
                <a:tab pos="1490663" algn="l"/>
              </a:tabLst>
            </a:pPr>
            <a:r>
              <a:rPr lang="en-US" smtClean="0"/>
              <a:t>Links not in pages, but in the File Allocation Table (FAT)</a:t>
            </a:r>
          </a:p>
          <a:p>
            <a:pPr lvl="2">
              <a:lnSpc>
                <a:spcPct val="80000"/>
              </a:lnSpc>
              <a:spcBef>
                <a:spcPct val="0"/>
              </a:spcBef>
              <a:tabLst>
                <a:tab pos="1490663" algn="l"/>
              </a:tabLst>
            </a:pPr>
            <a:r>
              <a:rPr lang="en-US" smtClean="0"/>
              <a:t>FAT contains an entry for each block on the disk</a:t>
            </a:r>
          </a:p>
          <a:p>
            <a:pPr lvl="2">
              <a:lnSpc>
                <a:spcPct val="80000"/>
              </a:lnSpc>
              <a:spcBef>
                <a:spcPct val="0"/>
              </a:spcBef>
              <a:tabLst>
                <a:tab pos="1490663" algn="l"/>
              </a:tabLst>
            </a:pPr>
            <a:r>
              <a:rPr lang="en-US" smtClean="0"/>
              <a:t>FAT Entries corresponding to blocks of file linked together</a:t>
            </a:r>
          </a:p>
          <a:p>
            <a:pPr lvl="1">
              <a:lnSpc>
                <a:spcPct val="80000"/>
              </a:lnSpc>
              <a:spcBef>
                <a:spcPct val="0"/>
              </a:spcBef>
              <a:tabLst>
                <a:tab pos="1490663" algn="l"/>
              </a:tabLst>
            </a:pPr>
            <a:r>
              <a:rPr lang="en-US" smtClean="0"/>
              <a:t>Compare with Linked List Approach:</a:t>
            </a:r>
          </a:p>
          <a:p>
            <a:pPr lvl="2">
              <a:lnSpc>
                <a:spcPct val="80000"/>
              </a:lnSpc>
              <a:spcBef>
                <a:spcPct val="0"/>
              </a:spcBef>
              <a:tabLst>
                <a:tab pos="1490663" algn="l"/>
              </a:tabLst>
            </a:pPr>
            <a:r>
              <a:rPr lang="en-US" smtClean="0"/>
              <a:t>Sequential access costs more unless FAT cached in memory</a:t>
            </a:r>
          </a:p>
          <a:p>
            <a:pPr lvl="2">
              <a:lnSpc>
                <a:spcPct val="80000"/>
              </a:lnSpc>
              <a:spcBef>
                <a:spcPct val="0"/>
              </a:spcBef>
              <a:tabLst>
                <a:tab pos="1490663" algn="l"/>
              </a:tabLst>
            </a:pPr>
            <a:r>
              <a:rPr lang="en-US" smtClean="0"/>
              <a:t>Random access is better if FAT cached in memory</a:t>
            </a:r>
          </a:p>
          <a:p>
            <a:pPr lvl="1">
              <a:lnSpc>
                <a:spcPct val="80000"/>
              </a:lnSpc>
              <a:spcBef>
                <a:spcPct val="0"/>
              </a:spcBef>
              <a:tabLst>
                <a:tab pos="1490663" algn="l"/>
              </a:tabLst>
            </a:pPr>
            <a:endParaRPr lang="en-US" smtClean="0"/>
          </a:p>
        </p:txBody>
      </p:sp>
      <p:grpSp>
        <p:nvGrpSpPr>
          <p:cNvPr id="883730" name="Group 18"/>
          <p:cNvGrpSpPr>
            <a:grpSpLocks/>
          </p:cNvGrpSpPr>
          <p:nvPr/>
        </p:nvGrpSpPr>
        <p:grpSpPr bwMode="auto">
          <a:xfrm>
            <a:off x="1371600" y="1384300"/>
            <a:ext cx="5789613" cy="1587500"/>
            <a:chOff x="898" y="1056"/>
            <a:chExt cx="3758" cy="1095"/>
          </a:xfrm>
        </p:grpSpPr>
        <p:sp>
          <p:nvSpPr>
            <p:cNvPr id="32773" name="Rectangle 4"/>
            <p:cNvSpPr>
              <a:spLocks noChangeArrowheads="1"/>
            </p:cNvSpPr>
            <p:nvPr/>
          </p:nvSpPr>
          <p:spPr bwMode="auto">
            <a:xfrm>
              <a:off x="1008" y="1392"/>
              <a:ext cx="768" cy="96"/>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4" name="Rectangle 5"/>
            <p:cNvSpPr>
              <a:spLocks noChangeArrowheads="1"/>
            </p:cNvSpPr>
            <p:nvPr/>
          </p:nvSpPr>
          <p:spPr bwMode="auto">
            <a:xfrm>
              <a:off x="2208" y="1056"/>
              <a:ext cx="624" cy="720"/>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5" name="Rectangle 8"/>
            <p:cNvSpPr>
              <a:spLocks noChangeArrowheads="1"/>
            </p:cNvSpPr>
            <p:nvPr/>
          </p:nvSpPr>
          <p:spPr bwMode="auto">
            <a:xfrm>
              <a:off x="2208" y="1632"/>
              <a:ext cx="624" cy="144"/>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6" name="Rectangle 6"/>
            <p:cNvSpPr>
              <a:spLocks noChangeArrowheads="1"/>
            </p:cNvSpPr>
            <p:nvPr/>
          </p:nvSpPr>
          <p:spPr bwMode="auto">
            <a:xfrm>
              <a:off x="3120" y="1240"/>
              <a:ext cx="624" cy="720"/>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7" name="Rectangle 9"/>
            <p:cNvSpPr>
              <a:spLocks noChangeArrowheads="1"/>
            </p:cNvSpPr>
            <p:nvPr/>
          </p:nvSpPr>
          <p:spPr bwMode="auto">
            <a:xfrm>
              <a:off x="3120" y="1824"/>
              <a:ext cx="624" cy="136"/>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8" name="Rectangle 7"/>
            <p:cNvSpPr>
              <a:spLocks noChangeArrowheads="1"/>
            </p:cNvSpPr>
            <p:nvPr/>
          </p:nvSpPr>
          <p:spPr bwMode="auto">
            <a:xfrm>
              <a:off x="4032" y="1431"/>
              <a:ext cx="624" cy="720"/>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79" name="Rectangle 10"/>
            <p:cNvSpPr>
              <a:spLocks noChangeArrowheads="1"/>
            </p:cNvSpPr>
            <p:nvPr/>
          </p:nvSpPr>
          <p:spPr bwMode="auto">
            <a:xfrm>
              <a:off x="4032" y="2016"/>
              <a:ext cx="624" cy="135"/>
            </a:xfrm>
            <a:prstGeom prst="rect">
              <a:avLst/>
            </a:prstGeom>
            <a:solidFill>
              <a:srgbClr val="FF66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800"/>
                <a:t>Null</a:t>
              </a:r>
            </a:p>
          </p:txBody>
        </p:sp>
        <p:sp>
          <p:nvSpPr>
            <p:cNvPr id="32780" name="Text Box 11"/>
            <p:cNvSpPr txBox="1">
              <a:spLocks noChangeArrowheads="1"/>
            </p:cNvSpPr>
            <p:nvPr/>
          </p:nvSpPr>
          <p:spPr bwMode="auto">
            <a:xfrm>
              <a:off x="898" y="1201"/>
              <a:ext cx="958" cy="2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800"/>
                <a:t>File Header</a:t>
              </a:r>
            </a:p>
          </p:txBody>
        </p:sp>
        <p:sp>
          <p:nvSpPr>
            <p:cNvPr id="32781" name="Line 12"/>
            <p:cNvSpPr>
              <a:spLocks noChangeShapeType="1"/>
            </p:cNvSpPr>
            <p:nvPr/>
          </p:nvSpPr>
          <p:spPr bwMode="auto">
            <a:xfrm>
              <a:off x="1680" y="1440"/>
              <a:ext cx="624"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82" name="Line 13"/>
            <p:cNvSpPr>
              <a:spLocks noChangeShapeType="1"/>
            </p:cNvSpPr>
            <p:nvPr/>
          </p:nvSpPr>
          <p:spPr bwMode="auto">
            <a:xfrm>
              <a:off x="2736" y="1728"/>
              <a:ext cx="52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2783" name="Line 17"/>
            <p:cNvSpPr>
              <a:spLocks noChangeShapeType="1"/>
            </p:cNvSpPr>
            <p:nvPr/>
          </p:nvSpPr>
          <p:spPr bwMode="auto">
            <a:xfrm>
              <a:off x="3648" y="1920"/>
              <a:ext cx="528"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 calcmode="lin" valueType="num">
                                      <p:cBhvr additive="base">
                                        <p:cTn id="7" dur="500" fill="hold"/>
                                        <p:tgtEl>
                                          <p:spTgt spid="883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3715">
                                            <p:txEl>
                                              <p:pRg st="1" end="1"/>
                                            </p:txEl>
                                          </p:spTgt>
                                        </p:tgtEl>
                                        <p:attrNameLst>
                                          <p:attrName>style.visibility</p:attrName>
                                        </p:attrNameLst>
                                      </p:cBhvr>
                                      <p:to>
                                        <p:strVal val="visible"/>
                                      </p:to>
                                    </p:set>
                                    <p:anim calcmode="lin" valueType="num">
                                      <p:cBhvr additive="base">
                                        <p:cTn id="13" dur="500" fill="hold"/>
                                        <p:tgtEl>
                                          <p:spTgt spid="8837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37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83730"/>
                                        </p:tgtEl>
                                        <p:attrNameLst>
                                          <p:attrName>style.visibility</p:attrName>
                                        </p:attrNameLst>
                                      </p:cBhvr>
                                      <p:to>
                                        <p:strVal val="visible"/>
                                      </p:to>
                                    </p:set>
                                    <p:anim calcmode="lin" valueType="num">
                                      <p:cBhvr additive="base">
                                        <p:cTn id="17" dur="500" fill="hold"/>
                                        <p:tgtEl>
                                          <p:spTgt spid="883730"/>
                                        </p:tgtEl>
                                        <p:attrNameLst>
                                          <p:attrName>ppt_x</p:attrName>
                                        </p:attrNameLst>
                                      </p:cBhvr>
                                      <p:tavLst>
                                        <p:tav tm="0">
                                          <p:val>
                                            <p:strVal val="1+#ppt_w/2"/>
                                          </p:val>
                                        </p:tav>
                                        <p:tav tm="100000">
                                          <p:val>
                                            <p:strVal val="#ppt_x"/>
                                          </p:val>
                                        </p:tav>
                                      </p:tavLst>
                                    </p:anim>
                                    <p:anim calcmode="lin" valueType="num">
                                      <p:cBhvr additive="base">
                                        <p:cTn id="18" dur="500" fill="hold"/>
                                        <p:tgtEl>
                                          <p:spTgt spid="88373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83715">
                                            <p:txEl>
                                              <p:pRg st="9" end="9"/>
                                            </p:txEl>
                                          </p:spTgt>
                                        </p:tgtEl>
                                        <p:attrNameLst>
                                          <p:attrName>style.visibility</p:attrName>
                                        </p:attrNameLst>
                                      </p:cBhvr>
                                      <p:to>
                                        <p:strVal val="visible"/>
                                      </p:to>
                                    </p:set>
                                    <p:anim calcmode="lin" valueType="num">
                                      <p:cBhvr additive="base">
                                        <p:cTn id="23" dur="500" fill="hold"/>
                                        <p:tgtEl>
                                          <p:spTgt spid="883715">
                                            <p:txEl>
                                              <p:pRg st="9" end="9"/>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83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83715">
                                            <p:txEl>
                                              <p:pRg st="10" end="10"/>
                                            </p:txEl>
                                          </p:spTgt>
                                        </p:tgtEl>
                                        <p:attrNameLst>
                                          <p:attrName>style.visibility</p:attrName>
                                        </p:attrNameLst>
                                      </p:cBhvr>
                                      <p:to>
                                        <p:strVal val="visible"/>
                                      </p:to>
                                    </p:set>
                                    <p:anim calcmode="lin" valueType="num">
                                      <p:cBhvr additive="base">
                                        <p:cTn id="29" dur="500" fill="hold"/>
                                        <p:tgtEl>
                                          <p:spTgt spid="883715">
                                            <p:txEl>
                                              <p:pRg st="10" end="1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83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83715">
                                            <p:txEl>
                                              <p:pRg st="11" end="11"/>
                                            </p:txEl>
                                          </p:spTgt>
                                        </p:tgtEl>
                                        <p:attrNameLst>
                                          <p:attrName>style.visibility</p:attrName>
                                        </p:attrNameLst>
                                      </p:cBhvr>
                                      <p:to>
                                        <p:strVal val="visible"/>
                                      </p:to>
                                    </p:set>
                                    <p:anim calcmode="lin" valueType="num">
                                      <p:cBhvr additive="base">
                                        <p:cTn id="35" dur="500" fill="hold"/>
                                        <p:tgtEl>
                                          <p:spTgt spid="883715">
                                            <p:txEl>
                                              <p:pRg st="11" end="1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83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83715">
                                            <p:txEl>
                                              <p:pRg st="12" end="12"/>
                                            </p:txEl>
                                          </p:spTgt>
                                        </p:tgtEl>
                                        <p:attrNameLst>
                                          <p:attrName>style.visibility</p:attrName>
                                        </p:attrNameLst>
                                      </p:cBhvr>
                                      <p:to>
                                        <p:strVal val="visible"/>
                                      </p:to>
                                    </p:set>
                                    <p:anim calcmode="lin" valueType="num">
                                      <p:cBhvr additive="base">
                                        <p:cTn id="41" dur="500" fill="hold"/>
                                        <p:tgtEl>
                                          <p:spTgt spid="883715">
                                            <p:txEl>
                                              <p:pRg st="12" end="1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83715">
                                            <p:txEl>
                                              <p:pRg st="12" end="12"/>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83715">
                                            <p:txEl>
                                              <p:pRg st="13" end="13"/>
                                            </p:txEl>
                                          </p:spTgt>
                                        </p:tgtEl>
                                        <p:attrNameLst>
                                          <p:attrName>style.visibility</p:attrName>
                                        </p:attrNameLst>
                                      </p:cBhvr>
                                      <p:to>
                                        <p:strVal val="visible"/>
                                      </p:to>
                                    </p:set>
                                    <p:anim calcmode="lin" valueType="num">
                                      <p:cBhvr additive="base">
                                        <p:cTn id="45" dur="500" fill="hold"/>
                                        <p:tgtEl>
                                          <p:spTgt spid="883715">
                                            <p:txEl>
                                              <p:pRg st="13" end="1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8371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883715">
                                            <p:txEl>
                                              <p:pRg st="14" end="14"/>
                                            </p:txEl>
                                          </p:spTgt>
                                        </p:tgtEl>
                                        <p:attrNameLst>
                                          <p:attrName>style.visibility</p:attrName>
                                        </p:attrNameLst>
                                      </p:cBhvr>
                                      <p:to>
                                        <p:strVal val="visible"/>
                                      </p:to>
                                    </p:set>
                                    <p:anim calcmode="lin" valueType="num">
                                      <p:cBhvr additive="base">
                                        <p:cTn id="51" dur="500" fill="hold"/>
                                        <p:tgtEl>
                                          <p:spTgt spid="883715">
                                            <p:txEl>
                                              <p:pRg st="14" end="1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8371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883715">
                                            <p:txEl>
                                              <p:pRg st="15" end="15"/>
                                            </p:txEl>
                                          </p:spTgt>
                                        </p:tgtEl>
                                        <p:attrNameLst>
                                          <p:attrName>style.visibility</p:attrName>
                                        </p:attrNameLst>
                                      </p:cBhvr>
                                      <p:to>
                                        <p:strVal val="visible"/>
                                      </p:to>
                                    </p:set>
                                    <p:anim calcmode="lin" valueType="num">
                                      <p:cBhvr additive="base">
                                        <p:cTn id="57" dur="500" fill="hold"/>
                                        <p:tgtEl>
                                          <p:spTgt spid="883715">
                                            <p:txEl>
                                              <p:pRg st="15" end="15"/>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8371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883715">
                                            <p:txEl>
                                              <p:pRg st="16" end="16"/>
                                            </p:txEl>
                                          </p:spTgt>
                                        </p:tgtEl>
                                        <p:attrNameLst>
                                          <p:attrName>style.visibility</p:attrName>
                                        </p:attrNameLst>
                                      </p:cBhvr>
                                      <p:to>
                                        <p:strVal val="visible"/>
                                      </p:to>
                                    </p:set>
                                    <p:anim calcmode="lin" valueType="num">
                                      <p:cBhvr additive="base">
                                        <p:cTn id="63" dur="500" fill="hold"/>
                                        <p:tgtEl>
                                          <p:spTgt spid="883715">
                                            <p:txEl>
                                              <p:pRg st="16" end="16"/>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83715">
                                            <p:txEl>
                                              <p:pRg st="16" end="16"/>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883715">
                                            <p:txEl>
                                              <p:pRg st="17" end="17"/>
                                            </p:txEl>
                                          </p:spTgt>
                                        </p:tgtEl>
                                        <p:attrNameLst>
                                          <p:attrName>style.visibility</p:attrName>
                                        </p:attrNameLst>
                                      </p:cBhvr>
                                      <p:to>
                                        <p:strVal val="visible"/>
                                      </p:to>
                                    </p:set>
                                    <p:anim calcmode="lin" valueType="num">
                                      <p:cBhvr additive="base">
                                        <p:cTn id="67" dur="500" fill="hold"/>
                                        <p:tgtEl>
                                          <p:spTgt spid="883715">
                                            <p:txEl>
                                              <p:pRg st="17" end="1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83715">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883715">
                                            <p:txEl>
                                              <p:pRg st="18" end="18"/>
                                            </p:txEl>
                                          </p:spTgt>
                                        </p:tgtEl>
                                        <p:attrNameLst>
                                          <p:attrName>style.visibility</p:attrName>
                                        </p:attrNameLst>
                                      </p:cBhvr>
                                      <p:to>
                                        <p:strVal val="visible"/>
                                      </p:to>
                                    </p:set>
                                    <p:anim calcmode="lin" valueType="num">
                                      <p:cBhvr additive="base">
                                        <p:cTn id="73" dur="500" fill="hold"/>
                                        <p:tgtEl>
                                          <p:spTgt spid="883715">
                                            <p:txEl>
                                              <p:pRg st="18" end="18"/>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83715">
                                            <p:txEl>
                                              <p:pRg st="18" end="18"/>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883715">
                                            <p:txEl>
                                              <p:pRg st="19" end="19"/>
                                            </p:txEl>
                                          </p:spTgt>
                                        </p:tgtEl>
                                        <p:attrNameLst>
                                          <p:attrName>style.visibility</p:attrName>
                                        </p:attrNameLst>
                                      </p:cBhvr>
                                      <p:to>
                                        <p:strVal val="visible"/>
                                      </p:to>
                                    </p:set>
                                    <p:anim calcmode="lin" valueType="num">
                                      <p:cBhvr additive="base">
                                        <p:cTn id="77" dur="500" fill="hold"/>
                                        <p:tgtEl>
                                          <p:spTgt spid="883715">
                                            <p:txEl>
                                              <p:pRg st="19" end="19"/>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83715">
                                            <p:txEl>
                                              <p:pRg st="19" end="19"/>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883715">
                                            <p:txEl>
                                              <p:pRg st="20" end="20"/>
                                            </p:txEl>
                                          </p:spTgt>
                                        </p:tgtEl>
                                        <p:attrNameLst>
                                          <p:attrName>style.visibility</p:attrName>
                                        </p:attrNameLst>
                                      </p:cBhvr>
                                      <p:to>
                                        <p:strVal val="visible"/>
                                      </p:to>
                                    </p:set>
                                    <p:anim calcmode="lin" valueType="num">
                                      <p:cBhvr additive="base">
                                        <p:cTn id="81" dur="500" fill="hold"/>
                                        <p:tgtEl>
                                          <p:spTgt spid="883715">
                                            <p:txEl>
                                              <p:pRg st="20" end="2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83715">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533400"/>
          </a:xfrm>
        </p:spPr>
        <p:txBody>
          <a:bodyPr/>
          <a:lstStyle/>
          <a:p>
            <a:r>
              <a:rPr lang="en-US" smtClean="0"/>
              <a:t>How to Organize Files on Disk (continued)</a:t>
            </a:r>
            <a:endParaRPr lang="en-US" sz="1800" smtClean="0"/>
          </a:p>
        </p:txBody>
      </p:sp>
      <p:sp>
        <p:nvSpPr>
          <p:cNvPr id="33795" name="Rectangle 4"/>
          <p:cNvSpPr>
            <a:spLocks noGrp="1" noChangeArrowheads="1"/>
          </p:cNvSpPr>
          <p:nvPr>
            <p:ph type="body" idx="1"/>
          </p:nvPr>
        </p:nvSpPr>
        <p:spPr>
          <a:xfrm>
            <a:off x="152400" y="4038600"/>
            <a:ext cx="8839200" cy="2590800"/>
          </a:xfrm>
        </p:spPr>
        <p:txBody>
          <a:bodyPr/>
          <a:lstStyle/>
          <a:p>
            <a:pPr>
              <a:spcBef>
                <a:spcPct val="5000"/>
              </a:spcBef>
              <a:tabLst>
                <a:tab pos="1541463" algn="l"/>
              </a:tabLst>
            </a:pPr>
            <a:r>
              <a:rPr lang="en-US" smtClean="0"/>
              <a:t>Third Technique: Indexed Files (Nachos, VMS)</a:t>
            </a:r>
          </a:p>
          <a:p>
            <a:pPr lvl="1">
              <a:spcBef>
                <a:spcPct val="5000"/>
              </a:spcBef>
              <a:tabLst>
                <a:tab pos="1541463" algn="l"/>
              </a:tabLst>
            </a:pPr>
            <a:r>
              <a:rPr lang="en-US" smtClean="0"/>
              <a:t>System Allocates file header block to hold array of pointers big enough to point to all blocks	</a:t>
            </a:r>
          </a:p>
          <a:p>
            <a:pPr lvl="2">
              <a:spcBef>
                <a:spcPct val="5000"/>
              </a:spcBef>
              <a:tabLst>
                <a:tab pos="1541463" algn="l"/>
              </a:tabLst>
            </a:pPr>
            <a:r>
              <a:rPr lang="en-US" smtClean="0"/>
              <a:t>User pre-declares max file size;</a:t>
            </a:r>
          </a:p>
          <a:p>
            <a:pPr lvl="1">
              <a:spcBef>
                <a:spcPct val="5000"/>
              </a:spcBef>
              <a:tabLst>
                <a:tab pos="1541463" algn="l"/>
              </a:tabLst>
            </a:pPr>
            <a:r>
              <a:rPr lang="en-US" smtClean="0"/>
              <a:t>Pros: 	Can easily grow up to space allocated for index 		Random access is fast</a:t>
            </a:r>
          </a:p>
          <a:p>
            <a:pPr lvl="1">
              <a:spcBef>
                <a:spcPct val="5000"/>
              </a:spcBef>
              <a:tabLst>
                <a:tab pos="1541463" algn="l"/>
              </a:tabLst>
            </a:pPr>
            <a:r>
              <a:rPr lang="en-US" smtClean="0">
                <a:solidFill>
                  <a:schemeClr val="hlink"/>
                </a:solidFill>
              </a:rPr>
              <a:t>Cons: Clumsy to grow file bigger than table size</a:t>
            </a:r>
            <a:br>
              <a:rPr lang="en-US" smtClean="0">
                <a:solidFill>
                  <a:schemeClr val="hlink"/>
                </a:solidFill>
              </a:rPr>
            </a:br>
            <a:r>
              <a:rPr lang="en-US" smtClean="0">
                <a:solidFill>
                  <a:schemeClr val="hlink"/>
                </a:solidFill>
              </a:rPr>
              <a:t>	Still lots of seeks: blocks may be spread over disk</a:t>
            </a: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l="7759" t="682" r="8002" b="1366"/>
          <a:stretch>
            <a:fillRect/>
          </a:stretch>
        </p:blipFill>
        <p:spPr bwMode="auto">
          <a:xfrm>
            <a:off x="2667000" y="762000"/>
            <a:ext cx="3733800" cy="325437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Where do we still have to go?</a:t>
            </a:r>
          </a:p>
        </p:txBody>
      </p:sp>
      <p:sp>
        <p:nvSpPr>
          <p:cNvPr id="34819" name="Rectangle 3"/>
          <p:cNvSpPr>
            <a:spLocks noGrp="1" noChangeArrowheads="1"/>
          </p:cNvSpPr>
          <p:nvPr>
            <p:ph type="body" idx="1"/>
          </p:nvPr>
        </p:nvSpPr>
        <p:spPr>
          <a:xfrm>
            <a:off x="152400" y="914400"/>
            <a:ext cx="8991600" cy="5105400"/>
          </a:xfrm>
        </p:spPr>
        <p:txBody>
          <a:bodyPr/>
          <a:lstStyle/>
          <a:p>
            <a:r>
              <a:rPr lang="en-US" smtClean="0"/>
              <a:t>Still don’t have good internal file structure</a:t>
            </a:r>
          </a:p>
          <a:p>
            <a:pPr lvl="1"/>
            <a:r>
              <a:rPr lang="en-US" smtClean="0"/>
              <a:t>Want to minimize seeks, maximize sequential access</a:t>
            </a:r>
          </a:p>
          <a:p>
            <a:pPr lvl="1"/>
            <a:r>
              <a:rPr lang="en-US" smtClean="0"/>
              <a:t>Want to be able to handle small and large files efficiently</a:t>
            </a:r>
          </a:p>
          <a:p>
            <a:r>
              <a:rPr lang="en-US" smtClean="0"/>
              <a:t>Don’t yet know how to name/locate files</a:t>
            </a:r>
          </a:p>
          <a:p>
            <a:pPr lvl="1"/>
            <a:r>
              <a:rPr lang="en-US" smtClean="0"/>
              <a:t>What is a directory?</a:t>
            </a:r>
          </a:p>
          <a:p>
            <a:pPr lvl="1"/>
            <a:r>
              <a:rPr lang="en-US" smtClean="0"/>
              <a:t>How do we look up files?</a:t>
            </a:r>
          </a:p>
          <a:p>
            <a:r>
              <a:rPr lang="en-US" smtClean="0"/>
              <a:t>Don’t yet know how to make file system fast</a:t>
            </a:r>
          </a:p>
          <a:p>
            <a:pPr lvl="1"/>
            <a:r>
              <a:rPr lang="en-US" smtClean="0"/>
              <a:t>Must figure out how to use caching</a:t>
            </a:r>
          </a:p>
          <a:p>
            <a:r>
              <a:rPr lang="en-US" smtClean="0"/>
              <a:t>Will address these issues next time….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Summary</a:t>
            </a:r>
          </a:p>
        </p:txBody>
      </p:sp>
      <p:sp>
        <p:nvSpPr>
          <p:cNvPr id="35843" name="Rectangle 3"/>
          <p:cNvSpPr>
            <a:spLocks noGrp="1" noChangeArrowheads="1"/>
          </p:cNvSpPr>
          <p:nvPr>
            <p:ph type="body" idx="1"/>
          </p:nvPr>
        </p:nvSpPr>
        <p:spPr>
          <a:xfrm>
            <a:off x="152400" y="685800"/>
            <a:ext cx="8915400" cy="5943600"/>
          </a:xfrm>
        </p:spPr>
        <p:txBody>
          <a:bodyPr/>
          <a:lstStyle/>
          <a:p>
            <a:pPr>
              <a:lnSpc>
                <a:spcPct val="80000"/>
              </a:lnSpc>
              <a:spcBef>
                <a:spcPct val="10000"/>
              </a:spcBef>
            </a:pPr>
            <a:r>
              <a:rPr lang="en-US" smtClean="0">
                <a:sym typeface="Symbol" pitchFamily="18" charset="2"/>
              </a:rPr>
              <a:t>I/O Controllers: Hardware that controls actual device</a:t>
            </a:r>
          </a:p>
          <a:p>
            <a:pPr lvl="1">
              <a:lnSpc>
                <a:spcPct val="80000"/>
              </a:lnSpc>
              <a:spcBef>
                <a:spcPct val="10000"/>
              </a:spcBef>
            </a:pPr>
            <a:r>
              <a:rPr lang="en-US" smtClean="0">
                <a:sym typeface="Symbol" pitchFamily="18" charset="2"/>
              </a:rPr>
              <a:t>Processor Accesses through I/O instructions, load/store to special physical memory</a:t>
            </a:r>
          </a:p>
          <a:p>
            <a:pPr lvl="1">
              <a:lnSpc>
                <a:spcPct val="80000"/>
              </a:lnSpc>
              <a:spcBef>
                <a:spcPct val="10000"/>
              </a:spcBef>
            </a:pPr>
            <a:r>
              <a:rPr lang="en-US" smtClean="0">
                <a:sym typeface="Symbol" pitchFamily="18" charset="2"/>
              </a:rPr>
              <a:t>Report their results through either interrupts or a status register that processor looks at occasionally (polling)</a:t>
            </a:r>
          </a:p>
          <a:p>
            <a:pPr>
              <a:lnSpc>
                <a:spcPct val="80000"/>
              </a:lnSpc>
              <a:spcBef>
                <a:spcPct val="10000"/>
              </a:spcBef>
            </a:pPr>
            <a:r>
              <a:rPr lang="en-US" smtClean="0">
                <a:sym typeface="Symbol" pitchFamily="18" charset="2"/>
              </a:rPr>
              <a:t>Disk Performance: </a:t>
            </a:r>
          </a:p>
          <a:p>
            <a:pPr lvl="1">
              <a:lnSpc>
                <a:spcPct val="80000"/>
              </a:lnSpc>
              <a:spcBef>
                <a:spcPct val="10000"/>
              </a:spcBef>
            </a:pPr>
            <a:r>
              <a:rPr lang="en-US" smtClean="0">
                <a:sym typeface="Symbol" pitchFamily="18" charset="2"/>
              </a:rPr>
              <a:t>Queuing time + Controller + Seek + Rotational + Transfer</a:t>
            </a:r>
          </a:p>
          <a:p>
            <a:pPr lvl="1">
              <a:lnSpc>
                <a:spcPct val="80000"/>
              </a:lnSpc>
              <a:spcBef>
                <a:spcPct val="10000"/>
              </a:spcBef>
            </a:pPr>
            <a:r>
              <a:rPr lang="en-US" smtClean="0">
                <a:sym typeface="Symbol" pitchFamily="18" charset="2"/>
              </a:rPr>
              <a:t>Rotational latency: on average ½ rotation</a:t>
            </a:r>
          </a:p>
          <a:p>
            <a:pPr lvl="1">
              <a:lnSpc>
                <a:spcPct val="80000"/>
              </a:lnSpc>
              <a:spcBef>
                <a:spcPct val="10000"/>
              </a:spcBef>
            </a:pPr>
            <a:r>
              <a:rPr lang="en-US" smtClean="0">
                <a:sym typeface="Symbol" pitchFamily="18" charset="2"/>
              </a:rPr>
              <a:t>Transfer time: spec of disk depends on rotation speed and bit storage density</a:t>
            </a:r>
          </a:p>
          <a:p>
            <a:pPr>
              <a:lnSpc>
                <a:spcPct val="80000"/>
              </a:lnSpc>
              <a:spcBef>
                <a:spcPct val="10000"/>
              </a:spcBef>
            </a:pPr>
            <a:r>
              <a:rPr lang="en-US" smtClean="0">
                <a:sym typeface="Symbol" pitchFamily="18" charset="2"/>
              </a:rPr>
              <a:t>Queuing Latency:</a:t>
            </a:r>
          </a:p>
          <a:p>
            <a:pPr lvl="1">
              <a:lnSpc>
                <a:spcPct val="80000"/>
              </a:lnSpc>
              <a:spcBef>
                <a:spcPct val="10000"/>
              </a:spcBef>
            </a:pPr>
            <a:r>
              <a:rPr lang="en-US" smtClean="0">
                <a:sym typeface="Symbol" pitchFamily="18" charset="2"/>
              </a:rPr>
              <a:t>M/M/1 and M/G/1 queues: simplest to analyze</a:t>
            </a:r>
          </a:p>
          <a:p>
            <a:pPr lvl="1">
              <a:lnSpc>
                <a:spcPct val="80000"/>
              </a:lnSpc>
              <a:spcBef>
                <a:spcPct val="10000"/>
              </a:spcBef>
            </a:pPr>
            <a:r>
              <a:rPr lang="en-US" smtClean="0">
                <a:sym typeface="Symbol" pitchFamily="18" charset="2"/>
              </a:rPr>
              <a:t>As utilization approaches 100%, latency  </a:t>
            </a:r>
          </a:p>
          <a:p>
            <a:pPr lvl="1">
              <a:lnSpc>
                <a:spcPct val="80000"/>
              </a:lnSpc>
              <a:spcBef>
                <a:spcPct val="10000"/>
              </a:spcBef>
              <a:buFontTx/>
              <a:buNone/>
            </a:pPr>
            <a:r>
              <a:rPr lang="en-US" smtClean="0"/>
              <a:t>			T</a:t>
            </a:r>
            <a:r>
              <a:rPr lang="en-US" baseline="-25000" smtClean="0"/>
              <a:t>q</a:t>
            </a:r>
            <a:r>
              <a:rPr lang="en-US" smtClean="0"/>
              <a:t> = T</a:t>
            </a:r>
            <a:r>
              <a:rPr lang="en-US" baseline="-25000" smtClean="0"/>
              <a:t>ser</a:t>
            </a:r>
            <a:r>
              <a:rPr lang="en-US" smtClean="0"/>
              <a:t> x ½(1+C) x u/(1 – u))</a:t>
            </a:r>
          </a:p>
          <a:p>
            <a:pPr>
              <a:lnSpc>
                <a:spcPct val="80000"/>
              </a:lnSpc>
              <a:spcBef>
                <a:spcPct val="10000"/>
              </a:spcBef>
            </a:pPr>
            <a:r>
              <a:rPr lang="en-US" smtClean="0"/>
              <a:t>File System:</a:t>
            </a:r>
          </a:p>
          <a:p>
            <a:pPr lvl="1">
              <a:lnSpc>
                <a:spcPct val="80000"/>
              </a:lnSpc>
              <a:spcBef>
                <a:spcPct val="10000"/>
              </a:spcBef>
            </a:pPr>
            <a:r>
              <a:rPr lang="en-US" smtClean="0"/>
              <a:t>Transforms blocks into Files and Directories</a:t>
            </a:r>
          </a:p>
          <a:p>
            <a:pPr lvl="1">
              <a:lnSpc>
                <a:spcPct val="80000"/>
              </a:lnSpc>
              <a:spcBef>
                <a:spcPct val="10000"/>
              </a:spcBef>
            </a:pPr>
            <a:r>
              <a:rPr lang="en-US" smtClean="0"/>
              <a:t>Optimize for access and usage patterns</a:t>
            </a:r>
          </a:p>
          <a:p>
            <a:pPr lvl="1">
              <a:lnSpc>
                <a:spcPct val="80000"/>
              </a:lnSpc>
              <a:spcBef>
                <a:spcPct val="10000"/>
              </a:spcBef>
            </a:pPr>
            <a:r>
              <a:rPr lang="en-US" smtClean="0"/>
              <a:t>Maximize sequential access, allow efficient random access</a:t>
            </a:r>
          </a:p>
          <a:p>
            <a:pPr>
              <a:lnSpc>
                <a:spcPct val="80000"/>
              </a:lnSpc>
              <a:spcBef>
                <a:spcPct val="10000"/>
              </a:spcBef>
            </a:pPr>
            <a:endParaRPr lang="en-US" smtClean="0">
              <a:sym typeface="Symbol" pitchFamily="18" charset="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38761" name="Group 105"/>
          <p:cNvGrpSpPr>
            <a:grpSpLocks/>
          </p:cNvGrpSpPr>
          <p:nvPr/>
        </p:nvGrpSpPr>
        <p:grpSpPr bwMode="auto">
          <a:xfrm>
            <a:off x="5780088" y="533400"/>
            <a:ext cx="3287712" cy="3792538"/>
            <a:chOff x="3641" y="336"/>
            <a:chExt cx="2071" cy="2389"/>
          </a:xfrm>
        </p:grpSpPr>
        <p:grpSp>
          <p:nvGrpSpPr>
            <p:cNvPr id="6173" name="Group 94"/>
            <p:cNvGrpSpPr>
              <a:grpSpLocks/>
            </p:cNvGrpSpPr>
            <p:nvPr/>
          </p:nvGrpSpPr>
          <p:grpSpPr bwMode="auto">
            <a:xfrm>
              <a:off x="3641" y="816"/>
              <a:ext cx="2071" cy="1909"/>
              <a:chOff x="2302" y="880"/>
              <a:chExt cx="2071" cy="1909"/>
            </a:xfrm>
          </p:grpSpPr>
          <p:sp>
            <p:nvSpPr>
              <p:cNvPr id="6175" name="Rectangle 58"/>
              <p:cNvSpPr>
                <a:spLocks noChangeArrowheads="1"/>
              </p:cNvSpPr>
              <p:nvPr/>
            </p:nvSpPr>
            <p:spPr bwMode="auto">
              <a:xfrm>
                <a:off x="2302" y="880"/>
                <a:ext cx="2020" cy="1909"/>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p>
                <a:pPr marL="228600" indent="-228600"/>
                <a:r>
                  <a:rPr lang="en-US" sz="1600"/>
                  <a:t>Device</a:t>
                </a:r>
              </a:p>
              <a:p>
                <a:pPr marL="228600" indent="-228600"/>
                <a:r>
                  <a:rPr lang="en-US" sz="1600"/>
                  <a:t>Controller</a:t>
                </a:r>
              </a:p>
            </p:txBody>
          </p:sp>
          <p:grpSp>
            <p:nvGrpSpPr>
              <p:cNvPr id="6176" name="Group 66"/>
              <p:cNvGrpSpPr>
                <a:grpSpLocks/>
              </p:cNvGrpSpPr>
              <p:nvPr/>
            </p:nvGrpSpPr>
            <p:grpSpPr bwMode="auto">
              <a:xfrm>
                <a:off x="2565" y="1731"/>
                <a:ext cx="483" cy="502"/>
                <a:chOff x="1488" y="2448"/>
                <a:chExt cx="528" cy="576"/>
              </a:xfrm>
            </p:grpSpPr>
            <p:sp>
              <p:nvSpPr>
                <p:cNvPr id="6182" name="Rectangle 59"/>
                <p:cNvSpPr>
                  <a:spLocks noChangeArrowheads="1"/>
                </p:cNvSpPr>
                <p:nvPr/>
              </p:nvSpPr>
              <p:spPr bwMode="auto">
                <a:xfrm>
                  <a:off x="1488" y="2448"/>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read</a:t>
                  </a:r>
                </a:p>
              </p:txBody>
            </p:sp>
            <p:sp>
              <p:nvSpPr>
                <p:cNvPr id="6183" name="Rectangle 60"/>
                <p:cNvSpPr>
                  <a:spLocks noChangeArrowheads="1"/>
                </p:cNvSpPr>
                <p:nvPr/>
              </p:nvSpPr>
              <p:spPr bwMode="auto">
                <a:xfrm>
                  <a:off x="1488" y="2592"/>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write</a:t>
                  </a:r>
                </a:p>
              </p:txBody>
            </p:sp>
            <p:sp>
              <p:nvSpPr>
                <p:cNvPr id="6184" name="Rectangle 61"/>
                <p:cNvSpPr>
                  <a:spLocks noChangeArrowheads="1"/>
                </p:cNvSpPr>
                <p:nvPr/>
              </p:nvSpPr>
              <p:spPr bwMode="auto">
                <a:xfrm>
                  <a:off x="1488" y="2736"/>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control</a:t>
                  </a:r>
                </a:p>
              </p:txBody>
            </p:sp>
            <p:sp>
              <p:nvSpPr>
                <p:cNvPr id="6185" name="Rectangle 62"/>
                <p:cNvSpPr>
                  <a:spLocks noChangeArrowheads="1"/>
                </p:cNvSpPr>
                <p:nvPr/>
              </p:nvSpPr>
              <p:spPr bwMode="auto">
                <a:xfrm>
                  <a:off x="1488" y="2880"/>
                  <a:ext cx="528" cy="144"/>
                </a:xfrm>
                <a:prstGeom prst="rect">
                  <a:avLst/>
                </a:prstGeom>
                <a:solidFill>
                  <a:srgbClr val="00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status</a:t>
                  </a:r>
                </a:p>
              </p:txBody>
            </p:sp>
          </p:grpSp>
          <p:sp>
            <p:nvSpPr>
              <p:cNvPr id="6177" name="Rectangle 63"/>
              <p:cNvSpPr>
                <a:spLocks noChangeArrowheads="1"/>
              </p:cNvSpPr>
              <p:nvPr/>
            </p:nvSpPr>
            <p:spPr bwMode="auto">
              <a:xfrm>
                <a:off x="3268" y="1731"/>
                <a:ext cx="790" cy="753"/>
              </a:xfrm>
              <a:prstGeom prst="rect">
                <a:avLst/>
              </a:prstGeom>
              <a:solidFill>
                <a:srgbClr val="00FF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Addressable</a:t>
                </a:r>
              </a:p>
              <a:p>
                <a:pPr marL="228600" indent="-228600"/>
                <a:r>
                  <a:rPr lang="en-US" sz="1600"/>
                  <a:t>Memory</a:t>
                </a:r>
              </a:p>
              <a:p>
                <a:pPr marL="228600" indent="-228600"/>
                <a:r>
                  <a:rPr lang="en-US" sz="1600"/>
                  <a:t>and/or</a:t>
                </a:r>
              </a:p>
              <a:p>
                <a:pPr marL="228600" indent="-228600"/>
                <a:r>
                  <a:rPr lang="en-US" sz="1600"/>
                  <a:t>Queues</a:t>
                </a:r>
              </a:p>
            </p:txBody>
          </p:sp>
          <p:sp>
            <p:nvSpPr>
              <p:cNvPr id="6178" name="Text Box 64"/>
              <p:cNvSpPr txBox="1">
                <a:spLocks noChangeArrowheads="1"/>
              </p:cNvSpPr>
              <p:nvPr/>
            </p:nvSpPr>
            <p:spPr bwMode="auto">
              <a:xfrm>
                <a:off x="2373" y="2233"/>
                <a:ext cx="831"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Registers</a:t>
                </a:r>
              </a:p>
              <a:p>
                <a:pPr>
                  <a:spcBef>
                    <a:spcPct val="0"/>
                  </a:spcBef>
                </a:pPr>
                <a:r>
                  <a:rPr lang="en-US" sz="1600"/>
                  <a:t>(port 0x20)</a:t>
                </a:r>
              </a:p>
            </p:txBody>
          </p:sp>
          <p:sp>
            <p:nvSpPr>
              <p:cNvPr id="6179" name="Rectangle 65"/>
              <p:cNvSpPr>
                <a:spLocks noChangeArrowheads="1"/>
              </p:cNvSpPr>
              <p:nvPr/>
            </p:nvSpPr>
            <p:spPr bwMode="auto">
              <a:xfrm>
                <a:off x="2961" y="1242"/>
                <a:ext cx="1317" cy="418"/>
              </a:xfrm>
              <a:prstGeom prst="rect">
                <a:avLst/>
              </a:prstGeom>
              <a:solidFill>
                <a:srgbClr val="53FB25"/>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Hardware</a:t>
                </a:r>
              </a:p>
              <a:p>
                <a:pPr marL="228600" indent="-228600"/>
                <a:r>
                  <a:rPr lang="en-US"/>
                  <a:t>Controller</a:t>
                </a:r>
              </a:p>
            </p:txBody>
          </p:sp>
          <p:sp>
            <p:nvSpPr>
              <p:cNvPr id="6180" name="Text Box 69"/>
              <p:cNvSpPr txBox="1">
                <a:spLocks noChangeArrowheads="1"/>
              </p:cNvSpPr>
              <p:nvPr/>
            </p:nvSpPr>
            <p:spPr bwMode="auto">
              <a:xfrm>
                <a:off x="2990" y="2484"/>
                <a:ext cx="1383"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Memory Mapped</a:t>
                </a:r>
              </a:p>
              <a:p>
                <a:pPr>
                  <a:spcBef>
                    <a:spcPct val="0"/>
                  </a:spcBef>
                </a:pPr>
                <a:r>
                  <a:rPr lang="en-US" sz="1600"/>
                  <a:t>Region: 0x8f008020</a:t>
                </a:r>
              </a:p>
            </p:txBody>
          </p:sp>
          <p:sp>
            <p:nvSpPr>
              <p:cNvPr id="6181" name="Rectangle 78"/>
              <p:cNvSpPr>
                <a:spLocks noChangeArrowheads="1"/>
              </p:cNvSpPr>
              <p:nvPr/>
            </p:nvSpPr>
            <p:spPr bwMode="auto">
              <a:xfrm>
                <a:off x="2346" y="1242"/>
                <a:ext cx="571" cy="41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Bus</a:t>
                </a:r>
              </a:p>
              <a:p>
                <a:pPr marL="228600" indent="-228600"/>
                <a:r>
                  <a:rPr lang="en-US" sz="1600"/>
                  <a:t>Interface</a:t>
                </a:r>
              </a:p>
            </p:txBody>
          </p:sp>
        </p:grpSp>
        <p:pic>
          <p:nvPicPr>
            <p:cNvPr id="6174"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 y="336"/>
              <a:ext cx="585"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47" name="Rectangle 2"/>
          <p:cNvSpPr>
            <a:spLocks noGrp="1" noChangeArrowheads="1"/>
          </p:cNvSpPr>
          <p:nvPr>
            <p:ph type="title"/>
          </p:nvPr>
        </p:nvSpPr>
        <p:spPr>
          <a:xfrm>
            <a:off x="304800" y="152400"/>
            <a:ext cx="8458200" cy="533400"/>
          </a:xfrm>
        </p:spPr>
        <p:txBody>
          <a:bodyPr/>
          <a:lstStyle/>
          <a:p>
            <a:r>
              <a:rPr lang="en-US" smtClean="0"/>
              <a:t>Review: How does the processor talk to the device?</a:t>
            </a:r>
          </a:p>
        </p:txBody>
      </p:sp>
      <p:sp>
        <p:nvSpPr>
          <p:cNvPr id="838659" name="Rectangle 3"/>
          <p:cNvSpPr>
            <a:spLocks noGrp="1" noChangeArrowheads="1"/>
          </p:cNvSpPr>
          <p:nvPr>
            <p:ph type="body" idx="1"/>
          </p:nvPr>
        </p:nvSpPr>
        <p:spPr>
          <a:xfrm>
            <a:off x="152400" y="2971800"/>
            <a:ext cx="8839200" cy="3657600"/>
          </a:xfrm>
        </p:spPr>
        <p:txBody>
          <a:bodyPr/>
          <a:lstStyle/>
          <a:p>
            <a:pPr>
              <a:lnSpc>
                <a:spcPct val="80000"/>
              </a:lnSpc>
              <a:spcBef>
                <a:spcPct val="10000"/>
              </a:spcBef>
            </a:pPr>
            <a:r>
              <a:rPr lang="en-US" smtClean="0"/>
              <a:t>CPU interacts with a </a:t>
            </a:r>
            <a:r>
              <a:rPr lang="en-US" i="1" smtClean="0"/>
              <a:t>Controller</a:t>
            </a:r>
          </a:p>
          <a:p>
            <a:pPr lvl="1">
              <a:lnSpc>
                <a:spcPct val="80000"/>
              </a:lnSpc>
              <a:spcBef>
                <a:spcPct val="10000"/>
              </a:spcBef>
            </a:pPr>
            <a:r>
              <a:rPr lang="en-US" smtClean="0"/>
              <a:t>Contains a set of </a:t>
            </a:r>
            <a:r>
              <a:rPr lang="en-US" i="1" smtClean="0"/>
              <a:t>registers</a:t>
            </a:r>
            <a:r>
              <a:rPr lang="en-US" smtClean="0"/>
              <a:t> that </a:t>
            </a:r>
            <a:br>
              <a:rPr lang="en-US" smtClean="0"/>
            </a:br>
            <a:r>
              <a:rPr lang="en-US" smtClean="0"/>
              <a:t>can be read and written</a:t>
            </a:r>
          </a:p>
          <a:p>
            <a:pPr lvl="1">
              <a:lnSpc>
                <a:spcPct val="80000"/>
              </a:lnSpc>
              <a:spcBef>
                <a:spcPct val="10000"/>
              </a:spcBef>
            </a:pPr>
            <a:r>
              <a:rPr lang="en-US" smtClean="0"/>
              <a:t>May contain memory for request </a:t>
            </a:r>
            <a:br>
              <a:rPr lang="en-US" smtClean="0"/>
            </a:br>
            <a:r>
              <a:rPr lang="en-US" smtClean="0"/>
              <a:t>queues or bit-mapped images </a:t>
            </a:r>
          </a:p>
          <a:p>
            <a:pPr>
              <a:lnSpc>
                <a:spcPct val="80000"/>
              </a:lnSpc>
              <a:spcBef>
                <a:spcPct val="10000"/>
              </a:spcBef>
            </a:pPr>
            <a:r>
              <a:rPr lang="en-US" smtClean="0"/>
              <a:t>Regardless of the complexity of the connections and buses, processor accesses registers in two ways: </a:t>
            </a:r>
          </a:p>
          <a:p>
            <a:pPr lvl="1">
              <a:lnSpc>
                <a:spcPct val="80000"/>
              </a:lnSpc>
              <a:spcBef>
                <a:spcPct val="10000"/>
              </a:spcBef>
            </a:pPr>
            <a:r>
              <a:rPr lang="en-US" smtClean="0">
                <a:solidFill>
                  <a:schemeClr val="hlink"/>
                </a:solidFill>
              </a:rPr>
              <a:t>I/O instructions: </a:t>
            </a:r>
            <a:r>
              <a:rPr lang="en-US" smtClean="0"/>
              <a:t>in/out instructions</a:t>
            </a:r>
            <a:endParaRPr lang="en-US" smtClean="0">
              <a:solidFill>
                <a:schemeClr val="hlink"/>
              </a:solidFill>
            </a:endParaRPr>
          </a:p>
          <a:p>
            <a:pPr lvl="2">
              <a:lnSpc>
                <a:spcPct val="80000"/>
              </a:lnSpc>
              <a:spcBef>
                <a:spcPct val="10000"/>
              </a:spcBef>
            </a:pPr>
            <a:r>
              <a:rPr lang="en-US" smtClean="0"/>
              <a:t>Example from the Intel architecture: </a:t>
            </a:r>
            <a:r>
              <a:rPr lang="en-US" smtClean="0">
                <a:latin typeface="Courier New" pitchFamily="49" charset="0"/>
              </a:rPr>
              <a:t>out 0x21,AL</a:t>
            </a:r>
          </a:p>
          <a:p>
            <a:pPr lvl="1">
              <a:lnSpc>
                <a:spcPct val="80000"/>
              </a:lnSpc>
              <a:spcBef>
                <a:spcPct val="10000"/>
              </a:spcBef>
            </a:pPr>
            <a:r>
              <a:rPr lang="en-US" smtClean="0">
                <a:solidFill>
                  <a:schemeClr val="hlink"/>
                </a:solidFill>
              </a:rPr>
              <a:t>Memory mapped I/O: </a:t>
            </a:r>
            <a:r>
              <a:rPr lang="en-US" smtClean="0"/>
              <a:t>load/store instructions</a:t>
            </a:r>
            <a:endParaRPr lang="en-US" smtClean="0">
              <a:solidFill>
                <a:schemeClr val="hlink"/>
              </a:solidFill>
            </a:endParaRPr>
          </a:p>
          <a:p>
            <a:pPr lvl="2">
              <a:lnSpc>
                <a:spcPct val="80000"/>
              </a:lnSpc>
              <a:spcBef>
                <a:spcPct val="10000"/>
              </a:spcBef>
            </a:pPr>
            <a:r>
              <a:rPr lang="en-US" smtClean="0"/>
              <a:t>Registers/memory appear in physical address space</a:t>
            </a:r>
          </a:p>
          <a:p>
            <a:pPr lvl="2">
              <a:lnSpc>
                <a:spcPct val="80000"/>
              </a:lnSpc>
              <a:spcBef>
                <a:spcPct val="10000"/>
              </a:spcBef>
            </a:pPr>
            <a:r>
              <a:rPr lang="en-US" smtClean="0"/>
              <a:t>I/O accomplished with load and store instructions</a:t>
            </a:r>
          </a:p>
          <a:p>
            <a:pPr>
              <a:lnSpc>
                <a:spcPct val="80000"/>
              </a:lnSpc>
              <a:spcBef>
                <a:spcPct val="10000"/>
              </a:spcBef>
            </a:pPr>
            <a:endParaRPr lang="en-US" smtClean="0"/>
          </a:p>
        </p:txBody>
      </p:sp>
      <p:grpSp>
        <p:nvGrpSpPr>
          <p:cNvPr id="838762" name="Group 106"/>
          <p:cNvGrpSpPr>
            <a:grpSpLocks/>
          </p:cNvGrpSpPr>
          <p:nvPr/>
        </p:nvGrpSpPr>
        <p:grpSpPr bwMode="auto">
          <a:xfrm>
            <a:off x="1828800" y="1639888"/>
            <a:ext cx="4038600" cy="1006475"/>
            <a:chOff x="1152" y="1033"/>
            <a:chExt cx="2544" cy="634"/>
          </a:xfrm>
        </p:grpSpPr>
        <p:sp>
          <p:nvSpPr>
            <p:cNvPr id="6169" name="Freeform 83"/>
            <p:cNvSpPr>
              <a:spLocks/>
            </p:cNvSpPr>
            <p:nvPr/>
          </p:nvSpPr>
          <p:spPr bwMode="auto">
            <a:xfrm>
              <a:off x="2750" y="1033"/>
              <a:ext cx="946" cy="293"/>
            </a:xfrm>
            <a:custGeom>
              <a:avLst/>
              <a:gdLst>
                <a:gd name="T0" fmla="*/ 0 w 960"/>
                <a:gd name="T1" fmla="*/ 0 h 336"/>
                <a:gd name="T2" fmla="*/ 0 w 960"/>
                <a:gd name="T3" fmla="*/ 293 h 336"/>
                <a:gd name="T4" fmla="*/ 946 w 960"/>
                <a:gd name="T5" fmla="*/ 293 h 336"/>
                <a:gd name="T6" fmla="*/ 0 60000 65536"/>
                <a:gd name="T7" fmla="*/ 0 60000 65536"/>
                <a:gd name="T8" fmla="*/ 0 60000 65536"/>
              </a:gdLst>
              <a:ahLst/>
              <a:cxnLst>
                <a:cxn ang="T6">
                  <a:pos x="T0" y="T1"/>
                </a:cxn>
                <a:cxn ang="T7">
                  <a:pos x="T2" y="T3"/>
                </a:cxn>
                <a:cxn ang="T8">
                  <a:pos x="T4" y="T5"/>
                </a:cxn>
              </a:cxnLst>
              <a:rect l="0" t="0" r="r" b="b"/>
              <a:pathLst>
                <a:path w="960" h="336">
                  <a:moveTo>
                    <a:pt x="0" y="0"/>
                  </a:moveTo>
                  <a:lnTo>
                    <a:pt x="0" y="336"/>
                  </a:lnTo>
                  <a:lnTo>
                    <a:pt x="960" y="336"/>
                  </a:lnTo>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70" name="Text Box 84"/>
            <p:cNvSpPr txBox="1">
              <a:spLocks noChangeArrowheads="1"/>
            </p:cNvSpPr>
            <p:nvPr/>
          </p:nvSpPr>
          <p:spPr bwMode="auto">
            <a:xfrm>
              <a:off x="2906" y="1042"/>
              <a:ext cx="694"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Address+</a:t>
              </a:r>
            </a:p>
            <a:p>
              <a:pPr>
                <a:spcBef>
                  <a:spcPct val="0"/>
                </a:spcBef>
              </a:pPr>
              <a:r>
                <a:rPr lang="en-US" sz="1600"/>
                <a:t>Data</a:t>
              </a:r>
            </a:p>
          </p:txBody>
        </p:sp>
        <p:sp>
          <p:nvSpPr>
            <p:cNvPr id="6171" name="Line 87"/>
            <p:cNvSpPr>
              <a:spLocks noChangeShapeType="1"/>
            </p:cNvSpPr>
            <p:nvPr/>
          </p:nvSpPr>
          <p:spPr bwMode="auto">
            <a:xfrm flipH="1">
              <a:off x="1152" y="1488"/>
              <a:ext cx="2544" cy="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72" name="Text Box 89"/>
            <p:cNvSpPr txBox="1">
              <a:spLocks noChangeArrowheads="1"/>
            </p:cNvSpPr>
            <p:nvPr/>
          </p:nvSpPr>
          <p:spPr bwMode="auto">
            <a:xfrm>
              <a:off x="1824" y="1488"/>
              <a:ext cx="1440"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Interrupt Request</a:t>
              </a:r>
            </a:p>
          </p:txBody>
        </p:sp>
      </p:grpSp>
      <p:grpSp>
        <p:nvGrpSpPr>
          <p:cNvPr id="838760" name="Group 104"/>
          <p:cNvGrpSpPr>
            <a:grpSpLocks/>
          </p:cNvGrpSpPr>
          <p:nvPr/>
        </p:nvGrpSpPr>
        <p:grpSpPr bwMode="auto">
          <a:xfrm>
            <a:off x="838200" y="609600"/>
            <a:ext cx="5521325" cy="1223963"/>
            <a:chOff x="528" y="384"/>
            <a:chExt cx="3478" cy="771"/>
          </a:xfrm>
        </p:grpSpPr>
        <p:sp>
          <p:nvSpPr>
            <p:cNvPr id="6163" name="Rectangle 9"/>
            <p:cNvSpPr>
              <a:spLocks noChangeArrowheads="1"/>
            </p:cNvSpPr>
            <p:nvPr/>
          </p:nvSpPr>
          <p:spPr bwMode="auto">
            <a:xfrm>
              <a:off x="3264" y="432"/>
              <a:ext cx="742" cy="290"/>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64" name="Group 102"/>
            <p:cNvGrpSpPr>
              <a:grpSpLocks/>
            </p:cNvGrpSpPr>
            <p:nvPr/>
          </p:nvGrpSpPr>
          <p:grpSpPr bwMode="auto">
            <a:xfrm>
              <a:off x="528" y="384"/>
              <a:ext cx="3414" cy="771"/>
              <a:chOff x="528" y="384"/>
              <a:chExt cx="3414" cy="771"/>
            </a:xfrm>
          </p:grpSpPr>
          <p:sp>
            <p:nvSpPr>
              <p:cNvPr id="6165" name="Freeform 100"/>
              <p:cNvSpPr>
                <a:spLocks/>
              </p:cNvSpPr>
              <p:nvPr/>
            </p:nvSpPr>
            <p:spPr bwMode="auto">
              <a:xfrm>
                <a:off x="1056" y="576"/>
                <a:ext cx="2208" cy="144"/>
              </a:xfrm>
              <a:custGeom>
                <a:avLst/>
                <a:gdLst>
                  <a:gd name="T0" fmla="*/ 2208 w 2784"/>
                  <a:gd name="T1" fmla="*/ 0 h 144"/>
                  <a:gd name="T2" fmla="*/ 266 w 2784"/>
                  <a:gd name="T3" fmla="*/ 0 h 144"/>
                  <a:gd name="T4" fmla="*/ 0 w 2784"/>
                  <a:gd name="T5" fmla="*/ 144 h 144"/>
                  <a:gd name="T6" fmla="*/ 0 60000 65536"/>
                  <a:gd name="T7" fmla="*/ 0 60000 65536"/>
                  <a:gd name="T8" fmla="*/ 0 60000 65536"/>
                </a:gdLst>
                <a:ahLst/>
                <a:cxnLst>
                  <a:cxn ang="T6">
                    <a:pos x="T0" y="T1"/>
                  </a:cxn>
                  <a:cxn ang="T7">
                    <a:pos x="T2" y="T3"/>
                  </a:cxn>
                  <a:cxn ang="T8">
                    <a:pos x="T4" y="T5"/>
                  </a:cxn>
                </a:cxnLst>
                <a:rect l="0" t="0" r="r" b="b"/>
                <a:pathLst>
                  <a:path w="2784" h="144">
                    <a:moveTo>
                      <a:pt x="2784" y="0"/>
                    </a:moveTo>
                    <a:lnTo>
                      <a:pt x="336" y="0"/>
                    </a:lnTo>
                    <a:lnTo>
                      <a:pt x="0" y="144"/>
                    </a:lnTo>
                  </a:path>
                </a:pathLst>
              </a:custGeom>
              <a:noFill/>
              <a:ln w="38100" cap="flat" cmpd="sng">
                <a:solidFill>
                  <a:schemeClr val="accent1"/>
                </a:solidFill>
                <a:prstDash val="solid"/>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66" name="Rectangle 11"/>
              <p:cNvSpPr>
                <a:spLocks noChangeArrowheads="1"/>
              </p:cNvSpPr>
              <p:nvPr/>
            </p:nvSpPr>
            <p:spPr bwMode="auto">
              <a:xfrm>
                <a:off x="1632" y="384"/>
                <a:ext cx="15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100000"/>
                  </a:lnSpc>
                  <a:spcBef>
                    <a:spcPct val="0"/>
                  </a:spcBef>
                  <a:buSzTx/>
                </a:pPr>
                <a:r>
                  <a:rPr lang="en-US" sz="1600"/>
                  <a:t>Processor Memory Bus</a:t>
                </a:r>
              </a:p>
            </p:txBody>
          </p:sp>
          <p:sp>
            <p:nvSpPr>
              <p:cNvPr id="6167" name="Oval 86"/>
              <p:cNvSpPr>
                <a:spLocks noChangeArrowheads="1"/>
              </p:cNvSpPr>
              <p:nvPr/>
            </p:nvSpPr>
            <p:spPr bwMode="auto">
              <a:xfrm>
                <a:off x="528" y="528"/>
                <a:ext cx="659" cy="627"/>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CPU</a:t>
                </a:r>
              </a:p>
            </p:txBody>
          </p:sp>
          <p:sp>
            <p:nvSpPr>
              <p:cNvPr id="6168" name="Rectangle 101"/>
              <p:cNvSpPr>
                <a:spLocks noChangeArrowheads="1"/>
              </p:cNvSpPr>
              <p:nvPr/>
            </p:nvSpPr>
            <p:spPr bwMode="auto">
              <a:xfrm>
                <a:off x="3344" y="416"/>
                <a:ext cx="59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lnSpc>
                    <a:spcPct val="85000"/>
                  </a:lnSpc>
                  <a:spcBef>
                    <a:spcPct val="0"/>
                  </a:spcBef>
                  <a:buSzTx/>
                </a:pPr>
                <a:r>
                  <a:rPr lang="en-US" sz="1600"/>
                  <a:t>Regular</a:t>
                </a:r>
              </a:p>
              <a:p>
                <a:pPr algn="l">
                  <a:lnSpc>
                    <a:spcPct val="85000"/>
                  </a:lnSpc>
                  <a:spcBef>
                    <a:spcPct val="0"/>
                  </a:spcBef>
                  <a:buSzTx/>
                </a:pPr>
                <a:r>
                  <a:rPr lang="en-US" sz="1600"/>
                  <a:t>Memory</a:t>
                </a:r>
              </a:p>
            </p:txBody>
          </p:sp>
        </p:grpSp>
      </p:grpSp>
      <p:grpSp>
        <p:nvGrpSpPr>
          <p:cNvPr id="838759" name="Group 103"/>
          <p:cNvGrpSpPr>
            <a:grpSpLocks/>
          </p:cNvGrpSpPr>
          <p:nvPr/>
        </p:nvGrpSpPr>
        <p:grpSpPr bwMode="auto">
          <a:xfrm>
            <a:off x="838200" y="914400"/>
            <a:ext cx="4048125" cy="1752600"/>
            <a:chOff x="528" y="576"/>
            <a:chExt cx="2550" cy="1104"/>
          </a:xfrm>
        </p:grpSpPr>
        <p:sp>
          <p:nvSpPr>
            <p:cNvPr id="6157" name="Line 8"/>
            <p:cNvSpPr>
              <a:spLocks noChangeShapeType="1"/>
            </p:cNvSpPr>
            <p:nvPr/>
          </p:nvSpPr>
          <p:spPr bwMode="auto">
            <a:xfrm>
              <a:off x="2763" y="576"/>
              <a:ext cx="0" cy="17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85"/>
            <p:cNvSpPr>
              <a:spLocks noChangeArrowheads="1"/>
            </p:cNvSpPr>
            <p:nvPr/>
          </p:nvSpPr>
          <p:spPr bwMode="auto">
            <a:xfrm>
              <a:off x="528" y="1248"/>
              <a:ext cx="615" cy="432"/>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Interrupt</a:t>
              </a:r>
            </a:p>
            <a:p>
              <a:pPr marL="228600" indent="-228600"/>
              <a:r>
                <a:rPr lang="en-US" sz="1600"/>
                <a:t>Controller</a:t>
              </a:r>
            </a:p>
          </p:txBody>
        </p:sp>
        <p:sp>
          <p:nvSpPr>
            <p:cNvPr id="6159" name="Oval 93"/>
            <p:cNvSpPr>
              <a:spLocks noChangeArrowheads="1"/>
            </p:cNvSpPr>
            <p:nvPr/>
          </p:nvSpPr>
          <p:spPr bwMode="auto">
            <a:xfrm>
              <a:off x="2454" y="736"/>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Bus</a:t>
              </a:r>
            </a:p>
            <a:p>
              <a:pPr marL="228600" indent="-228600"/>
              <a:r>
                <a:rPr lang="en-US" sz="1600"/>
                <a:t>Adaptor</a:t>
              </a:r>
            </a:p>
          </p:txBody>
        </p:sp>
        <p:sp>
          <p:nvSpPr>
            <p:cNvPr id="6160" name="Oval 95"/>
            <p:cNvSpPr>
              <a:spLocks noChangeArrowheads="1"/>
            </p:cNvSpPr>
            <p:nvPr/>
          </p:nvSpPr>
          <p:spPr bwMode="auto">
            <a:xfrm>
              <a:off x="1584" y="720"/>
              <a:ext cx="624" cy="336"/>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sz="1600"/>
                <a:t>Bus</a:t>
              </a:r>
            </a:p>
            <a:p>
              <a:pPr marL="228600" indent="-228600"/>
              <a:r>
                <a:rPr lang="en-US" sz="1600"/>
                <a:t>Adaptor</a:t>
              </a:r>
            </a:p>
          </p:txBody>
        </p:sp>
        <p:sp>
          <p:nvSpPr>
            <p:cNvPr id="6161" name="Line 96"/>
            <p:cNvSpPr>
              <a:spLocks noChangeShapeType="1"/>
            </p:cNvSpPr>
            <p:nvPr/>
          </p:nvSpPr>
          <p:spPr bwMode="auto">
            <a:xfrm>
              <a:off x="1920" y="576"/>
              <a:ext cx="0" cy="135"/>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Line 88"/>
            <p:cNvSpPr>
              <a:spLocks noChangeShapeType="1"/>
            </p:cNvSpPr>
            <p:nvPr/>
          </p:nvSpPr>
          <p:spPr bwMode="auto">
            <a:xfrm>
              <a:off x="864" y="1104"/>
              <a:ext cx="0" cy="209"/>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838765" name="Group 109"/>
          <p:cNvGrpSpPr>
            <a:grpSpLocks/>
          </p:cNvGrpSpPr>
          <p:nvPr/>
        </p:nvGrpSpPr>
        <p:grpSpPr bwMode="auto">
          <a:xfrm>
            <a:off x="2286000" y="1676400"/>
            <a:ext cx="2057400" cy="609600"/>
            <a:chOff x="1440" y="1056"/>
            <a:chExt cx="1296" cy="384"/>
          </a:xfrm>
        </p:grpSpPr>
        <p:grpSp>
          <p:nvGrpSpPr>
            <p:cNvPr id="6153" name="Group 107"/>
            <p:cNvGrpSpPr>
              <a:grpSpLocks/>
            </p:cNvGrpSpPr>
            <p:nvPr/>
          </p:nvGrpSpPr>
          <p:grpSpPr bwMode="auto">
            <a:xfrm>
              <a:off x="1440" y="1056"/>
              <a:ext cx="1002" cy="384"/>
              <a:chOff x="1440" y="1056"/>
              <a:chExt cx="1002" cy="384"/>
            </a:xfrm>
          </p:grpSpPr>
          <p:sp>
            <p:nvSpPr>
              <p:cNvPr id="6155" name="Text Box 97"/>
              <p:cNvSpPr txBox="1">
                <a:spLocks noChangeArrowheads="1"/>
              </p:cNvSpPr>
              <p:nvPr/>
            </p:nvSpPr>
            <p:spPr bwMode="auto">
              <a:xfrm>
                <a:off x="1440" y="1138"/>
                <a:ext cx="1002" cy="3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spcBef>
                    <a:spcPct val="0"/>
                  </a:spcBef>
                </a:pPr>
                <a:r>
                  <a:rPr lang="en-US" sz="1600"/>
                  <a:t>Other Devices</a:t>
                </a:r>
              </a:p>
              <a:p>
                <a:pPr>
                  <a:spcBef>
                    <a:spcPct val="0"/>
                  </a:spcBef>
                </a:pPr>
                <a:r>
                  <a:rPr lang="en-US" sz="1600"/>
                  <a:t>or Buses</a:t>
                </a:r>
              </a:p>
            </p:txBody>
          </p:sp>
          <p:sp>
            <p:nvSpPr>
              <p:cNvPr id="6156" name="Line 98"/>
              <p:cNvSpPr>
                <a:spLocks noChangeShapeType="1"/>
              </p:cNvSpPr>
              <p:nvPr/>
            </p:nvSpPr>
            <p:spPr bwMode="auto">
              <a:xfrm>
                <a:off x="1920" y="1056"/>
                <a:ext cx="0"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6154" name="Line 108"/>
            <p:cNvSpPr>
              <a:spLocks noChangeShapeType="1"/>
            </p:cNvSpPr>
            <p:nvPr/>
          </p:nvSpPr>
          <p:spPr bwMode="auto">
            <a:xfrm flipH="1">
              <a:off x="2256" y="1327"/>
              <a:ext cx="48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87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38659">
                                            <p:txEl>
                                              <p:pRg st="0" end="0"/>
                                            </p:txEl>
                                          </p:spTgt>
                                        </p:tgtEl>
                                        <p:attrNameLst>
                                          <p:attrName>style.visibility</p:attrName>
                                        </p:attrNameLst>
                                      </p:cBhvr>
                                      <p:to>
                                        <p:strVal val="visible"/>
                                      </p:to>
                                    </p:set>
                                    <p:anim calcmode="lin" valueType="num">
                                      <p:cBhvr additive="base">
                                        <p:cTn id="15" dur="500" fill="hold"/>
                                        <p:tgtEl>
                                          <p:spTgt spid="83865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8659">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2" fill="hold" nodeType="afterEffect">
                                  <p:stCondLst>
                                    <p:cond delay="0"/>
                                  </p:stCondLst>
                                  <p:childTnLst>
                                    <p:set>
                                      <p:cBhvr>
                                        <p:cTn id="19" dur="1" fill="hold">
                                          <p:stCondLst>
                                            <p:cond delay="0"/>
                                          </p:stCondLst>
                                        </p:cTn>
                                        <p:tgtEl>
                                          <p:spTgt spid="838761"/>
                                        </p:tgtEl>
                                        <p:attrNameLst>
                                          <p:attrName>style.visibility</p:attrName>
                                        </p:attrNameLst>
                                      </p:cBhvr>
                                      <p:to>
                                        <p:strVal val="visible"/>
                                      </p:to>
                                    </p:set>
                                    <p:anim calcmode="lin" valueType="num">
                                      <p:cBhvr additive="base">
                                        <p:cTn id="20" dur="500" fill="hold"/>
                                        <p:tgtEl>
                                          <p:spTgt spid="838761"/>
                                        </p:tgtEl>
                                        <p:attrNameLst>
                                          <p:attrName>ppt_x</p:attrName>
                                        </p:attrNameLst>
                                      </p:cBhvr>
                                      <p:tavLst>
                                        <p:tav tm="0">
                                          <p:val>
                                            <p:strVal val="1+#ppt_w/2"/>
                                          </p:val>
                                        </p:tav>
                                        <p:tav tm="100000">
                                          <p:val>
                                            <p:strVal val="#ppt_x"/>
                                          </p:val>
                                        </p:tav>
                                      </p:tavLst>
                                    </p:anim>
                                    <p:anim calcmode="lin" valueType="num">
                                      <p:cBhvr additive="base">
                                        <p:cTn id="21" dur="500" fill="hold"/>
                                        <p:tgtEl>
                                          <p:spTgt spid="83876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2" fill="hold" nodeType="afterEffect">
                                  <p:stCondLst>
                                    <p:cond delay="0"/>
                                  </p:stCondLst>
                                  <p:childTnLst>
                                    <p:set>
                                      <p:cBhvr>
                                        <p:cTn id="24" dur="1" fill="hold">
                                          <p:stCondLst>
                                            <p:cond delay="0"/>
                                          </p:stCondLst>
                                        </p:cTn>
                                        <p:tgtEl>
                                          <p:spTgt spid="838762"/>
                                        </p:tgtEl>
                                        <p:attrNameLst>
                                          <p:attrName>style.visibility</p:attrName>
                                        </p:attrNameLst>
                                      </p:cBhvr>
                                      <p:to>
                                        <p:strVal val="visible"/>
                                      </p:to>
                                    </p:set>
                                    <p:animEffect transition="in" filter="wipe(right)">
                                      <p:cBhvr>
                                        <p:cTn id="25" dur="500"/>
                                        <p:tgtEl>
                                          <p:spTgt spid="8387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38659">
                                            <p:txEl>
                                              <p:pRg st="1" end="1"/>
                                            </p:txEl>
                                          </p:spTgt>
                                        </p:tgtEl>
                                        <p:attrNameLst>
                                          <p:attrName>style.visibility</p:attrName>
                                        </p:attrNameLst>
                                      </p:cBhvr>
                                      <p:to>
                                        <p:strVal val="visible"/>
                                      </p:to>
                                    </p:set>
                                    <p:anim calcmode="lin" valueType="num">
                                      <p:cBhvr additive="base">
                                        <p:cTn id="30"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38659">
                                            <p:txEl>
                                              <p:pRg st="2" end="2"/>
                                            </p:txEl>
                                          </p:spTgt>
                                        </p:tgtEl>
                                        <p:attrNameLst>
                                          <p:attrName>style.visibility</p:attrName>
                                        </p:attrNameLst>
                                      </p:cBhvr>
                                      <p:to>
                                        <p:strVal val="visible"/>
                                      </p:to>
                                    </p:set>
                                    <p:anim calcmode="lin" valueType="num">
                                      <p:cBhvr additive="base">
                                        <p:cTn id="36" dur="500" fill="hold"/>
                                        <p:tgtEl>
                                          <p:spTgt spid="838659">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3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8659">
                                            <p:txEl>
                                              <p:pRg st="3" end="3"/>
                                            </p:txEl>
                                          </p:spTgt>
                                        </p:tgtEl>
                                        <p:attrNameLst>
                                          <p:attrName>style.visibility</p:attrName>
                                        </p:attrNameLst>
                                      </p:cBhvr>
                                      <p:to>
                                        <p:strVal val="visible"/>
                                      </p:to>
                                    </p:set>
                                    <p:anim calcmode="lin" valueType="num">
                                      <p:cBhvr additive="base">
                                        <p:cTn id="42" dur="500" fill="hold"/>
                                        <p:tgtEl>
                                          <p:spTgt spid="838659">
                                            <p:txEl>
                                              <p:pRg st="3" end="3"/>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38659">
                                            <p:txEl>
                                              <p:pRg st="3" end="3"/>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2" fill="hold" nodeType="afterEffect">
                                  <p:stCondLst>
                                    <p:cond delay="0"/>
                                  </p:stCondLst>
                                  <p:childTnLst>
                                    <p:set>
                                      <p:cBhvr>
                                        <p:cTn id="46" dur="1" fill="hold">
                                          <p:stCondLst>
                                            <p:cond delay="0"/>
                                          </p:stCondLst>
                                        </p:cTn>
                                        <p:tgtEl>
                                          <p:spTgt spid="838765"/>
                                        </p:tgtEl>
                                        <p:attrNameLst>
                                          <p:attrName>style.visibility</p:attrName>
                                        </p:attrNameLst>
                                      </p:cBhvr>
                                      <p:to>
                                        <p:strVal val="visible"/>
                                      </p:to>
                                    </p:set>
                                    <p:animEffect transition="in" filter="wipe(right)">
                                      <p:cBhvr>
                                        <p:cTn id="47" dur="500"/>
                                        <p:tgtEl>
                                          <p:spTgt spid="8387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838659">
                                            <p:txEl>
                                              <p:pRg st="4" end="4"/>
                                            </p:txEl>
                                          </p:spTgt>
                                        </p:tgtEl>
                                        <p:attrNameLst>
                                          <p:attrName>style.visibility</p:attrName>
                                        </p:attrNameLst>
                                      </p:cBhvr>
                                      <p:to>
                                        <p:strVal val="visible"/>
                                      </p:to>
                                    </p:set>
                                    <p:anim calcmode="lin" valueType="num">
                                      <p:cBhvr additive="base">
                                        <p:cTn id="52" dur="500" fill="hold"/>
                                        <p:tgtEl>
                                          <p:spTgt spid="838659">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38659">
                                            <p:txEl>
                                              <p:pRg st="4" end="4"/>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38659">
                                            <p:txEl>
                                              <p:pRg st="5" end="5"/>
                                            </p:txEl>
                                          </p:spTgt>
                                        </p:tgtEl>
                                        <p:attrNameLst>
                                          <p:attrName>style.visibility</p:attrName>
                                        </p:attrNameLst>
                                      </p:cBhvr>
                                      <p:to>
                                        <p:strVal val="visible"/>
                                      </p:to>
                                    </p:set>
                                    <p:anim calcmode="lin" valueType="num">
                                      <p:cBhvr additive="base">
                                        <p:cTn id="56" dur="500" fill="hold"/>
                                        <p:tgtEl>
                                          <p:spTgt spid="838659">
                                            <p:txEl>
                                              <p:pRg st="5" end="5"/>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838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838659">
                                            <p:txEl>
                                              <p:pRg st="6" end="6"/>
                                            </p:txEl>
                                          </p:spTgt>
                                        </p:tgtEl>
                                        <p:attrNameLst>
                                          <p:attrName>style.visibility</p:attrName>
                                        </p:attrNameLst>
                                      </p:cBhvr>
                                      <p:to>
                                        <p:strVal val="visible"/>
                                      </p:to>
                                    </p:set>
                                    <p:anim calcmode="lin" valueType="num">
                                      <p:cBhvr additive="base">
                                        <p:cTn id="62" dur="500" fill="hold"/>
                                        <p:tgtEl>
                                          <p:spTgt spid="838659">
                                            <p:txEl>
                                              <p:pRg st="6" end="6"/>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38659">
                                            <p:txEl>
                                              <p:pRg st="6" end="6"/>
                                            </p:txEl>
                                          </p:spTgt>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8659">
                                            <p:txEl>
                                              <p:pRg st="7" end="7"/>
                                            </p:txEl>
                                          </p:spTgt>
                                        </p:tgtEl>
                                        <p:attrNameLst>
                                          <p:attrName>style.visibility</p:attrName>
                                        </p:attrNameLst>
                                      </p:cBhvr>
                                      <p:to>
                                        <p:strVal val="visible"/>
                                      </p:to>
                                    </p:set>
                                    <p:anim calcmode="lin" valueType="num">
                                      <p:cBhvr additive="base">
                                        <p:cTn id="66" dur="500" fill="hold"/>
                                        <p:tgtEl>
                                          <p:spTgt spid="838659">
                                            <p:txEl>
                                              <p:pRg st="7" end="7"/>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838659">
                                            <p:txEl>
                                              <p:pRg st="7" end="7"/>
                                            </p:txEl>
                                          </p:spTgt>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8659">
                                            <p:txEl>
                                              <p:pRg st="8" end="8"/>
                                            </p:txEl>
                                          </p:spTgt>
                                        </p:tgtEl>
                                        <p:attrNameLst>
                                          <p:attrName>style.visibility</p:attrName>
                                        </p:attrNameLst>
                                      </p:cBhvr>
                                      <p:to>
                                        <p:strVal val="visible"/>
                                      </p:to>
                                    </p:set>
                                    <p:anim calcmode="lin" valueType="num">
                                      <p:cBhvr additive="base">
                                        <p:cTn id="70" dur="500" fill="hold"/>
                                        <p:tgtEl>
                                          <p:spTgt spid="838659">
                                            <p:txEl>
                                              <p:pRg st="8" end="8"/>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8386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915400" cy="533400"/>
          </a:xfrm>
        </p:spPr>
        <p:txBody>
          <a:bodyPr/>
          <a:lstStyle/>
          <a:p>
            <a:r>
              <a:rPr lang="en-US" smtClean="0"/>
              <a:t>Review: Memory-Mapped Display Controller Example</a:t>
            </a:r>
          </a:p>
        </p:txBody>
      </p:sp>
      <p:sp>
        <p:nvSpPr>
          <p:cNvPr id="848899" name="Rectangle 3"/>
          <p:cNvSpPr>
            <a:spLocks noGrp="1" noChangeArrowheads="1"/>
          </p:cNvSpPr>
          <p:nvPr>
            <p:ph type="body" idx="1"/>
          </p:nvPr>
        </p:nvSpPr>
        <p:spPr>
          <a:xfrm>
            <a:off x="0" y="609600"/>
            <a:ext cx="5867400" cy="5943600"/>
          </a:xfrm>
        </p:spPr>
        <p:txBody>
          <a:bodyPr/>
          <a:lstStyle/>
          <a:p>
            <a:pPr>
              <a:lnSpc>
                <a:spcPct val="80000"/>
              </a:lnSpc>
              <a:spcBef>
                <a:spcPct val="10000"/>
              </a:spcBef>
            </a:pPr>
            <a:r>
              <a:rPr lang="en-US" smtClean="0"/>
              <a:t>Memory-Mapped:</a:t>
            </a:r>
          </a:p>
          <a:p>
            <a:pPr lvl="1">
              <a:lnSpc>
                <a:spcPct val="80000"/>
              </a:lnSpc>
              <a:spcBef>
                <a:spcPct val="10000"/>
              </a:spcBef>
            </a:pPr>
            <a:r>
              <a:rPr lang="en-US" smtClean="0"/>
              <a:t>Hardware maps control registers and display memory to physical address space</a:t>
            </a:r>
          </a:p>
          <a:p>
            <a:pPr lvl="2">
              <a:lnSpc>
                <a:spcPct val="80000"/>
              </a:lnSpc>
              <a:spcBef>
                <a:spcPct val="10000"/>
              </a:spcBef>
            </a:pPr>
            <a:r>
              <a:rPr lang="en-US" smtClean="0"/>
              <a:t>Addresses set by hardware jumpers or programming at boot time</a:t>
            </a:r>
          </a:p>
          <a:p>
            <a:pPr lvl="1">
              <a:lnSpc>
                <a:spcPct val="80000"/>
              </a:lnSpc>
              <a:spcBef>
                <a:spcPct val="10000"/>
              </a:spcBef>
            </a:pPr>
            <a:r>
              <a:rPr lang="en-US" smtClean="0"/>
              <a:t>Simply writing to display memory (also called the “frame buffer”) changes image on screen</a:t>
            </a:r>
          </a:p>
          <a:p>
            <a:pPr lvl="2">
              <a:lnSpc>
                <a:spcPct val="80000"/>
              </a:lnSpc>
              <a:spcBef>
                <a:spcPct val="10000"/>
              </a:spcBef>
            </a:pPr>
            <a:r>
              <a:rPr lang="en-US" smtClean="0"/>
              <a:t>Addr: 0x8000F000—0x8000FFFF</a:t>
            </a:r>
          </a:p>
          <a:p>
            <a:pPr lvl="1">
              <a:lnSpc>
                <a:spcPct val="80000"/>
              </a:lnSpc>
              <a:spcBef>
                <a:spcPct val="10000"/>
              </a:spcBef>
            </a:pPr>
            <a:r>
              <a:rPr lang="en-US" smtClean="0"/>
              <a:t>Writing graphics description to command-queue area </a:t>
            </a:r>
          </a:p>
          <a:p>
            <a:pPr lvl="2">
              <a:lnSpc>
                <a:spcPct val="80000"/>
              </a:lnSpc>
              <a:spcBef>
                <a:spcPct val="10000"/>
              </a:spcBef>
            </a:pPr>
            <a:r>
              <a:rPr lang="en-US" smtClean="0"/>
              <a:t>Say enter a set of triangles that describe some scene</a:t>
            </a:r>
          </a:p>
          <a:p>
            <a:pPr lvl="2">
              <a:lnSpc>
                <a:spcPct val="80000"/>
              </a:lnSpc>
              <a:spcBef>
                <a:spcPct val="10000"/>
              </a:spcBef>
            </a:pPr>
            <a:r>
              <a:rPr lang="en-US" smtClean="0"/>
              <a:t>Addr: 0x80010000—0x8001FFFF</a:t>
            </a:r>
          </a:p>
          <a:p>
            <a:pPr lvl="1">
              <a:lnSpc>
                <a:spcPct val="80000"/>
              </a:lnSpc>
              <a:spcBef>
                <a:spcPct val="10000"/>
              </a:spcBef>
            </a:pPr>
            <a:r>
              <a:rPr lang="en-US" smtClean="0"/>
              <a:t>Writing to the command register may cause on-board graphics hardware to do something</a:t>
            </a:r>
          </a:p>
          <a:p>
            <a:pPr lvl="2">
              <a:lnSpc>
                <a:spcPct val="80000"/>
              </a:lnSpc>
              <a:spcBef>
                <a:spcPct val="10000"/>
              </a:spcBef>
            </a:pPr>
            <a:r>
              <a:rPr lang="en-US" smtClean="0"/>
              <a:t>Say render the above scene</a:t>
            </a:r>
          </a:p>
          <a:p>
            <a:pPr lvl="2">
              <a:lnSpc>
                <a:spcPct val="80000"/>
              </a:lnSpc>
              <a:spcBef>
                <a:spcPct val="10000"/>
              </a:spcBef>
            </a:pPr>
            <a:r>
              <a:rPr lang="en-US" smtClean="0"/>
              <a:t>Addr: 0x0007F004</a:t>
            </a:r>
          </a:p>
          <a:p>
            <a:pPr>
              <a:lnSpc>
                <a:spcPct val="80000"/>
              </a:lnSpc>
              <a:spcBef>
                <a:spcPct val="10000"/>
              </a:spcBef>
            </a:pPr>
            <a:r>
              <a:rPr lang="en-US" smtClean="0"/>
              <a:t>Can protect with page tables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00600"/>
            <a:ext cx="1276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3" name="Group 18"/>
          <p:cNvGrpSpPr>
            <a:grpSpLocks/>
          </p:cNvGrpSpPr>
          <p:nvPr/>
        </p:nvGrpSpPr>
        <p:grpSpPr bwMode="auto">
          <a:xfrm>
            <a:off x="5808663" y="908050"/>
            <a:ext cx="3259137" cy="5187950"/>
            <a:chOff x="3659" y="572"/>
            <a:chExt cx="2053" cy="3268"/>
          </a:xfrm>
        </p:grpSpPr>
        <p:sp>
          <p:nvSpPr>
            <p:cNvPr id="7174" name="Rectangle 5"/>
            <p:cNvSpPr>
              <a:spLocks noChangeArrowheads="1"/>
            </p:cNvSpPr>
            <p:nvPr/>
          </p:nvSpPr>
          <p:spPr bwMode="auto">
            <a:xfrm>
              <a:off x="4556" y="572"/>
              <a:ext cx="768" cy="2736"/>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75" name="Rectangle 6"/>
            <p:cNvSpPr>
              <a:spLocks noChangeArrowheads="1"/>
            </p:cNvSpPr>
            <p:nvPr/>
          </p:nvSpPr>
          <p:spPr bwMode="auto">
            <a:xfrm>
              <a:off x="4556" y="1340"/>
              <a:ext cx="768" cy="57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spcBef>
                  <a:spcPct val="0"/>
                </a:spcBef>
              </a:pPr>
              <a:r>
                <a:rPr lang="en-US"/>
                <a:t>Display</a:t>
              </a:r>
            </a:p>
            <a:p>
              <a:pPr marL="228600" indent="-228600">
                <a:spcBef>
                  <a:spcPct val="0"/>
                </a:spcBef>
              </a:pPr>
              <a:r>
                <a:rPr lang="en-US"/>
                <a:t>Memory</a:t>
              </a:r>
            </a:p>
          </p:txBody>
        </p:sp>
        <p:sp>
          <p:nvSpPr>
            <p:cNvPr id="7176" name="Text Box 7"/>
            <p:cNvSpPr txBox="1">
              <a:spLocks noChangeArrowheads="1"/>
            </p:cNvSpPr>
            <p:nvPr/>
          </p:nvSpPr>
          <p:spPr bwMode="auto">
            <a:xfrm>
              <a:off x="3659" y="1856"/>
              <a:ext cx="892"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600"/>
                <a:t>0x8000F000</a:t>
              </a:r>
            </a:p>
          </p:txBody>
        </p:sp>
        <p:sp>
          <p:nvSpPr>
            <p:cNvPr id="7177" name="Text Box 8"/>
            <p:cNvSpPr txBox="1">
              <a:spLocks noChangeArrowheads="1"/>
            </p:cNvSpPr>
            <p:nvPr/>
          </p:nvSpPr>
          <p:spPr bwMode="auto">
            <a:xfrm>
              <a:off x="3660" y="1328"/>
              <a:ext cx="892"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600"/>
                <a:t>0x80010000</a:t>
              </a:r>
            </a:p>
          </p:txBody>
        </p:sp>
        <p:sp>
          <p:nvSpPr>
            <p:cNvPr id="7178" name="Text Box 9"/>
            <p:cNvSpPr txBox="1">
              <a:spLocks noChangeArrowheads="1"/>
            </p:cNvSpPr>
            <p:nvPr/>
          </p:nvSpPr>
          <p:spPr bwMode="auto">
            <a:xfrm>
              <a:off x="4168" y="3404"/>
              <a:ext cx="1544" cy="43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a:t>Physical Address</a:t>
              </a:r>
            </a:p>
            <a:p>
              <a:r>
                <a:rPr lang="en-US"/>
                <a:t>Space</a:t>
              </a:r>
            </a:p>
          </p:txBody>
        </p:sp>
        <p:sp>
          <p:nvSpPr>
            <p:cNvPr id="7179" name="Rectangle 10"/>
            <p:cNvSpPr>
              <a:spLocks noChangeArrowheads="1"/>
            </p:cNvSpPr>
            <p:nvPr/>
          </p:nvSpPr>
          <p:spPr bwMode="auto">
            <a:xfrm>
              <a:off x="4556" y="2588"/>
              <a:ext cx="76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Status</a:t>
              </a:r>
            </a:p>
          </p:txBody>
        </p:sp>
        <p:sp>
          <p:nvSpPr>
            <p:cNvPr id="7180" name="Text Box 11"/>
            <p:cNvSpPr txBox="1">
              <a:spLocks noChangeArrowheads="1"/>
            </p:cNvSpPr>
            <p:nvPr/>
          </p:nvSpPr>
          <p:spPr bwMode="auto">
            <a:xfrm>
              <a:off x="3660" y="2600"/>
              <a:ext cx="892"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600"/>
                <a:t>0x0007F000</a:t>
              </a:r>
            </a:p>
          </p:txBody>
        </p:sp>
        <p:sp>
          <p:nvSpPr>
            <p:cNvPr id="7181" name="Rectangle 12"/>
            <p:cNvSpPr>
              <a:spLocks noChangeArrowheads="1"/>
            </p:cNvSpPr>
            <p:nvPr/>
          </p:nvSpPr>
          <p:spPr bwMode="auto">
            <a:xfrm>
              <a:off x="4556" y="2396"/>
              <a:ext cx="76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r>
                <a:rPr lang="en-US"/>
                <a:t>Command</a:t>
              </a:r>
            </a:p>
          </p:txBody>
        </p:sp>
        <p:sp>
          <p:nvSpPr>
            <p:cNvPr id="7182" name="Text Box 13"/>
            <p:cNvSpPr txBox="1">
              <a:spLocks noChangeArrowheads="1"/>
            </p:cNvSpPr>
            <p:nvPr/>
          </p:nvSpPr>
          <p:spPr bwMode="auto">
            <a:xfrm>
              <a:off x="3660" y="2408"/>
              <a:ext cx="892"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600"/>
                <a:t>0x0007F004</a:t>
              </a:r>
            </a:p>
          </p:txBody>
        </p:sp>
        <p:sp>
          <p:nvSpPr>
            <p:cNvPr id="7183" name="Rectangle 15"/>
            <p:cNvSpPr>
              <a:spLocks noChangeArrowheads="1"/>
            </p:cNvSpPr>
            <p:nvPr/>
          </p:nvSpPr>
          <p:spPr bwMode="auto">
            <a:xfrm>
              <a:off x="4556" y="768"/>
              <a:ext cx="768" cy="576"/>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marL="228600" indent="-228600">
                <a:spcBef>
                  <a:spcPct val="0"/>
                </a:spcBef>
              </a:pPr>
              <a:r>
                <a:rPr lang="en-US"/>
                <a:t>Graphics</a:t>
              </a:r>
            </a:p>
            <a:p>
              <a:pPr marL="228600" indent="-228600">
                <a:spcBef>
                  <a:spcPct val="0"/>
                </a:spcBef>
              </a:pPr>
              <a:r>
                <a:rPr lang="en-US"/>
                <a:t>Command</a:t>
              </a:r>
            </a:p>
            <a:p>
              <a:pPr marL="228600" indent="-228600">
                <a:spcBef>
                  <a:spcPct val="0"/>
                </a:spcBef>
              </a:pPr>
              <a:r>
                <a:rPr lang="en-US"/>
                <a:t>Queue</a:t>
              </a:r>
            </a:p>
          </p:txBody>
        </p:sp>
        <p:sp>
          <p:nvSpPr>
            <p:cNvPr id="7184" name="Text Box 16"/>
            <p:cNvSpPr txBox="1">
              <a:spLocks noChangeArrowheads="1"/>
            </p:cNvSpPr>
            <p:nvPr/>
          </p:nvSpPr>
          <p:spPr bwMode="auto">
            <a:xfrm>
              <a:off x="3668" y="732"/>
              <a:ext cx="892"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r>
                <a:rPr lang="en-US" sz="1600"/>
                <a:t>0x80020000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Goals for Today</a:t>
            </a:r>
          </a:p>
        </p:txBody>
      </p:sp>
      <p:sp>
        <p:nvSpPr>
          <p:cNvPr id="8195" name="Rectangle 3"/>
          <p:cNvSpPr>
            <a:spLocks noGrp="1" noChangeArrowheads="1"/>
          </p:cNvSpPr>
          <p:nvPr>
            <p:ph type="body" idx="1"/>
          </p:nvPr>
        </p:nvSpPr>
        <p:spPr/>
        <p:txBody>
          <a:bodyPr/>
          <a:lstStyle/>
          <a:p>
            <a:r>
              <a:rPr lang="en-US" smtClean="0"/>
              <a:t>Finish Discussing I/O Systems</a:t>
            </a:r>
          </a:p>
          <a:p>
            <a:pPr lvl="1"/>
            <a:r>
              <a:rPr lang="en-US" smtClean="0"/>
              <a:t>Hardware Access</a:t>
            </a:r>
          </a:p>
          <a:p>
            <a:pPr lvl="1"/>
            <a:r>
              <a:rPr lang="en-US" smtClean="0"/>
              <a:t>Device Drivers</a:t>
            </a:r>
          </a:p>
          <a:p>
            <a:r>
              <a:rPr lang="en-US" smtClean="0"/>
              <a:t>Disk Performance</a:t>
            </a:r>
          </a:p>
          <a:p>
            <a:pPr lvl="1"/>
            <a:r>
              <a:rPr lang="en-US" smtClean="0"/>
              <a:t>Hardware performance parameters</a:t>
            </a:r>
          </a:p>
          <a:p>
            <a:pPr lvl="1"/>
            <a:r>
              <a:rPr lang="en-US" smtClean="0"/>
              <a:t>Queuing Theory</a:t>
            </a:r>
          </a:p>
          <a:p>
            <a:r>
              <a:rPr lang="en-US" smtClean="0"/>
              <a:t>File Systems</a:t>
            </a:r>
          </a:p>
          <a:p>
            <a:pPr lvl="1"/>
            <a:r>
              <a:rPr lang="en-US" smtClean="0"/>
              <a:t>Structure, Naming, Directories, and Caching</a:t>
            </a:r>
          </a:p>
          <a:p>
            <a:endParaRPr lang="en-US" smtClean="0"/>
          </a:p>
          <a:p>
            <a:endParaRPr lang="en-US" smtClean="0"/>
          </a:p>
          <a:p>
            <a:pPr>
              <a:buFontTx/>
              <a:buNone/>
            </a:pPr>
            <a:endParaRPr lang="en-US" smtClean="0"/>
          </a:p>
          <a:p>
            <a:pPr lvl="1"/>
            <a:endParaRPr lang="en-US" smtClean="0"/>
          </a:p>
          <a:p>
            <a:endParaRPr lang="en-US" smtClean="0"/>
          </a:p>
          <a:p>
            <a:endParaRPr lang="en-US" smtClean="0"/>
          </a:p>
        </p:txBody>
      </p:sp>
      <p:sp>
        <p:nvSpPr>
          <p:cNvPr id="8196" name="Text Box 4"/>
          <p:cNvSpPr txBox="1">
            <a:spLocks noChangeArrowheads="1"/>
          </p:cNvSpPr>
          <p:nvPr/>
        </p:nvSpPr>
        <p:spPr bwMode="auto">
          <a:xfrm>
            <a:off x="554038" y="5410200"/>
            <a:ext cx="79041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defRPr sz="2200" b="1">
                <a:solidFill>
                  <a:schemeClr val="tx1"/>
                </a:solidFill>
                <a:latin typeface="Comic Sans MS" pitchFamily="66" charset="0"/>
              </a:defRPr>
            </a:lvl1pPr>
            <a:lvl2pPr marL="742950" indent="-285750">
              <a:defRPr sz="2200" b="1">
                <a:solidFill>
                  <a:schemeClr val="tx1"/>
                </a:solidFill>
                <a:latin typeface="Comic Sans MS" pitchFamily="66" charset="0"/>
              </a:defRPr>
            </a:lvl2pPr>
            <a:lvl3pPr marL="1143000" indent="-228600">
              <a:defRPr sz="2200" b="1">
                <a:solidFill>
                  <a:schemeClr val="tx1"/>
                </a:solidFill>
                <a:latin typeface="Comic Sans MS" pitchFamily="66" charset="0"/>
              </a:defRPr>
            </a:lvl3pPr>
            <a:lvl4pPr marL="1600200" indent="-228600">
              <a:defRPr sz="2200" b="1">
                <a:solidFill>
                  <a:schemeClr val="tx1"/>
                </a:solidFill>
                <a:latin typeface="Comic Sans MS" pitchFamily="66" charset="0"/>
              </a:defRPr>
            </a:lvl4pPr>
            <a:lvl5pPr marL="2057400" indent="-228600">
              <a:defRPr sz="2200" b="1">
                <a:solidFill>
                  <a:schemeClr val="tx1"/>
                </a:solidFill>
                <a:latin typeface="Comic Sans MS"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itchFamily="66" charset="0"/>
              </a:defRPr>
            </a:lvl9pPr>
          </a:lstStyle>
          <a:p>
            <a:pPr algn="l">
              <a:lnSpc>
                <a:spcPct val="100000"/>
              </a:lnSpc>
              <a:spcBef>
                <a:spcPct val="0"/>
              </a:spcBef>
              <a:buSzTx/>
            </a:pPr>
            <a:r>
              <a:rPr lang="en-US" sz="2000"/>
              <a:t>Note: Some slides and/or pictures in the following are</a:t>
            </a:r>
          </a:p>
          <a:p>
            <a:pPr algn="l">
              <a:lnSpc>
                <a:spcPct val="100000"/>
              </a:lnSpc>
              <a:spcBef>
                <a:spcPct val="0"/>
              </a:spcBef>
              <a:buSzTx/>
            </a:pPr>
            <a:r>
              <a:rPr lang="en-US" sz="2000"/>
              <a:t>adapted from slides ©2005 Silberschatz, Galvin, and Gagne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Transfering Data To/From Controller</a:t>
            </a:r>
          </a:p>
        </p:txBody>
      </p:sp>
      <p:sp>
        <p:nvSpPr>
          <p:cNvPr id="841731" name="Rectangle 3"/>
          <p:cNvSpPr>
            <a:spLocks noGrp="1" noChangeArrowheads="1"/>
          </p:cNvSpPr>
          <p:nvPr>
            <p:ph type="body" idx="1"/>
          </p:nvPr>
        </p:nvSpPr>
        <p:spPr>
          <a:xfrm>
            <a:off x="152400" y="609600"/>
            <a:ext cx="8686800" cy="5105400"/>
          </a:xfrm>
        </p:spPr>
        <p:txBody>
          <a:bodyPr/>
          <a:lstStyle/>
          <a:p>
            <a:pPr>
              <a:lnSpc>
                <a:spcPct val="80000"/>
              </a:lnSpc>
              <a:spcBef>
                <a:spcPct val="5000"/>
              </a:spcBef>
            </a:pPr>
            <a:r>
              <a:rPr lang="en-US" smtClean="0">
                <a:solidFill>
                  <a:schemeClr val="hlink"/>
                </a:solidFill>
              </a:rPr>
              <a:t>Programmed I/O:</a:t>
            </a:r>
          </a:p>
          <a:p>
            <a:pPr lvl="1">
              <a:lnSpc>
                <a:spcPct val="80000"/>
              </a:lnSpc>
              <a:spcBef>
                <a:spcPct val="5000"/>
              </a:spcBef>
            </a:pPr>
            <a:r>
              <a:rPr lang="en-US" smtClean="0"/>
              <a:t>Each byte transferred via processor in/out or load/store</a:t>
            </a:r>
          </a:p>
          <a:p>
            <a:pPr lvl="1">
              <a:lnSpc>
                <a:spcPct val="80000"/>
              </a:lnSpc>
              <a:spcBef>
                <a:spcPct val="5000"/>
              </a:spcBef>
            </a:pPr>
            <a:r>
              <a:rPr lang="en-US" smtClean="0"/>
              <a:t>Pro: Simple hardware, easy to program</a:t>
            </a:r>
          </a:p>
          <a:p>
            <a:pPr lvl="1">
              <a:lnSpc>
                <a:spcPct val="80000"/>
              </a:lnSpc>
              <a:spcBef>
                <a:spcPct val="5000"/>
              </a:spcBef>
            </a:pPr>
            <a:r>
              <a:rPr lang="en-US" smtClean="0"/>
              <a:t>Con: Consumes processor cycles </a:t>
            </a:r>
            <a:r>
              <a:rPr lang="en-US" smtClean="0">
                <a:sym typeface="Symbol" pitchFamily="18" charset="2"/>
              </a:rPr>
              <a:t>proportional to data size</a:t>
            </a:r>
            <a:endParaRPr lang="el-GR" smtClean="0">
              <a:sym typeface="Symbol" pitchFamily="18" charset="2"/>
            </a:endParaRPr>
          </a:p>
          <a:p>
            <a:pPr>
              <a:lnSpc>
                <a:spcPct val="80000"/>
              </a:lnSpc>
              <a:spcBef>
                <a:spcPct val="5000"/>
              </a:spcBef>
            </a:pPr>
            <a:r>
              <a:rPr lang="en-US" smtClean="0">
                <a:solidFill>
                  <a:schemeClr val="hlink"/>
                </a:solidFill>
              </a:rPr>
              <a:t>Direct Memory Access:</a:t>
            </a:r>
          </a:p>
          <a:p>
            <a:pPr lvl="1">
              <a:lnSpc>
                <a:spcPct val="80000"/>
              </a:lnSpc>
              <a:spcBef>
                <a:spcPct val="5000"/>
              </a:spcBef>
            </a:pPr>
            <a:r>
              <a:rPr lang="en-US" smtClean="0"/>
              <a:t>Give controller access to memory bus</a:t>
            </a:r>
          </a:p>
          <a:p>
            <a:pPr lvl="1">
              <a:lnSpc>
                <a:spcPct val="80000"/>
              </a:lnSpc>
              <a:spcBef>
                <a:spcPct val="5000"/>
              </a:spcBef>
            </a:pPr>
            <a:r>
              <a:rPr lang="en-US" smtClean="0"/>
              <a:t>Ask it to transfer data to/from memory directly</a:t>
            </a:r>
          </a:p>
          <a:p>
            <a:pPr>
              <a:lnSpc>
                <a:spcPct val="80000"/>
              </a:lnSpc>
              <a:spcBef>
                <a:spcPct val="5000"/>
              </a:spcBef>
            </a:pPr>
            <a:r>
              <a:rPr lang="en-US" smtClean="0"/>
              <a:t>Sample interaction with DMA controller (from book):</a:t>
            </a:r>
          </a:p>
        </p:txBody>
      </p:sp>
      <p:pic>
        <p:nvPicPr>
          <p:cNvPr id="841732" name="Picture 4"/>
          <p:cNvPicPr>
            <a:picLocks noChangeAspect="1" noChangeArrowheads="1"/>
          </p:cNvPicPr>
          <p:nvPr/>
        </p:nvPicPr>
        <p:blipFill>
          <a:blip r:embed="rId2">
            <a:extLst>
              <a:ext uri="{28A0092B-C50C-407E-A947-70E740481C1C}">
                <a14:useLocalDpi xmlns:a14="http://schemas.microsoft.com/office/drawing/2010/main" val="0"/>
              </a:ext>
            </a:extLst>
          </a:blip>
          <a:srcRect l="464" t="5923" r="464" b="5925"/>
          <a:stretch>
            <a:fillRect/>
          </a:stretch>
        </p:blipFill>
        <p:spPr bwMode="auto">
          <a:xfrm>
            <a:off x="1524000" y="3044825"/>
            <a:ext cx="5715000" cy="381317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1+#ppt_w/2"/>
                                          </p:val>
                                        </p:tav>
                                        <p:tav tm="100000">
                                          <p:val>
                                            <p:strVal val="#ppt_x"/>
                                          </p:val>
                                        </p:tav>
                                      </p:tavLst>
                                    </p:anim>
                                    <p:anim calcmode="lin" valueType="num">
                                      <p:cBhvr additive="base">
                                        <p:cTn id="46" dur="500" fill="hold"/>
                                        <p:tgtEl>
                                          <p:spTgt spid="841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A Kernel I/O Structure</a:t>
            </a:r>
            <a:endParaRPr lang="en-US" sz="180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l="967" t="1918" r="719" b="2216"/>
          <a:stretch>
            <a:fillRect/>
          </a:stretch>
        </p:blipFill>
        <p:spPr bwMode="auto">
          <a:xfrm>
            <a:off x="1143000" y="841375"/>
            <a:ext cx="6872288" cy="50260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Device Drivers</a:t>
            </a:r>
          </a:p>
        </p:txBody>
      </p:sp>
      <p:sp>
        <p:nvSpPr>
          <p:cNvPr id="839683" name="Rectangle 3"/>
          <p:cNvSpPr>
            <a:spLocks noGrp="1" noChangeArrowheads="1"/>
          </p:cNvSpPr>
          <p:nvPr>
            <p:ph type="body" idx="1"/>
          </p:nvPr>
        </p:nvSpPr>
        <p:spPr>
          <a:xfrm>
            <a:off x="152400" y="685800"/>
            <a:ext cx="8763000" cy="6019800"/>
          </a:xfrm>
        </p:spPr>
        <p:txBody>
          <a:bodyPr/>
          <a:lstStyle/>
          <a:p>
            <a:pPr>
              <a:lnSpc>
                <a:spcPct val="80000"/>
              </a:lnSpc>
              <a:spcBef>
                <a:spcPct val="20000"/>
              </a:spcBef>
            </a:pPr>
            <a:r>
              <a:rPr lang="en-US" smtClean="0">
                <a:solidFill>
                  <a:schemeClr val="hlink"/>
                </a:solidFill>
              </a:rPr>
              <a:t>Device Driver: </a:t>
            </a:r>
            <a:r>
              <a:rPr lang="en-US" smtClean="0"/>
              <a:t>Device-specific code in the kernel that interacts directly with the device hardware</a:t>
            </a:r>
          </a:p>
          <a:p>
            <a:pPr lvl="1">
              <a:lnSpc>
                <a:spcPct val="80000"/>
              </a:lnSpc>
              <a:spcBef>
                <a:spcPct val="20000"/>
              </a:spcBef>
            </a:pPr>
            <a:r>
              <a:rPr lang="en-US" smtClean="0"/>
              <a:t>Supports a standard, internal interface</a:t>
            </a:r>
          </a:p>
          <a:p>
            <a:pPr lvl="1">
              <a:lnSpc>
                <a:spcPct val="80000"/>
              </a:lnSpc>
              <a:spcBef>
                <a:spcPct val="20000"/>
              </a:spcBef>
            </a:pPr>
            <a:r>
              <a:rPr lang="en-US" smtClean="0"/>
              <a:t>Same kernel I/O system can interact easily with different device drivers</a:t>
            </a:r>
          </a:p>
          <a:p>
            <a:pPr lvl="1">
              <a:lnSpc>
                <a:spcPct val="80000"/>
              </a:lnSpc>
              <a:spcBef>
                <a:spcPct val="20000"/>
              </a:spcBef>
            </a:pPr>
            <a:r>
              <a:rPr lang="en-US" smtClean="0"/>
              <a:t>Special device-specific configuration supported with the </a:t>
            </a:r>
            <a:r>
              <a:rPr lang="en-US" smtClean="0">
                <a:latin typeface="Courier New" pitchFamily="49" charset="0"/>
              </a:rPr>
              <a:t>ioctl()</a:t>
            </a:r>
            <a:r>
              <a:rPr lang="en-US" smtClean="0"/>
              <a:t> system call</a:t>
            </a:r>
          </a:p>
          <a:p>
            <a:pPr>
              <a:lnSpc>
                <a:spcPct val="80000"/>
              </a:lnSpc>
              <a:spcBef>
                <a:spcPct val="20000"/>
              </a:spcBef>
            </a:pPr>
            <a:r>
              <a:rPr lang="en-US" smtClean="0"/>
              <a:t>Device Drivers typically divided into two pieces:</a:t>
            </a:r>
          </a:p>
          <a:p>
            <a:pPr lvl="1">
              <a:lnSpc>
                <a:spcPct val="80000"/>
              </a:lnSpc>
              <a:spcBef>
                <a:spcPct val="20000"/>
              </a:spcBef>
            </a:pPr>
            <a:r>
              <a:rPr lang="en-US" smtClean="0"/>
              <a:t>Top half: accessed in call path from system calls</a:t>
            </a:r>
          </a:p>
          <a:p>
            <a:pPr lvl="2">
              <a:lnSpc>
                <a:spcPct val="80000"/>
              </a:lnSpc>
              <a:spcBef>
                <a:spcPct val="20000"/>
              </a:spcBef>
            </a:pPr>
            <a:r>
              <a:rPr lang="en-US" smtClean="0"/>
              <a:t>implements a set of </a:t>
            </a:r>
            <a:r>
              <a:rPr lang="en-US" smtClean="0">
                <a:solidFill>
                  <a:schemeClr val="hlink"/>
                </a:solidFill>
              </a:rPr>
              <a:t>standard, cross-device calls</a:t>
            </a:r>
            <a:r>
              <a:rPr lang="en-US" smtClean="0"/>
              <a:t> like </a:t>
            </a:r>
            <a:r>
              <a:rPr lang="en-US" smtClean="0">
                <a:latin typeface="Courier New" pitchFamily="49" charset="0"/>
              </a:rPr>
              <a:t>open()</a:t>
            </a:r>
            <a:r>
              <a:rPr lang="en-US" smtClean="0"/>
              <a:t>,</a:t>
            </a:r>
            <a:r>
              <a:rPr lang="en-US" smtClean="0">
                <a:latin typeface="Courier New" pitchFamily="49" charset="0"/>
              </a:rPr>
              <a:t> close()</a:t>
            </a:r>
            <a:r>
              <a:rPr lang="en-US" smtClean="0"/>
              <a:t>,</a:t>
            </a:r>
            <a:r>
              <a:rPr lang="en-US" smtClean="0">
                <a:latin typeface="Courier New" pitchFamily="49" charset="0"/>
              </a:rPr>
              <a:t> read()</a:t>
            </a:r>
            <a:r>
              <a:rPr lang="en-US" smtClean="0"/>
              <a:t>,</a:t>
            </a:r>
            <a:r>
              <a:rPr lang="en-US" smtClean="0">
                <a:latin typeface="Courier New" pitchFamily="49" charset="0"/>
              </a:rPr>
              <a:t> write()</a:t>
            </a:r>
            <a:r>
              <a:rPr lang="en-US" smtClean="0"/>
              <a:t>,</a:t>
            </a:r>
            <a:r>
              <a:rPr lang="en-US" smtClean="0">
                <a:latin typeface="Courier New" pitchFamily="49" charset="0"/>
              </a:rPr>
              <a:t> ioctl()</a:t>
            </a:r>
            <a:r>
              <a:rPr lang="en-US" smtClean="0"/>
              <a:t>,</a:t>
            </a:r>
            <a:r>
              <a:rPr lang="en-US" smtClean="0">
                <a:latin typeface="Courier New" pitchFamily="49" charset="0"/>
              </a:rPr>
              <a:t> strategy()</a:t>
            </a:r>
          </a:p>
          <a:p>
            <a:pPr lvl="2">
              <a:lnSpc>
                <a:spcPct val="80000"/>
              </a:lnSpc>
              <a:spcBef>
                <a:spcPct val="20000"/>
              </a:spcBef>
            </a:pPr>
            <a:r>
              <a:rPr lang="en-US" smtClean="0"/>
              <a:t>This is the kernel’s interface to the device driver</a:t>
            </a:r>
          </a:p>
          <a:p>
            <a:pPr lvl="2">
              <a:lnSpc>
                <a:spcPct val="80000"/>
              </a:lnSpc>
              <a:spcBef>
                <a:spcPct val="20000"/>
              </a:spcBef>
            </a:pPr>
            <a:r>
              <a:rPr lang="en-US" smtClean="0"/>
              <a:t>Top half will </a:t>
            </a:r>
            <a:r>
              <a:rPr lang="en-US" i="1" smtClean="0"/>
              <a:t>start</a:t>
            </a:r>
            <a:r>
              <a:rPr lang="en-US" smtClean="0"/>
              <a:t> I/O to device, may put thread to sleep until finished</a:t>
            </a:r>
          </a:p>
          <a:p>
            <a:pPr lvl="1">
              <a:lnSpc>
                <a:spcPct val="80000"/>
              </a:lnSpc>
              <a:spcBef>
                <a:spcPct val="20000"/>
              </a:spcBef>
            </a:pPr>
            <a:r>
              <a:rPr lang="en-US" smtClean="0"/>
              <a:t>Bottom half: run as interrupt routine</a:t>
            </a:r>
          </a:p>
          <a:p>
            <a:pPr lvl="2">
              <a:lnSpc>
                <a:spcPct val="80000"/>
              </a:lnSpc>
              <a:spcBef>
                <a:spcPct val="20000"/>
              </a:spcBef>
            </a:pPr>
            <a:r>
              <a:rPr lang="en-US" smtClean="0"/>
              <a:t>Gets input or transfers next block of output</a:t>
            </a:r>
          </a:p>
          <a:p>
            <a:pPr lvl="2">
              <a:lnSpc>
                <a:spcPct val="80000"/>
              </a:lnSpc>
              <a:spcBef>
                <a:spcPct val="20000"/>
              </a:spcBef>
            </a:pPr>
            <a:r>
              <a:rPr lang="en-US" smtClean="0"/>
              <a:t>May wake sleeping threads if I/O now complete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683">
                                            <p:txEl>
                                              <p:pRg st="0" end="0"/>
                                            </p:txEl>
                                          </p:spTgt>
                                        </p:tgtEl>
                                        <p:attrNameLst>
                                          <p:attrName>style.visibility</p:attrName>
                                        </p:attrNameLst>
                                      </p:cBhvr>
                                      <p:to>
                                        <p:strVal val="visible"/>
                                      </p:to>
                                    </p:set>
                                    <p:anim calcmode="lin" valueType="num">
                                      <p:cBhvr additive="base">
                                        <p:cTn id="7" dur="500" fill="hold"/>
                                        <p:tgtEl>
                                          <p:spTgt spid="839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6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9683">
                                            <p:txEl>
                                              <p:pRg st="1" end="1"/>
                                            </p:txEl>
                                          </p:spTgt>
                                        </p:tgtEl>
                                        <p:attrNameLst>
                                          <p:attrName>style.visibility</p:attrName>
                                        </p:attrNameLst>
                                      </p:cBhvr>
                                      <p:to>
                                        <p:strVal val="visible"/>
                                      </p:to>
                                    </p:set>
                                    <p:anim calcmode="lin" valueType="num">
                                      <p:cBhvr additive="base">
                                        <p:cTn id="11" dur="500" fill="hold"/>
                                        <p:tgtEl>
                                          <p:spTgt spid="8396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968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39683">
                                            <p:txEl>
                                              <p:pRg st="2" end="2"/>
                                            </p:txEl>
                                          </p:spTgt>
                                        </p:tgtEl>
                                        <p:attrNameLst>
                                          <p:attrName>style.visibility</p:attrName>
                                        </p:attrNameLst>
                                      </p:cBhvr>
                                      <p:to>
                                        <p:strVal val="visible"/>
                                      </p:to>
                                    </p:set>
                                    <p:anim calcmode="lin" valueType="num">
                                      <p:cBhvr additive="base">
                                        <p:cTn id="15" dur="500" fill="hold"/>
                                        <p:tgtEl>
                                          <p:spTgt spid="83968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3968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anim calcmode="lin" valueType="num">
                                      <p:cBhvr additive="base">
                                        <p:cTn id="19" dur="500" fill="hold"/>
                                        <p:tgtEl>
                                          <p:spTgt spid="83968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39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anim calcmode="lin" valueType="num">
                                      <p:cBhvr additive="base">
                                        <p:cTn id="25" dur="500" fill="hold"/>
                                        <p:tgtEl>
                                          <p:spTgt spid="83968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3968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39683">
                                            <p:txEl>
                                              <p:pRg st="5" end="5"/>
                                            </p:txEl>
                                          </p:spTgt>
                                        </p:tgtEl>
                                        <p:attrNameLst>
                                          <p:attrName>style.visibility</p:attrName>
                                        </p:attrNameLst>
                                      </p:cBhvr>
                                      <p:to>
                                        <p:strVal val="visible"/>
                                      </p:to>
                                    </p:set>
                                    <p:anim calcmode="lin" valueType="num">
                                      <p:cBhvr additive="base">
                                        <p:cTn id="29" dur="500" fill="hold"/>
                                        <p:tgtEl>
                                          <p:spTgt spid="83968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396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39683">
                                            <p:txEl>
                                              <p:pRg st="6" end="6"/>
                                            </p:txEl>
                                          </p:spTgt>
                                        </p:tgtEl>
                                        <p:attrNameLst>
                                          <p:attrName>style.visibility</p:attrName>
                                        </p:attrNameLst>
                                      </p:cBhvr>
                                      <p:to>
                                        <p:strVal val="visible"/>
                                      </p:to>
                                    </p:set>
                                    <p:anim calcmode="lin" valueType="num">
                                      <p:cBhvr additive="base">
                                        <p:cTn id="33" dur="500" fill="hold"/>
                                        <p:tgtEl>
                                          <p:spTgt spid="83968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83968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9683">
                                            <p:txEl>
                                              <p:pRg st="7" end="7"/>
                                            </p:txEl>
                                          </p:spTgt>
                                        </p:tgtEl>
                                        <p:attrNameLst>
                                          <p:attrName>style.visibility</p:attrName>
                                        </p:attrNameLst>
                                      </p:cBhvr>
                                      <p:to>
                                        <p:strVal val="visible"/>
                                      </p:to>
                                    </p:set>
                                    <p:anim calcmode="lin" valueType="num">
                                      <p:cBhvr additive="base">
                                        <p:cTn id="37" dur="500" fill="hold"/>
                                        <p:tgtEl>
                                          <p:spTgt spid="83968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3968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anim calcmode="lin" valueType="num">
                                      <p:cBhvr additive="base">
                                        <p:cTn id="41" dur="500" fill="hold"/>
                                        <p:tgtEl>
                                          <p:spTgt spid="83968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3968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39683">
                                            <p:txEl>
                                              <p:pRg st="9" end="9"/>
                                            </p:txEl>
                                          </p:spTgt>
                                        </p:tgtEl>
                                        <p:attrNameLst>
                                          <p:attrName>style.visibility</p:attrName>
                                        </p:attrNameLst>
                                      </p:cBhvr>
                                      <p:to>
                                        <p:strVal val="visible"/>
                                      </p:to>
                                    </p:set>
                                    <p:anim calcmode="lin" valueType="num">
                                      <p:cBhvr additive="base">
                                        <p:cTn id="45" dur="500" fill="hold"/>
                                        <p:tgtEl>
                                          <p:spTgt spid="83968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3968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39683">
                                            <p:txEl>
                                              <p:pRg st="10" end="10"/>
                                            </p:txEl>
                                          </p:spTgt>
                                        </p:tgtEl>
                                        <p:attrNameLst>
                                          <p:attrName>style.visibility</p:attrName>
                                        </p:attrNameLst>
                                      </p:cBhvr>
                                      <p:to>
                                        <p:strVal val="visible"/>
                                      </p:to>
                                    </p:set>
                                    <p:anim calcmode="lin" valueType="num">
                                      <p:cBhvr additive="base">
                                        <p:cTn id="49" dur="500" fill="hold"/>
                                        <p:tgtEl>
                                          <p:spTgt spid="83968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3968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39683">
                                            <p:txEl>
                                              <p:pRg st="11" end="11"/>
                                            </p:txEl>
                                          </p:spTgt>
                                        </p:tgtEl>
                                        <p:attrNameLst>
                                          <p:attrName>style.visibility</p:attrName>
                                        </p:attrNameLst>
                                      </p:cBhvr>
                                      <p:to>
                                        <p:strVal val="visible"/>
                                      </p:to>
                                    </p:set>
                                    <p:anim calcmode="lin" valueType="num">
                                      <p:cBhvr additive="base">
                                        <p:cTn id="53" dur="500" fill="hold"/>
                                        <p:tgtEl>
                                          <p:spTgt spid="839683">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3968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CC"/>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78" tIns="44445" rIns="90478" bIns="44445" numCol="1" anchor="ctr" anchorCtr="0" compatLnSpc="1">
        <a:prstTxWarp prst="textNoShape">
          <a:avLst/>
        </a:prstTxWarp>
      </a:bodyPr>
      <a:lstStyle>
        <a:defPPr marL="685800" marR="0" indent="-228600" algn="ctr" defTabSz="914400" rtl="0" eaLnBrk="0" fontAlgn="base" latinLnBrk="0" hangingPunct="0">
          <a:lnSpc>
            <a:spcPct val="80000"/>
          </a:lnSpc>
          <a:spcBef>
            <a:spcPct val="20000"/>
          </a:spcBef>
          <a:spcAft>
            <a:spcPct val="0"/>
          </a:spcAft>
          <a:buClrTx/>
          <a:buSzPct val="100000"/>
          <a:buFontTx/>
          <a:buNone/>
          <a:tabLst/>
          <a:defRPr kumimoji="0" lang="en-US" sz="2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FF66CC"/>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78" tIns="44445" rIns="90478" bIns="44445" numCol="1" anchor="ctr" anchorCtr="0" compatLnSpc="1">
        <a:prstTxWarp prst="textNoShape">
          <a:avLst/>
        </a:prstTxWarp>
      </a:bodyPr>
      <a:lstStyle>
        <a:defPPr marL="685800" marR="0" indent="-228600" algn="ctr" defTabSz="914400" rtl="0" eaLnBrk="0" fontAlgn="base" latinLnBrk="0" hangingPunct="0">
          <a:lnSpc>
            <a:spcPct val="80000"/>
          </a:lnSpc>
          <a:spcBef>
            <a:spcPct val="20000"/>
          </a:spcBef>
          <a:spcAft>
            <a:spcPct val="0"/>
          </a:spcAft>
          <a:buClrTx/>
          <a:buSzPct val="100000"/>
          <a:buFontTx/>
          <a:buNone/>
          <a:tabLst/>
          <a:defRPr kumimoji="0" lang="en-US" sz="22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59549</TotalTime>
  <Pages>60</Pages>
  <Words>3255</Words>
  <Application>Microsoft Office PowerPoint</Application>
  <PresentationFormat>On-screen Show (4:3)</PresentationFormat>
  <Paragraphs>571</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Comic Sans MS</vt:lpstr>
      <vt:lpstr>Arial</vt:lpstr>
      <vt:lpstr>Times New Roman</vt:lpstr>
      <vt:lpstr>Courier New</vt:lpstr>
      <vt:lpstr>Symbol</vt:lpstr>
      <vt:lpstr>Office</vt:lpstr>
      <vt:lpstr>CS162 Operating Systems and Systems Programming Lecture 17  Disk Management and File Systems</vt:lpstr>
      <vt:lpstr>Review: Want Standard Interfaces to Devices</vt:lpstr>
      <vt:lpstr>Review: How Does User Deal with Timing?</vt:lpstr>
      <vt:lpstr>Review: How does the processor talk to the device?</vt:lpstr>
      <vt:lpstr>Review: Memory-Mapped Display Controller Example</vt:lpstr>
      <vt:lpstr>Goals for Today</vt:lpstr>
      <vt:lpstr>Transfering Data To/From Controller</vt:lpstr>
      <vt:lpstr>A Kernel I/O Structure</vt:lpstr>
      <vt:lpstr>Device Drivers</vt:lpstr>
      <vt:lpstr>Life Cycle of An I/O Request</vt:lpstr>
      <vt:lpstr>I/O Device Notifying the OS</vt:lpstr>
      <vt:lpstr>Administrivia</vt:lpstr>
      <vt:lpstr>Hard Disk Drives</vt:lpstr>
      <vt:lpstr>Properties of a Hard Magnetic Disk</vt:lpstr>
      <vt:lpstr>Disk I/O Performance</vt:lpstr>
      <vt:lpstr>Magnetic Disk Characteristic</vt:lpstr>
      <vt:lpstr>Typical Numbers of a Magnetic Disk</vt:lpstr>
      <vt:lpstr>Introduction to Queuing Theory</vt:lpstr>
      <vt:lpstr>Background: Use of random distributions</vt:lpstr>
      <vt:lpstr>A Little Queuing Theory: Mean Wait Time</vt:lpstr>
      <vt:lpstr>A Little Queuing Theory: M/G/1 and M/M/1</vt:lpstr>
      <vt:lpstr>A Little Queuing Theory: An Example</vt:lpstr>
      <vt:lpstr>Disk Scheduling</vt:lpstr>
      <vt:lpstr>Building a File System</vt:lpstr>
      <vt:lpstr>Translating from User to System View</vt:lpstr>
      <vt:lpstr>Disk Management Policies</vt:lpstr>
      <vt:lpstr>Designing the File System: Access Patterns</vt:lpstr>
      <vt:lpstr>Designing the File System: Usage Patterns</vt:lpstr>
      <vt:lpstr>How to organize files on disk</vt:lpstr>
      <vt:lpstr>How to organize files on disk (continued)</vt:lpstr>
      <vt:lpstr>How to Organize Files on Disk (continued)</vt:lpstr>
      <vt:lpstr>Where do we still have to go?</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17: Disk Management and  Filesystems</dc:title>
  <dc:creator>John Kubiatowicz</dc:creator>
  <dc:description>Imported some pictures from Silbershatz (c) 2005</dc:description>
  <cp:lastModifiedBy>Teacher E-Solutions</cp:lastModifiedBy>
  <cp:revision>981</cp:revision>
  <cp:lastPrinted>1999-08-24T22:15:38Z</cp:lastPrinted>
  <dcterms:created xsi:type="dcterms:W3CDTF">1995-08-12T11:37:26Z</dcterms:created>
  <dcterms:modified xsi:type="dcterms:W3CDTF">2019-01-18T16:42:44Z</dcterms:modified>
</cp:coreProperties>
</file>