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58" y="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734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A3B81923-2869-42FC-81CD-5A0DF79F81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256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AAC6987-F2C6-4921-8A98-5F78DE6E248F}" type="slidenum">
              <a:rPr lang="en-US"/>
              <a:pPr eaLnBrk="1" hangingPunct="1"/>
              <a:t>4</a:t>
            </a:fld>
            <a:endParaRPr lang="en-US"/>
          </a:p>
        </p:txBody>
      </p:sp>
      <p:sp>
        <p:nvSpPr>
          <p:cNvPr id="583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9ACD4F9-53E5-4E82-8DE8-4ACFB32FB2AE}" type="slidenum">
              <a:rPr lang="en-US" sz="1200">
                <a:cs typeface="Arial" pitchFamily="34" charset="0"/>
              </a:rPr>
              <a:pPr algn="r" eaLnBrk="1" hangingPunct="1"/>
              <a:t>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837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D8B7EBB-695B-46FB-86D7-671DA5D8B6D6}" type="slidenum">
              <a:rPr lang="en-US"/>
              <a:pPr eaLnBrk="1" hangingPunct="1"/>
              <a:t>18</a:t>
            </a:fld>
            <a:endParaRPr lang="en-US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5E2F5AC-CA19-45A9-B305-DC42CACCEF79}" type="slidenum">
              <a:rPr lang="en-US" sz="1200">
                <a:cs typeface="Arial" pitchFamily="34" charset="0"/>
              </a:rPr>
              <a:pPr algn="r" eaLnBrk="1" hangingPunct="1"/>
              <a:t>18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758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4-21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663E3A5-7D44-4B8C-8C9D-C9602A387541}" type="slidenum">
              <a:rPr lang="en-US"/>
              <a:pPr eaLnBrk="1" hangingPunct="1"/>
              <a:t>19</a:t>
            </a:fld>
            <a:endParaRPr lang="en-US"/>
          </a:p>
        </p:txBody>
      </p:sp>
      <p:sp>
        <p:nvSpPr>
          <p:cNvPr id="6861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04F5131-4E77-45E5-965E-79A5B7BF3FE2}" type="slidenum">
              <a:rPr lang="en-US" sz="1200">
                <a:cs typeface="Arial" pitchFamily="34" charset="0"/>
              </a:rPr>
              <a:pPr algn="r" eaLnBrk="1" hangingPunct="1"/>
              <a:t>19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861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4-22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5159129-0BDE-4710-8B93-90F23A90A600}" type="slidenum">
              <a:rPr lang="en-US"/>
              <a:pPr eaLnBrk="1" hangingPunct="1"/>
              <a:t>20</a:t>
            </a:fld>
            <a:endParaRPr lang="en-US"/>
          </a:p>
        </p:txBody>
      </p:sp>
      <p:sp>
        <p:nvSpPr>
          <p:cNvPr id="6963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738361-DE24-4C9B-B99D-C34134F6505E}" type="slidenum">
              <a:rPr lang="en-US" sz="1200">
                <a:cs typeface="Arial" pitchFamily="34" charset="0"/>
              </a:rPr>
              <a:pPr algn="r" eaLnBrk="1" hangingPunct="1"/>
              <a:t>20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963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4-23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74D5350-2041-4B1C-B446-E67409FCDACB}" type="slidenum">
              <a:rPr lang="en-US"/>
              <a:pPr eaLnBrk="1" hangingPunct="1"/>
              <a:t>22</a:t>
            </a:fld>
            <a:endParaRPr lang="en-US"/>
          </a:p>
        </p:txBody>
      </p:sp>
      <p:sp>
        <p:nvSpPr>
          <p:cNvPr id="7065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AF1891-A7DE-4121-82AD-13697B95A808}" type="slidenum">
              <a:rPr lang="en-US" sz="1200">
                <a:cs typeface="Arial" pitchFamily="34" charset="0"/>
              </a:rPr>
              <a:pPr algn="r" eaLnBrk="1" hangingPunct="1"/>
              <a:t>22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066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4-24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10311DE-0DAE-4D38-BD95-53242ED47282}" type="slidenum">
              <a:rPr lang="en-US"/>
              <a:pPr eaLnBrk="1" hangingPunct="1"/>
              <a:t>26</a:t>
            </a:fld>
            <a:endParaRPr lang="en-US"/>
          </a:p>
        </p:txBody>
      </p:sp>
      <p:sp>
        <p:nvSpPr>
          <p:cNvPr id="716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DA5C2F9-8AFE-4BA2-B656-3D4B49399FEC}" type="slidenum">
              <a:rPr lang="en-US" sz="1200">
                <a:cs typeface="Arial" pitchFamily="34" charset="0"/>
              </a:rPr>
              <a:pPr algn="r" eaLnBrk="1" hangingPunct="1"/>
              <a:t>26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168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4-32 (movie)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1EB4EF3-4983-43D5-9D73-850DEB061CF2}" type="slidenum">
              <a:rPr lang="en-US"/>
              <a:pPr eaLnBrk="1" hangingPunct="1"/>
              <a:t>28</a:t>
            </a:fld>
            <a:endParaRPr lang="en-US"/>
          </a:p>
        </p:txBody>
      </p:sp>
      <p:sp>
        <p:nvSpPr>
          <p:cNvPr id="7270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A049841-EEF5-4C82-BA78-474DAE6D3F03}" type="slidenum">
              <a:rPr lang="en-US" sz="1200">
                <a:cs typeface="Arial" pitchFamily="34" charset="0"/>
              </a:rPr>
              <a:pPr algn="r" eaLnBrk="1" hangingPunct="1"/>
              <a:t>28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270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Figures 4-33 and 4-34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7EFDE2-3307-402A-BDB5-DF357A42031D}" type="slidenum">
              <a:rPr lang="en-US"/>
              <a:pPr eaLnBrk="1" hangingPunct="1"/>
              <a:t>29</a:t>
            </a:fld>
            <a:endParaRPr lang="en-US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C537E5F-1C3F-4F26-B885-F1906764FDA3}" type="slidenum">
              <a:rPr lang="en-US" sz="1200">
                <a:cs typeface="Arial" pitchFamily="34" charset="0"/>
              </a:rPr>
              <a:pPr algn="r" eaLnBrk="1" hangingPunct="1"/>
              <a:t>29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373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4-35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8BCAAD3-5FC0-44DE-A305-FF23B3ED2D42}" type="slidenum">
              <a:rPr lang="en-US"/>
              <a:pPr eaLnBrk="1" hangingPunct="1"/>
              <a:t>30</a:t>
            </a:fld>
            <a:endParaRPr lang="en-US"/>
          </a:p>
        </p:txBody>
      </p:sp>
      <p:sp>
        <p:nvSpPr>
          <p:cNvPr id="7475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9BFFD78-57FF-4A14-9405-4C3A9892E2DA}" type="slidenum">
              <a:rPr lang="en-US" sz="1200">
                <a:cs typeface="Arial" pitchFamily="34" charset="0"/>
              </a:rPr>
              <a:pPr algn="r" eaLnBrk="1" hangingPunct="1"/>
              <a:t>30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475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4-36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2079E35-F345-4D6A-8606-573049FF302E}" type="slidenum">
              <a:rPr lang="en-US"/>
              <a:pPr eaLnBrk="1" hangingPunct="1"/>
              <a:t>31</a:t>
            </a:fld>
            <a:endParaRPr lang="en-US"/>
          </a:p>
        </p:txBody>
      </p:sp>
      <p:sp>
        <p:nvSpPr>
          <p:cNvPr id="7577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E0E076-D725-4301-BF5E-D73C7793E6D0}" type="slidenum">
              <a:rPr lang="en-US" sz="1200">
                <a:cs typeface="Arial" pitchFamily="34" charset="0"/>
              </a:rPr>
              <a:pPr algn="r" eaLnBrk="1" hangingPunct="1"/>
              <a:t>31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578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Figures 4-37 and 4-38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C83F7B8-D323-436E-A72F-B7D49045E8F9}" type="slidenum">
              <a:rPr lang="en-US"/>
              <a:pPr eaLnBrk="1" hangingPunct="1"/>
              <a:t>32</a:t>
            </a:fld>
            <a:endParaRPr lang="en-US"/>
          </a:p>
        </p:txBody>
      </p:sp>
      <p:sp>
        <p:nvSpPr>
          <p:cNvPr id="7680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5419B30-7B33-47AF-87A8-11A36C867C09}" type="slidenum">
              <a:rPr lang="en-US" sz="1200">
                <a:cs typeface="Arial" pitchFamily="34" charset="0"/>
              </a:rPr>
              <a:pPr algn="r" eaLnBrk="1" hangingPunct="1"/>
              <a:t>32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680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4-39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7D0A1F4-1E11-4335-AF8F-9187B99FD0EB}" type="slidenum">
              <a:rPr lang="en-US"/>
              <a:pPr eaLnBrk="1" hangingPunct="1"/>
              <a:t>5</a:t>
            </a:fld>
            <a:endParaRPr lang="en-US"/>
          </a:p>
        </p:txBody>
      </p:sp>
      <p:sp>
        <p:nvSpPr>
          <p:cNvPr id="593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F7C5C16-A352-4EE5-9B67-508476C43464}" type="slidenum">
              <a:rPr lang="en-US" sz="1200">
                <a:cs typeface="Arial" pitchFamily="34" charset="0"/>
              </a:rPr>
              <a:pPr algn="r" eaLnBrk="1" hangingPunct="1"/>
              <a:t>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5939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64390B7-7D33-48CF-970F-A916F8D62963}" type="slidenum">
              <a:rPr lang="en-US"/>
              <a:pPr eaLnBrk="1" hangingPunct="1"/>
              <a:t>33</a:t>
            </a:fld>
            <a:endParaRPr lang="en-US"/>
          </a:p>
        </p:txBody>
      </p:sp>
      <p:sp>
        <p:nvSpPr>
          <p:cNvPr id="7782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694F75A-6315-45FD-8092-62DB86C4835F}" type="slidenum">
              <a:rPr lang="en-US" sz="1200">
                <a:cs typeface="Arial" pitchFamily="34" charset="0"/>
              </a:rPr>
              <a:pPr algn="r" eaLnBrk="1" hangingPunct="1"/>
              <a:t>33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782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4-40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6570DDF-BC0A-4D63-A1AB-60960B029A8D}" type="slidenum">
              <a:rPr lang="en-US"/>
              <a:pPr eaLnBrk="1" hangingPunct="1"/>
              <a:t>36</a:t>
            </a:fld>
            <a:endParaRPr lang="en-US"/>
          </a:p>
        </p:txBody>
      </p:sp>
      <p:sp>
        <p:nvSpPr>
          <p:cNvPr id="7885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990D7B6-0B3B-4B05-B0DF-C52E78833B7D}" type="slidenum">
              <a:rPr lang="en-US" sz="1200">
                <a:cs typeface="Arial" pitchFamily="34" charset="0"/>
              </a:rPr>
              <a:pPr algn="r" eaLnBrk="1" hangingPunct="1"/>
              <a:t>36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885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4-42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EC802F5-D36D-4746-8E48-2A95E812FE86}" type="slidenum">
              <a:rPr lang="en-US"/>
              <a:pPr eaLnBrk="1" hangingPunct="1"/>
              <a:t>37</a:t>
            </a:fld>
            <a:endParaRPr lang="en-US"/>
          </a:p>
        </p:txBody>
      </p:sp>
      <p:sp>
        <p:nvSpPr>
          <p:cNvPr id="7987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7FEBE5D-127D-4414-9C74-0E90406F894E}" type="slidenum">
              <a:rPr lang="en-US" sz="1200">
                <a:cs typeface="Arial" pitchFamily="34" charset="0"/>
              </a:rPr>
              <a:pPr algn="r" eaLnBrk="1" hangingPunct="1"/>
              <a:t>37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7987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4-43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5898712-74FD-4685-B252-86A328A79C25}" type="slidenum">
              <a:rPr lang="en-US"/>
              <a:pPr eaLnBrk="1" hangingPunct="1"/>
              <a:t>38</a:t>
            </a:fld>
            <a:endParaRPr lang="en-US"/>
          </a:p>
        </p:txBody>
      </p:sp>
      <p:sp>
        <p:nvSpPr>
          <p:cNvPr id="8089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0B0F45D-B20E-42B6-B8AD-30C2D7EC2456}" type="slidenum">
              <a:rPr lang="en-US" sz="1200">
                <a:cs typeface="Arial" pitchFamily="34" charset="0"/>
              </a:rPr>
              <a:pPr algn="r" eaLnBrk="1" hangingPunct="1"/>
              <a:t>38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090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4-44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9E8E50B9-BAE0-4A3D-AB01-B948234FE58B}" type="slidenum">
              <a:rPr lang="en-US"/>
              <a:pPr eaLnBrk="1" hangingPunct="1"/>
              <a:t>40</a:t>
            </a:fld>
            <a:endParaRPr lang="en-US"/>
          </a:p>
        </p:txBody>
      </p:sp>
      <p:sp>
        <p:nvSpPr>
          <p:cNvPr id="8192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4F2C419-08AF-49A0-80D9-BE15F14501F9}" type="slidenum">
              <a:rPr lang="en-US" sz="1200">
                <a:cs typeface="Arial" pitchFamily="34" charset="0"/>
              </a:rPr>
              <a:pPr algn="r" eaLnBrk="1" hangingPunct="1"/>
              <a:t>40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192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4-45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3660D9F-7911-4929-B10E-8C4FB3C69343}" type="slidenum">
              <a:rPr lang="en-US"/>
              <a:pPr eaLnBrk="1" hangingPunct="1"/>
              <a:t>42</a:t>
            </a:fld>
            <a:endParaRPr lang="en-US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EF0500A-7D3E-4554-B26A-DF5B9BA59D78}" type="slidenum">
              <a:rPr lang="en-US" sz="1200">
                <a:cs typeface="Arial" pitchFamily="34" charset="0"/>
              </a:rPr>
              <a:pPr algn="r" eaLnBrk="1" hangingPunct="1"/>
              <a:t>42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294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4-46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135D951-968D-4B03-8FF9-AE00FB4500FB}" type="slidenum">
              <a:rPr lang="en-US"/>
              <a:pPr eaLnBrk="1" hangingPunct="1"/>
              <a:t>44</a:t>
            </a:fld>
            <a:endParaRPr lang="en-US"/>
          </a:p>
        </p:txBody>
      </p:sp>
      <p:sp>
        <p:nvSpPr>
          <p:cNvPr id="8397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453D668-34CC-4FCF-BECC-A6AF888A568E}" type="slidenum">
              <a:rPr lang="en-US" sz="1200">
                <a:cs typeface="Arial" pitchFamily="34" charset="0"/>
              </a:rPr>
              <a:pPr algn="r" eaLnBrk="1" hangingPunct="1"/>
              <a:t>44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397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4-48</a:t>
            </a: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1B27FD2C-5B69-4D1A-B048-01CC392A0073}" type="slidenum">
              <a:rPr lang="en-US"/>
              <a:pPr eaLnBrk="1" hangingPunct="1"/>
              <a:t>48</a:t>
            </a:fld>
            <a:endParaRPr lang="en-US"/>
          </a:p>
        </p:txBody>
      </p:sp>
      <p:sp>
        <p:nvSpPr>
          <p:cNvPr id="8499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CFDE6A-5931-450D-A938-7F56BB5FD05B}" type="slidenum">
              <a:rPr lang="en-US" sz="1200">
                <a:cs typeface="Arial" pitchFamily="34" charset="0"/>
              </a:rPr>
              <a:pPr algn="r" eaLnBrk="1" hangingPunct="1"/>
              <a:t>48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499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4-51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729D1C4-D8A3-4F09-95B2-A4E397562C04}" type="slidenum">
              <a:rPr lang="en-US"/>
              <a:pPr eaLnBrk="1" hangingPunct="1"/>
              <a:t>50</a:t>
            </a:fld>
            <a:endParaRPr lang="en-US"/>
          </a:p>
        </p:txBody>
      </p:sp>
      <p:sp>
        <p:nvSpPr>
          <p:cNvPr id="860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9BCBBE-01E9-4811-BABB-0C9ACFF75408}" type="slidenum">
              <a:rPr lang="en-US" sz="1200">
                <a:cs typeface="Arial" pitchFamily="34" charset="0"/>
              </a:rPr>
              <a:pPr algn="r" eaLnBrk="1" hangingPunct="1"/>
              <a:t>50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602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4-52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FF477FCF-2335-444C-9FFC-AA28DCC0D3F2}" type="slidenum">
              <a:rPr lang="en-US"/>
              <a:pPr eaLnBrk="1" hangingPunct="1"/>
              <a:t>51</a:t>
            </a:fld>
            <a:endParaRPr lang="en-US"/>
          </a:p>
        </p:txBody>
      </p:sp>
      <p:sp>
        <p:nvSpPr>
          <p:cNvPr id="870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08F0A77-F3F9-425F-9DA1-743507D94B92}" type="slidenum">
              <a:rPr lang="en-US" sz="1200">
                <a:cs typeface="Arial" pitchFamily="34" charset="0"/>
              </a:rPr>
              <a:pPr algn="r" eaLnBrk="1" hangingPunct="1"/>
              <a:t>51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704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4-53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4B2B8C6-E53A-4D18-A5B7-F33030BB4126}" type="slidenum">
              <a:rPr lang="en-US"/>
              <a:pPr eaLnBrk="1" hangingPunct="1"/>
              <a:t>8</a:t>
            </a:fld>
            <a:endParaRPr lang="en-US"/>
          </a:p>
        </p:txBody>
      </p:sp>
      <p:sp>
        <p:nvSpPr>
          <p:cNvPr id="6041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071D4D6-537C-4EC1-996E-48463569F35F}" type="slidenum">
              <a:rPr lang="en-US" sz="1200">
                <a:cs typeface="Arial" pitchFamily="34" charset="0"/>
              </a:rPr>
              <a:pPr algn="r" eaLnBrk="1" hangingPunct="1"/>
              <a:t>8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042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Figures 4-7 and 4-8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1C62240-BEAD-43EF-A597-B732D9854230}" type="slidenum">
              <a:rPr lang="en-US"/>
              <a:pPr eaLnBrk="1" hangingPunct="1"/>
              <a:t>52</a:t>
            </a:fld>
            <a:endParaRPr lang="en-US"/>
          </a:p>
        </p:txBody>
      </p:sp>
      <p:sp>
        <p:nvSpPr>
          <p:cNvPr id="880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838695-BDE7-45E5-9F94-3960DBAB2D15}" type="slidenum">
              <a:rPr lang="en-US" sz="1200">
                <a:cs typeface="Arial" pitchFamily="34" charset="0"/>
              </a:rPr>
              <a:pPr algn="r" eaLnBrk="1" hangingPunct="1"/>
              <a:t>52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8806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4-55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1C3829F-7DE6-44BB-B825-76B61FE04A60}" type="slidenum">
              <a:rPr lang="en-US"/>
              <a:pPr eaLnBrk="1" hangingPunct="1"/>
              <a:t>9</a:t>
            </a:fld>
            <a:endParaRPr lang="en-US"/>
          </a:p>
        </p:txBody>
      </p:sp>
      <p:sp>
        <p:nvSpPr>
          <p:cNvPr id="614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E78C040-E138-4279-90D0-F8F3C87A4D34}" type="slidenum">
              <a:rPr lang="en-US" sz="1200">
                <a:cs typeface="Arial" pitchFamily="34" charset="0"/>
              </a:rPr>
              <a:pPr algn="r" eaLnBrk="1" hangingPunct="1"/>
              <a:t>9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144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Figures 4-10 and 4-11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AF76FB9-5461-4320-ACBC-90CEBBFD1285}" type="slidenum">
              <a:rPr lang="en-US"/>
              <a:pPr eaLnBrk="1" hangingPunct="1"/>
              <a:t>11</a:t>
            </a:fld>
            <a:endParaRPr lang="en-US"/>
          </a:p>
        </p:txBody>
      </p:sp>
      <p:sp>
        <p:nvSpPr>
          <p:cNvPr id="62467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8DD72E4-229F-4CC0-8658-87B93B67ED8C}" type="slidenum">
              <a:rPr lang="en-US" sz="1200">
                <a:cs typeface="Arial" pitchFamily="34" charset="0"/>
              </a:rPr>
              <a:pPr algn="r" eaLnBrk="1" hangingPunct="1"/>
              <a:t>11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2468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4-13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46FDE5B5-CD52-4735-AD34-721FE178BF7E}" type="slidenum">
              <a:rPr lang="en-US"/>
              <a:pPr eaLnBrk="1" hangingPunct="1"/>
              <a:t>13</a:t>
            </a:fld>
            <a:endParaRPr lang="en-US"/>
          </a:p>
        </p:txBody>
      </p:sp>
      <p:sp>
        <p:nvSpPr>
          <p:cNvPr id="634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903CAA8-F2E2-47A5-9845-911EECABD381}" type="slidenum">
              <a:rPr lang="en-US" sz="1200">
                <a:cs typeface="Arial" pitchFamily="34" charset="0"/>
              </a:rPr>
              <a:pPr algn="r" eaLnBrk="1" hangingPunct="1"/>
              <a:t>13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3492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4-14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FBA2B52-FAC5-47F6-8DD6-06DCEBF45C98}" type="slidenum">
              <a:rPr lang="en-US"/>
              <a:pPr eaLnBrk="1" hangingPunct="1"/>
              <a:t>14</a:t>
            </a:fld>
            <a:endParaRPr lang="en-US"/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A0CA1F1-91F7-41CE-9B5E-00BA68ED1E89}" type="slidenum">
              <a:rPr lang="en-US" sz="1200">
                <a:cs typeface="Arial" pitchFamily="34" charset="0"/>
              </a:rPr>
              <a:pPr algn="r" eaLnBrk="1" hangingPunct="1"/>
              <a:t>14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4516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Figures 4-17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8C071D0-132F-437E-80B0-BFF6053216F7}" type="slidenum">
              <a:rPr lang="en-US"/>
              <a:pPr eaLnBrk="1" hangingPunct="1"/>
              <a:t>15</a:t>
            </a:fld>
            <a:endParaRPr lang="en-US"/>
          </a:p>
        </p:txBody>
      </p:sp>
      <p:sp>
        <p:nvSpPr>
          <p:cNvPr id="65539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39B77F-9F80-4134-86FA-06991D1FC0B9}" type="slidenum">
              <a:rPr lang="en-US" sz="1200">
                <a:cs typeface="Arial" pitchFamily="34" charset="0"/>
              </a:rPr>
              <a:pPr algn="r" eaLnBrk="1" hangingPunct="1"/>
              <a:t>15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5540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4-19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88BECF8-1E24-4B31-AAB0-377FD80624D0}" type="slidenum">
              <a:rPr lang="en-US"/>
              <a:pPr eaLnBrk="1" hangingPunct="1"/>
              <a:t>16</a:t>
            </a:fld>
            <a:endParaRPr lang="en-US"/>
          </a:p>
        </p:txBody>
      </p:sp>
      <p:sp>
        <p:nvSpPr>
          <p:cNvPr id="6656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8BC9B7F4-2239-48DA-A47D-E624CCCD78C7}" type="slidenum">
              <a:rPr lang="en-US" sz="1200">
                <a:cs typeface="Arial" pitchFamily="34" charset="0"/>
              </a:rPr>
              <a:pPr algn="r" eaLnBrk="1" hangingPunct="1"/>
              <a:t>16</a:t>
            </a:fld>
            <a:endParaRPr lang="en-US" sz="1200">
              <a:cs typeface="Arial" pitchFamily="34" charset="0"/>
            </a:endParaRPr>
          </a:p>
        </p:txBody>
      </p:sp>
      <p:sp>
        <p:nvSpPr>
          <p:cNvPr id="66564" name="Rectangle 2"/>
          <p:cNvSpPr>
            <a:spLocks noGrp="1"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Figure 4-20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D8289F-BD42-4B4C-97EF-C110D8039E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10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FF701-E19D-4377-8F5D-3833CDFD1A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0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F9607-62A2-4321-9615-C0ACB40655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37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24C05E-303D-4625-993D-0776BA191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66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C78A28-CB30-4044-9756-729125FA9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807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8502-16E4-4AE9-A20F-116110180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35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605A1-EB68-4DB2-8A62-135A8A8AD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17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453648-DEAC-411E-9DCB-744633A980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034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8A647-09A7-4DA8-BED2-973FC0042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989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175B91-8637-4709-BF43-3B733BE72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2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F743-690E-4093-ABDD-265C495B4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210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charset="0"/>
              </a:defRPr>
            </a:lvl1pPr>
          </a:lstStyle>
          <a:p>
            <a:pPr>
              <a:defRPr/>
            </a:pPr>
            <a:fld id="{34A90AEC-9ECB-4B4C-8EBA-080589517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wmf"/><Relationship Id="rId4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6363" y="3714750"/>
            <a:ext cx="6019800" cy="1674813"/>
          </a:xfrm>
        </p:spPr>
        <p:txBody>
          <a:bodyPr/>
          <a:lstStyle/>
          <a:p>
            <a:pPr marL="0" indent="0" algn="ctr" eaLnBrk="1" hangingPunct="1">
              <a:buFontTx/>
              <a:buNone/>
              <a:defRPr/>
            </a:pPr>
            <a:endParaRPr lang="en-US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91135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Systems </a:t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File Management</a:t>
            </a:r>
            <a:br>
              <a:rPr lang="en-US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400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126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4A0C1ED-81F7-4504-855C-25C97B9BECD5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10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Boot Process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During the boot process, the operating system kernel is loaded into RAM</a:t>
            </a:r>
          </a:p>
          <a:p>
            <a:pPr lvl="1" eaLnBrk="1" hangingPunct="1"/>
            <a:r>
              <a:rPr lang="en-US" smtClean="0"/>
              <a:t>The kernel provides essential operating system services</a:t>
            </a:r>
          </a:p>
          <a:p>
            <a:pPr eaLnBrk="1" hangingPunct="1"/>
            <a:r>
              <a:rPr lang="en-US" smtClean="0"/>
              <a:t>Your computer’s small bootstrap program is built into special ROM circuitry housed in the computer’s system unit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229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950FFF-988E-441F-A78D-8AEAE79DB53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11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Boot Process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704975"/>
            <a:ext cx="2466975" cy="431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A50021"/>
              </a:buClr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331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A50021"/>
              </a:buClr>
            </a:pPr>
            <a:fld id="{15404D8D-11F7-4515-B3E2-99DB9E5A7C0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>
                  <a:srgbClr val="A50021"/>
                </a:buClr>
              </a:pPr>
              <a:t>12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Today’s Operating Systems</a:t>
            </a:r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Windows</a:t>
            </a:r>
          </a:p>
          <a:p>
            <a:pPr eaLnBrk="1" hangingPunct="1"/>
            <a:r>
              <a:rPr lang="en-US" smtClean="0"/>
              <a:t>Mac OS</a:t>
            </a:r>
          </a:p>
          <a:p>
            <a:pPr eaLnBrk="1" hangingPunct="1"/>
            <a:r>
              <a:rPr lang="en-US" smtClean="0"/>
              <a:t>UNIX and Linux</a:t>
            </a:r>
          </a:p>
          <a:p>
            <a:pPr eaLnBrk="1" hangingPunct="1"/>
            <a:r>
              <a:rPr lang="en-US" smtClean="0"/>
              <a:t>DOS</a:t>
            </a:r>
          </a:p>
          <a:p>
            <a:pPr eaLnBrk="1" hangingPunct="1"/>
            <a:r>
              <a:rPr lang="en-US" smtClean="0"/>
              <a:t>Handheld Operating Systems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433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310D8A7-5E06-49D3-AC3E-E2AD9CFB259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Microsoft Windows</a:t>
            </a:r>
          </a:p>
        </p:txBody>
      </p:sp>
      <p:grpSp>
        <p:nvGrpSpPr>
          <p:cNvPr id="14341" name="Group 6"/>
          <p:cNvGrpSpPr>
            <a:grpSpLocks/>
          </p:cNvGrpSpPr>
          <p:nvPr/>
        </p:nvGrpSpPr>
        <p:grpSpPr bwMode="auto">
          <a:xfrm>
            <a:off x="1689100" y="1500188"/>
            <a:ext cx="5680075" cy="4772025"/>
            <a:chOff x="1689100" y="1500188"/>
            <a:chExt cx="5680691" cy="4772025"/>
          </a:xfrm>
        </p:grpSpPr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9100" y="1500188"/>
              <a:ext cx="5562600" cy="4772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5567784" y="1624013"/>
              <a:ext cx="1802007" cy="15700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536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DDD9105-5F69-41D4-9D8B-2FAFACF6B035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</a:t>
            </a:r>
          </a:p>
        </p:txBody>
      </p:sp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1814513"/>
            <a:ext cx="5078412" cy="379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410200" y="2511425"/>
            <a:ext cx="37338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You can tell when you’re using</a:t>
            </a:r>
          </a:p>
          <a:p>
            <a:r>
              <a:rPr lang="en-US">
                <a:cs typeface="Arial" pitchFamily="34" charset="0"/>
              </a:rPr>
              <a:t>Mac OS by the Apple logo that</a:t>
            </a:r>
          </a:p>
          <a:p>
            <a:r>
              <a:rPr lang="en-US">
                <a:cs typeface="Arial" pitchFamily="34" charset="0"/>
              </a:rPr>
              <a:t>appears on the menu bar. The</a:t>
            </a:r>
          </a:p>
          <a:p>
            <a:r>
              <a:rPr lang="en-US">
                <a:cs typeface="Arial" pitchFamily="34" charset="0"/>
              </a:rPr>
              <a:t>Mac OS X interface includes all</a:t>
            </a:r>
          </a:p>
          <a:p>
            <a:r>
              <a:rPr lang="en-US">
                <a:cs typeface="Arial" pitchFamily="34" charset="0"/>
              </a:rPr>
              <a:t>the standard elements of a GUI,</a:t>
            </a:r>
          </a:p>
          <a:p>
            <a:r>
              <a:rPr lang="en-US">
                <a:cs typeface="Arial" pitchFamily="34" charset="0"/>
              </a:rPr>
              <a:t>including icons, menus, </a:t>
            </a:r>
          </a:p>
          <a:p>
            <a:r>
              <a:rPr lang="en-US">
                <a:cs typeface="Arial" pitchFamily="34" charset="0"/>
              </a:rPr>
              <a:t>windows, and taskbars.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638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E3CD5E6-812C-472A-846A-822626218E2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603375"/>
            <a:ext cx="5983287" cy="451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5"/>
          <p:cNvSpPr>
            <a:spLocks noChangeArrowheads="1"/>
          </p:cNvSpPr>
          <p:nvPr/>
        </p:nvSpPr>
        <p:spPr bwMode="auto">
          <a:xfrm>
            <a:off x="6426200" y="3022600"/>
            <a:ext cx="2717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On a Macintosh computer with Boot Camp, you can boot </a:t>
            </a:r>
          </a:p>
          <a:p>
            <a:r>
              <a:rPr lang="en-US">
                <a:cs typeface="Arial" pitchFamily="34" charset="0"/>
              </a:rPr>
              <a:t>into Mac OS X or </a:t>
            </a:r>
          </a:p>
          <a:p>
            <a:r>
              <a:rPr lang="en-US">
                <a:cs typeface="Arial" pitchFamily="34" charset="0"/>
              </a:rPr>
              <a:t>into Windows.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741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BA49C53-E2F3-4CBB-9A5A-504E67C53F3C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16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 OS X on an Intel Mac offers the ability to run Windows and Windows application software in addition to software designed for the Macintosh</a:t>
            </a:r>
          </a:p>
          <a:p>
            <a:pPr lvl="1" eaLnBrk="1" hangingPunct="1"/>
            <a:r>
              <a:rPr lang="en-US" smtClean="0"/>
              <a:t>Dual boot</a:t>
            </a:r>
          </a:p>
        </p:txBody>
      </p:sp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775" y="3014663"/>
            <a:ext cx="43195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843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D4EBD56-33A9-4D1B-944D-F2E0B35065A6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17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 and Linux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Several Web sites offer a </a:t>
            </a:r>
            <a:r>
              <a:rPr lang="en-US" b="1" smtClean="0"/>
              <a:t>Linux distribution</a:t>
            </a:r>
            <a:r>
              <a:rPr lang="en-US" smtClean="0"/>
              <a:t>, which is a package that contains the Linux kernel, system utilities, applications, and an installation routine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945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840A499-7BD3-4063-927F-4E88C3E1E79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18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UNIX and Linux</a:t>
            </a:r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771650"/>
            <a:ext cx="5607050" cy="419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2" name="Rectangle 5"/>
          <p:cNvSpPr>
            <a:spLocks noChangeArrowheads="1"/>
          </p:cNvSpPr>
          <p:nvPr/>
        </p:nvSpPr>
        <p:spPr bwMode="auto">
          <a:xfrm>
            <a:off x="5981700" y="3074988"/>
            <a:ext cx="31623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Linux users can choose from</a:t>
            </a:r>
          </a:p>
          <a:p>
            <a:r>
              <a:rPr lang="en-US">
                <a:cs typeface="Arial" pitchFamily="34" charset="0"/>
              </a:rPr>
              <a:t>several graphical interfaces.</a:t>
            </a:r>
          </a:p>
          <a:p>
            <a:r>
              <a:rPr lang="en-US">
                <a:cs typeface="Arial" pitchFamily="34" charset="0"/>
              </a:rPr>
              <a:t>Pictured here is the popular</a:t>
            </a:r>
          </a:p>
          <a:p>
            <a:r>
              <a:rPr lang="en-US">
                <a:cs typeface="Arial" pitchFamily="34" charset="0"/>
              </a:rPr>
              <a:t>KDE graphical desktop.</a:t>
            </a:r>
          </a:p>
          <a:p>
            <a:endParaRPr lang="en-US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048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C4BBAA0-BF0F-48DD-BDCF-65E96C076F1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19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DOS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Disk Operating System</a:t>
            </a:r>
          </a:p>
          <a:p>
            <a:pPr eaLnBrk="1" hangingPunct="1"/>
            <a:r>
              <a:rPr lang="en-US" smtClean="0"/>
              <a:t>First operating system that many used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2706688"/>
            <a:ext cx="6442075" cy="357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07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635D74B-637B-424E-BFE4-7195FFC6B2C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Contents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Section A: Operating System Basics</a:t>
            </a:r>
          </a:p>
          <a:p>
            <a:pPr eaLnBrk="1" hangingPunct="1"/>
            <a:r>
              <a:rPr lang="en-US" smtClean="0"/>
              <a:t>Section B: Today’s Operating Systems</a:t>
            </a:r>
          </a:p>
          <a:p>
            <a:pPr eaLnBrk="1" hangingPunct="1"/>
            <a:r>
              <a:rPr lang="en-US" smtClean="0"/>
              <a:t>Section C: File Basics</a:t>
            </a:r>
          </a:p>
          <a:p>
            <a:pPr eaLnBrk="1" hangingPunct="1"/>
            <a:r>
              <a:rPr lang="en-US" smtClean="0"/>
              <a:t>Section D: File Management</a:t>
            </a:r>
          </a:p>
          <a:p>
            <a:pPr eaLnBrk="1" hangingPunct="1"/>
            <a:r>
              <a:rPr lang="en-US" smtClean="0"/>
              <a:t>Section E: Backup 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150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81D4C02-BEAD-4FFA-B32A-D60AD68225B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20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Handheld Operating Systems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179638"/>
            <a:ext cx="2600325" cy="314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75" y="1303338"/>
            <a:ext cx="2457450" cy="269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760538"/>
            <a:ext cx="2427287" cy="36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4103688"/>
            <a:ext cx="1409700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A50021"/>
              </a:buClr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253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A50021"/>
              </a:buClr>
            </a:pPr>
            <a:fld id="{98F9B14B-10F3-4531-AE28-485FEFF029A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>
                  <a:srgbClr val="A50021"/>
                </a:buClr>
              </a:pPr>
              <a:t>21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File Basics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Names and Extensions</a:t>
            </a:r>
          </a:p>
          <a:p>
            <a:pPr eaLnBrk="1" hangingPunct="1"/>
            <a:r>
              <a:rPr lang="en-US" smtClean="0"/>
              <a:t>File Directories and Folders</a:t>
            </a:r>
          </a:p>
          <a:p>
            <a:pPr eaLnBrk="1" hangingPunct="1"/>
            <a:r>
              <a:rPr lang="en-US" smtClean="0"/>
              <a:t>File Formats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355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3D5486-B005-4285-B471-9C68EEAA462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Names and Extensions</a:t>
            </a:r>
          </a:p>
        </p:txBody>
      </p:sp>
      <p:sp>
        <p:nvSpPr>
          <p:cNvPr id="235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You must adhere to file-naming conventions when saving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Maximum length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Prohibited characters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No reserved words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Case sensitivity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File extensions are usually </a:t>
            </a:r>
            <a:br>
              <a:rPr lang="en-US" smtClean="0"/>
            </a:br>
            <a:r>
              <a:rPr lang="en-US" smtClean="0"/>
              <a:t>related to the file format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Native file format</a:t>
            </a:r>
          </a:p>
        </p:txBody>
      </p:sp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4100" y="2147888"/>
            <a:ext cx="2522538" cy="408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457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FB358F9-F76B-453D-9F3F-D6715148EA8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Directories and Folders</a:t>
            </a: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operating system maintains a directory for each disk, tape, CD, DVD, or USB flash drive</a:t>
            </a:r>
          </a:p>
          <a:p>
            <a:pPr lvl="1" eaLnBrk="1" hangingPunct="1"/>
            <a:r>
              <a:rPr lang="en-US" smtClean="0"/>
              <a:t>Root directory</a:t>
            </a:r>
          </a:p>
          <a:p>
            <a:pPr lvl="1" eaLnBrk="1" hangingPunct="1"/>
            <a:r>
              <a:rPr lang="en-US" smtClean="0"/>
              <a:t>Subdirectory</a:t>
            </a:r>
          </a:p>
          <a:p>
            <a:pPr lvl="2" eaLnBrk="1" hangingPunct="1"/>
            <a:r>
              <a:rPr lang="en-US" smtClean="0"/>
              <a:t>Depicted as folders</a:t>
            </a:r>
          </a:p>
          <a:p>
            <a:pPr eaLnBrk="1" hangingPunct="1"/>
            <a:r>
              <a:rPr lang="en-US" smtClean="0"/>
              <a:t>A computer’s file location is defined by a file specification, or path</a:t>
            </a:r>
          </a:p>
        </p:txBody>
      </p:sp>
      <p:sp>
        <p:nvSpPr>
          <p:cNvPr id="24582" name="Text Box 4"/>
          <p:cNvSpPr txBox="1">
            <a:spLocks noChangeArrowheads="1"/>
          </p:cNvSpPr>
          <p:nvPr/>
        </p:nvSpPr>
        <p:spPr bwMode="auto">
          <a:xfrm>
            <a:off x="317500" y="5257800"/>
            <a:ext cx="861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cs typeface="Arial" pitchFamily="34" charset="0"/>
            </a:endParaRPr>
          </a:p>
        </p:txBody>
      </p:sp>
      <p:sp>
        <p:nvSpPr>
          <p:cNvPr id="24583" name="Text Box 5"/>
          <p:cNvSpPr txBox="1">
            <a:spLocks noChangeArrowheads="1"/>
          </p:cNvSpPr>
          <p:nvPr/>
        </p:nvSpPr>
        <p:spPr bwMode="auto">
          <a:xfrm>
            <a:off x="457200" y="5562600"/>
            <a:ext cx="7759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3200" b="1">
                <a:solidFill>
                  <a:srgbClr val="3366FF"/>
                </a:solidFill>
                <a:cs typeface="Arial" pitchFamily="34" charset="0"/>
              </a:rPr>
              <a:t>C:\Music\Reggae\Marley One Love.mp3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560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1E86789-4A64-4260-BA13-AF42BD619D5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Formats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uses a file association list to link a file extension to its corresponding application software</a:t>
            </a:r>
          </a:p>
          <a:p>
            <a:pPr eaLnBrk="1" hangingPunct="1"/>
            <a:r>
              <a:rPr lang="en-US" smtClean="0"/>
              <a:t>Although a file extension is a good indicator of a file’s format, it does not really define the format</a:t>
            </a:r>
          </a:p>
          <a:p>
            <a:pPr lvl="1" eaLnBrk="1" hangingPunct="1"/>
            <a:r>
              <a:rPr lang="en-US" smtClean="0"/>
              <a:t>A file header is a section of data at the beginning of a file that contains information about a file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662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D056040-27AC-4482-8C8B-8514031E739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Formats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software application can open files that exist in its native file format, plus several additional file formats</a:t>
            </a:r>
          </a:p>
        </p:txBody>
      </p:sp>
      <p:pic>
        <p:nvPicPr>
          <p:cNvPr id="26630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3125788"/>
            <a:ext cx="4119562" cy="311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765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C84BE5D-5077-4592-A20B-041185E483CA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26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Formats</a:t>
            </a:r>
          </a:p>
        </p:txBody>
      </p:sp>
      <p:sp>
        <p:nvSpPr>
          <p:cNvPr id="27653" name="Rectangle 4"/>
          <p:cNvSpPr>
            <a:spLocks noChangeArrowheads="1"/>
          </p:cNvSpPr>
          <p:nvPr/>
        </p:nvSpPr>
        <p:spPr bwMode="auto">
          <a:xfrm>
            <a:off x="5295900" y="2549525"/>
            <a:ext cx="3505200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An easy way to convert a file</a:t>
            </a:r>
          </a:p>
          <a:p>
            <a:r>
              <a:rPr lang="en-US">
                <a:cs typeface="Arial" pitchFamily="34" charset="0"/>
              </a:rPr>
              <a:t>from one format to another is</a:t>
            </a:r>
          </a:p>
          <a:p>
            <a:r>
              <a:rPr lang="en-US">
                <a:cs typeface="Arial" pitchFamily="34" charset="0"/>
              </a:rPr>
              <a:t>to open it with an application</a:t>
            </a:r>
          </a:p>
          <a:p>
            <a:r>
              <a:rPr lang="en-US">
                <a:cs typeface="Arial" pitchFamily="34" charset="0"/>
              </a:rPr>
              <a:t>that supports both file formats,</a:t>
            </a:r>
          </a:p>
          <a:p>
            <a:r>
              <a:rPr lang="en-US">
                <a:cs typeface="Arial" pitchFamily="34" charset="0"/>
              </a:rPr>
              <a:t>and then use the Save As dialog</a:t>
            </a:r>
          </a:p>
          <a:p>
            <a:r>
              <a:rPr lang="en-US">
                <a:cs typeface="Arial" pitchFamily="34" charset="0"/>
              </a:rPr>
              <a:t>box to select an alternative</a:t>
            </a:r>
          </a:p>
          <a:p>
            <a:r>
              <a:rPr lang="en-US">
                <a:cs typeface="Arial" pitchFamily="34" charset="0"/>
              </a:rPr>
              <a:t>file format.</a:t>
            </a:r>
          </a:p>
        </p:txBody>
      </p:sp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43100"/>
            <a:ext cx="4457700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A50021"/>
              </a:buClr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867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A50021"/>
              </a:buClr>
            </a:pPr>
            <a:fld id="{5D8C1B96-2FA5-4E6B-B981-770CC1BC220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>
                  <a:srgbClr val="A50021"/>
                </a:buClr>
              </a:pPr>
              <a:t>27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File Management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Application-based File Management</a:t>
            </a:r>
          </a:p>
          <a:p>
            <a:pPr eaLnBrk="1" hangingPunct="1"/>
            <a:r>
              <a:rPr lang="en-US" smtClean="0"/>
              <a:t>File Management Utilities</a:t>
            </a:r>
          </a:p>
          <a:p>
            <a:pPr eaLnBrk="1" hangingPunct="1"/>
            <a:r>
              <a:rPr lang="en-US" smtClean="0"/>
              <a:t>File Management Metaphors</a:t>
            </a:r>
          </a:p>
          <a:p>
            <a:pPr eaLnBrk="1" hangingPunct="1"/>
            <a:r>
              <a:rPr lang="en-US" smtClean="0"/>
              <a:t>Windows Explorer</a:t>
            </a:r>
          </a:p>
          <a:p>
            <a:pPr eaLnBrk="1" hangingPunct="1"/>
            <a:r>
              <a:rPr lang="en-US" smtClean="0"/>
              <a:t>File Management Tips</a:t>
            </a:r>
          </a:p>
          <a:p>
            <a:pPr eaLnBrk="1" hangingPunct="1"/>
            <a:r>
              <a:rPr lang="en-US" smtClean="0"/>
              <a:t>Physical File Storage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2969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8275E24-B1C4-42B0-8A13-7DD8BDF9C96C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28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Application-based File Management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Applications typically provide a way to open files and save them in a specific folder on a storage device</a:t>
            </a:r>
          </a:p>
        </p:txBody>
      </p:sp>
      <p:pic>
        <p:nvPicPr>
          <p:cNvPr id="2970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114675"/>
            <a:ext cx="3532188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00400"/>
            <a:ext cx="4248150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2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0723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217ED67-C38F-46C6-96A8-D42B85A96CFC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29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Application-based File Management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6083300" y="2249488"/>
            <a:ext cx="270510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The Save As dialog box</a:t>
            </a:r>
          </a:p>
          <a:p>
            <a:r>
              <a:rPr lang="en-US">
                <a:cs typeface="Arial" pitchFamily="34" charset="0"/>
              </a:rPr>
              <a:t>of most Windows applications uses the</a:t>
            </a:r>
          </a:p>
          <a:p>
            <a:r>
              <a:rPr lang="en-US">
                <a:cs typeface="Arial" pitchFamily="34" charset="0"/>
              </a:rPr>
              <a:t>operating system’s file</a:t>
            </a:r>
          </a:p>
          <a:p>
            <a:r>
              <a:rPr lang="en-US">
                <a:cs typeface="Arial" pitchFamily="34" charset="0"/>
              </a:rPr>
              <a:t>management utility, so</a:t>
            </a:r>
          </a:p>
          <a:p>
            <a:r>
              <a:rPr lang="en-US">
                <a:cs typeface="Arial" pitchFamily="34" charset="0"/>
              </a:rPr>
              <a:t>you can carry out a wide</a:t>
            </a:r>
          </a:p>
          <a:p>
            <a:r>
              <a:rPr lang="en-US">
                <a:cs typeface="Arial" pitchFamily="34" charset="0"/>
              </a:rPr>
              <a:t>variety of file and folder</a:t>
            </a:r>
          </a:p>
          <a:p>
            <a:r>
              <a:rPr lang="en-US">
                <a:cs typeface="Arial" pitchFamily="34" charset="0"/>
              </a:rPr>
              <a:t>tasks such as creating,</a:t>
            </a:r>
          </a:p>
          <a:p>
            <a:r>
              <a:rPr lang="en-US">
                <a:cs typeface="Arial" pitchFamily="34" charset="0"/>
              </a:rPr>
              <a:t>renaming, and deleting</a:t>
            </a:r>
          </a:p>
          <a:p>
            <a:r>
              <a:rPr lang="en-US">
                <a:cs typeface="Arial" pitchFamily="34" charset="0"/>
              </a:rPr>
              <a:t>files.</a:t>
            </a:r>
          </a:p>
        </p:txBody>
      </p:sp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" y="1619250"/>
            <a:ext cx="5608638" cy="446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A50021"/>
              </a:buClr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09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A50021"/>
              </a:buClr>
            </a:pPr>
            <a:fld id="{6621CC2B-0917-4034-8AD0-E38EE1FF4E0A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>
                  <a:srgbClr val="A50021"/>
                </a:buClr>
              </a:pPr>
              <a:t>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Operating System Basics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Activities</a:t>
            </a:r>
          </a:p>
          <a:p>
            <a:pPr eaLnBrk="1" hangingPunct="1"/>
            <a:r>
              <a:rPr lang="en-US" smtClean="0"/>
              <a:t>User Interfaces</a:t>
            </a:r>
          </a:p>
          <a:p>
            <a:pPr eaLnBrk="1" hangingPunct="1"/>
            <a:r>
              <a:rPr lang="en-US" smtClean="0"/>
              <a:t>The Boot Process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1747" name="Slide Number Placeholder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D171FF4-3374-4836-8288-179F475A23E8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30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17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Management Utilities</a:t>
            </a:r>
          </a:p>
        </p:txBody>
      </p:sp>
      <p:sp>
        <p:nvSpPr>
          <p:cNvPr id="3174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4043363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File management utilities show you the files stored on your disks and help you work with them</a:t>
            </a:r>
          </a:p>
        </p:txBody>
      </p:sp>
      <p:pic>
        <p:nvPicPr>
          <p:cNvPr id="31750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813" y="1403350"/>
            <a:ext cx="43910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277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9110B72-9979-4FFB-B80A-6EBB7A4F11E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31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Management Metaphors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Storage metaphors help you visualize and mentally organize the files on your disks</a:t>
            </a:r>
          </a:p>
          <a:p>
            <a:pPr lvl="1" eaLnBrk="1" hangingPunct="1"/>
            <a:r>
              <a:rPr lang="en-US" smtClean="0"/>
              <a:t>Logical storage models</a:t>
            </a:r>
          </a:p>
        </p:txBody>
      </p:sp>
      <p:pic>
        <p:nvPicPr>
          <p:cNvPr id="32774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3063875"/>
            <a:ext cx="3065463" cy="315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824163"/>
            <a:ext cx="3524250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2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3795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0179D38-5FAB-463F-9732-B31014CABB3C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37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Explorer</a:t>
            </a: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6273800" y="2582863"/>
            <a:ext cx="2578100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Windows Explorer makes it easy to drill down through the levels of the directory hierarchy to locate a folder or file.</a:t>
            </a:r>
          </a:p>
          <a:p>
            <a:endParaRPr lang="en-US">
              <a:cs typeface="Arial" pitchFamily="34" charset="0"/>
            </a:endParaRP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2070100"/>
            <a:ext cx="6038850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481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99E0E31-8F25-4FDA-90DA-ACAA462A507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Explorer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Explorer allows you to manipulate files and folders in the following ways:</a:t>
            </a:r>
          </a:p>
          <a:p>
            <a:pPr lvl="1" eaLnBrk="1" hangingPunct="1"/>
            <a:r>
              <a:rPr lang="en-US" smtClean="0"/>
              <a:t>Rename</a:t>
            </a:r>
          </a:p>
          <a:p>
            <a:pPr lvl="1" eaLnBrk="1" hangingPunct="1"/>
            <a:r>
              <a:rPr lang="en-US" smtClean="0"/>
              <a:t>Copy</a:t>
            </a:r>
          </a:p>
          <a:p>
            <a:pPr lvl="1" eaLnBrk="1" hangingPunct="1"/>
            <a:r>
              <a:rPr lang="en-US" smtClean="0"/>
              <a:t>Move</a:t>
            </a:r>
          </a:p>
          <a:p>
            <a:pPr lvl="1" eaLnBrk="1" hangingPunct="1"/>
            <a:r>
              <a:rPr lang="en-US" smtClean="0"/>
              <a:t>Delete</a:t>
            </a:r>
          </a:p>
        </p:txBody>
      </p:sp>
      <p:pic>
        <p:nvPicPr>
          <p:cNvPr id="3482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25" y="2603500"/>
            <a:ext cx="6238875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584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23DA41DB-ACA5-4E50-B3D5-823D8582A16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58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Management Tips</a:t>
            </a:r>
          </a:p>
        </p:txBody>
      </p:sp>
      <p:sp>
        <p:nvSpPr>
          <p:cNvPr id="358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 descriptive names</a:t>
            </a:r>
          </a:p>
          <a:p>
            <a:pPr eaLnBrk="1" hangingPunct="1"/>
            <a:r>
              <a:rPr lang="en-US" smtClean="0"/>
              <a:t>Maintain file extensions</a:t>
            </a:r>
          </a:p>
          <a:p>
            <a:pPr eaLnBrk="1" hangingPunct="1"/>
            <a:r>
              <a:rPr lang="en-US" smtClean="0"/>
              <a:t>Group similar files</a:t>
            </a:r>
          </a:p>
          <a:p>
            <a:pPr eaLnBrk="1" hangingPunct="1"/>
            <a:r>
              <a:rPr lang="en-US" smtClean="0"/>
              <a:t>Organize your folders from the top down</a:t>
            </a:r>
          </a:p>
          <a:p>
            <a:pPr eaLnBrk="1" hangingPunct="1"/>
            <a:r>
              <a:rPr lang="en-US" smtClean="0"/>
              <a:t>Consider using the default folders</a:t>
            </a:r>
          </a:p>
          <a:p>
            <a:pPr eaLnBrk="1" hangingPunct="1"/>
            <a:r>
              <a:rPr lang="en-US" smtClean="0"/>
              <a:t>Do not mix data files and program files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686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E16CDB3-BE14-478F-8330-C54F1F15D3F4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File Management Tips</a:t>
            </a:r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Don’t store files in the root directory</a:t>
            </a:r>
          </a:p>
          <a:p>
            <a:pPr eaLnBrk="1" hangingPunct="1"/>
            <a:r>
              <a:rPr lang="en-US" smtClean="0"/>
              <a:t>Access files from the hard disk</a:t>
            </a:r>
          </a:p>
          <a:p>
            <a:pPr eaLnBrk="1" hangingPunct="1"/>
            <a:r>
              <a:rPr lang="en-US" smtClean="0"/>
              <a:t>Follow copyright rules</a:t>
            </a:r>
          </a:p>
          <a:p>
            <a:pPr eaLnBrk="1" hangingPunct="1"/>
            <a:r>
              <a:rPr lang="en-US" smtClean="0"/>
              <a:t>Delete or archive files you no longer need</a:t>
            </a:r>
          </a:p>
          <a:p>
            <a:pPr eaLnBrk="1" hangingPunct="1"/>
            <a:r>
              <a:rPr lang="en-US" smtClean="0"/>
              <a:t>Be aware of storage locations</a:t>
            </a:r>
          </a:p>
          <a:p>
            <a:pPr eaLnBrk="1" hangingPunct="1"/>
            <a:r>
              <a:rPr lang="en-US" smtClean="0"/>
              <a:t>Back up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789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A6EBBEB-9401-4D95-8C34-46EA124A7D7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36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File Storage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physical storage model describes what happens on the disks and in the circuits when files are stored</a:t>
            </a:r>
          </a:p>
          <a:p>
            <a:pPr lvl="1" eaLnBrk="1" hangingPunct="1"/>
            <a:r>
              <a:rPr lang="en-US" smtClean="0"/>
              <a:t>Storage media must be formatted before it can store files</a:t>
            </a:r>
          </a:p>
          <a:p>
            <a:pPr lvl="2" eaLnBrk="1" hangingPunct="1"/>
            <a:r>
              <a:rPr lang="en-US" smtClean="0"/>
              <a:t>Formatting utilities divide the disk into tracks and sectors</a:t>
            </a:r>
          </a:p>
        </p:txBody>
      </p:sp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888" y="4530725"/>
            <a:ext cx="4046537" cy="165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2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8915" name="Slide Number Placeholder 3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1037B1E-0946-4030-B67C-40E2D4A7D74B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37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89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File Storage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5638800" y="1968500"/>
            <a:ext cx="30226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CDs and DVDs can be created using mastering or packet-writing techniques. Mastering creates disks that can be used more reliably on a wide variety</a:t>
            </a:r>
          </a:p>
          <a:p>
            <a:r>
              <a:rPr lang="en-US">
                <a:cs typeface="Arial" pitchFamily="34" charset="0"/>
              </a:rPr>
              <a:t>of computers and standalone players. Packet writing is more flexible for disks that you plan to</a:t>
            </a:r>
          </a:p>
          <a:p>
            <a:r>
              <a:rPr lang="en-US">
                <a:cs typeface="Arial" pitchFamily="34" charset="0"/>
              </a:rPr>
              <a:t>use only on your own computer.</a:t>
            </a:r>
          </a:p>
        </p:txBody>
      </p:sp>
      <p:pic>
        <p:nvPicPr>
          <p:cNvPr id="389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7350" y="2338388"/>
            <a:ext cx="320992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3993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A1CFE1D-384D-41C1-B114-8B88FC9580B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38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File Storage</a:t>
            </a:r>
          </a:p>
        </p:txBody>
      </p:sp>
      <p:sp>
        <p:nvSpPr>
          <p:cNvPr id="399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179888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file system keeps track of the names and locations of files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NTFS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Master File Table (MFT)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FAT32</a:t>
            </a:r>
          </a:p>
          <a:p>
            <a:pPr lvl="2" eaLnBrk="1" hangingPunct="1">
              <a:lnSpc>
                <a:spcPct val="90000"/>
              </a:lnSpc>
            </a:pPr>
            <a:r>
              <a:rPr lang="en-US" smtClean="0"/>
              <a:t>File Allocation Table (FAT)</a:t>
            </a:r>
          </a:p>
        </p:txBody>
      </p:sp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1512888"/>
            <a:ext cx="4462462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63" y="4129088"/>
            <a:ext cx="2136775" cy="2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6019800" y="6096000"/>
            <a:ext cx="342900" cy="254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grpSp>
        <p:nvGrpSpPr>
          <p:cNvPr id="39945" name="Group 11"/>
          <p:cNvGrpSpPr>
            <a:grpSpLocks/>
          </p:cNvGrpSpPr>
          <p:nvPr/>
        </p:nvGrpSpPr>
        <p:grpSpPr bwMode="auto">
          <a:xfrm>
            <a:off x="6019800" y="4129088"/>
            <a:ext cx="2205038" cy="2220912"/>
            <a:chOff x="3792" y="2601"/>
            <a:chExt cx="1389" cy="1399"/>
          </a:xfrm>
        </p:grpSpPr>
        <p:pic>
          <p:nvPicPr>
            <p:cNvPr id="39946" name="Picture 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5" y="2601"/>
              <a:ext cx="1346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7" name="Rectangle 10"/>
            <p:cNvSpPr>
              <a:spLocks noChangeArrowheads="1"/>
            </p:cNvSpPr>
            <p:nvPr/>
          </p:nvSpPr>
          <p:spPr bwMode="auto">
            <a:xfrm>
              <a:off x="3792" y="3840"/>
              <a:ext cx="216" cy="1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096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345C19B-AF8E-4572-9883-14ED7EED7F3E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39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File Storage</a:t>
            </a:r>
          </a:p>
        </p:txBody>
      </p:sp>
      <p:sp>
        <p:nvSpPr>
          <p:cNvPr id="409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Deleting a file changes the status of that file’s clusters to empty and removes the file name from the index file</a:t>
            </a:r>
          </a:p>
          <a:p>
            <a:pPr lvl="1" eaLnBrk="1" hangingPunct="1"/>
            <a:r>
              <a:rPr lang="en-US" smtClean="0"/>
              <a:t>The file’s data is still there</a:t>
            </a:r>
          </a:p>
          <a:p>
            <a:pPr lvl="1" eaLnBrk="1" hangingPunct="1"/>
            <a:r>
              <a:rPr lang="en-US" smtClean="0"/>
              <a:t>File shredder software overwrites “empty” sectors with random 1s and 0s</a:t>
            </a:r>
          </a:p>
          <a:p>
            <a:pPr eaLnBrk="1" hangingPunct="1"/>
            <a:r>
              <a:rPr lang="en-US" smtClean="0"/>
              <a:t>Files in the Windows Recycle Bin and similar utilities can be undeleted</a:t>
            </a:r>
          </a:p>
          <a:p>
            <a:pPr lvl="1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12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E41F40F-BD2F-4EB2-97C6-54D4B9D30A6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Activities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 operating system is a type of system software that acts as the master controller for all activities that take place within a computer system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657600"/>
            <a:ext cx="6448425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198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A7CB922-CC0A-4763-B2C2-A73E73C9B275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40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Physical File Storage</a:t>
            </a:r>
          </a:p>
        </p:txBody>
      </p:sp>
      <p:sp>
        <p:nvSpPr>
          <p:cNvPr id="4198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Fragmented files are stored in noncontiguous clusters and decrease performance</a:t>
            </a:r>
          </a:p>
          <a:p>
            <a:pPr eaLnBrk="1" hangingPunct="1"/>
            <a:r>
              <a:rPr lang="en-US" smtClean="0"/>
              <a:t>Defragmentation utilities rearrange files so that they are stored in contiguous clusters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3702050"/>
            <a:ext cx="6958012" cy="263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buClr>
                <a:srgbClr val="A50021"/>
              </a:buClr>
            </a:pPr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301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buClr>
                <a:srgbClr val="A50021"/>
              </a:buClr>
            </a:pPr>
            <a:fld id="{B12BDFFC-05FD-489A-87EC-B6264784338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>
                <a:buClr>
                  <a:srgbClr val="A50021"/>
                </a:buClr>
              </a:pPr>
              <a:t>41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Backup Security</a:t>
            </a:r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 Basics</a:t>
            </a:r>
          </a:p>
          <a:p>
            <a:pPr eaLnBrk="1" hangingPunct="1"/>
            <a:r>
              <a:rPr lang="en-US" smtClean="0"/>
              <a:t>Data File Backup</a:t>
            </a:r>
          </a:p>
          <a:p>
            <a:pPr eaLnBrk="1" hangingPunct="1"/>
            <a:r>
              <a:rPr lang="en-US" smtClean="0"/>
              <a:t>System Backup</a:t>
            </a:r>
          </a:p>
          <a:p>
            <a:pPr eaLnBrk="1" hangingPunct="1"/>
            <a:r>
              <a:rPr lang="en-US" smtClean="0"/>
              <a:t>Boot and Recovery Disks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403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BFDB052-232C-4BE0-A6C4-334E79B427D4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 Basics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backup </a:t>
            </a:r>
            <a:r>
              <a:rPr lang="en-US" smtClean="0"/>
              <a:t>stores the files needed to recover data that’s been wiped out by operator error, viruses, or hardware failures</a:t>
            </a:r>
          </a:p>
        </p:txBody>
      </p:sp>
      <p:pic>
        <p:nvPicPr>
          <p:cNvPr id="4403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3270250"/>
            <a:ext cx="4667250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505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C7E8C18-A65A-43CD-9339-5AAD8AEBA98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 Basics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Your backup schedule depends on how much data you can afford to lose</a:t>
            </a:r>
          </a:p>
          <a:p>
            <a:pPr eaLnBrk="1" hangingPunct="1"/>
            <a:r>
              <a:rPr lang="en-US" smtClean="0"/>
              <a:t>You should run an up-to-date virus check as the first step in your backup routine</a:t>
            </a:r>
          </a:p>
          <a:p>
            <a:pPr eaLnBrk="1" hangingPunct="1"/>
            <a:r>
              <a:rPr lang="en-US" smtClean="0"/>
              <a:t>The backup device you select depends on the value of your data, your current equipment, and your budget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Backup Basics</a:t>
            </a:r>
          </a:p>
        </p:txBody>
      </p:sp>
      <p:sp>
        <p:nvSpPr>
          <p:cNvPr id="46083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6084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A53C561-AAA3-44DF-9172-92DE1E76211F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46085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9888" y="1600200"/>
            <a:ext cx="586422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710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E5DFF06-DB3B-4544-B9D3-FB66C2DE629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File Backup</a:t>
            </a:r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Most computers are equipped with a writable CD or DVD drive with adequate storage capacity for a typical computer owner’s data files</a:t>
            </a:r>
          </a:p>
          <a:p>
            <a:pPr eaLnBrk="1" hangingPunct="1"/>
            <a:r>
              <a:rPr lang="en-US" sz="2800" smtClean="0"/>
              <a:t>Store all files to be backed up in the same location</a:t>
            </a:r>
          </a:p>
          <a:p>
            <a:pPr eaLnBrk="1" hangingPunct="1"/>
            <a:r>
              <a:rPr lang="en-US" sz="2800" smtClean="0"/>
              <a:t>Back up Internet connection information, e-mail folders, e-mail address book, favorite URLs, downloads and validation codes, and other configuration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813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1A000D8-6127-4A0C-B8FA-09183C18292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46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 File Backup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restore from a data file backup, you simply copy files from your backup to your hard disk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4915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BE1BCF8-066D-4A42-A429-D1D6D116014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47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Backup</a:t>
            </a:r>
          </a:p>
        </p:txBody>
      </p:sp>
      <p:sp>
        <p:nvSpPr>
          <p:cNvPr id="4915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make a backup, you can use backup software</a:t>
            </a:r>
          </a:p>
          <a:p>
            <a:pPr eaLnBrk="1" hangingPunct="1"/>
            <a:r>
              <a:rPr lang="en-US" smtClean="0"/>
              <a:t>Backup software is supplied with most tape drives and other backup devices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017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FDC3A327-1096-4728-97CB-07B7429A7257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48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Backup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38" y="1662113"/>
            <a:ext cx="6638925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120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725F7009-C54C-46F7-8072-D91ED861D8C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49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Backup</a:t>
            </a:r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A full backup makes a fresh copy of every file in the folders you’ve specified for the backup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 differential backup makes a backup of only those files that were added or changed since your last full backup session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An incremental backup makes a backup of the files that were added or changed since the last backup—not necessarily the files that changed from the last full backup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Most experts recommend that you keep more than one set of backups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614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59E2EC0-6EAF-4F0F-A6EA-C253159E3006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Activities</a:t>
            </a: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3883025"/>
            <a:ext cx="4211637" cy="233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463" y="1609725"/>
            <a:ext cx="6486525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2227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08CE7AFB-6791-49EE-9208-CCB574BA6714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50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22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System Backup</a:t>
            </a:r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5575300" y="2541588"/>
            <a:ext cx="35687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>
                <a:cs typeface="Arial" pitchFamily="34" charset="0"/>
              </a:rPr>
              <a:t>Restore points back up personal</a:t>
            </a:r>
          </a:p>
          <a:p>
            <a:r>
              <a:rPr lang="en-US">
                <a:cs typeface="Arial" pitchFamily="34" charset="0"/>
              </a:rPr>
              <a:t>preferences and configuration settings stored in the Windows Registry. You can manually create restore points or let Windows create them automatically whenever you</a:t>
            </a:r>
          </a:p>
          <a:p>
            <a:r>
              <a:rPr lang="en-US">
                <a:cs typeface="Arial" pitchFamily="34" charset="0"/>
              </a:rPr>
              <a:t>add new software or hardware.</a:t>
            </a:r>
          </a:p>
        </p:txBody>
      </p:sp>
      <p:grpSp>
        <p:nvGrpSpPr>
          <p:cNvPr id="52230" name="Group 8"/>
          <p:cNvGrpSpPr>
            <a:grpSpLocks/>
          </p:cNvGrpSpPr>
          <p:nvPr/>
        </p:nvGrpSpPr>
        <p:grpSpPr bwMode="auto">
          <a:xfrm>
            <a:off x="223838" y="1760538"/>
            <a:ext cx="5364162" cy="3575050"/>
            <a:chOff x="224550" y="1760561"/>
            <a:chExt cx="5363866" cy="3575714"/>
          </a:xfrm>
        </p:grpSpPr>
        <p:pic>
          <p:nvPicPr>
            <p:cNvPr id="52231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550" y="1768311"/>
              <a:ext cx="5363866" cy="35679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3999417" y="1760561"/>
              <a:ext cx="1555664" cy="53191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325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E1B0A5CA-B187-4C69-BADD-B20F1ADA14D2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51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Boot and Recovery Disks</a:t>
            </a:r>
          </a:p>
        </p:txBody>
      </p:sp>
      <p:sp>
        <p:nvSpPr>
          <p:cNvPr id="5325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boot disk is a removable storage medium containing the operating system files needed to boot your computer without accessing the hard disk</a:t>
            </a:r>
          </a:p>
          <a:p>
            <a:pPr lvl="1" eaLnBrk="1" hangingPunct="1"/>
            <a:r>
              <a:rPr lang="en-US" smtClean="0"/>
              <a:t>Windows </a:t>
            </a:r>
            <a:br>
              <a:rPr lang="en-US" smtClean="0"/>
            </a:br>
            <a:r>
              <a:rPr lang="en-US" smtClean="0"/>
              <a:t>Installation CD</a:t>
            </a: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640263" cy="299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4275" name="Slide Number Placeholder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178F5CF0-63CD-491C-B0BA-6FD97A74DD93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52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Boot and Recovery Disks</a:t>
            </a:r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7200" y="1600200"/>
            <a:ext cx="766445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A recovery disk loads hardware drivers and user settings as well as the operating system</a:t>
            </a:r>
          </a:p>
          <a:p>
            <a:pPr lvl="1" eaLnBrk="1" hangingPunct="1"/>
            <a:r>
              <a:rPr lang="en-US" sz="2400" smtClean="0"/>
              <a:t>Sometimes included with new computer systems</a:t>
            </a:r>
          </a:p>
          <a:p>
            <a:pPr lvl="1" eaLnBrk="1" hangingPunct="1"/>
            <a:r>
              <a:rPr lang="en-US" sz="2400" smtClean="0"/>
              <a:t>Available on the Web</a:t>
            </a:r>
          </a:p>
          <a:p>
            <a:pPr eaLnBrk="1" hangingPunct="1"/>
            <a:r>
              <a:rPr lang="en-US" smtClean="0"/>
              <a:t>Recovery partition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Boot and Recovery Disks</a:t>
            </a:r>
          </a:p>
        </p:txBody>
      </p:sp>
      <p:sp>
        <p:nvSpPr>
          <p:cNvPr id="55299" name="Footer Placeholder 4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5300" name="Slide Number Placeholder 5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7C0C9D5-F437-4289-B859-C358E4FE94E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53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55301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001"/>
          <a:stretch>
            <a:fillRect/>
          </a:stretch>
        </p:blipFill>
        <p:spPr>
          <a:xfrm>
            <a:off x="1439863" y="1597025"/>
            <a:ext cx="6175375" cy="4700588"/>
          </a:xfr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5632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563951AA-DD40-441F-9C7F-D6389F4F99D1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54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Boot and Recovery Disks</a:t>
            </a:r>
          </a:p>
        </p:txBody>
      </p:sp>
      <p:sp>
        <p:nvSpPr>
          <p:cNvPr id="5632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You can create a custom recovery CD that contains your computer’s current settings and device drivers</a:t>
            </a:r>
          </a:p>
          <a:p>
            <a:pPr eaLnBrk="1" hangingPunct="1"/>
            <a:r>
              <a:rPr lang="en-US" sz="2800" smtClean="0"/>
              <a:t>Norton Ghost is a product of Symantec, which also provides a more specialized recovery disk called the Symantec Recovery Disk</a:t>
            </a:r>
          </a:p>
          <a:p>
            <a:pPr eaLnBrk="1" hangingPunct="1"/>
            <a:r>
              <a:rPr lang="en-US" sz="2800" smtClean="0"/>
              <a:t>Certain PC manufacturers have pre-installed Norton Ghost and the recovery environment on some of their computers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7171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76DD6DD-3113-4206-84FF-D779B521420D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6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Activities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Multitasking provides process and memory management services that allow two or more tasks, jobs, or programs to run simultaneously</a:t>
            </a:r>
          </a:p>
          <a:p>
            <a:pPr eaLnBrk="1" hangingPunct="1"/>
            <a:r>
              <a:rPr lang="en-US" sz="2800" smtClean="0"/>
              <a:t>Within a single program, multithreading allows multiple parts, or threads, to run simultaneously</a:t>
            </a:r>
          </a:p>
          <a:p>
            <a:pPr eaLnBrk="1" hangingPunct="1"/>
            <a:r>
              <a:rPr lang="en-US" sz="2800" smtClean="0"/>
              <a:t>An operating system’s multiprocessing capability supports a division of labor among all the processing units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8195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360CC9E3-720B-4D2B-872A-1F9B5D5A3C19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7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Activities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Categories</a:t>
            </a:r>
          </a:p>
          <a:p>
            <a:pPr lvl="1" eaLnBrk="1" hangingPunct="1"/>
            <a:r>
              <a:rPr lang="en-US" smtClean="0"/>
              <a:t>Single-user operating system</a:t>
            </a:r>
          </a:p>
          <a:p>
            <a:pPr lvl="1" eaLnBrk="1" hangingPunct="1"/>
            <a:r>
              <a:rPr lang="en-US" smtClean="0"/>
              <a:t>Multiuser operating system</a:t>
            </a:r>
          </a:p>
          <a:p>
            <a:pPr lvl="1" eaLnBrk="1" hangingPunct="1"/>
            <a:r>
              <a:rPr lang="en-US" smtClean="0"/>
              <a:t>Server operating system</a:t>
            </a:r>
          </a:p>
          <a:p>
            <a:pPr lvl="1" eaLnBrk="1" hangingPunct="1"/>
            <a:r>
              <a:rPr lang="en-US" smtClean="0"/>
              <a:t>Desktop operating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9219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DAC4689-EBF8-4252-B0BA-E648D2D8DFE3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8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Interfaces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combination of hardware and software that helps people and computers communicate with each other</a:t>
            </a:r>
          </a:p>
        </p:txBody>
      </p:sp>
      <p:pic>
        <p:nvPicPr>
          <p:cNvPr id="922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92"/>
          <a:stretch>
            <a:fillRect/>
          </a:stretch>
        </p:blipFill>
        <p:spPr bwMode="auto">
          <a:xfrm>
            <a:off x="788988" y="3170238"/>
            <a:ext cx="386238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7404100" y="5613400"/>
            <a:ext cx="1384300" cy="6096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cs typeface="Arial" pitchFamily="34" charset="0"/>
            </a:endParaRPr>
          </a:p>
        </p:txBody>
      </p:sp>
      <p:pic>
        <p:nvPicPr>
          <p:cNvPr id="922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997325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3"/>
          <p:cNvSpPr txBox="1">
            <a:spLocks noGrp="1"/>
          </p:cNvSpPr>
          <p:nvPr/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400" b="1">
                <a:solidFill>
                  <a:schemeClr val="bg1"/>
                </a:solidFill>
                <a:cs typeface="Arial" pitchFamily="34" charset="0"/>
              </a:rPr>
              <a:t>Chapter 4: Operating Systems and File Management</a:t>
            </a:r>
          </a:p>
        </p:txBody>
      </p:sp>
      <p:sp>
        <p:nvSpPr>
          <p:cNvPr id="10243" name="Slide Number Placeholder 4"/>
          <p:cNvSpPr txBox="1">
            <a:spLocks noGrp="1"/>
          </p:cNvSpPr>
          <p:nvPr/>
        </p:nvSpPr>
        <p:spPr bwMode="auto">
          <a:xfrm>
            <a:off x="7010400" y="6381750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27F1CC5-503C-48B5-8B92-BCFC8CEB9F08}" type="slidenum">
              <a:rPr lang="en-US" sz="1400" b="1">
                <a:solidFill>
                  <a:schemeClr val="bg1"/>
                </a:solidFill>
                <a:latin typeface="Arial Narrow" pitchFamily="34" charset="0"/>
                <a:cs typeface="Arial" pitchFamily="34" charset="0"/>
              </a:rPr>
              <a:pPr algn="r" eaLnBrk="1" hangingPunct="1"/>
              <a:t>9</a:t>
            </a:fld>
            <a:endParaRPr lang="en-US" sz="1400" b="1">
              <a:solidFill>
                <a:schemeClr val="bg1"/>
              </a:solidFill>
              <a:latin typeface="Arial Narrow" pitchFamily="34" charset="0"/>
              <a:cs typeface="Arial" pitchFamily="34" charset="0"/>
            </a:endParaRPr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User Interfaces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Menus, submenus, and dialog boxes</a:t>
            </a:r>
          </a:p>
        </p:txBody>
      </p:sp>
      <p:pic>
        <p:nvPicPr>
          <p:cNvPr id="1024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209800"/>
            <a:ext cx="6513513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267200"/>
            <a:ext cx="46497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2071</Words>
  <Application>Microsoft Office PowerPoint</Application>
  <PresentationFormat>On-screen Show (4:3)</PresentationFormat>
  <Paragraphs>405</Paragraphs>
  <Slides>54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Arial Narrow</vt:lpstr>
      <vt:lpstr>Default Design</vt:lpstr>
      <vt:lpstr>Operating Systems  and File Management </vt:lpstr>
      <vt:lpstr>Chapter Contents</vt:lpstr>
      <vt:lpstr>Operating System Basics</vt:lpstr>
      <vt:lpstr>Operating System Activities</vt:lpstr>
      <vt:lpstr>Operating System Activities</vt:lpstr>
      <vt:lpstr>Operating System Activities</vt:lpstr>
      <vt:lpstr>Operating System Activities</vt:lpstr>
      <vt:lpstr>User Interfaces</vt:lpstr>
      <vt:lpstr>User Interfaces</vt:lpstr>
      <vt:lpstr>The Boot Process</vt:lpstr>
      <vt:lpstr>The Boot Process</vt:lpstr>
      <vt:lpstr>Today’s Operating Systems</vt:lpstr>
      <vt:lpstr>Microsoft Windows</vt:lpstr>
      <vt:lpstr>Mac OS</vt:lpstr>
      <vt:lpstr>Mac OS</vt:lpstr>
      <vt:lpstr>Mac OS</vt:lpstr>
      <vt:lpstr>UNIX and Linux</vt:lpstr>
      <vt:lpstr>UNIX and Linux</vt:lpstr>
      <vt:lpstr>DOS</vt:lpstr>
      <vt:lpstr>Handheld Operating Systems</vt:lpstr>
      <vt:lpstr>File Basics</vt:lpstr>
      <vt:lpstr>File Names and Extensions</vt:lpstr>
      <vt:lpstr>File Directories and Folders</vt:lpstr>
      <vt:lpstr>File Formats</vt:lpstr>
      <vt:lpstr>File Formats</vt:lpstr>
      <vt:lpstr>File Formats</vt:lpstr>
      <vt:lpstr>File Management</vt:lpstr>
      <vt:lpstr>Application-based File Management</vt:lpstr>
      <vt:lpstr>Application-based File Management</vt:lpstr>
      <vt:lpstr>File Management Utilities</vt:lpstr>
      <vt:lpstr>File Management Metaphors</vt:lpstr>
      <vt:lpstr>Windows Explorer</vt:lpstr>
      <vt:lpstr>Windows Explorer</vt:lpstr>
      <vt:lpstr>File Management Tips</vt:lpstr>
      <vt:lpstr>File Management Tips</vt:lpstr>
      <vt:lpstr>Physical File Storage</vt:lpstr>
      <vt:lpstr>Physical File Storage</vt:lpstr>
      <vt:lpstr>Physical File Storage</vt:lpstr>
      <vt:lpstr>Physical File Storage</vt:lpstr>
      <vt:lpstr>Physical File Storage</vt:lpstr>
      <vt:lpstr>Backup Security</vt:lpstr>
      <vt:lpstr>Backup Basics</vt:lpstr>
      <vt:lpstr>Backup Basics</vt:lpstr>
      <vt:lpstr>Backup Basics</vt:lpstr>
      <vt:lpstr>Data File Backup</vt:lpstr>
      <vt:lpstr>Data File Backup</vt:lpstr>
      <vt:lpstr>System Backup</vt:lpstr>
      <vt:lpstr>System Backup</vt:lpstr>
      <vt:lpstr>System Backup</vt:lpstr>
      <vt:lpstr>System Backup</vt:lpstr>
      <vt:lpstr>Boot and Recovery Disks</vt:lpstr>
      <vt:lpstr>Boot and Recovery Disks</vt:lpstr>
      <vt:lpstr>Boot and Recovery Disks</vt:lpstr>
      <vt:lpstr>Boot and Recovery Disks</vt:lpstr>
    </vt:vector>
  </TitlesOfParts>
  <Company>CSUDH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  and File Management</dc:title>
  <dc:creator>meyadat</dc:creator>
  <cp:lastModifiedBy>Teacher E-Solutions</cp:lastModifiedBy>
  <cp:revision>2</cp:revision>
  <dcterms:created xsi:type="dcterms:W3CDTF">2008-06-12T00:00:20Z</dcterms:created>
  <dcterms:modified xsi:type="dcterms:W3CDTF">2019-01-18T16:42:48Z</dcterms:modified>
</cp:coreProperties>
</file>