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3"/>
  </p:notesMasterIdLst>
  <p:sldIdLst>
    <p:sldId id="256" r:id="rId2"/>
    <p:sldId id="301" r:id="rId3"/>
    <p:sldId id="306" r:id="rId4"/>
    <p:sldId id="315" r:id="rId5"/>
    <p:sldId id="316" r:id="rId6"/>
    <p:sldId id="317" r:id="rId7"/>
    <p:sldId id="302" r:id="rId8"/>
    <p:sldId id="318" r:id="rId9"/>
    <p:sldId id="303" r:id="rId10"/>
    <p:sldId id="308" r:id="rId11"/>
    <p:sldId id="324" r:id="rId12"/>
    <p:sldId id="309" r:id="rId13"/>
    <p:sldId id="310" r:id="rId14"/>
    <p:sldId id="319" r:id="rId15"/>
    <p:sldId id="311" r:id="rId16"/>
    <p:sldId id="312" r:id="rId17"/>
    <p:sldId id="323" r:id="rId18"/>
    <p:sldId id="313" r:id="rId19"/>
    <p:sldId id="322" r:id="rId20"/>
    <p:sldId id="320" r:id="rId21"/>
    <p:sldId id="321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4" d="100"/>
          <a:sy n="74" d="100"/>
        </p:scale>
        <p:origin x="-58" y="-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60BEB95-5EBD-4072-AA83-64B68D70603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33F96E7-7152-4575-BE1F-5233177858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8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528A8E40-5003-4767-809A-83FA73D69FBB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915D435-C18C-4EBC-AEFE-A10561FE283A}" type="slidenum">
              <a:rPr lang="en-US" sz="1200"/>
              <a:pPr eaLnBrk="1" hangingPunct="1"/>
              <a:t>21</a:t>
            </a:fld>
            <a:endParaRPr 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4A6F276-0A89-44BB-86CE-C3E11418A86F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C748A95-1044-4929-8D31-9F0F566F8A90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F5A9AD8-5373-4DCC-AB20-7C19549C2606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45F81CA9-01BE-4F22-961D-AF359BE0FB94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A194E63-8569-4668-A828-4931F102E670}" type="slidenum">
              <a:rPr lang="en-US" sz="1200"/>
              <a:pPr eaLnBrk="1" hangingPunct="1"/>
              <a:t>14</a:t>
            </a:fld>
            <a:endParaRPr lang="en-US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492EA86-6739-49E7-BA50-EB25E2F49FD8}" type="slidenum">
              <a:rPr lang="en-US" sz="1200"/>
              <a:pPr eaLnBrk="1" hangingPunct="1"/>
              <a:t>17</a:t>
            </a:fld>
            <a:endParaRPr lang="en-US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345DF4A-973F-4936-A428-5F06623D6DFF}" type="slidenum">
              <a:rPr lang="en-US" sz="1200"/>
              <a:pPr eaLnBrk="1" hangingPunct="1"/>
              <a:t>19</a:t>
            </a:fld>
            <a:endParaRPr 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279CDE6-2763-45A2-AB95-C471709ABD5A}" type="slidenum">
              <a:rPr lang="en-US" sz="1200"/>
              <a:pPr eaLnBrk="1" hangingPunct="1"/>
              <a:t>20</a:t>
            </a:fld>
            <a:endParaRPr lang="en-US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5D2DCD2-D8D9-4A1F-8688-EBFC07A88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2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0C335-C7F9-42ED-82F8-ED1D18365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027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6ED4C-5589-47C9-938C-65F8849DB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12362-AE7D-4943-B30C-13E30E477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77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E1314-AE3C-4149-8C23-E1AC04875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14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9542C-0660-4E1A-A340-0B8FE7CDC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8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F1819-57EE-4FFF-A604-7A09CD4C2F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339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2663E-4D36-4AC4-A647-F23628DE6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591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F255A-B249-40DB-85F3-B1BA30DAD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3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FB8CB-0535-412A-A1CD-E2F581B6E7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1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0B945-4FB7-466D-8A37-1F2BEC523D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4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2813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46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9D801DE-8272-45B2-B0C7-F157D17FB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Storage Management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RAID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17713"/>
            <a:ext cx="8574088" cy="4459287"/>
          </a:xfrm>
        </p:spPr>
        <p:txBody>
          <a:bodyPr/>
          <a:lstStyle/>
          <a:p>
            <a:pPr eaLnBrk="1" hangingPunct="1"/>
            <a:r>
              <a:rPr lang="en-US" smtClean="0"/>
              <a:t>Redundant Array of Inexpensive (Independent) Disks</a:t>
            </a:r>
          </a:p>
          <a:p>
            <a:pPr marL="342900" lvl="1" indent="-342900" eaLnBrk="1" hangingPunct="1">
              <a:buClr>
                <a:schemeClr val="folHlink"/>
              </a:buClr>
              <a:buSzPct val="60000"/>
            </a:pPr>
            <a:r>
              <a:rPr lang="en-US" sz="3200" smtClean="0"/>
              <a:t>A set of standards for lengthening disk life provide better performance and FT</a:t>
            </a:r>
          </a:p>
          <a:p>
            <a:pPr eaLnBrk="1" hangingPunct="1"/>
            <a:r>
              <a:rPr lang="en-US" smtClean="0"/>
              <a:t>Software or Hardware RAID</a:t>
            </a:r>
          </a:p>
          <a:p>
            <a:pPr eaLnBrk="1" hangingPunct="1"/>
            <a:r>
              <a:rPr lang="en-US" smtClean="0"/>
              <a:t>RAID levels – 0 through 6</a:t>
            </a:r>
          </a:p>
          <a:p>
            <a:pPr eaLnBrk="1" hangingPunct="1"/>
            <a:r>
              <a:rPr lang="en-US" smtClean="0"/>
              <a:t>Server 2008 supports RAID levels 0, 1 and 5 through software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77200" cy="1143000"/>
          </a:xfrm>
        </p:spPr>
        <p:txBody>
          <a:bodyPr/>
          <a:lstStyle/>
          <a:p>
            <a:pPr eaLnBrk="1" hangingPunct="1"/>
            <a:r>
              <a:rPr lang="en-US" smtClean="0"/>
              <a:t>Software RAID vs. Hardware RAID</a:t>
            </a: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572000"/>
          </a:xfrm>
        </p:spPr>
        <p:txBody>
          <a:bodyPr/>
          <a:lstStyle/>
          <a:p>
            <a:pPr eaLnBrk="1" hangingPunct="1"/>
            <a:r>
              <a:rPr lang="en-US" sz="2400" smtClean="0"/>
              <a:t>Software RAID implements fault tolerance through the server’s operating system</a:t>
            </a:r>
          </a:p>
          <a:p>
            <a:pPr eaLnBrk="1" hangingPunct="1"/>
            <a:r>
              <a:rPr lang="en-US" sz="2400" smtClean="0"/>
              <a:t>Hardware RAID is implemented through the server hardware</a:t>
            </a:r>
          </a:p>
          <a:p>
            <a:pPr lvl="1" eaLnBrk="1" hangingPunct="1"/>
            <a:r>
              <a:rPr lang="en-US" sz="2400" smtClean="0"/>
              <a:t>Independent of the operating system</a:t>
            </a:r>
          </a:p>
          <a:p>
            <a:pPr eaLnBrk="1" hangingPunct="1"/>
            <a:r>
              <a:rPr lang="en-US" sz="2400" smtClean="0"/>
              <a:t>Advantages over software RAID:</a:t>
            </a:r>
          </a:p>
          <a:p>
            <a:pPr lvl="1" eaLnBrk="1" hangingPunct="1"/>
            <a:r>
              <a:rPr lang="en-US" sz="2400" smtClean="0"/>
              <a:t>Faster read and write response</a:t>
            </a:r>
          </a:p>
          <a:p>
            <a:pPr lvl="1" eaLnBrk="1" hangingPunct="1"/>
            <a:r>
              <a:rPr lang="en-US" sz="2400" smtClean="0"/>
              <a:t>The ability to place boot and system files on different RAID levels</a:t>
            </a:r>
          </a:p>
          <a:p>
            <a:pPr lvl="1" eaLnBrk="1" hangingPunct="1"/>
            <a:r>
              <a:rPr lang="en-US" sz="2400" smtClean="0"/>
              <a:t>The ability to ‘‘hot-swap’’ a failed disk</a:t>
            </a:r>
          </a:p>
          <a:p>
            <a:pPr lvl="1" eaLnBrk="1" hangingPunct="1"/>
            <a:r>
              <a:rPr lang="en-US" sz="2400" smtClean="0"/>
              <a:t>More setup options to retrieve damaged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Simple Volume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A portion of a disk or an entire disk that is setup  as a dynamic disk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Can be extended with an unallocated space</a:t>
            </a:r>
          </a:p>
          <a:p>
            <a:pPr eaLnBrk="1" hangingPunct="1"/>
            <a:r>
              <a:rPr lang="en-US" smtClean="0"/>
              <a:t>Doesn’t provide FT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Spanned Volume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Method of combining free space on 2 to 32 physical disks into a single volume with available space on each of the spanned disks of varying size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Storage is accomplished by filling the space on one disk and moving to each subsequent spanned disk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Not FT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Can be extended (only those formatted with NTFS)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425" y="2209800"/>
            <a:ext cx="66611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Striped Volume – RAID 0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Similar to spanned in that both permit 2-32 disks combined.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Logically distributes the information simultaneously across all the disks, unlike spanned which sequentially store data.  This architecture provides faster I/O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Not FT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Free space areas on each disk need to be of equal size.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RAID-5 Volume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8955088" cy="46116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700" smtClean="0"/>
              <a:t>Similar to striped, but is fault-tolerant 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Logically distributes the information simultaneously across all 3 or more disks, one of which stores parity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If 1 disk fails, data can be reconstructed, but if more than 1 – it can’t.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Writing is slower than striped, but reading is the same. When 1 disk fails performance degrades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Calculate usable space: parity takes 1/n of the data, where n= number of disks in the volume. 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Free space areas on each drive need to be of equal size.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3" y="2166938"/>
            <a:ext cx="730567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Mirrored Volume – RAID 1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Creating a shadow copy of data on a backup disk</a:t>
            </a:r>
            <a:r>
              <a:rPr lang="en-US" sz="280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Requires 2 disks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Most guaranteed FT, but less efficient use of disk space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Read performance is the same as on any single disk drive</a:t>
            </a:r>
            <a:r>
              <a:rPr lang="en-US" sz="2800" smtClean="0"/>
              <a:t>, Write is slower than on single disk, but faster than RAID-5. No performance degradation when 1 disk fails.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Disk Duplexing – 2 drives/2 controllers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0" y="457200"/>
            <a:ext cx="6896100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3352800"/>
            <a:ext cx="617220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Disk Storage Types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7713"/>
            <a:ext cx="8345488" cy="43830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Basic</a:t>
            </a:r>
            <a:r>
              <a:rPr lang="en-US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uses static partitions (physical disk divisions) that can’t span physical drives. </a:t>
            </a:r>
            <a:r>
              <a:rPr lang="en-US" sz="2800" smtClean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Use industry-standard partitioning and formatting and can contain up to 4 primary and 1 extended partitions</a:t>
            </a:r>
            <a: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as well as logical drives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Dynamic</a:t>
            </a:r>
            <a:r>
              <a:rPr lang="en-US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uses volumes that can span physical drives. Supports advanced options, including fault-tolerance. Unlimited number of volumes. No other O/S can access dynamic storage; not supported on laptops.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077200" cy="1143000"/>
          </a:xfrm>
        </p:spPr>
        <p:txBody>
          <a:bodyPr/>
          <a:lstStyle/>
          <a:p>
            <a:pPr eaLnBrk="1" hangingPunct="1"/>
            <a:r>
              <a:rPr lang="en-US" smtClean="0"/>
              <a:t>Shrinking a volume</a:t>
            </a:r>
          </a:p>
        </p:txBody>
      </p:sp>
      <p:sp>
        <p:nvSpPr>
          <p:cNvPr id="2253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229600" cy="4572000"/>
          </a:xfrm>
        </p:spPr>
        <p:txBody>
          <a:bodyPr/>
          <a:lstStyle/>
          <a:p>
            <a:pPr lvl="1" eaLnBrk="1" hangingPunct="1"/>
            <a:r>
              <a:rPr lang="en-US" smtClean="0"/>
              <a:t>Windows Server 2008 comes with the ability to shrink a basic or dynamic disk volume</a:t>
            </a:r>
          </a:p>
          <a:p>
            <a:pPr lvl="1" eaLnBrk="1" hangingPunct="1"/>
            <a:r>
              <a:rPr lang="en-US" smtClean="0"/>
              <a:t>Shrinking a volume enables you to create a new partition when one is needed and you don’t have extra disks</a:t>
            </a:r>
          </a:p>
          <a:p>
            <a:pPr lvl="1" eaLnBrk="1" hangingPunct="1"/>
            <a:r>
              <a:rPr lang="en-US" smtClean="0"/>
              <a:t>When you shrink a volume, Windows Server 2008 starts from the end of that volume</a:t>
            </a:r>
          </a:p>
          <a:p>
            <a:pPr lvl="2" eaLnBrk="1" hangingPunct="1"/>
            <a:r>
              <a:rPr lang="en-US" smtClean="0"/>
              <a:t>Works its way back through contiguous space to create unallocated disk space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mtClean="0"/>
              <a:t>You can specify the amount of space to recover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77200" cy="1143000"/>
          </a:xfrm>
        </p:spPr>
        <p:txBody>
          <a:bodyPr/>
          <a:lstStyle/>
          <a:p>
            <a:pPr eaLnBrk="1" hangingPunct="1"/>
            <a:r>
              <a:rPr lang="en-US" smtClean="0"/>
              <a:t>Mounting a Drive</a:t>
            </a:r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572000"/>
          </a:xfrm>
        </p:spPr>
        <p:txBody>
          <a:bodyPr/>
          <a:lstStyle/>
          <a:p>
            <a:pPr eaLnBrk="1" hangingPunct="1"/>
            <a:r>
              <a:rPr lang="en-US" smtClean="0"/>
              <a:t>Windows Server 2008 enables you to mount a drive as an alternative to giving it a drive letter</a:t>
            </a:r>
          </a:p>
          <a:p>
            <a:pPr eaLnBrk="1" hangingPunct="1"/>
            <a:r>
              <a:rPr lang="en-US" b="1" smtClean="0"/>
              <a:t>Mounted drive</a:t>
            </a:r>
          </a:p>
          <a:p>
            <a:pPr lvl="1" eaLnBrk="1" hangingPunct="1"/>
            <a:r>
              <a:rPr lang="en-US" smtClean="0"/>
              <a:t>One that appears as a folder and is accessed through a path like any other folder</a:t>
            </a:r>
          </a:p>
          <a:p>
            <a:pPr eaLnBrk="1" hangingPunct="1"/>
            <a:r>
              <a:rPr lang="en-US" smtClean="0"/>
              <a:t>You can mount a basic or dynamic disk drive, a CD/DVD drive, or a removable drive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Upgrading Disk from Basic to Dynamic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 cases where a volume crosses multiple disks, all related disks must be upgraded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Any other O/S located on a partition will be rendered inoperable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Removable media can’t be upgraded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Can’t convert back from dynamic to basic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Disks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305800" cy="4572000"/>
          </a:xfrm>
        </p:spPr>
        <p:txBody>
          <a:bodyPr/>
          <a:lstStyle/>
          <a:p>
            <a:pPr eaLnBrk="1" hangingPunct="1"/>
            <a:r>
              <a:rPr lang="en-US" b="1" smtClean="0"/>
              <a:t>Partitioning</a:t>
            </a:r>
          </a:p>
          <a:p>
            <a:pPr lvl="1" eaLnBrk="1" hangingPunct="1"/>
            <a:r>
              <a:rPr lang="en-US" smtClean="0"/>
              <a:t>A process that blocks a group of tracks and sectors to be used by a particular file system, such as NTFS</a:t>
            </a:r>
          </a:p>
          <a:p>
            <a:pPr eaLnBrk="1" hangingPunct="1"/>
            <a:r>
              <a:rPr lang="en-US" b="1" smtClean="0"/>
              <a:t>Formatting</a:t>
            </a:r>
          </a:p>
          <a:p>
            <a:pPr lvl="1" eaLnBrk="1" hangingPunct="1"/>
            <a:r>
              <a:rPr lang="en-US" smtClean="0"/>
              <a:t>A process that creates a table containing file and folder information for a specific file system in a partition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Disks (continued)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305800" cy="4572000"/>
          </a:xfrm>
        </p:spPr>
        <p:txBody>
          <a:bodyPr/>
          <a:lstStyle/>
          <a:p>
            <a:pPr eaLnBrk="1" hangingPunct="1"/>
            <a:r>
              <a:rPr lang="en-US" sz="2400" smtClean="0"/>
              <a:t>MBR and GPT support</a:t>
            </a:r>
          </a:p>
          <a:p>
            <a:pPr lvl="1" eaLnBrk="1" hangingPunct="1"/>
            <a:r>
              <a:rPr lang="en-US" sz="2400" smtClean="0"/>
              <a:t>When a drive is partitioned, a </a:t>
            </a:r>
            <a:r>
              <a:rPr lang="en-US" sz="2400" b="1" smtClean="0"/>
              <a:t>Master Boot Record (MBR)</a:t>
            </a:r>
            <a:r>
              <a:rPr lang="en-US" sz="2400" smtClean="0"/>
              <a:t> and a </a:t>
            </a:r>
            <a:r>
              <a:rPr lang="en-US" sz="2400" b="1" smtClean="0"/>
              <a:t>partition table</a:t>
            </a:r>
            <a:r>
              <a:rPr lang="en-US" sz="2400" smtClean="0"/>
              <a:t> are created</a:t>
            </a:r>
          </a:p>
          <a:p>
            <a:pPr lvl="2" eaLnBrk="1" hangingPunct="1"/>
            <a:r>
              <a:rPr lang="en-US" smtClean="0"/>
              <a:t>At the beginning track and sectors on the disk</a:t>
            </a:r>
          </a:p>
          <a:p>
            <a:pPr lvl="1" eaLnBrk="1" hangingPunct="1"/>
            <a:r>
              <a:rPr lang="en-US" sz="2400" smtClean="0"/>
              <a:t>The MBR is located in the first sector and track of the hard disk</a:t>
            </a:r>
          </a:p>
          <a:p>
            <a:pPr lvl="2" eaLnBrk="1" hangingPunct="1"/>
            <a:r>
              <a:rPr lang="en-US" smtClean="0"/>
              <a:t>Has startup information about partitions and how to access the disk</a:t>
            </a:r>
          </a:p>
          <a:p>
            <a:pPr lvl="1" eaLnBrk="1" hangingPunct="1"/>
            <a:r>
              <a:rPr lang="en-US" sz="2400" smtClean="0"/>
              <a:t>The partition table contains information about each partition created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Disks (continued)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572000"/>
          </a:xfrm>
        </p:spPr>
        <p:txBody>
          <a:bodyPr/>
          <a:lstStyle/>
          <a:p>
            <a:pPr lvl="1" eaLnBrk="1" hangingPunct="1"/>
            <a:r>
              <a:rPr lang="en-US" b="1" smtClean="0"/>
              <a:t>Globally Unique Identifier (GUID) Partition Table</a:t>
            </a:r>
            <a:r>
              <a:rPr lang="en-US" smtClean="0"/>
              <a:t> or </a:t>
            </a:r>
            <a:r>
              <a:rPr lang="en-US" b="1" smtClean="0"/>
              <a:t>GPT</a:t>
            </a:r>
          </a:p>
          <a:p>
            <a:pPr lvl="2" eaLnBrk="1" hangingPunct="1"/>
            <a:r>
              <a:rPr lang="en-US" smtClean="0"/>
              <a:t>A newer way to partition disks, without imposing the same type of limits on the number of partitions as with MBR</a:t>
            </a:r>
          </a:p>
          <a:p>
            <a:pPr lvl="1" eaLnBrk="1" hangingPunct="1"/>
            <a:r>
              <a:rPr lang="en-US" smtClean="0"/>
              <a:t>GPT is one element of the Extensible Firmware Interface (EFI) approach</a:t>
            </a:r>
          </a:p>
          <a:p>
            <a:pPr lvl="2" eaLnBrk="1" hangingPunct="1"/>
            <a:r>
              <a:rPr lang="en-US" smtClean="0"/>
              <a:t>Offered by the Unified EFI Forum</a:t>
            </a:r>
          </a:p>
          <a:p>
            <a:pPr lvl="1" eaLnBrk="1" hangingPunct="1"/>
            <a:r>
              <a:rPr lang="en-US" smtClean="0"/>
              <a:t>GPT disks store partition information in each partition using main and backup tables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Partition Management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726488" cy="4724400"/>
          </a:xfrm>
        </p:spPr>
        <p:txBody>
          <a:bodyPr/>
          <a:lstStyle/>
          <a:p>
            <a:pPr eaLnBrk="1" hangingPunct="1"/>
            <a:r>
              <a:rPr lang="en-US" sz="2200" b="1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Primary</a:t>
            </a:r>
            <a:r>
              <a:rPr lang="en-US" sz="220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 - </a:t>
            </a:r>
            <a:r>
              <a:rPr lang="en-US" sz="2200" smtClean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 from which you can boot an OS, such as MS-DOS or Win2K Server. Can only have 4 per disk.</a:t>
            </a:r>
            <a:endParaRPr lang="en-US" sz="2200" smtClean="0">
              <a:solidFill>
                <a:srgbClr val="000000"/>
              </a:solidFill>
              <a:latin typeface="Verdana" pitchFamily="34" charset="0"/>
              <a:cs typeface="Arial" pitchFamily="34" charset="0"/>
            </a:endParaRPr>
          </a:p>
          <a:p>
            <a:pPr eaLnBrk="1" hangingPunct="1"/>
            <a:r>
              <a:rPr lang="en-US" sz="2200" b="1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Extended</a:t>
            </a:r>
            <a:r>
              <a:rPr lang="en-US" sz="220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 – serves to overcome limit of 4 primary partition, is not bootable. Can only have 1 per disk.</a:t>
            </a:r>
          </a:p>
          <a:p>
            <a:pPr eaLnBrk="1" hangingPunct="1"/>
            <a:r>
              <a:rPr lang="en-US" sz="2200" b="1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System</a:t>
            </a:r>
            <a:r>
              <a:rPr lang="en-US" sz="220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 – contains O/S </a:t>
            </a:r>
            <a:r>
              <a:rPr lang="en-US" sz="2200" b="1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boot</a:t>
            </a:r>
            <a:r>
              <a:rPr lang="en-US" sz="220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 files. Can only exists on a primary</a:t>
            </a:r>
          </a:p>
          <a:p>
            <a:pPr eaLnBrk="1" hangingPunct="1"/>
            <a:r>
              <a:rPr lang="en-US" sz="2200" b="1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Boot</a:t>
            </a:r>
            <a:r>
              <a:rPr lang="en-US" sz="220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 – contains O/S </a:t>
            </a:r>
            <a:r>
              <a:rPr lang="en-US" sz="2200" b="1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system</a:t>
            </a:r>
            <a:r>
              <a:rPr lang="en-US" sz="220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 files. Can exist on a primary or extended.</a:t>
            </a:r>
          </a:p>
          <a:p>
            <a:pPr eaLnBrk="1" hangingPunct="1"/>
            <a:r>
              <a:rPr lang="en-US" sz="220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Partition needs to be formatted with a file system after it’s created, and it can then be assigned a drive letter.</a:t>
            </a:r>
          </a:p>
          <a:p>
            <a:pPr marL="342900" lvl="1" indent="-342900" eaLnBrk="1" hangingPunct="1">
              <a:buClr>
                <a:schemeClr val="folHlink"/>
              </a:buClr>
              <a:buSzPct val="60000"/>
            </a:pPr>
            <a:r>
              <a:rPr lang="en-US" sz="220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At least 1 partition needs to be marked </a:t>
            </a:r>
            <a:r>
              <a:rPr lang="en-US" sz="2200" b="1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active</a:t>
            </a:r>
            <a:r>
              <a:rPr lang="en-US" sz="220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 , that’s </a:t>
            </a:r>
            <a:r>
              <a:rPr lang="en-US" sz="2200" smtClean="0"/>
              <a:t>where your computer will look for the hardware-specific files to start the operating system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77200" cy="1295400"/>
          </a:xfrm>
        </p:spPr>
        <p:txBody>
          <a:bodyPr/>
          <a:lstStyle/>
          <a:p>
            <a:pPr eaLnBrk="1" hangingPunct="1"/>
            <a:r>
              <a:rPr lang="en-US" smtClean="0"/>
              <a:t>Dynamic Disks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343400"/>
          </a:xfrm>
        </p:spPr>
        <p:txBody>
          <a:bodyPr/>
          <a:lstStyle/>
          <a:p>
            <a:pPr eaLnBrk="1" hangingPunct="1"/>
            <a:r>
              <a:rPr lang="en-US" sz="2600" smtClean="0"/>
              <a:t>A dynamic disk does not use traditional partitioning</a:t>
            </a:r>
          </a:p>
          <a:p>
            <a:pPr lvl="1" eaLnBrk="1" hangingPunct="1"/>
            <a:r>
              <a:rPr lang="en-US" sz="2600" smtClean="0"/>
              <a:t>Makes it possible to set up a large number of volumes on one disk</a:t>
            </a:r>
          </a:p>
          <a:p>
            <a:pPr lvl="1" eaLnBrk="1" hangingPunct="1"/>
            <a:r>
              <a:rPr lang="en-US" sz="2600" smtClean="0"/>
              <a:t>Provides the ability to extend volumes onto additional physical disks</a:t>
            </a:r>
          </a:p>
          <a:p>
            <a:pPr eaLnBrk="1" hangingPunct="1"/>
            <a:r>
              <a:rPr lang="en-US" sz="2600" smtClean="0"/>
              <a:t>The number of disks that can be incorporated into one spanned volume is limited to 32</a:t>
            </a:r>
          </a:p>
          <a:p>
            <a:pPr eaLnBrk="1" hangingPunct="1"/>
            <a:r>
              <a:rPr lang="en-US" sz="2600" smtClean="0"/>
              <a:t>Plan to convert basic disks to dynamic disks after you install Windows Server 2008</a:t>
            </a:r>
          </a:p>
          <a:p>
            <a:pPr eaLnBrk="1" hangingPunct="1"/>
            <a:endParaRPr lang="en-US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Volume Management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459287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Dynamic disks support 5 volume types:</a:t>
            </a:r>
            <a:b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Simple</a:t>
            </a:r>
            <a:b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Spanned</a:t>
            </a:r>
            <a:b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Striped</a:t>
            </a:r>
            <a:b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Mirrored</a:t>
            </a:r>
            <a:b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Raid-5</a:t>
            </a:r>
          </a:p>
          <a:p>
            <a:pPr eaLnBrk="1" hangingPunct="1"/>
            <a:r>
              <a:rPr lang="en-US" sz="2800" smtClean="0"/>
              <a:t>The volume containing boot files is called system volume, the volume containing system files (WINDOWS folder ) – boot volume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1964</TotalTime>
  <Words>1063</Words>
  <Application>Microsoft Office PowerPoint</Application>
  <PresentationFormat>On-screen Show (4:3)</PresentationFormat>
  <Paragraphs>107</Paragraphs>
  <Slides>21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Tahoma</vt:lpstr>
      <vt:lpstr>Arial</vt:lpstr>
      <vt:lpstr>Wingdings</vt:lpstr>
      <vt:lpstr>Calibri</vt:lpstr>
      <vt:lpstr>Times New Roman</vt:lpstr>
      <vt:lpstr>Verdana</vt:lpstr>
      <vt:lpstr>Blends</vt:lpstr>
      <vt:lpstr>Storage Management</vt:lpstr>
      <vt:lpstr>Disk Storage Types</vt:lpstr>
      <vt:lpstr>Upgrading Disk from Basic to Dynamic</vt:lpstr>
      <vt:lpstr>Basic Disks</vt:lpstr>
      <vt:lpstr>Basic Disks (continued)</vt:lpstr>
      <vt:lpstr>Basic Disks (continued)</vt:lpstr>
      <vt:lpstr>Partition Management</vt:lpstr>
      <vt:lpstr>Dynamic Disks</vt:lpstr>
      <vt:lpstr>Volume Management</vt:lpstr>
      <vt:lpstr>RAID</vt:lpstr>
      <vt:lpstr>Software RAID vs. Hardware RAID</vt:lpstr>
      <vt:lpstr>Simple Volume</vt:lpstr>
      <vt:lpstr>Spanned Volume</vt:lpstr>
      <vt:lpstr>PowerPoint Presentation</vt:lpstr>
      <vt:lpstr>Striped Volume – RAID 0</vt:lpstr>
      <vt:lpstr>RAID-5 Volume</vt:lpstr>
      <vt:lpstr>PowerPoint Presentation</vt:lpstr>
      <vt:lpstr>Mirrored Volume – RAID 1</vt:lpstr>
      <vt:lpstr>PowerPoint Presentation</vt:lpstr>
      <vt:lpstr>Shrinking a volume</vt:lpstr>
      <vt:lpstr>Mounting a Drive</vt:lpstr>
    </vt:vector>
  </TitlesOfParts>
  <Company>Glazer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Systems and Disk Management</dc:title>
  <dc:creator>Glazer</dc:creator>
  <cp:lastModifiedBy>Teacher E-Solutions</cp:lastModifiedBy>
  <cp:revision>33</cp:revision>
  <cp:lastPrinted>2002-03-04T15:22:02Z</cp:lastPrinted>
  <dcterms:created xsi:type="dcterms:W3CDTF">2002-02-04T15:54:24Z</dcterms:created>
  <dcterms:modified xsi:type="dcterms:W3CDTF">2019-01-18T16:42:51Z</dcterms:modified>
</cp:coreProperties>
</file>