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8"/>
  </p:notesMasterIdLst>
  <p:handoutMasterIdLst>
    <p:handoutMasterId r:id="rId59"/>
  </p:handoutMasterIdLst>
  <p:sldIdLst>
    <p:sldId id="258" r:id="rId2"/>
    <p:sldId id="277" r:id="rId3"/>
    <p:sldId id="279" r:id="rId4"/>
    <p:sldId id="280" r:id="rId5"/>
    <p:sldId id="322" r:id="rId6"/>
    <p:sldId id="284" r:id="rId7"/>
    <p:sldId id="327" r:id="rId8"/>
    <p:sldId id="287" r:id="rId9"/>
    <p:sldId id="288" r:id="rId10"/>
    <p:sldId id="347" r:id="rId11"/>
    <p:sldId id="289" r:id="rId12"/>
    <p:sldId id="348" r:id="rId13"/>
    <p:sldId id="349" r:id="rId14"/>
    <p:sldId id="350" r:id="rId15"/>
    <p:sldId id="351" r:id="rId16"/>
    <p:sldId id="291" r:id="rId17"/>
    <p:sldId id="328" r:id="rId18"/>
    <p:sldId id="352" r:id="rId19"/>
    <p:sldId id="292" r:id="rId20"/>
    <p:sldId id="330" r:id="rId21"/>
    <p:sldId id="293" r:id="rId22"/>
    <p:sldId id="295" r:id="rId23"/>
    <p:sldId id="331" r:id="rId24"/>
    <p:sldId id="296" r:id="rId25"/>
    <p:sldId id="332" r:id="rId26"/>
    <p:sldId id="299" r:id="rId27"/>
    <p:sldId id="354" r:id="rId28"/>
    <p:sldId id="353" r:id="rId29"/>
    <p:sldId id="308" r:id="rId30"/>
    <p:sldId id="355" r:id="rId31"/>
    <p:sldId id="309" r:id="rId32"/>
    <p:sldId id="356" r:id="rId33"/>
    <p:sldId id="335" r:id="rId34"/>
    <p:sldId id="310" r:id="rId35"/>
    <p:sldId id="357" r:id="rId36"/>
    <p:sldId id="334" r:id="rId37"/>
    <p:sldId id="337" r:id="rId38"/>
    <p:sldId id="336" r:id="rId39"/>
    <p:sldId id="338" r:id="rId40"/>
    <p:sldId id="358" r:id="rId41"/>
    <p:sldId id="339" r:id="rId42"/>
    <p:sldId id="344" r:id="rId43"/>
    <p:sldId id="340" r:id="rId44"/>
    <p:sldId id="345" r:id="rId45"/>
    <p:sldId id="341" r:id="rId46"/>
    <p:sldId id="342" r:id="rId47"/>
    <p:sldId id="312" r:id="rId48"/>
    <p:sldId id="313" r:id="rId49"/>
    <p:sldId id="314" r:id="rId50"/>
    <p:sldId id="315" r:id="rId51"/>
    <p:sldId id="316" r:id="rId52"/>
    <p:sldId id="321" r:id="rId53"/>
    <p:sldId id="343" r:id="rId54"/>
    <p:sldId id="318" r:id="rId55"/>
    <p:sldId id="319" r:id="rId56"/>
    <p:sldId id="298" r:id="rId57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6FFF"/>
    <a:srgbClr val="828282"/>
    <a:srgbClr val="4D4D4D"/>
    <a:srgbClr val="C80000"/>
    <a:srgbClr val="AC0000"/>
    <a:srgbClr val="990000"/>
    <a:srgbClr val="5E00E8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588" autoAdjust="0"/>
    <p:restoredTop sz="90929"/>
  </p:normalViewPr>
  <p:slideViewPr>
    <p:cSldViewPr>
      <p:cViewPr>
        <p:scale>
          <a:sx n="74" d="100"/>
          <a:sy n="74" d="100"/>
        </p:scale>
        <p:origin x="-58" y="-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74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24" tIns="46913" rIns="93824" bIns="46913" numCol="1" anchor="t" anchorCtr="0" compatLnSpc="1">
            <a:prstTxWarp prst="textNoShape">
              <a:avLst/>
            </a:prstTxWarp>
          </a:bodyPr>
          <a:lstStyle>
            <a:lvl1pPr defTabSz="931863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24" tIns="46913" rIns="93824" bIns="46913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24" tIns="46913" rIns="93824" bIns="46913" numCol="1" anchor="b" anchorCtr="0" compatLnSpc="1">
            <a:prstTxWarp prst="textNoShape">
              <a:avLst/>
            </a:prstTxWarp>
          </a:bodyPr>
          <a:lstStyle>
            <a:lvl1pPr defTabSz="931863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24" tIns="46913" rIns="93824" bIns="46913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 smtClean="0"/>
            </a:lvl1pPr>
          </a:lstStyle>
          <a:p>
            <a:pPr>
              <a:defRPr/>
            </a:pPr>
            <a:fld id="{A6BA628B-2EAE-4E69-A647-CBE29F6C1A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4025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7220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177" tIns="46589" rIns="93177" bIns="46589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3"/>
          <p:cNvSpPr>
            <a:spLocks noChangeArrowheads="1"/>
          </p:cNvSpPr>
          <p:nvPr userDrawn="1"/>
        </p:nvSpPr>
        <p:spPr bwMode="auto">
          <a:xfrm>
            <a:off x="803275" y="0"/>
            <a:ext cx="152400" cy="19812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folHlink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1034"/>
          <p:cNvSpPr>
            <a:spLocks noChangeArrowheads="1"/>
          </p:cNvSpPr>
          <p:nvPr userDrawn="1"/>
        </p:nvSpPr>
        <p:spPr bwMode="auto">
          <a:xfrm>
            <a:off x="598488" y="1631950"/>
            <a:ext cx="8545512" cy="196850"/>
          </a:xfrm>
          <a:prstGeom prst="rect">
            <a:avLst/>
          </a:prstGeom>
          <a:solidFill>
            <a:schemeClr val="accent2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ctrTitle" sz="quarter"/>
          </p:nvPr>
        </p:nvSpPr>
        <p:spPr>
          <a:xfrm>
            <a:off x="1371600" y="2133600"/>
            <a:ext cx="6400800" cy="1143000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 smtClean="0"/>
              <a:t>title</a:t>
            </a:r>
          </a:p>
        </p:txBody>
      </p:sp>
      <p:sp>
        <p:nvSpPr>
          <p:cNvPr id="3076" name="Rectangle 10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3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2B16A03-79F7-4260-AC76-671035C729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624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73F96-F17E-44F4-B502-01FF729B27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673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381000"/>
            <a:ext cx="20764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60769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C0842-E8A2-4AB7-9096-A65F64EEC8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8715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76EE1-4F25-4B6B-A230-BC72A6B0B8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54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B99735-2119-408D-BF00-A93E462B01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486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D2DB9-809D-46D3-9862-C3D7DD888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566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692037-6C26-4424-947F-E5423A66E0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336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C4D02-5591-4E11-A228-15EB4BB5E9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820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CA64-8D66-4090-AA75-38C2A3FFC9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47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3A8C76-57ED-4BB4-8F48-E0928004DD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29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6DB98-C613-4AEF-BD66-9F088D19FF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916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455963-C557-443C-9544-AE8E594FF5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32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00CC"/>
            </a:gs>
            <a:gs pos="100000">
              <a:srgbClr val="47008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924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76E11D9-A989-4DF9-83EC-0AC48E100D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6350" y="1449388"/>
            <a:ext cx="5746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1032" name="Rectangle 10"/>
          <p:cNvSpPr>
            <a:spLocks noChangeArrowheads="1"/>
          </p:cNvSpPr>
          <p:nvPr userDrawn="1"/>
        </p:nvSpPr>
        <p:spPr bwMode="auto">
          <a:xfrm>
            <a:off x="803275" y="0"/>
            <a:ext cx="152400" cy="19812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folHlink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" name="Rectangle 11"/>
          <p:cNvSpPr>
            <a:spLocks noChangeArrowheads="1"/>
          </p:cNvSpPr>
          <p:nvPr userDrawn="1"/>
        </p:nvSpPr>
        <p:spPr bwMode="auto">
          <a:xfrm>
            <a:off x="598488" y="1631950"/>
            <a:ext cx="8545512" cy="196850"/>
          </a:xfrm>
          <a:prstGeom prst="rect">
            <a:avLst/>
          </a:prstGeom>
          <a:solidFill>
            <a:schemeClr val="accent2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99FF"/>
        </a:buClr>
        <a:buSzPct val="72000"/>
        <a:buFont typeface="Monotype Sorts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noFill/>
        </p:spPr>
        <p:txBody>
          <a:bodyPr/>
          <a:lstStyle/>
          <a:p>
            <a:r>
              <a:rPr lang="en-US" smtClean="0"/>
              <a:t>Chapter 8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marL="342900" indent="-342900"/>
            <a:r>
              <a:rPr lang="en-US" smtClean="0"/>
              <a:t>Troubleshooting Fundamentals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Diagnostic Software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Used to identify hardware problems</a:t>
            </a:r>
          </a:p>
          <a:p>
            <a:r>
              <a:rPr lang="en-US" smtClean="0"/>
              <a:t>Examples</a:t>
            </a:r>
          </a:p>
          <a:p>
            <a:pPr lvl="1"/>
            <a:r>
              <a:rPr lang="en-US" smtClean="0"/>
              <a:t>PC-Technician (Windsor Technologies, Inc.)</a:t>
            </a:r>
          </a:p>
          <a:p>
            <a:pPr lvl="1"/>
            <a:r>
              <a:rPr lang="en-US" smtClean="0"/>
              <a:t>PC-Diagnosys (Windsor Technologies, Inc.)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General Purpose Utility Software for Updates and Fixes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Diagnoses problems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Repairs and maintains the software on a PC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Recovers corrupted or deleted data on the hard drive or floppy disks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Provides security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Monitors system performance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Downloads software updates from the Internet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Might use installed operating system or might provide its own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 of Utility Software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 smtClean="0"/>
              <a:t>First Aid 2000 (McAfee)</a:t>
            </a:r>
          </a:p>
          <a:p>
            <a:r>
              <a:rPr lang="en-US" sz="2400" smtClean="0"/>
              <a:t>McAfee Utilities Deluxe</a:t>
            </a:r>
          </a:p>
          <a:p>
            <a:r>
              <a:rPr lang="en-US" sz="2400" smtClean="0"/>
              <a:t>Nuts &amp; Bolts (Network Associates)</a:t>
            </a:r>
          </a:p>
          <a:p>
            <a:r>
              <a:rPr lang="en-US" sz="2400" smtClean="0"/>
              <a:t>Norton Utilities (Symantec)</a:t>
            </a:r>
          </a:p>
          <a:p>
            <a:r>
              <a:rPr lang="en-US" sz="2400" smtClean="0"/>
              <a:t>CheckIt98 Diagnostic Suite (Touchstone Software)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smtClean="0"/>
              <a:t>PartitionMagic (PowerQuest)</a:t>
            </a:r>
          </a:p>
          <a:p>
            <a:r>
              <a:rPr lang="en-US" sz="2400" smtClean="0"/>
              <a:t>EasyRestore (PowerQuest)</a:t>
            </a:r>
          </a:p>
          <a:p>
            <a:r>
              <a:rPr lang="en-US" sz="2400" smtClean="0"/>
              <a:t>Drive Image, Drive Image Pro, and DriveCopy (PowerQuest)</a:t>
            </a:r>
          </a:p>
          <a:p>
            <a:r>
              <a:rPr lang="en-US" sz="2400" smtClean="0"/>
              <a:t>Norton Ghost (Symantec)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Virus Detection Software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Searches hard drives and disks</a:t>
            </a:r>
          </a:p>
          <a:p>
            <a:r>
              <a:rPr lang="en-US" smtClean="0"/>
              <a:t>Informs you of the presence of a virus</a:t>
            </a:r>
          </a:p>
          <a:p>
            <a:r>
              <a:rPr lang="en-US" smtClean="0"/>
              <a:t>Asks permission before deleting it</a:t>
            </a:r>
          </a:p>
          <a:p>
            <a:r>
              <a:rPr lang="en-US" smtClean="0"/>
              <a:t>Sometimes called antivirus software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Warning Signs that a Virus Is Present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Program takes longer than normal to load</a:t>
            </a:r>
          </a:p>
          <a:p>
            <a:r>
              <a:rPr lang="en-US" sz="2800" smtClean="0"/>
              <a:t>Disk access times seem excessive for simple tasks</a:t>
            </a:r>
          </a:p>
          <a:p>
            <a:r>
              <a:rPr lang="en-US" sz="2800" smtClean="0"/>
              <a:t>Executable files that once worked no longer work and give unexpected error messages</a:t>
            </a:r>
          </a:p>
          <a:p>
            <a:r>
              <a:rPr lang="en-US" sz="2800" smtClean="0"/>
              <a:t>Unusual error messages occur regularly</a:t>
            </a:r>
          </a:p>
          <a:p>
            <a:r>
              <a:rPr lang="en-US" sz="2800" smtClean="0"/>
              <a:t>Less memory than usual is available</a:t>
            </a:r>
          </a:p>
          <a:p>
            <a:r>
              <a:rPr lang="en-US" sz="2800" smtClean="0"/>
              <a:t>Files disappear mysteriously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8007350" y="6496050"/>
            <a:ext cx="1123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>
                <a:latin typeface="Arial" pitchFamily="34" charset="0"/>
              </a:rPr>
              <a:t>continued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Warning Signs that a Virus Is Present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There is noticeable reduction in disk space</a:t>
            </a:r>
          </a:p>
          <a:p>
            <a:r>
              <a:rPr lang="en-US" sz="2800" smtClean="0"/>
              <a:t>Executable files have changed size</a:t>
            </a:r>
          </a:p>
          <a:p>
            <a:r>
              <a:rPr lang="en-US" sz="2800" smtClean="0"/>
              <a:t>Access lights on hard drives and floppy disk drives turn on when there should be no activity on those devices</a:t>
            </a:r>
          </a:p>
          <a:p>
            <a:r>
              <a:rPr lang="en-US" sz="2800" smtClean="0"/>
              <a:t>You can’t access a drive</a:t>
            </a:r>
          </a:p>
          <a:p>
            <a:r>
              <a:rPr lang="en-US" sz="2800" smtClean="0"/>
              <a:t>The system won’t boot</a:t>
            </a:r>
          </a:p>
          <a:p>
            <a:r>
              <a:rPr lang="en-US" sz="2800" smtClean="0"/>
              <a:t>Print services are not working properly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Virus Detection Software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F-Protect (PROT)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High-quality antivirus product with excellent scanning and removal ability</a:t>
            </a:r>
          </a:p>
          <a:p>
            <a:pPr>
              <a:lnSpc>
                <a:spcPct val="90000"/>
              </a:lnSpc>
            </a:pPr>
            <a:r>
              <a:rPr lang="en-US" smtClean="0"/>
              <a:t>McAfee Virus Scan (SCAN)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Best-known</a:t>
            </a:r>
          </a:p>
          <a:p>
            <a:pPr>
              <a:lnSpc>
                <a:spcPct val="90000"/>
              </a:lnSpc>
            </a:pPr>
            <a:r>
              <a:rPr lang="en-US" smtClean="0"/>
              <a:t>Norton AntiVirus (NAV)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Popular because of its ease of use and graphical interface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Reducing the Threat of a Virus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Write-protect original software disks and backup copies</a:t>
            </a:r>
          </a:p>
          <a:p>
            <a:pPr>
              <a:lnSpc>
                <a:spcPct val="90000"/>
              </a:lnSpc>
            </a:pPr>
            <a:r>
              <a:rPr lang="en-US" smtClean="0"/>
              <a:t>Boot from your hard disk or a write-protected disk only</a:t>
            </a:r>
          </a:p>
          <a:p>
            <a:pPr>
              <a:lnSpc>
                <a:spcPct val="90000"/>
              </a:lnSpc>
            </a:pPr>
            <a:r>
              <a:rPr lang="en-US" smtClean="0"/>
              <a:t>Avoid downloading from the Internet or a bulletin board, or always use a virus scan program when you do</a:t>
            </a:r>
          </a:p>
          <a:p>
            <a:pPr>
              <a:lnSpc>
                <a:spcPct val="90000"/>
              </a:lnSpc>
            </a:pPr>
            <a:r>
              <a:rPr lang="en-US" smtClean="0"/>
              <a:t>Use a scan utility on a regular basis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How to Isolate Computer Problems and Devise a Course of Action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How to approach a troubleshooting problem</a:t>
            </a:r>
          </a:p>
          <a:p>
            <a:r>
              <a:rPr lang="en-US" smtClean="0"/>
              <a:t>How to interact with the user</a:t>
            </a:r>
          </a:p>
          <a:p>
            <a:r>
              <a:rPr lang="en-US" smtClean="0"/>
              <a:t>How to handle an emergency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Fundamental Rules for PC Troubleshooting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Approach the problem systematically</a:t>
            </a:r>
          </a:p>
          <a:p>
            <a:r>
              <a:rPr lang="en-US" smtClean="0"/>
              <a:t>Divide and conquer</a:t>
            </a:r>
          </a:p>
          <a:p>
            <a:r>
              <a:rPr lang="en-US" smtClean="0"/>
              <a:t>Don’t overlook the obvious</a:t>
            </a:r>
          </a:p>
          <a:p>
            <a:r>
              <a:rPr lang="en-US" smtClean="0"/>
              <a:t>Check the simple things first</a:t>
            </a:r>
          </a:p>
          <a:p>
            <a:r>
              <a:rPr lang="en-US" smtClean="0"/>
              <a:t>Make no assumptions</a:t>
            </a:r>
          </a:p>
          <a:p>
            <a:r>
              <a:rPr lang="en-US" smtClean="0"/>
              <a:t>Become a researcher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8007350" y="6496050"/>
            <a:ext cx="1123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>
                <a:latin typeface="Arial" pitchFamily="34" charset="0"/>
              </a:rPr>
              <a:t>continued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You Will Learn…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How to protect yourself, your hardware, and your software while solving computer problems</a:t>
            </a:r>
          </a:p>
          <a:p>
            <a:r>
              <a:rPr lang="en-US" smtClean="0"/>
              <a:t>What tools are needed to support personal computers</a:t>
            </a:r>
          </a:p>
          <a:p>
            <a:r>
              <a:rPr lang="en-US" smtClean="0"/>
              <a:t>How to isolate computer problems and devise a course of action</a:t>
            </a:r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8007350" y="6496050"/>
            <a:ext cx="1123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>
                <a:latin typeface="Arial" pitchFamily="34" charset="0"/>
              </a:rPr>
              <a:t>continued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Fundamental Rules for PC Troubleshooting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Write things down</a:t>
            </a:r>
          </a:p>
          <a:p>
            <a:r>
              <a:rPr lang="en-US" smtClean="0"/>
              <a:t>Reboot and start over</a:t>
            </a:r>
          </a:p>
          <a:p>
            <a:r>
              <a:rPr lang="en-US" smtClean="0"/>
              <a:t>Establish your priorities</a:t>
            </a:r>
          </a:p>
          <a:p>
            <a:r>
              <a:rPr lang="en-US" smtClean="0"/>
              <a:t>Keep your cool</a:t>
            </a:r>
          </a:p>
          <a:p>
            <a:r>
              <a:rPr lang="en-US" smtClean="0"/>
              <a:t>Don’t assume the worst</a:t>
            </a:r>
          </a:p>
          <a:p>
            <a:r>
              <a:rPr lang="en-US" smtClean="0"/>
              <a:t>Know your starting point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Devising a Course of Action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Interact with the user</a:t>
            </a:r>
          </a:p>
          <a:p>
            <a:pPr lvl="1"/>
            <a:r>
              <a:rPr lang="en-US" smtClean="0"/>
              <a:t>Gain as much information as you can before investigating the hardware and software</a:t>
            </a:r>
          </a:p>
          <a:p>
            <a:r>
              <a:rPr lang="en-US" smtClean="0"/>
              <a:t>Isolate the problem</a:t>
            </a:r>
          </a:p>
          <a:p>
            <a:pPr lvl="1"/>
            <a:r>
              <a:rPr lang="en-US" smtClean="0"/>
              <a:t>Eliminate the unnecessary</a:t>
            </a:r>
          </a:p>
          <a:p>
            <a:pPr lvl="1"/>
            <a:r>
              <a:rPr lang="en-US" smtClean="0"/>
              <a:t>Trade good for suspected bad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Troubleshooting Guidelines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Isolate the problem into one of two categories </a:t>
            </a:r>
          </a:p>
          <a:p>
            <a:pPr lvl="1"/>
            <a:r>
              <a:rPr lang="en-US" smtClean="0"/>
              <a:t>Problems that prevent the PC from booting</a:t>
            </a:r>
          </a:p>
          <a:p>
            <a:pPr lvl="1"/>
            <a:r>
              <a:rPr lang="en-US" smtClean="0"/>
              <a:t>Problems that occur after a successful boot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7" descr="D:\08Ch\Fig08-01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381000"/>
            <a:ext cx="8126413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Troubleshooting the Power System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Any burnt parts or odors?</a:t>
            </a:r>
          </a:p>
          <a:p>
            <a:r>
              <a:rPr lang="en-US" sz="2800" smtClean="0"/>
              <a:t>Everything connected/turned on? Any loose cable connections? Computer plugged in?</a:t>
            </a:r>
          </a:p>
          <a:p>
            <a:r>
              <a:rPr lang="en-US" sz="2800" smtClean="0"/>
              <a:t>All switches turned on? Wall outlet good?</a:t>
            </a:r>
          </a:p>
          <a:p>
            <a:r>
              <a:rPr lang="en-US" sz="2800" smtClean="0"/>
              <a:t>If fan is not running, turn off computer, open case, check connections to the power supply. Are they secure? All cards securely seated?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Troubleshooting the Power System</a:t>
            </a:r>
          </a:p>
        </p:txBody>
      </p:sp>
      <p:pic>
        <p:nvPicPr>
          <p:cNvPr id="27651" name="Picture 6" descr="D:\08Ch\Fig08-02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50" b="6250"/>
          <a:stretch>
            <a:fillRect/>
          </a:stretch>
        </p:blipFill>
        <p:spPr bwMode="auto">
          <a:xfrm>
            <a:off x="1219200" y="2152650"/>
            <a:ext cx="6702425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Troubleshooting the System Board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3200400" cy="4114800"/>
          </a:xfrm>
        </p:spPr>
        <p:txBody>
          <a:bodyPr/>
          <a:lstStyle/>
          <a:p>
            <a:r>
              <a:rPr lang="en-US" sz="2800" smtClean="0"/>
              <a:t>POST reports errors as beep codes</a:t>
            </a:r>
          </a:p>
        </p:txBody>
      </p:sp>
      <p:pic>
        <p:nvPicPr>
          <p:cNvPr id="28676" name="Picture 9" descr="D:\08Ch\Fig08-03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19"/>
          <a:stretch>
            <a:fillRect/>
          </a:stretch>
        </p:blipFill>
        <p:spPr bwMode="auto">
          <a:xfrm>
            <a:off x="3581400" y="2212975"/>
            <a:ext cx="5156200" cy="411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Troubleshooting the System Board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Is the system in Doze or Sleep Mode?</a:t>
            </a:r>
          </a:p>
          <a:p>
            <a:r>
              <a:rPr lang="en-US" sz="2800" smtClean="0"/>
              <a:t>If fan is running, reseat or replace the CPU, BIOS, or RAM</a:t>
            </a:r>
          </a:p>
          <a:p>
            <a:r>
              <a:rPr lang="en-US" sz="2800" smtClean="0"/>
              <a:t>Disassemble and reseat cables, adapter cards, socketed chips, SIMMS, and DIMMs</a:t>
            </a:r>
          </a:p>
          <a:p>
            <a:r>
              <a:rPr lang="en-US" sz="2800" smtClean="0"/>
              <a:t>Check jumpers, DIP switches, CMOS settings</a:t>
            </a:r>
          </a:p>
          <a:p>
            <a:r>
              <a:rPr lang="en-US" sz="2800" smtClean="0"/>
              <a:t>Reduce the system to essentials</a:t>
            </a:r>
          </a:p>
          <a:p>
            <a:r>
              <a:rPr lang="en-US" sz="2800" smtClean="0"/>
              <a:t>Exchange the system board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When Computer Does Not Recog-nize All Installed RAM or SIMMs</a:t>
            </a:r>
          </a:p>
        </p:txBody>
      </p:sp>
      <p:sp>
        <p:nvSpPr>
          <p:cNvPr id="30723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Check CMOS settings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Run diagnostic software to test memory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Are SIMM or DIMM modules properly seated?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Look for bent pins or chips installed the wrong way on cache memory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Are individual chips hotter than others?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Make sure SIMMs have correct or consistent part numbers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Replace memory modules one at a time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Check sockets and traces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Troubleshooting the Operating System and Hard Drive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Try a hard boot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Use the Windows 9x Startup Menu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Can you boot from an A prompt when booting from a floppy?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If yes, the problem is in the hard drive subsystem and/or the software on the drive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Can you access the hard drive from the A prompt? 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If yes, the problem is in the software used on the hard drive to boot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Run diagnostic software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You Will Learn…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importance of good recordkeeping</a:t>
            </a:r>
          </a:p>
          <a:p>
            <a:r>
              <a:rPr lang="en-US" smtClean="0"/>
              <a:t>How to take a computer apart and put it back together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Windows 9x Startup Menu</a:t>
            </a:r>
          </a:p>
        </p:txBody>
      </p:sp>
      <p:pic>
        <p:nvPicPr>
          <p:cNvPr id="32771" name="Picture 4" descr="D:\08Ch\Fig08-04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501" b="22501"/>
          <a:stretch>
            <a:fillRect/>
          </a:stretch>
        </p:blipFill>
        <p:spPr bwMode="auto">
          <a:xfrm>
            <a:off x="838200" y="2667000"/>
            <a:ext cx="7464425" cy="307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Problems after the Computer Boots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If you suspect the software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Try diagnostic software before reloading the software package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If you suspect the hardware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Isolate the problem by removing devices and substituting good components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Check voltage output from the power supply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Check jumpers, DIP switches, CMOS settings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Suspect a corrupted device driver; reinstall it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Suspect applications software using the device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Problems with the Software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Reinstalling software</a:t>
            </a:r>
          </a:p>
          <a:p>
            <a:r>
              <a:rPr lang="en-US" smtClean="0"/>
              <a:t>Problems caused by other software</a:t>
            </a:r>
          </a:p>
          <a:p>
            <a:r>
              <a:rPr lang="en-US" smtClean="0"/>
              <a:t>Intermittent problems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Problems Caused by Other Software</a:t>
            </a:r>
          </a:p>
        </p:txBody>
      </p:sp>
      <p:pic>
        <p:nvPicPr>
          <p:cNvPr id="35843" name="Picture 6" descr="D:\08Ch\Fig08-05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07"/>
          <a:stretch>
            <a:fillRect/>
          </a:stretch>
        </p:blipFill>
        <p:spPr bwMode="auto">
          <a:xfrm>
            <a:off x="1498600" y="1981200"/>
            <a:ext cx="6146800" cy="475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Problems with the Keyboard and Monitor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Does the device work in situations other than the current one?</a:t>
            </a:r>
          </a:p>
          <a:p>
            <a:r>
              <a:rPr lang="en-US" smtClean="0"/>
              <a:t>Has the device ever worked? Will another device work in this same situation?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Troubleshooting Keyboard Problems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 few keys don’t work</a:t>
            </a:r>
          </a:p>
          <a:p>
            <a:r>
              <a:rPr lang="en-US" smtClean="0"/>
              <a:t>The keyboard does not work at all</a:t>
            </a:r>
          </a:p>
          <a:p>
            <a:r>
              <a:rPr lang="en-US" smtClean="0"/>
              <a:t>Key continues to repeat after being released</a:t>
            </a:r>
          </a:p>
          <a:p>
            <a:r>
              <a:rPr lang="en-US" smtClean="0"/>
              <a:t>Keys produce wrong characters</a:t>
            </a:r>
          </a:p>
          <a:p>
            <a:r>
              <a:rPr lang="en-US" smtClean="0"/>
              <a:t>Major spills on the keyboard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Troubleshooting Monitor Problems 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Power light (LED) does not go on, no picture</a:t>
            </a:r>
          </a:p>
          <a:p>
            <a:r>
              <a:rPr lang="en-US" smtClean="0"/>
              <a:t>Power LED light is on, no picture on power-up</a:t>
            </a:r>
          </a:p>
          <a:p>
            <a:r>
              <a:rPr lang="en-US" smtClean="0"/>
              <a:t>Power on, but monitor displays wrong characters</a:t>
            </a:r>
          </a:p>
          <a:p>
            <a:r>
              <a:rPr lang="en-US" smtClean="0"/>
              <a:t>Monitor flickers and/or has wavy lines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8007350" y="6496050"/>
            <a:ext cx="1123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>
                <a:latin typeface="Arial" pitchFamily="34" charset="0"/>
              </a:rPr>
              <a:t>continued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Troubleshooting Monitor Problems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No graphics display or screen goes blank when loading certain programs</a:t>
            </a:r>
          </a:p>
          <a:p>
            <a:r>
              <a:rPr lang="en-US" smtClean="0"/>
              <a:t>Screen goes blank 30 seconds or one minute after keyboard is left untouched</a:t>
            </a:r>
          </a:p>
          <a:p>
            <a:r>
              <a:rPr lang="en-US" smtClean="0"/>
              <a:t>Poor quality color display</a:t>
            </a:r>
          </a:p>
          <a:p>
            <a:r>
              <a:rPr lang="en-US" smtClean="0"/>
              <a:t>Picture out of focus or out of adjustment</a:t>
            </a:r>
          </a:p>
          <a:p>
            <a:r>
              <a:rPr lang="en-US" smtClean="0"/>
              <a:t>Crackling sound</a:t>
            </a: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8007350" y="6496050"/>
            <a:ext cx="1123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>
                <a:latin typeface="Arial" pitchFamily="34" charset="0"/>
              </a:rPr>
              <a:t>continued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Troubleshooting Monitor Problems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mtClean="0"/>
              <a:t>Configure or change monitor settings and drivers in Windows 9x</a:t>
            </a:r>
          </a:p>
          <a:p>
            <a:r>
              <a:rPr lang="en-US" smtClean="0"/>
              <a:t>Change the video driver configuration</a:t>
            </a:r>
          </a:p>
          <a:p>
            <a:r>
              <a:rPr lang="en-US" smtClean="0"/>
              <a:t>Return to standard VGA settings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Changing the Video Driver Configuration</a:t>
            </a:r>
          </a:p>
        </p:txBody>
      </p:sp>
      <p:pic>
        <p:nvPicPr>
          <p:cNvPr id="41987" name="Picture 7" descr="D:\08Ch\Fig08-06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608"/>
          <a:stretch>
            <a:fillRect/>
          </a:stretch>
        </p:blipFill>
        <p:spPr bwMode="auto">
          <a:xfrm>
            <a:off x="1701800" y="1981200"/>
            <a:ext cx="5689600" cy="477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Troubleshooting Perspectives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PC support technician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Works on-site; responsible for ongoing maintenance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Closely interacts with users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Is responsible for the PCs before trouble occurs</a:t>
            </a:r>
          </a:p>
          <a:p>
            <a:pPr>
              <a:lnSpc>
                <a:spcPct val="90000"/>
              </a:lnSpc>
            </a:pPr>
            <a:r>
              <a:rPr lang="en-US" smtClean="0"/>
              <a:t>PC service technician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Goes to customer site in response to a service call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8007350" y="6496050"/>
            <a:ext cx="1123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>
                <a:latin typeface="Arial" pitchFamily="34" charset="0"/>
              </a:rPr>
              <a:t>continued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Troubleshooting Laser Printer Problems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Is the printer turned on and online?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Is the correct printer selected as the default?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Can an applications software program other than the current program use the printer?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Is the printer using the correct driver? Does the driver need updating? Is the driver correctly installed?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Can you move the printer to another computer and print from it? Will another printer work on this computer?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Troubleshooting Laser Printer Problems</a:t>
            </a:r>
          </a:p>
        </p:txBody>
      </p:sp>
      <p:pic>
        <p:nvPicPr>
          <p:cNvPr id="44035" name="Picture 5" descr="D:\08Ch\Fig08-07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04" r="41551" b="28479"/>
          <a:stretch>
            <a:fillRect/>
          </a:stretch>
        </p:blipFill>
        <p:spPr bwMode="auto">
          <a:xfrm>
            <a:off x="1295400" y="2438400"/>
            <a:ext cx="6553200" cy="387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Troubleshooting Laser Printer Problems</a:t>
            </a:r>
          </a:p>
        </p:txBody>
      </p:sp>
      <p:pic>
        <p:nvPicPr>
          <p:cNvPr id="45059" name="Picture 6" descr="D:\08Ch\Fig08-08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52" b="3252"/>
          <a:stretch>
            <a:fillRect/>
          </a:stretch>
        </p:blipFill>
        <p:spPr bwMode="auto">
          <a:xfrm>
            <a:off x="1449388" y="2171700"/>
            <a:ext cx="6245225" cy="438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Laser Printer Problems</a:t>
            </a:r>
          </a:p>
        </p:txBody>
      </p:sp>
      <p:sp>
        <p:nvSpPr>
          <p:cNvPr id="46083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Printer never leaves warm-up mode</a:t>
            </a:r>
          </a:p>
          <a:p>
            <a:r>
              <a:rPr lang="en-US" sz="2800" smtClean="0"/>
              <a:t>Paper Out message is displayed</a:t>
            </a:r>
          </a:p>
          <a:p>
            <a:r>
              <a:rPr lang="en-US" sz="2800" smtClean="0"/>
              <a:t>Toner Low message is displayed, or print is irregular or light</a:t>
            </a:r>
          </a:p>
          <a:p>
            <a:r>
              <a:rPr lang="en-US" sz="2800" smtClean="0"/>
              <a:t>Paper Jam message is displayed</a:t>
            </a:r>
          </a:p>
          <a:p>
            <a:r>
              <a:rPr lang="en-US" sz="2800" smtClean="0"/>
              <a:t>White streaks appear in the print</a:t>
            </a:r>
          </a:p>
          <a:p>
            <a:r>
              <a:rPr lang="en-US" sz="2800" smtClean="0"/>
              <a:t>Print appears speckled</a:t>
            </a:r>
          </a:p>
          <a:p>
            <a:r>
              <a:rPr lang="en-US" sz="2800" smtClean="0"/>
              <a:t>Printed images are distorted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Laser Printer Problems</a:t>
            </a:r>
          </a:p>
        </p:txBody>
      </p:sp>
      <p:pic>
        <p:nvPicPr>
          <p:cNvPr id="47107" name="Picture 9" descr="D:\08Ch\Fig08-09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" r="17171" b="5000"/>
          <a:stretch>
            <a:fillRect/>
          </a:stretch>
        </p:blipFill>
        <p:spPr bwMode="auto">
          <a:xfrm>
            <a:off x="1752600" y="2108200"/>
            <a:ext cx="5638800" cy="459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Dot Matrix Printer Problems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Print quality is poor</a:t>
            </a:r>
          </a:p>
          <a:p>
            <a:r>
              <a:rPr lang="en-US" smtClean="0"/>
              <a:t>Printer self-test works, but printing from a computer application does not work</a:t>
            </a:r>
          </a:p>
          <a:p>
            <a:r>
              <a:rPr lang="en-US" smtClean="0"/>
              <a:t>Print head moves back and forth, but nothing prints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Ink-jet Printer Problems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Print quality is poor</a:t>
            </a:r>
          </a:p>
          <a:p>
            <a:r>
              <a:rPr lang="en-US" smtClean="0"/>
              <a:t>Printing is intermittent or absent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When a PC Is Your Permanent Responsibility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Keep accurate records of configuration data</a:t>
            </a:r>
          </a:p>
          <a:p>
            <a:r>
              <a:rPr lang="en-US" smtClean="0"/>
              <a:t>Keep documentation</a:t>
            </a:r>
          </a:p>
          <a:p>
            <a:r>
              <a:rPr lang="en-US" smtClean="0"/>
              <a:t>Prepare a bootable disk</a:t>
            </a:r>
          </a:p>
          <a:p>
            <a:r>
              <a:rPr lang="en-US" smtClean="0"/>
              <a:t>Organize the hard drive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Organize the Hard Drive Root Directory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Store only startup files and necessary initialization files in the root directory</a:t>
            </a:r>
          </a:p>
          <a:p>
            <a:r>
              <a:rPr lang="en-US" smtClean="0"/>
              <a:t>Keep applications software and their data in separate directories 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Create a Boot or Rescue Disk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Bootable system disk for DOS</a:t>
            </a:r>
          </a:p>
          <a:p>
            <a:r>
              <a:rPr lang="en-US" smtClean="0"/>
              <a:t>Rescue disk for Windows 9x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Troubleshooting Perspectives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Bench technician</a:t>
            </a:r>
          </a:p>
          <a:p>
            <a:pPr lvl="1"/>
            <a:r>
              <a:rPr lang="en-US" smtClean="0"/>
              <a:t>Works in a lab environment</a:t>
            </a:r>
          </a:p>
          <a:p>
            <a:pPr lvl="1"/>
            <a:r>
              <a:rPr lang="en-US" smtClean="0"/>
              <a:t>May/may not interact with the PC user</a:t>
            </a:r>
          </a:p>
          <a:p>
            <a:pPr lvl="1"/>
            <a:r>
              <a:rPr lang="en-US" smtClean="0"/>
              <a:t>Is not permanently responsible for the PC</a:t>
            </a:r>
          </a:p>
          <a:p>
            <a:r>
              <a:rPr lang="en-US" smtClean="0"/>
              <a:t>Help-desk technician</a:t>
            </a:r>
          </a:p>
          <a:p>
            <a:pPr lvl="1"/>
            <a:r>
              <a:rPr lang="en-US" smtClean="0"/>
              <a:t>Provides telephone support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Documentation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Manuals, tutorials, and Help files that provide information that a user needs in order to use a computer system or software application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Record of Setup Data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Keep a record of CMOS on a floppy disk or use print screen key to print setup screens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Practical Precautions to Protect Software and Data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Before installing new software, back up configuration files for DOS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Back up entire \Windows\System directory if space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Don’t compress your hard drive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Don’t store data files in same directory as the software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Back up Windows 9x files that are likely to be altered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Practical Precautions to Protect Software and Data</a:t>
            </a:r>
          </a:p>
        </p:txBody>
      </p:sp>
      <p:pic>
        <p:nvPicPr>
          <p:cNvPr id="56323" name="Picture 6" descr="D:\08Ch\Fig08-10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49" b="8749"/>
          <a:stretch>
            <a:fillRect/>
          </a:stretch>
        </p:blipFill>
        <p:spPr bwMode="auto">
          <a:xfrm>
            <a:off x="1066800" y="2174875"/>
            <a:ext cx="7007225" cy="433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Back Up Original Software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Request a copy of the software on floppy disks and make a backup copy of the original disks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Back Up Data on the Hard Drive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Use utility software designed for this purpose on a regular basis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Chapter Summary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Safety precautions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Essential troubleshooting tools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Resolving problems after the source has been isolated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Defensive procedures that minimize losses if hardware or software fails: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Backing up hardware and software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Write-protecting application disks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Keeping records and documentation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Essential Troubleshooting Tools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Bootable rescue disk</a:t>
            </a:r>
          </a:p>
          <a:p>
            <a:r>
              <a:rPr lang="en-US" sz="2800" smtClean="0"/>
              <a:t>Ground bracelet and/or ground mat</a:t>
            </a:r>
          </a:p>
          <a:p>
            <a:r>
              <a:rPr lang="en-US" sz="2800" smtClean="0"/>
              <a:t>Flat-head screwdriver</a:t>
            </a:r>
          </a:p>
          <a:p>
            <a:r>
              <a:rPr lang="en-US" sz="2800" smtClean="0"/>
              <a:t>Phillips-head or cross-head screwdriver</a:t>
            </a:r>
          </a:p>
          <a:p>
            <a:r>
              <a:rPr lang="en-US" sz="2800" smtClean="0"/>
              <a:t>Torx screwdriver</a:t>
            </a:r>
          </a:p>
          <a:p>
            <a:r>
              <a:rPr lang="en-US" sz="2800" smtClean="0"/>
              <a:t>Tweezers</a:t>
            </a:r>
          </a:p>
          <a:p>
            <a:r>
              <a:rPr lang="en-US" sz="2800" smtClean="0"/>
              <a:t>Chip extractor</a:t>
            </a:r>
          </a:p>
          <a:p>
            <a:r>
              <a:rPr lang="en-US" sz="2800" smtClean="0"/>
              <a:t>Extractor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Convenient Troubleshooting Tools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mtClean="0"/>
              <a:t>Multimeter</a:t>
            </a:r>
          </a:p>
          <a:p>
            <a:r>
              <a:rPr lang="en-US" smtClean="0"/>
              <a:t>Needle-nose pliers</a:t>
            </a:r>
          </a:p>
          <a:p>
            <a:r>
              <a:rPr lang="en-US" smtClean="0"/>
              <a:t>Flashlight</a:t>
            </a:r>
          </a:p>
          <a:p>
            <a:r>
              <a:rPr lang="en-US" smtClean="0"/>
              <a:t>AC outlet ground tester</a:t>
            </a:r>
          </a:p>
          <a:p>
            <a:r>
              <a:rPr lang="en-US" smtClean="0"/>
              <a:t>Small cups or bags</a:t>
            </a:r>
          </a:p>
          <a:p>
            <a:r>
              <a:rPr lang="en-US" smtClean="0"/>
              <a:t>Antistatic bags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mtClean="0"/>
              <a:t>Pen and paper</a:t>
            </a:r>
          </a:p>
          <a:p>
            <a:r>
              <a:rPr lang="en-US" smtClean="0"/>
              <a:t>Diagnostic cards and diagnostic software</a:t>
            </a:r>
          </a:p>
          <a:p>
            <a:r>
              <a:rPr lang="en-US" smtClean="0"/>
              <a:t>Utility software</a:t>
            </a:r>
          </a:p>
          <a:p>
            <a:r>
              <a:rPr lang="en-US" smtClean="0"/>
              <a:t>Virus detection software on disks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Bootable Rescue Disk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Allows you to boot the PC even when hard drive fails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Assures a “clean” boot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For DOS: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A floppy disk that can upload the OS files necessary for computer startup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Must have the two hidden system files IO.SYS and MSDOS.SYS, and also COMMAND.COM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For Windows 9x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Rescue disk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Diagnostic Cards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POST diagnostic cards</a:t>
            </a:r>
          </a:p>
          <a:p>
            <a:pPr lvl="1"/>
            <a:r>
              <a:rPr lang="en-US" smtClean="0"/>
              <a:t>Designed to discover and report computer errors and conflicts at POST</a:t>
            </a:r>
          </a:p>
          <a:p>
            <a:pPr lvl="1"/>
            <a:r>
              <a:rPr lang="en-US" smtClean="0"/>
              <a:t>Examples</a:t>
            </a:r>
          </a:p>
          <a:p>
            <a:pPr lvl="2"/>
            <a:r>
              <a:rPr lang="en-US" smtClean="0"/>
              <a:t>POSTcardV3 (Unicore Software, Inc.)</a:t>
            </a:r>
          </a:p>
          <a:p>
            <a:pPr lvl="2"/>
            <a:r>
              <a:rPr lang="en-US" smtClean="0"/>
              <a:t>Post Code Master (MSD, Inc.)</a:t>
            </a:r>
          </a:p>
          <a:p>
            <a:pPr lvl="2"/>
            <a:r>
              <a:rPr lang="en-US" smtClean="0"/>
              <a:t>POSTmortem Diagnostics Card (System Organization, Inc.)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ster">
  <a:themeElements>
    <a:clrScheme name="">
      <a:dk1>
        <a:srgbClr val="CCCCFF"/>
      </a:dk1>
      <a:lt1>
        <a:srgbClr val="FFFFFF"/>
      </a:lt1>
      <a:dk2>
        <a:srgbClr val="292929"/>
      </a:dk2>
      <a:lt2>
        <a:srgbClr val="000000"/>
      </a:lt2>
      <a:accent1>
        <a:srgbClr val="CCCCFF"/>
      </a:accent1>
      <a:accent2>
        <a:srgbClr val="000000"/>
      </a:accent2>
      <a:accent3>
        <a:srgbClr val="ACACAC"/>
      </a:accent3>
      <a:accent4>
        <a:srgbClr val="DADADA"/>
      </a:accent4>
      <a:accent5>
        <a:srgbClr val="E2E2FF"/>
      </a:accent5>
      <a:accent6>
        <a:srgbClr val="000000"/>
      </a:accent6>
      <a:hlink>
        <a:srgbClr val="6600CC"/>
      </a:hlink>
      <a:folHlink>
        <a:srgbClr val="FF99CC"/>
      </a:folHlink>
    </a:clrScheme>
    <a:fontScheme name="master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1">
        <a:dk1>
          <a:srgbClr val="000000"/>
        </a:dk1>
        <a:lt1>
          <a:srgbClr val="CC9900"/>
        </a:lt1>
        <a:dk2>
          <a:srgbClr val="663300"/>
        </a:dk2>
        <a:lt2>
          <a:srgbClr val="996600"/>
        </a:lt2>
        <a:accent1>
          <a:srgbClr val="FF6633"/>
        </a:accent1>
        <a:accent2>
          <a:srgbClr val="999933"/>
        </a:accent2>
        <a:accent3>
          <a:srgbClr val="E2CAAA"/>
        </a:accent3>
        <a:accent4>
          <a:srgbClr val="000000"/>
        </a:accent4>
        <a:accent5>
          <a:srgbClr val="FFB8AD"/>
        </a:accent5>
        <a:accent6>
          <a:srgbClr val="8A8A2D"/>
        </a:accent6>
        <a:hlink>
          <a:srgbClr val="CC3300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">
        <a:dk1>
          <a:srgbClr val="000000"/>
        </a:dk1>
        <a:lt1>
          <a:srgbClr val="FFFFFF"/>
        </a:lt1>
        <a:dk2>
          <a:srgbClr val="663300"/>
        </a:dk2>
        <a:lt2>
          <a:srgbClr val="996600"/>
        </a:lt2>
        <a:accent1>
          <a:srgbClr val="FF6633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FFB8AD"/>
        </a:accent5>
        <a:accent6>
          <a:srgbClr val="8A8A2D"/>
        </a:accent6>
        <a:hlink>
          <a:srgbClr val="CC3300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969696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A1A1A1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CCCCFF"/>
    </a:dk1>
    <a:lt1>
      <a:srgbClr val="FFFFFF"/>
    </a:lt1>
    <a:dk2>
      <a:srgbClr val="292929"/>
    </a:dk2>
    <a:lt2>
      <a:srgbClr val="000000"/>
    </a:lt2>
    <a:accent1>
      <a:srgbClr val="CCCCFF"/>
    </a:accent1>
    <a:accent2>
      <a:srgbClr val="000000"/>
    </a:accent2>
    <a:accent3>
      <a:srgbClr val="ACACAC"/>
    </a:accent3>
    <a:accent4>
      <a:srgbClr val="DADADA"/>
    </a:accent4>
    <a:accent5>
      <a:srgbClr val="E2E2FF"/>
    </a:accent5>
    <a:accent6>
      <a:srgbClr val="000000"/>
    </a:accent6>
    <a:hlink>
      <a:srgbClr val="6600CC"/>
    </a:hlink>
    <a:folHlink>
      <a:srgbClr val="FF99C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C:\A_Anne\CourseTechnology\NetWareAdmin\master.ppt</Template>
  <TotalTime>571</TotalTime>
  <Words>1727</Words>
  <Application>Microsoft Office PowerPoint</Application>
  <PresentationFormat>On-screen Show (4:3)</PresentationFormat>
  <Paragraphs>276</Paragraphs>
  <Slides>56</Slides>
  <Notes>56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1" baseType="lpstr">
      <vt:lpstr>Times New Roman</vt:lpstr>
      <vt:lpstr>Arial</vt:lpstr>
      <vt:lpstr>Monotype Sorts</vt:lpstr>
      <vt:lpstr>Wingdings</vt:lpstr>
      <vt:lpstr>master</vt:lpstr>
      <vt:lpstr>Chapter 8</vt:lpstr>
      <vt:lpstr>You Will Learn…</vt:lpstr>
      <vt:lpstr>You Will Learn…</vt:lpstr>
      <vt:lpstr>Troubleshooting Perspectives</vt:lpstr>
      <vt:lpstr>Troubleshooting Perspectives</vt:lpstr>
      <vt:lpstr>Essential Troubleshooting Tools</vt:lpstr>
      <vt:lpstr>Convenient Troubleshooting Tools</vt:lpstr>
      <vt:lpstr>Bootable Rescue Disk</vt:lpstr>
      <vt:lpstr>Diagnostic Cards</vt:lpstr>
      <vt:lpstr>Diagnostic Software</vt:lpstr>
      <vt:lpstr>General Purpose Utility Software for Updates and Fixes</vt:lpstr>
      <vt:lpstr>Examples of Utility Software</vt:lpstr>
      <vt:lpstr>Virus Detection Software</vt:lpstr>
      <vt:lpstr>Warning Signs that a Virus Is Present</vt:lpstr>
      <vt:lpstr>Warning Signs that a Virus Is Present</vt:lpstr>
      <vt:lpstr>Virus Detection Software</vt:lpstr>
      <vt:lpstr>Reducing the Threat of a Virus</vt:lpstr>
      <vt:lpstr>How to Isolate Computer Problems and Devise a Course of Action</vt:lpstr>
      <vt:lpstr>Fundamental Rules for PC Troubleshooting </vt:lpstr>
      <vt:lpstr>Fundamental Rules for PC Troubleshooting</vt:lpstr>
      <vt:lpstr>Devising a Course of Action</vt:lpstr>
      <vt:lpstr>Troubleshooting Guidelines</vt:lpstr>
      <vt:lpstr>PowerPoint Presentation</vt:lpstr>
      <vt:lpstr>Troubleshooting the Power System</vt:lpstr>
      <vt:lpstr>Troubleshooting the Power System</vt:lpstr>
      <vt:lpstr>Troubleshooting the System Board</vt:lpstr>
      <vt:lpstr>Troubleshooting the System Board</vt:lpstr>
      <vt:lpstr>When Computer Does Not Recog-nize All Installed RAM or SIMMs</vt:lpstr>
      <vt:lpstr>Troubleshooting the Operating System and Hard Drive</vt:lpstr>
      <vt:lpstr>Windows 9x Startup Menu</vt:lpstr>
      <vt:lpstr>Problems after the Computer Boots</vt:lpstr>
      <vt:lpstr>Problems with the Software</vt:lpstr>
      <vt:lpstr>Problems Caused by Other Software</vt:lpstr>
      <vt:lpstr>Problems with the Keyboard and Monitor</vt:lpstr>
      <vt:lpstr>Troubleshooting Keyboard Problems</vt:lpstr>
      <vt:lpstr>Troubleshooting Monitor Problems </vt:lpstr>
      <vt:lpstr>Troubleshooting Monitor Problems </vt:lpstr>
      <vt:lpstr>Troubleshooting Monitor Problems</vt:lpstr>
      <vt:lpstr>Changing the Video Driver Configuration</vt:lpstr>
      <vt:lpstr>Troubleshooting Laser Printer Problems</vt:lpstr>
      <vt:lpstr>Troubleshooting Laser Printer Problems</vt:lpstr>
      <vt:lpstr>Troubleshooting Laser Printer Problems</vt:lpstr>
      <vt:lpstr>Laser Printer Problems</vt:lpstr>
      <vt:lpstr>Laser Printer Problems</vt:lpstr>
      <vt:lpstr>Dot Matrix Printer Problems</vt:lpstr>
      <vt:lpstr>Ink-jet Printer Problems</vt:lpstr>
      <vt:lpstr>When a PC Is Your Permanent Responsibility</vt:lpstr>
      <vt:lpstr>Organize the Hard Drive Root Directory</vt:lpstr>
      <vt:lpstr>Create a Boot or Rescue Disk</vt:lpstr>
      <vt:lpstr>Documentation</vt:lpstr>
      <vt:lpstr>Record of Setup Data</vt:lpstr>
      <vt:lpstr>Practical Precautions to Protect Software and Data</vt:lpstr>
      <vt:lpstr>Practical Precautions to Protect Software and Data</vt:lpstr>
      <vt:lpstr>Back Up Original Software</vt:lpstr>
      <vt:lpstr>Back Up Data on the Hard Drive</vt:lpstr>
      <vt:lpstr>Chapter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Enhanced Guide to Managing &amp; Maintaining your PC, 3e</dc:title>
  <dc:subject>Chapter 8:  Troubleshooting Fundamentals</dc:subject>
  <dc:creator>Anne Ketchen</dc:creator>
  <cp:lastModifiedBy>Teacher E-Solutions</cp:lastModifiedBy>
  <cp:revision>91</cp:revision>
  <dcterms:created xsi:type="dcterms:W3CDTF">1995-06-17T23:31:02Z</dcterms:created>
  <dcterms:modified xsi:type="dcterms:W3CDTF">2019-01-18T16:42:52Z</dcterms:modified>
</cp:coreProperties>
</file>