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8"/>
  </p:notesMasterIdLst>
  <p:sldIdLst>
    <p:sldId id="256" r:id="rId2"/>
    <p:sldId id="327" r:id="rId3"/>
    <p:sldId id="328" r:id="rId4"/>
    <p:sldId id="337" r:id="rId5"/>
    <p:sldId id="322" r:id="rId6"/>
    <p:sldId id="323" r:id="rId7"/>
    <p:sldId id="324" r:id="rId8"/>
    <p:sldId id="325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9" r:id="rId17"/>
    <p:sldId id="353" r:id="rId18"/>
    <p:sldId id="341" r:id="rId19"/>
    <p:sldId id="343" r:id="rId20"/>
    <p:sldId id="344" r:id="rId21"/>
    <p:sldId id="345" r:id="rId22"/>
    <p:sldId id="346" r:id="rId23"/>
    <p:sldId id="347" r:id="rId24"/>
    <p:sldId id="348" r:id="rId25"/>
    <p:sldId id="340" r:id="rId26"/>
    <p:sldId id="354" r:id="rId27"/>
    <p:sldId id="351" r:id="rId28"/>
    <p:sldId id="352" r:id="rId29"/>
    <p:sldId id="355" r:id="rId30"/>
    <p:sldId id="360" r:id="rId31"/>
    <p:sldId id="356" r:id="rId32"/>
    <p:sldId id="359" r:id="rId33"/>
    <p:sldId id="358" r:id="rId34"/>
    <p:sldId id="357" r:id="rId35"/>
    <p:sldId id="350" r:id="rId36"/>
    <p:sldId id="257" r:id="rId37"/>
    <p:sldId id="258" r:id="rId38"/>
    <p:sldId id="259" r:id="rId39"/>
    <p:sldId id="260" r:id="rId40"/>
    <p:sldId id="261" r:id="rId41"/>
    <p:sldId id="262" r:id="rId42"/>
    <p:sldId id="316" r:id="rId43"/>
    <p:sldId id="263" r:id="rId44"/>
    <p:sldId id="264" r:id="rId45"/>
    <p:sldId id="265" r:id="rId46"/>
    <p:sldId id="266" r:id="rId4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2" autoAdjust="0"/>
    <p:restoredTop sz="94643" autoAdjust="0"/>
  </p:normalViewPr>
  <p:slideViewPr>
    <p:cSldViewPr>
      <p:cViewPr>
        <p:scale>
          <a:sx n="62" d="100"/>
          <a:sy n="62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D7AB6CA-5B04-447F-B099-04C74930C9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474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6E4A8ED-7D5A-4991-B36D-1213F1C7C0A3}" type="slidenum">
              <a:rPr lang="en-GB" smtClean="0"/>
              <a:pPr eaLnBrk="1" hangingPunct="1"/>
              <a:t>41</a:t>
            </a:fld>
            <a:endParaRPr lang="en-GB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5B0091"/>
                </a:solidFill>
                <a:latin typeface="Arial" pitchFamily="34" charset="0"/>
              </a:rPr>
              <a:t>Please Note</a:t>
            </a:r>
          </a:p>
          <a:p>
            <a:pPr eaLnBrk="1" hangingPunct="1"/>
            <a:r>
              <a:rPr lang="en-GB" smtClean="0">
                <a:solidFill>
                  <a:srgbClr val="5B0091"/>
                </a:solidFill>
                <a:latin typeface="Arial" pitchFamily="34" charset="0"/>
              </a:rPr>
              <a:t>These animations and exercises would also be suitable for use at KS4 and KS5.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1245C-2F98-43C1-B3BE-FF0CEE2E50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055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96ED1-56E0-4B22-9EE5-A62C524256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703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CC047-1A48-4F7E-9EB0-B98F9B4A5B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765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B3392-4307-4875-AD29-F58F9EAA5C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898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113B-EB37-4392-9E42-CC88858BA5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562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7811E-B8D1-4D9A-A0DF-9A25348A92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942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B9CE9-1033-48E8-A6B4-1EE90B6C06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338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65823-9E26-4EDA-AF9F-278FA98A96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641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F3BD2-9D31-4E46-A2D0-C8D9D08312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311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F3F43-E405-4E70-B7B0-1CBE0CE3B7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3169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57974-4A27-45F3-A8A0-B1D5D367D1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457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41175C3A-2586-4DAC-AB40-1DE4E60ADF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4/4b/Everest_kalapatthar_crop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3/34/Genipabu-Natal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e/e2/Golfstream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File:FoggDam-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785813"/>
            <a:ext cx="4681538" cy="739775"/>
          </a:xfrm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  <a:latin typeface="Arial Rounded MT Bold" pitchFamily="34" charset="0"/>
              </a:rPr>
              <a:t>Weather and Climate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3" name="Picture 1033" descr="wind va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500438"/>
            <a:ext cx="4116388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9" descr="Anemo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0"/>
            <a:ext cx="267335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icture of a Rain Gau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0"/>
            <a:ext cx="3005138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4" descr="DSCN16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9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7543800" cy="652463"/>
          </a:xfrm>
          <a:solidFill>
            <a:schemeClr val="bg1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3500" smtClean="0">
                <a:latin typeface="Arial Rounded MT Bold" pitchFamily="34" charset="0"/>
              </a:rPr>
              <a:t>Recording the weather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9625"/>
            <a:ext cx="8229600" cy="3797300"/>
          </a:xfrm>
          <a:solidFill>
            <a:schemeClr val="bg1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3400" smtClean="0">
                <a:latin typeface="Arial Rounded MT Bold" pitchFamily="34" charset="0"/>
              </a:rPr>
              <a:t>The name of each weather recording instrument.</a:t>
            </a:r>
          </a:p>
          <a:p>
            <a:pPr eaLnBrk="1" hangingPunct="1"/>
            <a:r>
              <a:rPr lang="en-GB" sz="3400" smtClean="0">
                <a:latin typeface="Arial Rounded MT Bold" pitchFamily="34" charset="0"/>
              </a:rPr>
              <a:t>What the measure.</a:t>
            </a:r>
          </a:p>
          <a:p>
            <a:pPr eaLnBrk="1" hangingPunct="1"/>
            <a:r>
              <a:rPr lang="en-GB" sz="3400" smtClean="0">
                <a:latin typeface="Arial Rounded MT Bold" pitchFamily="34" charset="0"/>
              </a:rPr>
              <a:t>The unit that they measure in.</a:t>
            </a:r>
          </a:p>
          <a:p>
            <a:pPr eaLnBrk="1" hangingPunct="1">
              <a:buFont typeface="Wingdings" pitchFamily="2" charset="2"/>
              <a:buNone/>
            </a:pPr>
            <a:endParaRPr lang="en-GB" sz="340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60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60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nimBg="1"/>
      <p:bldP spid="8601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DSCN16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1023938"/>
            <a:ext cx="4257675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71438" y="1484313"/>
            <a:ext cx="4356100" cy="482441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GB" sz="2200" b="1" u="sng">
                <a:latin typeface="Arial Rounded MT Bold" pitchFamily="34" charset="0"/>
              </a:rPr>
              <a:t>Instrument:</a:t>
            </a:r>
            <a:r>
              <a:rPr lang="en-GB" sz="2200" b="1">
                <a:latin typeface="Arial Rounded MT Bold" pitchFamily="34" charset="0"/>
              </a:rPr>
              <a:t> </a:t>
            </a:r>
          </a:p>
          <a:p>
            <a:r>
              <a:rPr lang="en-GB" sz="2200" b="1">
                <a:latin typeface="Arial Rounded MT Bold" pitchFamily="34" charset="0"/>
              </a:rPr>
              <a:t>Sunshine recorder</a:t>
            </a:r>
          </a:p>
          <a:p>
            <a:endParaRPr lang="en-GB" sz="2200" b="1">
              <a:latin typeface="Arial Rounded MT Bold" pitchFamily="34" charset="0"/>
            </a:endParaRPr>
          </a:p>
          <a:p>
            <a:r>
              <a:rPr lang="en-GB" sz="2200" b="1" u="sng">
                <a:latin typeface="Arial Rounded MT Bold" pitchFamily="34" charset="0"/>
              </a:rPr>
              <a:t>What does it measure:</a:t>
            </a:r>
            <a:r>
              <a:rPr lang="en-GB" sz="2200" b="1">
                <a:latin typeface="Arial Rounded MT Bold" pitchFamily="34" charset="0"/>
              </a:rPr>
              <a:t> </a:t>
            </a:r>
          </a:p>
          <a:p>
            <a:r>
              <a:rPr lang="en-GB" sz="2200" b="1">
                <a:latin typeface="Arial Rounded MT Bold" pitchFamily="34" charset="0"/>
              </a:rPr>
              <a:t>Hours of Sunshine</a:t>
            </a:r>
          </a:p>
          <a:p>
            <a:endParaRPr lang="en-GB" sz="2200" b="1">
              <a:latin typeface="Arial Rounded MT Bold" pitchFamily="34" charset="0"/>
            </a:endParaRPr>
          </a:p>
          <a:p>
            <a:r>
              <a:rPr lang="en-GB" sz="2200" b="1" u="sng">
                <a:latin typeface="Arial Rounded MT Bold" pitchFamily="34" charset="0"/>
              </a:rPr>
              <a:t>What unit does it measure in:</a:t>
            </a:r>
          </a:p>
          <a:p>
            <a:r>
              <a:rPr lang="en-GB" sz="2200" b="1">
                <a:latin typeface="Arial Rounded MT Bold" pitchFamily="34" charset="0"/>
              </a:rPr>
              <a:t>Hours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of a Rain Gau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752475"/>
            <a:ext cx="3033713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323850" y="1196975"/>
            <a:ext cx="4356100" cy="4824413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GB" sz="2200" b="1" u="sng">
                <a:latin typeface="Arial Rounded MT Bold" pitchFamily="34" charset="0"/>
              </a:rPr>
              <a:t>Instrument:</a:t>
            </a:r>
            <a:r>
              <a:rPr lang="en-GB" sz="2200" b="1">
                <a:latin typeface="Arial Rounded MT Bold" pitchFamily="34" charset="0"/>
              </a:rPr>
              <a:t> </a:t>
            </a:r>
          </a:p>
          <a:p>
            <a:r>
              <a:rPr lang="en-GB" sz="2200" b="1">
                <a:latin typeface="Arial Rounded MT Bold" pitchFamily="34" charset="0"/>
              </a:rPr>
              <a:t>Rain Gauge </a:t>
            </a:r>
          </a:p>
          <a:p>
            <a:endParaRPr lang="en-GB" sz="2200" b="1">
              <a:latin typeface="Arial Rounded MT Bold" pitchFamily="34" charset="0"/>
            </a:endParaRPr>
          </a:p>
          <a:p>
            <a:r>
              <a:rPr lang="en-GB" sz="2200" b="1" u="sng">
                <a:latin typeface="Arial Rounded MT Bold" pitchFamily="34" charset="0"/>
              </a:rPr>
              <a:t>What does it measure:</a:t>
            </a:r>
            <a:r>
              <a:rPr lang="en-GB" sz="2200" b="1">
                <a:latin typeface="Arial Rounded MT Bold" pitchFamily="34" charset="0"/>
              </a:rPr>
              <a:t> </a:t>
            </a:r>
          </a:p>
          <a:p>
            <a:r>
              <a:rPr lang="en-GB" sz="2200" b="1">
                <a:latin typeface="Arial Rounded MT Bold" pitchFamily="34" charset="0"/>
              </a:rPr>
              <a:t>Precipitation </a:t>
            </a:r>
          </a:p>
          <a:p>
            <a:endParaRPr lang="en-GB" sz="2200" b="1">
              <a:latin typeface="Arial Rounded MT Bold" pitchFamily="34" charset="0"/>
            </a:endParaRPr>
          </a:p>
          <a:p>
            <a:r>
              <a:rPr lang="en-GB" sz="2200" b="1" u="sng">
                <a:latin typeface="Arial Rounded MT Bold" pitchFamily="34" charset="0"/>
              </a:rPr>
              <a:t>What unit does it measure in:</a:t>
            </a:r>
          </a:p>
          <a:p>
            <a:r>
              <a:rPr lang="en-GB" sz="2200" b="1">
                <a:latin typeface="Arial Rounded MT Bold" pitchFamily="34" charset="0"/>
              </a:rPr>
              <a:t>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 descr="Anemo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990600"/>
            <a:ext cx="42576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71438" y="1484313"/>
            <a:ext cx="4356100" cy="482441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GB" sz="2200" b="1" u="sng">
                <a:latin typeface="Arial Rounded MT Bold" pitchFamily="34" charset="0"/>
              </a:rPr>
              <a:t>Instrument:</a:t>
            </a:r>
            <a:r>
              <a:rPr lang="en-GB" sz="2200" b="1">
                <a:latin typeface="Arial Rounded MT Bold" pitchFamily="34" charset="0"/>
              </a:rPr>
              <a:t> </a:t>
            </a:r>
          </a:p>
          <a:p>
            <a:r>
              <a:rPr lang="en-GB" sz="2200" b="1">
                <a:latin typeface="Arial Rounded MT Bold" pitchFamily="34" charset="0"/>
              </a:rPr>
              <a:t>Anemometer </a:t>
            </a:r>
          </a:p>
          <a:p>
            <a:endParaRPr lang="en-GB" sz="2200" b="1">
              <a:latin typeface="Arial Rounded MT Bold" pitchFamily="34" charset="0"/>
            </a:endParaRPr>
          </a:p>
          <a:p>
            <a:r>
              <a:rPr lang="en-GB" sz="2200" b="1" u="sng">
                <a:latin typeface="Arial Rounded MT Bold" pitchFamily="34" charset="0"/>
              </a:rPr>
              <a:t>What does it measure:</a:t>
            </a:r>
            <a:r>
              <a:rPr lang="en-GB" sz="2200" b="1">
                <a:latin typeface="Arial Rounded MT Bold" pitchFamily="34" charset="0"/>
              </a:rPr>
              <a:t> </a:t>
            </a:r>
          </a:p>
          <a:p>
            <a:r>
              <a:rPr lang="en-GB" sz="2200" b="1">
                <a:latin typeface="Arial Rounded MT Bold" pitchFamily="34" charset="0"/>
              </a:rPr>
              <a:t>Wind </a:t>
            </a:r>
            <a:r>
              <a:rPr lang="en-GB" sz="2200" b="1" i="1" u="sng">
                <a:latin typeface="Arial Rounded MT Bold" pitchFamily="34" charset="0"/>
              </a:rPr>
              <a:t>speed</a:t>
            </a:r>
          </a:p>
          <a:p>
            <a:endParaRPr lang="en-GB" sz="2200" b="1">
              <a:latin typeface="Arial Rounded MT Bold" pitchFamily="34" charset="0"/>
            </a:endParaRPr>
          </a:p>
          <a:p>
            <a:r>
              <a:rPr lang="en-GB" sz="2200" b="1" u="sng">
                <a:latin typeface="Arial Rounded MT Bold" pitchFamily="34" charset="0"/>
              </a:rPr>
              <a:t>What unit does it measure in:</a:t>
            </a:r>
          </a:p>
          <a:p>
            <a:r>
              <a:rPr lang="en-GB" sz="2200" b="1">
                <a:latin typeface="Arial Rounded MT Bold" pitchFamily="34" charset="0"/>
              </a:rPr>
              <a:t>MPH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1" name="Picture 1033" descr="wind va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055688"/>
            <a:ext cx="4116388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215900" y="1484313"/>
            <a:ext cx="4356100" cy="482441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GB" sz="2200" b="1" u="sng">
                <a:latin typeface="Arial Rounded MT Bold" pitchFamily="34" charset="0"/>
              </a:rPr>
              <a:t>Instrument:</a:t>
            </a:r>
            <a:r>
              <a:rPr lang="en-GB" sz="2200" b="1">
                <a:latin typeface="Arial Rounded MT Bold" pitchFamily="34" charset="0"/>
              </a:rPr>
              <a:t> </a:t>
            </a:r>
          </a:p>
          <a:p>
            <a:r>
              <a:rPr lang="en-GB" sz="2200" b="1">
                <a:latin typeface="Arial Rounded MT Bold" pitchFamily="34" charset="0"/>
              </a:rPr>
              <a:t>Wind vain</a:t>
            </a:r>
          </a:p>
          <a:p>
            <a:endParaRPr lang="en-GB" sz="2200" b="1">
              <a:latin typeface="Arial Rounded MT Bold" pitchFamily="34" charset="0"/>
            </a:endParaRPr>
          </a:p>
          <a:p>
            <a:r>
              <a:rPr lang="en-GB" sz="2200" b="1" u="sng">
                <a:latin typeface="Arial Rounded MT Bold" pitchFamily="34" charset="0"/>
              </a:rPr>
              <a:t>What does it measure:</a:t>
            </a:r>
            <a:r>
              <a:rPr lang="en-GB" sz="2200" b="1">
                <a:latin typeface="Arial Rounded MT Bold" pitchFamily="34" charset="0"/>
              </a:rPr>
              <a:t> </a:t>
            </a:r>
          </a:p>
          <a:p>
            <a:r>
              <a:rPr lang="en-GB" sz="2200" b="1">
                <a:latin typeface="Arial Rounded MT Bold" pitchFamily="34" charset="0"/>
              </a:rPr>
              <a:t>Wind </a:t>
            </a:r>
            <a:r>
              <a:rPr lang="en-GB" sz="2200" b="1" i="1" u="sng">
                <a:latin typeface="Arial Rounded MT Bold" pitchFamily="34" charset="0"/>
              </a:rPr>
              <a:t>direction</a:t>
            </a:r>
          </a:p>
          <a:p>
            <a:endParaRPr lang="en-GB" sz="2200" b="1" i="1" u="sng">
              <a:latin typeface="Arial Rounded MT Bold" pitchFamily="34" charset="0"/>
            </a:endParaRPr>
          </a:p>
          <a:p>
            <a:r>
              <a:rPr lang="en-GB" sz="2200" b="1" u="sng">
                <a:latin typeface="Arial Rounded MT Bold" pitchFamily="34" charset="0"/>
              </a:rPr>
              <a:t>What unit does it measure in:</a:t>
            </a:r>
          </a:p>
          <a:p>
            <a:r>
              <a:rPr lang="en-GB" sz="2200" b="1">
                <a:latin typeface="Arial Rounded MT Bold" pitchFamily="34" charset="0"/>
              </a:rPr>
              <a:t>Compass points (N,S,E,W)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ev%20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990600"/>
            <a:ext cx="43307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71438" y="1268413"/>
            <a:ext cx="4356100" cy="482441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GB" sz="2200" b="1" u="sng">
                <a:latin typeface="Arial Rounded MT Bold" pitchFamily="34" charset="0"/>
              </a:rPr>
              <a:t>Instrument:</a:t>
            </a:r>
            <a:r>
              <a:rPr lang="en-GB" sz="2200" b="1">
                <a:latin typeface="Arial Rounded MT Bold" pitchFamily="34" charset="0"/>
              </a:rPr>
              <a:t> </a:t>
            </a:r>
          </a:p>
          <a:p>
            <a:r>
              <a:rPr lang="en-GB" sz="2200" b="1">
                <a:latin typeface="Arial Rounded MT Bold" pitchFamily="34" charset="0"/>
              </a:rPr>
              <a:t>Stevenson Screen</a:t>
            </a:r>
          </a:p>
          <a:p>
            <a:endParaRPr lang="en-GB" sz="2200" b="1">
              <a:latin typeface="Arial Rounded MT Bold" pitchFamily="34" charset="0"/>
            </a:endParaRPr>
          </a:p>
          <a:p>
            <a:r>
              <a:rPr lang="en-GB" sz="2200" b="1" u="sng">
                <a:latin typeface="Arial Rounded MT Bold" pitchFamily="34" charset="0"/>
              </a:rPr>
              <a:t>What does it measure:</a:t>
            </a:r>
            <a:r>
              <a:rPr lang="en-GB" sz="2200" b="1">
                <a:latin typeface="Arial Rounded MT Bold" pitchFamily="34" charset="0"/>
              </a:rPr>
              <a:t> </a:t>
            </a:r>
          </a:p>
          <a:p>
            <a:r>
              <a:rPr lang="en-GB" sz="2200" b="1">
                <a:latin typeface="Arial Rounded MT Bold" pitchFamily="34" charset="0"/>
              </a:rPr>
              <a:t>It houses thermometers </a:t>
            </a:r>
          </a:p>
          <a:p>
            <a:r>
              <a:rPr lang="en-GB" sz="2200" b="1">
                <a:latin typeface="Arial Rounded MT Bold" pitchFamily="34" charset="0"/>
              </a:rPr>
              <a:t>to measure air temperature.</a:t>
            </a:r>
          </a:p>
          <a:p>
            <a:endParaRPr lang="en-GB" sz="2200" b="1">
              <a:latin typeface="Arial Rounded MT Bold" pitchFamily="34" charset="0"/>
            </a:endParaRPr>
          </a:p>
          <a:p>
            <a:r>
              <a:rPr lang="en-GB" sz="2200" b="1" u="sng">
                <a:latin typeface="Arial Rounded MT Bold" pitchFamily="34" charset="0"/>
              </a:rPr>
              <a:t>What unit does it measure in:</a:t>
            </a:r>
          </a:p>
          <a:p>
            <a:r>
              <a:rPr lang="en-GB" sz="2200" b="1">
                <a:latin typeface="Arial Rounded MT Bold" pitchFamily="34" charset="0"/>
              </a:rPr>
              <a:t>°C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1187450" y="620713"/>
            <a:ext cx="6408738" cy="143986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>
                <a:latin typeface="Arial Rounded MT Bold" pitchFamily="34" charset="0"/>
              </a:rPr>
              <a:t>This also measures humidity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98475"/>
          </a:xfrm>
        </p:spPr>
        <p:txBody>
          <a:bodyPr/>
          <a:lstStyle/>
          <a:p>
            <a:pPr eaLnBrk="1" hangingPunct="1"/>
            <a:r>
              <a:rPr lang="en-GB" sz="2700" smtClean="0">
                <a:latin typeface="Arial Rounded MT Bold" pitchFamily="34" charset="0"/>
              </a:rPr>
              <a:t>Location of a weather station</a:t>
            </a:r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65200"/>
            <a:ext cx="6899275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611188" y="1700213"/>
            <a:ext cx="7848600" cy="381635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600">
                <a:latin typeface="Arial Rounded MT Bold" pitchFamily="34" charset="0"/>
              </a:rPr>
              <a:t>For each of the following site</a:t>
            </a:r>
          </a:p>
          <a:p>
            <a:pPr algn="ctr"/>
            <a:r>
              <a:rPr lang="en-GB" sz="3600">
                <a:latin typeface="Arial Rounded MT Bold" pitchFamily="34" charset="0"/>
              </a:rPr>
              <a:t> write down the positives</a:t>
            </a:r>
          </a:p>
          <a:p>
            <a:pPr algn="ctr"/>
            <a:r>
              <a:rPr lang="en-GB" sz="3600">
                <a:latin typeface="Arial Rounded MT Bold" pitchFamily="34" charset="0"/>
              </a:rPr>
              <a:t>and negatives of each.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4375"/>
          </a:xfrm>
        </p:spPr>
        <p:txBody>
          <a:bodyPr/>
          <a:lstStyle/>
          <a:p>
            <a:pPr eaLnBrk="1" hangingPunct="1"/>
            <a:r>
              <a:rPr lang="en-GB" sz="3100" smtClean="0">
                <a:latin typeface="Arial Rounded MT Bold" pitchFamily="34" charset="0"/>
              </a:rPr>
              <a:t>Fieldwork:</a:t>
            </a:r>
            <a:endParaRPr lang="en-GB" smtClean="0">
              <a:latin typeface="Arial Rounded MT Bold" pitchFamily="34" charset="0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8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>
                <a:latin typeface="Arial Rounded MT Bold" pitchFamily="34" charset="0"/>
              </a:rPr>
              <a:t>Things to remember.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latin typeface="Arial Rounded MT Bold" pitchFamily="34" charset="0"/>
              </a:rPr>
              <a:t>The weather station must have: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latin typeface="Arial Rounded MT Bold" pitchFamily="34" charset="0"/>
              </a:rPr>
              <a:t>A Stevenson screen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latin typeface="Arial Rounded MT Bold" pitchFamily="34" charset="0"/>
              </a:rPr>
              <a:t>A Barometer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latin typeface="Arial Rounded MT Bold" pitchFamily="34" charset="0"/>
              </a:rPr>
              <a:t>A Anemometer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latin typeface="Arial Rounded MT Bold" pitchFamily="34" charset="0"/>
              </a:rPr>
              <a:t>A Wind vane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latin typeface="Arial Rounded MT Bold" pitchFamily="34" charset="0"/>
              </a:rPr>
              <a:t>A Sunshine recorder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latin typeface="Arial Rounded MT Bold" pitchFamily="34" charset="0"/>
              </a:rPr>
              <a:t>A Rain Gauge 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latin typeface="Arial Rounded MT Bold" pitchFamily="34" charset="0"/>
              </a:rPr>
              <a:t>You must think about all of these when you are picking the site.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100" smtClean="0">
                <a:latin typeface="Arial Rounded MT Bold" pitchFamily="34" charset="0"/>
              </a:rPr>
              <a:t>Factors that influence the weather.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Arial Rounded MT Bold" pitchFamily="34" charset="0"/>
              </a:rPr>
              <a:t>Latitude</a:t>
            </a:r>
          </a:p>
          <a:p>
            <a:pPr eaLnBrk="1" hangingPunct="1"/>
            <a:r>
              <a:rPr lang="en-GB" smtClean="0">
                <a:latin typeface="Arial Rounded MT Bold" pitchFamily="34" charset="0"/>
              </a:rPr>
              <a:t>Altitude</a:t>
            </a:r>
          </a:p>
          <a:p>
            <a:pPr eaLnBrk="1" hangingPunct="1"/>
            <a:r>
              <a:rPr lang="en-GB" smtClean="0">
                <a:latin typeface="Arial Rounded MT Bold" pitchFamily="34" charset="0"/>
              </a:rPr>
              <a:t>Proximity to sea</a:t>
            </a:r>
          </a:p>
          <a:p>
            <a:pPr eaLnBrk="1" hangingPunct="1"/>
            <a:r>
              <a:rPr lang="en-GB" smtClean="0">
                <a:latin typeface="Arial Rounded MT Bold" pitchFamily="34" charset="0"/>
              </a:rPr>
              <a:t>Ocean currents</a:t>
            </a:r>
          </a:p>
          <a:p>
            <a:pPr eaLnBrk="1" hangingPunct="1"/>
            <a:r>
              <a:rPr lang="en-GB" smtClean="0">
                <a:latin typeface="Arial Rounded MT Bold" pitchFamily="34" charset="0"/>
              </a:rPr>
              <a:t>Rainshadow</a:t>
            </a:r>
          </a:p>
          <a:p>
            <a:pPr eaLnBrk="1" hangingPunct="1"/>
            <a:r>
              <a:rPr lang="en-GB" smtClean="0">
                <a:latin typeface="Arial Rounded MT Bold" pitchFamily="34" charset="0"/>
              </a:rPr>
              <a:t>Aspect</a:t>
            </a:r>
          </a:p>
          <a:p>
            <a:pPr eaLnBrk="1" hangingPunct="1"/>
            <a:endParaRPr lang="en-GB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6840537" cy="2016125"/>
          </a:xfrm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smtClean="0">
                <a:latin typeface="Arial Rounded MT Bold" pitchFamily="34" charset="0"/>
              </a:rPr>
              <a:t>Latitude: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>
                <a:latin typeface="Arial Rounded MT Bold" pitchFamily="34" charset="0"/>
              </a:rPr>
              <a:t>The suns rays are most concentrated at the equator, and they have less of a distance to cover here too. This means the closer to the equator you are the hotter it will be. The further you are the colder it will be.</a:t>
            </a:r>
            <a:r>
              <a:rPr lang="en-GB" sz="2600" smtClean="0">
                <a:latin typeface="Arial Rounded MT Bold" pitchFamily="34" charset="0"/>
              </a:rPr>
              <a:t> </a:t>
            </a:r>
          </a:p>
        </p:txBody>
      </p:sp>
      <p:pic>
        <p:nvPicPr>
          <p:cNvPr id="99332" name="Content Placeholder 5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81" r="-35381"/>
          <a:stretch>
            <a:fillRect/>
          </a:stretch>
        </p:blipFill>
        <p:spPr bwMode="auto">
          <a:xfrm>
            <a:off x="-684213" y="2716213"/>
            <a:ext cx="9432926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30275"/>
          </a:xfrm>
        </p:spPr>
        <p:txBody>
          <a:bodyPr/>
          <a:lstStyle/>
          <a:p>
            <a:pPr eaLnBrk="1" hangingPunct="1"/>
            <a:r>
              <a:rPr lang="en-GB" smtClean="0">
                <a:latin typeface="Arial Rounded MT Bold" pitchFamily="34" charset="0"/>
              </a:rPr>
              <a:t>Weather and Climate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502150"/>
          </a:xfrm>
        </p:spPr>
        <p:txBody>
          <a:bodyPr/>
          <a:lstStyle/>
          <a:p>
            <a:pPr eaLnBrk="1" hangingPunct="1"/>
            <a:r>
              <a:rPr lang="en-GB" smtClean="0">
                <a:latin typeface="Arial Rounded MT Bold" pitchFamily="34" charset="0"/>
              </a:rPr>
              <a:t>How many people know what the weather is going to be the next three days?</a:t>
            </a:r>
          </a:p>
          <a:p>
            <a:pPr eaLnBrk="1" hangingPunct="1"/>
            <a:endParaRPr lang="en-GB" smtClean="0">
              <a:latin typeface="Arial Rounded MT Bold" pitchFamily="34" charset="0"/>
            </a:endParaRPr>
          </a:p>
          <a:p>
            <a:pPr eaLnBrk="1" hangingPunct="1"/>
            <a:r>
              <a:rPr lang="en-GB" smtClean="0">
                <a:latin typeface="Arial Rounded MT Bold" pitchFamily="34" charset="0"/>
              </a:rPr>
              <a:t>How do you know?</a:t>
            </a:r>
          </a:p>
          <a:p>
            <a:pPr eaLnBrk="1" hangingPunct="1"/>
            <a:endParaRPr lang="en-GB" smtClean="0">
              <a:latin typeface="Arial Rounded MT Bold" pitchFamily="34" charset="0"/>
            </a:endParaRPr>
          </a:p>
          <a:p>
            <a:pPr eaLnBrk="1" hangingPunct="1"/>
            <a:r>
              <a:rPr lang="en-GB" smtClean="0">
                <a:latin typeface="Arial Rounded MT Bold" pitchFamily="34" charset="0"/>
              </a:rPr>
              <a:t>Can you predict the weather?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6840537" cy="2016125"/>
          </a:xfrm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2000" smtClean="0">
                <a:latin typeface="Arial Rounded MT Bold" pitchFamily="34" charset="0"/>
              </a:rPr>
              <a:t>Altitude:</a:t>
            </a:r>
          </a:p>
          <a:p>
            <a:pPr eaLnBrk="1" hangingPunct="1"/>
            <a:r>
              <a:rPr lang="en-GB" sz="2000" smtClean="0">
                <a:latin typeface="Arial Rounded MT Bold" pitchFamily="34" charset="0"/>
              </a:rPr>
              <a:t> The higher up you are the colder it is. </a:t>
            </a:r>
          </a:p>
          <a:p>
            <a:pPr eaLnBrk="1" hangingPunct="1"/>
            <a:r>
              <a:rPr lang="en-GB" sz="2000" smtClean="0">
                <a:latin typeface="Arial Rounded MT Bold" pitchFamily="34" charset="0"/>
              </a:rPr>
              <a:t>For every 100m you climb it goes down roughly     0. 6</a:t>
            </a:r>
            <a:r>
              <a:rPr lang="en-GB" sz="2600" b="1" smtClean="0"/>
              <a:t>°C. </a:t>
            </a:r>
            <a:r>
              <a:rPr lang="en-GB" sz="2000" smtClean="0">
                <a:latin typeface="Arial Rounded MT Bold" pitchFamily="34" charset="0"/>
              </a:rPr>
              <a:t>This is called the lapse rate.</a:t>
            </a:r>
            <a:endParaRPr lang="en-GB" sz="2600" smtClean="0"/>
          </a:p>
        </p:txBody>
      </p:sp>
      <p:pic>
        <p:nvPicPr>
          <p:cNvPr id="33795" name="Picture 5" descr="File:Everest kalapatthar cro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73363"/>
            <a:ext cx="5545137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6588125" y="2852738"/>
            <a:ext cx="2376488" cy="108108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Very cold due to </a:t>
            </a:r>
          </a:p>
          <a:p>
            <a:pPr algn="ctr"/>
            <a:r>
              <a:rPr lang="en-GB"/>
              <a:t>massive height</a:t>
            </a:r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 flipH="1">
            <a:off x="3851275" y="3500438"/>
            <a:ext cx="2736850" cy="1444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6840537" cy="2016125"/>
          </a:xfrm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2000" smtClean="0">
                <a:latin typeface="Arial Rounded MT Bold" pitchFamily="34" charset="0"/>
              </a:rPr>
              <a:t>Proximity to the sea</a:t>
            </a:r>
          </a:p>
          <a:p>
            <a:pPr eaLnBrk="1" hangingPunct="1"/>
            <a:r>
              <a:rPr lang="en-GB" sz="2000" smtClean="0">
                <a:latin typeface="Arial Rounded MT Bold" pitchFamily="34" charset="0"/>
              </a:rPr>
              <a:t>The sea cools down and warms up slower than the land. </a:t>
            </a:r>
          </a:p>
          <a:p>
            <a:pPr eaLnBrk="1" hangingPunct="1"/>
            <a:r>
              <a:rPr lang="en-GB" sz="2000" smtClean="0">
                <a:latin typeface="Arial Rounded MT Bold" pitchFamily="34" charset="0"/>
              </a:rPr>
              <a:t>This means it helps keep places close to the sea cool in the summer and warmer in the winter.</a:t>
            </a:r>
            <a:endParaRPr lang="en-GB" sz="2600" smtClean="0"/>
          </a:p>
        </p:txBody>
      </p:sp>
      <p:pic>
        <p:nvPicPr>
          <p:cNvPr id="34819" name="Picture 7" descr="File:Genipabu-Nata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852738"/>
            <a:ext cx="487203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0" y="3429000"/>
            <a:ext cx="1763713" cy="252095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latin typeface="Arial Rounded MT Bold" pitchFamily="34" charset="0"/>
              </a:rPr>
              <a:t>Stays cool</a:t>
            </a:r>
          </a:p>
          <a:p>
            <a:pPr algn="ctr"/>
            <a:r>
              <a:rPr lang="en-GB">
                <a:latin typeface="Arial Rounded MT Bold" pitchFamily="34" charset="0"/>
              </a:rPr>
              <a:t>in the summer</a:t>
            </a:r>
          </a:p>
          <a:p>
            <a:pPr algn="ctr"/>
            <a:r>
              <a:rPr lang="en-GB">
                <a:latin typeface="Arial Rounded MT Bold" pitchFamily="34" charset="0"/>
              </a:rPr>
              <a:t>and</a:t>
            </a:r>
          </a:p>
          <a:p>
            <a:pPr algn="ctr"/>
            <a:r>
              <a:rPr lang="en-GB">
                <a:latin typeface="Arial Rounded MT Bold" pitchFamily="34" charset="0"/>
              </a:rPr>
              <a:t>warm in </a:t>
            </a:r>
          </a:p>
          <a:p>
            <a:pPr algn="ctr"/>
            <a:r>
              <a:rPr lang="en-GB">
                <a:latin typeface="Arial Rounded MT Bold" pitchFamily="34" charset="0"/>
              </a:rPr>
              <a:t>the winter.</a:t>
            </a: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6948488" y="3357563"/>
            <a:ext cx="2087562" cy="252095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latin typeface="Arial Rounded MT Bold" pitchFamily="34" charset="0"/>
              </a:rPr>
              <a:t>Land heats</a:t>
            </a:r>
          </a:p>
          <a:p>
            <a:pPr algn="ctr"/>
            <a:r>
              <a:rPr lang="en-GB">
                <a:latin typeface="Arial Rounded MT Bold" pitchFamily="34" charset="0"/>
              </a:rPr>
              <a:t>and cools much </a:t>
            </a:r>
          </a:p>
          <a:p>
            <a:pPr algn="ctr"/>
            <a:r>
              <a:rPr lang="en-GB">
                <a:latin typeface="Arial Rounded MT Bold" pitchFamily="34" charset="0"/>
              </a:rPr>
              <a:t>more</a:t>
            </a:r>
          </a:p>
          <a:p>
            <a:pPr algn="ctr"/>
            <a:r>
              <a:rPr lang="en-GB">
                <a:latin typeface="Arial Rounded MT Bold" pitchFamily="34" charset="0"/>
              </a:rPr>
              <a:t>quickly than </a:t>
            </a:r>
          </a:p>
          <a:p>
            <a:pPr algn="ctr"/>
            <a:r>
              <a:rPr lang="en-GB">
                <a:latin typeface="Arial Rounded MT Bold" pitchFamily="34" charset="0"/>
              </a:rPr>
              <a:t>the sea.</a:t>
            </a:r>
          </a:p>
          <a:p>
            <a:pPr algn="ctr"/>
            <a:endParaRPr lang="en-GB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build="p" animBg="1"/>
      <p:bldP spid="101384" grpId="0" animBg="1"/>
      <p:bldP spid="1013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6840537" cy="2016125"/>
          </a:xfrm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>
                <a:latin typeface="Arial Rounded MT Bold" pitchFamily="34" charset="0"/>
              </a:rPr>
              <a:t>Ocean currents.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latin typeface="Arial Rounded MT Bold" pitchFamily="34" charset="0"/>
              </a:rPr>
              <a:t>Ocean currents can cool or warm the land. The UK is kept warm due to the North Atlantic Drift (or Gulf Stream) coming from S.American water.</a:t>
            </a:r>
            <a:endParaRPr lang="en-GB" smtClean="0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323850" y="3429000"/>
            <a:ext cx="1763713" cy="252095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latin typeface="Arial Rounded MT Bold" pitchFamily="34" charset="0"/>
              </a:rPr>
              <a:t>Thermal </a:t>
            </a:r>
          </a:p>
          <a:p>
            <a:pPr algn="ctr"/>
            <a:r>
              <a:rPr lang="en-GB">
                <a:latin typeface="Arial Rounded MT Bold" pitchFamily="34" charset="0"/>
              </a:rPr>
              <a:t>images show</a:t>
            </a:r>
          </a:p>
          <a:p>
            <a:pPr algn="ctr"/>
            <a:r>
              <a:rPr lang="en-GB">
                <a:latin typeface="Arial Rounded MT Bold" pitchFamily="34" charset="0"/>
              </a:rPr>
              <a:t>the warm </a:t>
            </a:r>
          </a:p>
          <a:p>
            <a:pPr algn="ctr"/>
            <a:r>
              <a:rPr lang="en-GB">
                <a:latin typeface="Arial Rounded MT Bold" pitchFamily="34" charset="0"/>
              </a:rPr>
              <a:t>current</a:t>
            </a:r>
          </a:p>
        </p:txBody>
      </p:sp>
      <p:pic>
        <p:nvPicPr>
          <p:cNvPr id="35844" name="Picture 7" descr="File:Golfstrea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946400"/>
            <a:ext cx="51847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Picture 8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852738"/>
            <a:ext cx="5184775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build="p" animBg="1"/>
      <p:bldP spid="10240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6840537" cy="2881313"/>
          </a:xfrm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smtClean="0">
                <a:latin typeface="Arial Rounded MT Bold" pitchFamily="34" charset="0"/>
              </a:rPr>
              <a:t>Rainshadow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>
                <a:latin typeface="Arial Rounded MT Bold" pitchFamily="34" charset="0"/>
              </a:rPr>
              <a:t>The Rainshadow is caused due to areas of high land.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>
                <a:latin typeface="Arial Rounded MT Bold" pitchFamily="34" charset="0"/>
              </a:rPr>
              <a:t>The moist air from the sea is blown over mountains and therefore many clouds are formed, and there is lots of rain.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>
                <a:latin typeface="Arial Rounded MT Bold" pitchFamily="34" charset="0"/>
              </a:rPr>
              <a:t>This means that the area after the mountains will have a dry period.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>
                <a:latin typeface="Arial Rounded MT Bold" pitchFamily="34" charset="0"/>
              </a:rPr>
              <a:t>This is known as the rainshadow.</a:t>
            </a:r>
            <a:endParaRPr lang="en-GB" sz="2600" smtClean="0"/>
          </a:p>
        </p:txBody>
      </p:sp>
      <p:pic>
        <p:nvPicPr>
          <p:cNvPr id="103430" name="Picture 6" descr="Rainshadow_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482975"/>
            <a:ext cx="5976938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7019925" y="3644900"/>
            <a:ext cx="1873250" cy="295275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Copy this </a:t>
            </a:r>
          </a:p>
          <a:p>
            <a:pPr algn="ctr"/>
            <a:r>
              <a:rPr lang="en-GB"/>
              <a:t>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build="p" animBg="1"/>
      <p:bldP spid="1034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7272337" cy="2376488"/>
          </a:xfrm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rgbClr val="FF3399"/>
                </a:solidFill>
                <a:latin typeface="Comic Sans MS" pitchFamily="66" charset="0"/>
              </a:rPr>
              <a:t>Aspect</a:t>
            </a:r>
            <a:r>
              <a:rPr lang="en-GB" sz="2400" smtClean="0">
                <a:latin typeface="Comic Sans MS" pitchFamily="66" charset="0"/>
              </a:rPr>
              <a:t> – </a:t>
            </a:r>
            <a:r>
              <a:rPr lang="en-GB" sz="2400" smtClean="0">
                <a:solidFill>
                  <a:schemeClr val="accent2"/>
                </a:solidFill>
                <a:latin typeface="Comic Sans MS" pitchFamily="66" charset="0"/>
              </a:rPr>
              <a:t>in the </a:t>
            </a:r>
            <a:r>
              <a:rPr lang="en-GB" sz="2400" smtClean="0">
                <a:solidFill>
                  <a:srgbClr val="FF3300"/>
                </a:solidFill>
                <a:latin typeface="Comic Sans MS" pitchFamily="66" charset="0"/>
              </a:rPr>
              <a:t>northern</a:t>
            </a:r>
            <a:r>
              <a:rPr lang="en-GB" sz="2400" smtClean="0">
                <a:solidFill>
                  <a:schemeClr val="accent2"/>
                </a:solidFill>
                <a:latin typeface="Comic Sans MS" pitchFamily="66" charset="0"/>
              </a:rPr>
              <a:t> hemisphere </a:t>
            </a:r>
            <a:r>
              <a:rPr lang="en-GB" sz="2400" smtClean="0">
                <a:solidFill>
                  <a:srgbClr val="FF3300"/>
                </a:solidFill>
                <a:latin typeface="Comic Sans MS" pitchFamily="66" charset="0"/>
              </a:rPr>
              <a:t>south</a:t>
            </a:r>
            <a:r>
              <a:rPr lang="en-GB" sz="2400" smtClean="0">
                <a:solidFill>
                  <a:schemeClr val="accent2"/>
                </a:solidFill>
                <a:latin typeface="Comic Sans MS" pitchFamily="66" charset="0"/>
              </a:rPr>
              <a:t> facing slopes receive more sunshine than north facing slopes.  </a:t>
            </a:r>
            <a:r>
              <a:rPr lang="en-GB" sz="2400" smtClean="0">
                <a:solidFill>
                  <a:srgbClr val="FF3300"/>
                </a:solidFill>
                <a:latin typeface="Comic Sans MS" pitchFamily="66" charset="0"/>
              </a:rPr>
              <a:t>North</a:t>
            </a:r>
            <a:r>
              <a:rPr lang="en-GB" sz="2400" smtClean="0">
                <a:solidFill>
                  <a:schemeClr val="accent2"/>
                </a:solidFill>
                <a:latin typeface="Comic Sans MS" pitchFamily="66" charset="0"/>
              </a:rPr>
              <a:t> facing slopes are in the shade and so will be </a:t>
            </a:r>
            <a:r>
              <a:rPr lang="en-GB" sz="2400" smtClean="0">
                <a:solidFill>
                  <a:srgbClr val="FF3300"/>
                </a:solidFill>
                <a:latin typeface="Comic Sans MS" pitchFamily="66" charset="0"/>
              </a:rPr>
              <a:t>colder</a:t>
            </a:r>
            <a:r>
              <a:rPr lang="en-GB" sz="2400" smtClean="0">
                <a:solidFill>
                  <a:schemeClr val="accent2"/>
                </a:solidFill>
                <a:latin typeface="Comic Sans MS" pitchFamily="66" charset="0"/>
              </a:rPr>
              <a:t> than south facing slopes.  Snow tends to last longer on </a:t>
            </a:r>
            <a:r>
              <a:rPr lang="en-GB" sz="2400" smtClean="0">
                <a:solidFill>
                  <a:srgbClr val="FF3300"/>
                </a:solidFill>
                <a:latin typeface="Comic Sans MS" pitchFamily="66" charset="0"/>
              </a:rPr>
              <a:t>north</a:t>
            </a:r>
            <a:r>
              <a:rPr lang="en-GB" sz="2400" smtClean="0">
                <a:solidFill>
                  <a:schemeClr val="accent2"/>
                </a:solidFill>
                <a:latin typeface="Comic Sans MS" pitchFamily="66" charset="0"/>
              </a:rPr>
              <a:t> facing slopes.</a:t>
            </a:r>
          </a:p>
          <a:p>
            <a:pPr eaLnBrk="1" hangingPunct="1">
              <a:lnSpc>
                <a:spcPct val="90000"/>
              </a:lnSpc>
            </a:pPr>
            <a:endParaRPr lang="en-GB" sz="2400" smtClean="0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323850" y="3429000"/>
            <a:ext cx="1763713" cy="252095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latin typeface="Arial Rounded MT Bold" pitchFamily="34" charset="0"/>
              </a:rPr>
              <a:t>North:</a:t>
            </a:r>
          </a:p>
          <a:p>
            <a:pPr algn="ctr"/>
            <a:r>
              <a:rPr lang="en-GB">
                <a:latin typeface="Arial Rounded MT Bold" pitchFamily="34" charset="0"/>
              </a:rPr>
              <a:t>This will be </a:t>
            </a:r>
          </a:p>
          <a:p>
            <a:pPr algn="ctr"/>
            <a:r>
              <a:rPr lang="en-GB">
                <a:latin typeface="Arial Rounded MT Bold" pitchFamily="34" charset="0"/>
              </a:rPr>
              <a:t>cooler in the</a:t>
            </a:r>
          </a:p>
          <a:p>
            <a:pPr algn="ctr"/>
            <a:r>
              <a:rPr lang="en-GB">
                <a:latin typeface="Arial Rounded MT Bold" pitchFamily="34" charset="0"/>
              </a:rPr>
              <a:t>northern</a:t>
            </a:r>
          </a:p>
          <a:p>
            <a:pPr algn="ctr"/>
            <a:r>
              <a:rPr lang="en-GB">
                <a:latin typeface="Arial Rounded MT Bold" pitchFamily="34" charset="0"/>
              </a:rPr>
              <a:t>hemisphere </a:t>
            </a:r>
          </a:p>
        </p:txBody>
      </p:sp>
      <p:pic>
        <p:nvPicPr>
          <p:cNvPr id="37892" name="Picture 4" descr="moun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927350"/>
            <a:ext cx="4211637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7164388" y="3284538"/>
            <a:ext cx="1763712" cy="252095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latin typeface="Arial Rounded MT Bold" pitchFamily="34" charset="0"/>
              </a:rPr>
              <a:t>South</a:t>
            </a:r>
          </a:p>
          <a:p>
            <a:pPr algn="ctr"/>
            <a:r>
              <a:rPr lang="en-GB">
                <a:latin typeface="Arial Rounded MT Bold" pitchFamily="34" charset="0"/>
              </a:rPr>
              <a:t>This will be </a:t>
            </a:r>
          </a:p>
          <a:p>
            <a:pPr algn="ctr"/>
            <a:r>
              <a:rPr lang="en-GB">
                <a:latin typeface="Arial Rounded MT Bold" pitchFamily="34" charset="0"/>
              </a:rPr>
              <a:t>warmer in the</a:t>
            </a:r>
          </a:p>
          <a:p>
            <a:pPr algn="ctr"/>
            <a:r>
              <a:rPr lang="en-GB">
                <a:latin typeface="Arial Rounded MT Bold" pitchFamily="34" charset="0"/>
              </a:rPr>
              <a:t>northern</a:t>
            </a:r>
          </a:p>
          <a:p>
            <a:pPr algn="ctr"/>
            <a:r>
              <a:rPr lang="en-GB">
                <a:latin typeface="Arial Rounded MT Bold" pitchFamily="34" charset="0"/>
              </a:rPr>
              <a:t>hemisphere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build="p" animBg="1"/>
      <p:bldP spid="104451" grpId="0" animBg="1"/>
      <p:bldP spid="1044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58837"/>
          </a:xfrm>
        </p:spPr>
        <p:txBody>
          <a:bodyPr/>
          <a:lstStyle/>
          <a:p>
            <a:pPr eaLnBrk="1" hangingPunct="1"/>
            <a:r>
              <a:rPr lang="en-GB" sz="3100" smtClean="0">
                <a:latin typeface="Arial Rounded MT Bold" pitchFamily="34" charset="0"/>
              </a:rPr>
              <a:t>Air masses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GB" sz="2800" b="1" u="sng" smtClean="0">
              <a:latin typeface="Arial Rounded MT Bold" pitchFamily="34" charset="0"/>
            </a:endParaRPr>
          </a:p>
          <a:p>
            <a:pPr eaLnBrk="1" hangingPunct="1"/>
            <a:endParaRPr lang="en-GB" smtClean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23850" y="1484313"/>
            <a:ext cx="7561263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3000">
                <a:latin typeface="Arial Rounded MT Bold" pitchFamily="34" charset="0"/>
              </a:rPr>
              <a:t>Air masses also affect the weather greatly.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GB" sz="3000">
              <a:latin typeface="Arial Rounded MT Bold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3000">
                <a:latin typeface="Arial Rounded MT Bold" pitchFamily="34" charset="0"/>
              </a:rPr>
              <a:t>The UK is affected by 5 main air masses. </a:t>
            </a:r>
          </a:p>
        </p:txBody>
      </p:sp>
      <p:pic>
        <p:nvPicPr>
          <p:cNvPr id="37893" name="Picture 8" descr="Climat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>
            <a:off x="4427538" y="908050"/>
            <a:ext cx="504825" cy="1296988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51275" y="333375"/>
            <a:ext cx="1657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1600"/>
              <a:t>Arctic Maritime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-44450"/>
            <a:ext cx="7272337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58837"/>
          </a:xfrm>
        </p:spPr>
        <p:txBody>
          <a:bodyPr/>
          <a:lstStyle/>
          <a:p>
            <a:pPr eaLnBrk="1" hangingPunct="1"/>
            <a:r>
              <a:rPr lang="en-GB" sz="3100" smtClean="0">
                <a:latin typeface="Arial Rounded MT Bold" pitchFamily="34" charset="0"/>
              </a:rPr>
              <a:t>Air masses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GB" sz="2800" b="1" u="sng" smtClean="0">
              <a:latin typeface="Arial Rounded MT Bold" pitchFamily="34" charset="0"/>
            </a:endParaRPr>
          </a:p>
          <a:p>
            <a:pPr eaLnBrk="1" hangingPunct="1"/>
            <a:endParaRPr lang="en-GB" smtClean="0"/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323850" y="1484313"/>
            <a:ext cx="7561263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3000">
                <a:latin typeface="Arial Rounded MT Bold" pitchFamily="34" charset="0"/>
              </a:rPr>
              <a:t>This may seem complicated but it is actually pretty easy.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GB" sz="3000">
              <a:latin typeface="Arial Rounded MT Bold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3000">
                <a:latin typeface="Arial Rounded MT Bold" pitchFamily="34" charset="0"/>
              </a:rPr>
              <a:t>You just have to know what each word means, and it is easy to work out. 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179388" y="1341438"/>
            <a:ext cx="2879725" cy="93503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600" b="1">
                <a:latin typeface="Arial Rounded MT Bold" pitchFamily="34" charset="0"/>
              </a:rPr>
              <a:t>Polar</a:t>
            </a: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179388" y="2420938"/>
            <a:ext cx="2879725" cy="93503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600" b="1">
                <a:latin typeface="Arial Rounded MT Bold" pitchFamily="34" charset="0"/>
              </a:rPr>
              <a:t>Tropical</a:t>
            </a: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179388" y="3573463"/>
            <a:ext cx="2879725" cy="93503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600" b="1">
                <a:latin typeface="Arial Rounded MT Bold" pitchFamily="34" charset="0"/>
              </a:rPr>
              <a:t>Maritime</a:t>
            </a:r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179388" y="4724400"/>
            <a:ext cx="2879725" cy="93503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600" b="1">
                <a:latin typeface="Arial Rounded MT Bold" pitchFamily="34" charset="0"/>
              </a:rPr>
              <a:t>Continental</a:t>
            </a:r>
          </a:p>
        </p:txBody>
      </p:sp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4067175" y="1341438"/>
            <a:ext cx="2879725" cy="93503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600" b="1">
                <a:latin typeface="Arial Rounded MT Bold" pitchFamily="34" charset="0"/>
              </a:rPr>
              <a:t>= cold</a:t>
            </a:r>
          </a:p>
        </p:txBody>
      </p:sp>
      <p:sp>
        <p:nvSpPr>
          <p:cNvPr id="107531" name="Rectangle 11"/>
          <p:cNvSpPr>
            <a:spLocks noChangeArrowheads="1"/>
          </p:cNvSpPr>
          <p:nvPr/>
        </p:nvSpPr>
        <p:spPr bwMode="auto">
          <a:xfrm>
            <a:off x="4067175" y="2420938"/>
            <a:ext cx="2879725" cy="93503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600" b="1">
                <a:latin typeface="Arial Rounded MT Bold" pitchFamily="34" charset="0"/>
              </a:rPr>
              <a:t>= hot</a:t>
            </a:r>
          </a:p>
        </p:txBody>
      </p:sp>
      <p:sp>
        <p:nvSpPr>
          <p:cNvPr id="107532" name="Rectangle 12"/>
          <p:cNvSpPr>
            <a:spLocks noChangeArrowheads="1"/>
          </p:cNvSpPr>
          <p:nvPr/>
        </p:nvSpPr>
        <p:spPr bwMode="auto">
          <a:xfrm>
            <a:off x="4067175" y="3573463"/>
            <a:ext cx="2879725" cy="93503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600" b="1">
                <a:latin typeface="Arial Rounded MT Bold" pitchFamily="34" charset="0"/>
              </a:rPr>
              <a:t>= wet</a:t>
            </a:r>
          </a:p>
        </p:txBody>
      </p:sp>
      <p:sp>
        <p:nvSpPr>
          <p:cNvPr id="107533" name="Rectangle 13"/>
          <p:cNvSpPr>
            <a:spLocks noChangeArrowheads="1"/>
          </p:cNvSpPr>
          <p:nvPr/>
        </p:nvSpPr>
        <p:spPr bwMode="auto">
          <a:xfrm>
            <a:off x="4067175" y="4724400"/>
            <a:ext cx="2879725" cy="93503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600" b="1">
                <a:latin typeface="Arial Rounded MT Bold" pitchFamily="34" charset="0"/>
              </a:rPr>
              <a:t>= dry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  <p:bldP spid="107526" grpId="0" animBg="1"/>
      <p:bldP spid="107527" grpId="0" animBg="1"/>
      <p:bldP spid="107528" grpId="0" animBg="1"/>
      <p:bldP spid="107529" grpId="0" animBg="1"/>
      <p:bldP spid="107530" grpId="0" animBg="1"/>
      <p:bldP spid="107531" grpId="0" animBg="1"/>
      <p:bldP spid="107532" grpId="0" animBg="1"/>
      <p:bldP spid="1075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42937"/>
          </a:xfrm>
        </p:spPr>
        <p:txBody>
          <a:bodyPr/>
          <a:lstStyle/>
          <a:p>
            <a:pPr eaLnBrk="1" hangingPunct="1"/>
            <a:r>
              <a:rPr lang="en-GB" sz="3500" smtClean="0">
                <a:latin typeface="Arial Rounded MT Bold" pitchFamily="34" charset="0"/>
              </a:rPr>
              <a:t>Air masses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GB" smtClean="0">
                <a:latin typeface="Arial Rounded MT Bold" pitchFamily="34" charset="0"/>
              </a:rPr>
              <a:t>Now just add them together.</a:t>
            </a:r>
          </a:p>
          <a:p>
            <a:pPr eaLnBrk="1" hangingPunct="1">
              <a:lnSpc>
                <a:spcPct val="130000"/>
              </a:lnSpc>
            </a:pPr>
            <a:r>
              <a:rPr lang="en-GB" smtClean="0">
                <a:latin typeface="Arial Rounded MT Bold" pitchFamily="34" charset="0"/>
              </a:rPr>
              <a:t>Polar continental =</a:t>
            </a:r>
          </a:p>
          <a:p>
            <a:pPr eaLnBrk="1" hangingPunct="1">
              <a:lnSpc>
                <a:spcPct val="130000"/>
              </a:lnSpc>
            </a:pPr>
            <a:r>
              <a:rPr lang="en-GB" smtClean="0">
                <a:latin typeface="Arial Rounded MT Bold" pitchFamily="34" charset="0"/>
              </a:rPr>
              <a:t>Polar maritime = </a:t>
            </a:r>
          </a:p>
          <a:p>
            <a:pPr eaLnBrk="1" hangingPunct="1">
              <a:lnSpc>
                <a:spcPct val="130000"/>
              </a:lnSpc>
            </a:pPr>
            <a:r>
              <a:rPr lang="en-GB" smtClean="0">
                <a:latin typeface="Arial Rounded MT Bold" pitchFamily="34" charset="0"/>
              </a:rPr>
              <a:t>Tropical continental =</a:t>
            </a:r>
          </a:p>
          <a:p>
            <a:pPr eaLnBrk="1" hangingPunct="1">
              <a:lnSpc>
                <a:spcPct val="130000"/>
              </a:lnSpc>
            </a:pPr>
            <a:r>
              <a:rPr lang="en-GB" smtClean="0">
                <a:latin typeface="Arial Rounded MT Bold" pitchFamily="34" charset="0"/>
              </a:rPr>
              <a:t>Tropical maritime = </a:t>
            </a:r>
          </a:p>
          <a:p>
            <a:pPr eaLnBrk="1" hangingPunct="1">
              <a:lnSpc>
                <a:spcPct val="130000"/>
              </a:lnSpc>
            </a:pPr>
            <a:endParaRPr lang="en-GB" smtClean="0">
              <a:latin typeface="Arial Rounded MT Bold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GB" smtClean="0">
                <a:latin typeface="Arial Rounded MT Bold" pitchFamily="34" charset="0"/>
              </a:rPr>
              <a:t>Arctic = </a:t>
            </a:r>
          </a:p>
          <a:p>
            <a:pPr eaLnBrk="1" hangingPunct="1"/>
            <a:endParaRPr lang="en-GB" smtClean="0">
              <a:latin typeface="Arial Rounded MT Bold" pitchFamily="34" charset="0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4716463" y="1989138"/>
            <a:ext cx="3816350" cy="57626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Arial Rounded MT Bold" pitchFamily="34" charset="0"/>
              </a:rPr>
              <a:t>Cold and dry weather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4716463" y="2781300"/>
            <a:ext cx="3816350" cy="57626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Arial Rounded MT Bold" pitchFamily="34" charset="0"/>
              </a:rPr>
              <a:t>Cold and wet weather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5076825" y="3500438"/>
            <a:ext cx="3816350" cy="57626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Arial Rounded MT Bold" pitchFamily="34" charset="0"/>
              </a:rPr>
              <a:t>Hot and dry weather</a:t>
            </a: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5003800" y="4221163"/>
            <a:ext cx="3816350" cy="57626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Arial Rounded MT Bold" pitchFamily="34" charset="0"/>
              </a:rPr>
              <a:t>Hot and wet weather.</a:t>
            </a: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2771775" y="5516563"/>
            <a:ext cx="3816350" cy="57626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Arial Rounded MT Bold" pitchFamily="34" charset="0"/>
              </a:rPr>
              <a:t>Extremely cold weather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  <p:bldP spid="108548" grpId="0" animBg="1"/>
      <p:bldP spid="108549" grpId="0" animBg="1"/>
      <p:bldP spid="108550" grpId="0" animBg="1"/>
      <p:bldP spid="108551" grpId="0" animBg="1"/>
      <p:bldP spid="1085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7069137" cy="796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2124075" y="1484313"/>
            <a:ext cx="1152525" cy="1081087"/>
          </a:xfrm>
          <a:prstGeom prst="line">
            <a:avLst/>
          </a:prstGeom>
          <a:noFill/>
          <a:ln w="2540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H="1">
            <a:off x="3851275" y="1125538"/>
            <a:ext cx="142875" cy="1079500"/>
          </a:xfrm>
          <a:prstGeom prst="line">
            <a:avLst/>
          </a:prstGeom>
          <a:noFill/>
          <a:ln w="2540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H="1" flipV="1">
            <a:off x="3924300" y="2636838"/>
            <a:ext cx="1081088" cy="0"/>
          </a:xfrm>
          <a:prstGeom prst="line">
            <a:avLst/>
          </a:prstGeom>
          <a:noFill/>
          <a:ln w="2540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H="1" flipV="1">
            <a:off x="4427538" y="3429000"/>
            <a:ext cx="863600" cy="936625"/>
          </a:xfrm>
          <a:prstGeom prst="line">
            <a:avLst/>
          </a:prstGeom>
          <a:noFill/>
          <a:ln w="2540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V="1">
            <a:off x="1835150" y="3357563"/>
            <a:ext cx="1439863" cy="719137"/>
          </a:xfrm>
          <a:prstGeom prst="line">
            <a:avLst/>
          </a:prstGeom>
          <a:noFill/>
          <a:ln w="2540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30275"/>
          </a:xfrm>
        </p:spPr>
        <p:txBody>
          <a:bodyPr/>
          <a:lstStyle/>
          <a:p>
            <a:pPr eaLnBrk="1" hangingPunct="1"/>
            <a:r>
              <a:rPr lang="en-GB" smtClean="0">
                <a:latin typeface="Arial Rounded MT Bold" pitchFamily="34" charset="0"/>
              </a:rPr>
              <a:t>Weather and Climate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502150"/>
          </a:xfrm>
        </p:spPr>
        <p:txBody>
          <a:bodyPr/>
          <a:lstStyle/>
          <a:p>
            <a:pPr eaLnBrk="1" hangingPunct="1"/>
            <a:r>
              <a:rPr lang="en-GB" smtClean="0">
                <a:latin typeface="Arial Rounded MT Bold" pitchFamily="34" charset="0"/>
              </a:rPr>
              <a:t>Tip:</a:t>
            </a:r>
          </a:p>
          <a:p>
            <a:pPr eaLnBrk="1" hangingPunct="1"/>
            <a:r>
              <a:rPr lang="en-GB" smtClean="0">
                <a:latin typeface="Arial Rounded MT Bold" pitchFamily="34" charset="0"/>
              </a:rPr>
              <a:t>Start watching the weather reports in the news, looking at the weather reports in the paper and checking online.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4036" name="Picture 2" descr="http://www.tsrye.fsnet.co.uk/stevenson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70199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Arial Rounded MT Bold" pitchFamily="34" charset="0"/>
              </a:rPr>
              <a:t>Stevenson Screen: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mtClean="0">
                <a:latin typeface="Arial Rounded MT Bold" pitchFamily="34" charset="0"/>
              </a:rPr>
              <a:t>You have been given a handout with a diagram of a Stevenson Screen on it.</a:t>
            </a:r>
          </a:p>
          <a:p>
            <a:pPr eaLnBrk="1" hangingPunct="1"/>
            <a:endParaRPr lang="en-GB" smtClean="0">
              <a:latin typeface="Arial Rounded MT Bold" pitchFamily="34" charset="0"/>
            </a:endParaRPr>
          </a:p>
          <a:p>
            <a:pPr eaLnBrk="1" hangingPunct="1"/>
            <a:r>
              <a:rPr lang="en-GB" smtClean="0">
                <a:latin typeface="Arial Rounded MT Bold" pitchFamily="34" charset="0"/>
              </a:rPr>
              <a:t>You must explain why it has each of it’s features.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84188" y="188913"/>
            <a:ext cx="7543800" cy="1295400"/>
          </a:xfrm>
        </p:spPr>
        <p:txBody>
          <a:bodyPr/>
          <a:lstStyle/>
          <a:p>
            <a:r>
              <a:rPr lang="en-GB" smtClean="0">
                <a:latin typeface="Arial Rounded MT Bold" pitchFamily="34" charset="0"/>
              </a:rPr>
              <a:t>Inside the Stevenson screen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is inside a Stevenson screen?</a:t>
            </a:r>
          </a:p>
          <a:p>
            <a:endParaRPr lang="en-GB" smtClean="0"/>
          </a:p>
          <a:p>
            <a:r>
              <a:rPr lang="en-GB" smtClean="0"/>
              <a:t>Maximum and minimum thermometer.</a:t>
            </a:r>
          </a:p>
          <a:p>
            <a:endParaRPr lang="en-GB" smtClean="0"/>
          </a:p>
          <a:p>
            <a:r>
              <a:rPr lang="en-GB" smtClean="0"/>
              <a:t>Wet and dry bulb thermometer.                      (to measure humidity)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7108" name="Picture 2" descr="http://www.tsrye.fsnet.co.uk/stevenson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333375"/>
            <a:ext cx="70199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8888" y="3213100"/>
            <a:ext cx="1873250" cy="93662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 Rounded MT Bold" pitchFamily="34" charset="0"/>
              </a:rPr>
              <a:t>Slated sides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269038" y="4437063"/>
            <a:ext cx="1871662" cy="93662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 Rounded MT Bold" pitchFamily="34" charset="0"/>
              </a:rPr>
              <a:t>1m long legs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84888" y="692150"/>
            <a:ext cx="1871662" cy="93662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 Rounded MT Bold" pitchFamily="34" charset="0"/>
              </a:rPr>
              <a:t>Sloped roof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8888" y="1268413"/>
            <a:ext cx="1873250" cy="93662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 Rounded MT Bold" pitchFamily="34" charset="0"/>
              </a:rPr>
              <a:t>Painted White</a:t>
            </a:r>
          </a:p>
        </p:txBody>
      </p:sp>
      <p:sp>
        <p:nvSpPr>
          <p:cNvPr id="10" name="Right Arrow 9"/>
          <p:cNvSpPr/>
          <p:nvPr/>
        </p:nvSpPr>
        <p:spPr>
          <a:xfrm rot="192978">
            <a:off x="3133725" y="3597275"/>
            <a:ext cx="1169988" cy="196850"/>
          </a:xfrm>
          <a:prstGeom prst="rightArrow">
            <a:avLst>
              <a:gd name="adj1" fmla="val 67537"/>
              <a:gd name="adj2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624603">
            <a:off x="3117850" y="2184400"/>
            <a:ext cx="955675" cy="3937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8397531">
            <a:off x="4854575" y="1352550"/>
            <a:ext cx="1301750" cy="39528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10800000">
            <a:off x="5665788" y="4775200"/>
            <a:ext cx="561975" cy="3937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174875" y="4941888"/>
            <a:ext cx="1871663" cy="93503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 Rounded MT Bold" pitchFamily="34" charset="0"/>
              </a:rPr>
              <a:t>Placed on grass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74737"/>
          </a:xfrm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3500" smtClean="0">
                <a:latin typeface="Arial Rounded MT Bold" pitchFamily="34" charset="0"/>
              </a:rPr>
              <a:t>Stevenson Screen: homework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Arial Rounded MT Bold" pitchFamily="34" charset="0"/>
              </a:rPr>
              <a:t>Features:</a:t>
            </a:r>
          </a:p>
          <a:p>
            <a:pPr eaLnBrk="1" hangingPunct="1">
              <a:buFont typeface="Wingdings" pitchFamily="2" charset="2"/>
              <a:buNone/>
            </a:pPr>
            <a:endParaRPr lang="en-GB" smtClean="0">
              <a:latin typeface="Arial Rounded MT Bold" pitchFamily="34" charset="0"/>
            </a:endParaRPr>
          </a:p>
          <a:p>
            <a:pPr eaLnBrk="1" hangingPunct="1"/>
            <a:r>
              <a:rPr lang="en-GB" smtClean="0">
                <a:latin typeface="Arial Rounded MT Bold" pitchFamily="34" charset="0"/>
              </a:rPr>
              <a:t>1m long legs.</a:t>
            </a:r>
          </a:p>
          <a:p>
            <a:pPr eaLnBrk="1" hangingPunct="1"/>
            <a:r>
              <a:rPr lang="en-GB" smtClean="0">
                <a:latin typeface="Arial Rounded MT Bold" pitchFamily="34" charset="0"/>
              </a:rPr>
              <a:t>Placed on grass.</a:t>
            </a:r>
          </a:p>
          <a:p>
            <a:pPr eaLnBrk="1" hangingPunct="1"/>
            <a:r>
              <a:rPr lang="en-GB" smtClean="0">
                <a:latin typeface="Arial Rounded MT Bold" pitchFamily="34" charset="0"/>
              </a:rPr>
              <a:t>Slanted roof.</a:t>
            </a:r>
          </a:p>
          <a:p>
            <a:pPr eaLnBrk="1" hangingPunct="1"/>
            <a:r>
              <a:rPr lang="en-GB" smtClean="0">
                <a:latin typeface="Arial Rounded MT Bold" pitchFamily="34" charset="0"/>
              </a:rPr>
              <a:t>Slats in the side of the main box.</a:t>
            </a:r>
          </a:p>
          <a:p>
            <a:pPr eaLnBrk="1" hangingPunct="1"/>
            <a:r>
              <a:rPr lang="en-GB" smtClean="0">
                <a:latin typeface="Arial Rounded MT Bold" pitchFamily="34" charset="0"/>
              </a:rPr>
              <a:t>Painted white.</a:t>
            </a:r>
          </a:p>
        </p:txBody>
      </p:sp>
      <p:sp>
        <p:nvSpPr>
          <p:cNvPr id="2" name="Rectangle 1"/>
          <p:cNvSpPr/>
          <p:nvPr/>
        </p:nvSpPr>
        <p:spPr>
          <a:xfrm>
            <a:off x="4787900" y="1700213"/>
            <a:ext cx="3097213" cy="208915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Why does it have each of these features?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3100" smtClean="0">
              <a:latin typeface="Arial Rounded MT Bold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GB" sz="2800" b="1" u="sng" smtClean="0">
              <a:latin typeface="Arial Rounded MT Bold" pitchFamily="34" charset="0"/>
            </a:endParaRPr>
          </a:p>
          <a:p>
            <a:pPr eaLnBrk="1" hangingPunct="1"/>
            <a:r>
              <a:rPr lang="en-GB" sz="2800" smtClean="0">
                <a:latin typeface="Arial Rounded MT Bold" pitchFamily="34" charset="0"/>
              </a:rPr>
              <a:t>Final task:</a:t>
            </a:r>
          </a:p>
          <a:p>
            <a:pPr eaLnBrk="1" hangingPunct="1"/>
            <a:r>
              <a:rPr lang="en-GB" sz="2800" smtClean="0">
                <a:latin typeface="Arial Rounded MT Bold" pitchFamily="34" charset="0"/>
              </a:rPr>
              <a:t>Get packed away, then…..</a:t>
            </a:r>
          </a:p>
          <a:p>
            <a:pPr eaLnBrk="1" hangingPunct="1"/>
            <a:r>
              <a:rPr lang="en-GB" sz="2800" smtClean="0">
                <a:latin typeface="Arial Rounded MT Bold" pitchFamily="34" charset="0"/>
              </a:rPr>
              <a:t>Tell the person next to you 5 things you know about the weather topic.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Weather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Depressions are low pressure systems.</a:t>
            </a:r>
          </a:p>
          <a:p>
            <a:pPr eaLnBrk="1" hangingPunct="1"/>
            <a:r>
              <a:rPr lang="en-GB" smtClean="0"/>
              <a:t>These affect the UK for much of the year.</a:t>
            </a:r>
          </a:p>
          <a:p>
            <a:pPr eaLnBrk="1" hangingPunct="1"/>
            <a:r>
              <a:rPr lang="en-GB" smtClean="0"/>
              <a:t>These bring cloud, rain, wind and generally unsettled conditions.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Depressions – how are they formed?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Depressions form where warm air meets cold air</a:t>
            </a:r>
          </a:p>
          <a:p>
            <a:pPr eaLnBrk="1" hangingPunct="1"/>
            <a:r>
              <a:rPr lang="en-GB" smtClean="0"/>
              <a:t>The boundary between the two air masses is called a front</a:t>
            </a:r>
          </a:p>
          <a:p>
            <a:pPr eaLnBrk="1" hangingPunct="1"/>
            <a:r>
              <a:rPr lang="en-GB" smtClean="0"/>
              <a:t>Along a front there will usually be thick cloud and heavy 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 Depression</a:t>
            </a:r>
          </a:p>
        </p:txBody>
      </p:sp>
      <p:pic>
        <p:nvPicPr>
          <p:cNvPr id="52227" name="Picture 4" descr="Weather fronts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844675"/>
            <a:ext cx="5416550" cy="4332288"/>
          </a:xfrm>
          <a:noFill/>
        </p:spPr>
      </p:pic>
      <p:sp>
        <p:nvSpPr>
          <p:cNvPr id="52228" name="Line 5"/>
          <p:cNvSpPr>
            <a:spLocks noChangeShapeType="1"/>
          </p:cNvSpPr>
          <p:nvPr/>
        </p:nvSpPr>
        <p:spPr bwMode="auto">
          <a:xfrm>
            <a:off x="3276600" y="4221163"/>
            <a:ext cx="12239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2392363" y="3736975"/>
            <a:ext cx="1250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Cold Front</a:t>
            </a:r>
          </a:p>
        </p:txBody>
      </p:sp>
      <p:sp>
        <p:nvSpPr>
          <p:cNvPr id="52230" name="Line 7"/>
          <p:cNvSpPr>
            <a:spLocks noChangeShapeType="1"/>
          </p:cNvSpPr>
          <p:nvPr/>
        </p:nvSpPr>
        <p:spPr bwMode="auto">
          <a:xfrm flipH="1">
            <a:off x="5292725" y="3500438"/>
            <a:ext cx="18002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Text Box 8"/>
          <p:cNvSpPr txBox="1">
            <a:spLocks noChangeArrowheads="1"/>
          </p:cNvSpPr>
          <p:nvPr/>
        </p:nvSpPr>
        <p:spPr bwMode="auto">
          <a:xfrm>
            <a:off x="6856413" y="3521075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Warm Front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3251" name="Picture 4" descr="Scan1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88913"/>
            <a:ext cx="6480175" cy="6669087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30275"/>
          </a:xfrm>
        </p:spPr>
        <p:txBody>
          <a:bodyPr/>
          <a:lstStyle/>
          <a:p>
            <a:pPr eaLnBrk="1" hangingPunct="1"/>
            <a:r>
              <a:rPr lang="en-GB" smtClean="0">
                <a:latin typeface="Arial Rounded MT Bold" pitchFamily="34" charset="0"/>
              </a:rPr>
              <a:t>Weather and Climate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422650"/>
          </a:xfrm>
        </p:spPr>
        <p:txBody>
          <a:bodyPr/>
          <a:lstStyle/>
          <a:p>
            <a:pPr eaLnBrk="1" hangingPunct="1"/>
            <a:r>
              <a:rPr lang="en-GB" smtClean="0">
                <a:latin typeface="Arial Rounded MT Bold" pitchFamily="34" charset="0"/>
              </a:rPr>
              <a:t>Why is it important to study the weather?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4275" name="Picture 4" descr="ALT TAG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2875"/>
            <a:ext cx="9144000" cy="5111750"/>
          </a:xfr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79388" y="5229225"/>
            <a:ext cx="863600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187450" y="5229225"/>
            <a:ext cx="9366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411413" y="5229225"/>
            <a:ext cx="1512887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4211638" y="5229225"/>
            <a:ext cx="1008062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5795963" y="5157788"/>
            <a:ext cx="792162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7092950" y="5229225"/>
            <a:ext cx="792163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8027988" y="5229225"/>
            <a:ext cx="936625" cy="1223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414588" y="260350"/>
            <a:ext cx="431482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Passage of a depression</a:t>
            </a:r>
          </a:p>
        </p:txBody>
      </p:sp>
      <p:pic>
        <p:nvPicPr>
          <p:cNvPr id="1028" name="Picture 3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44450"/>
            <a:ext cx="514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26" name="ShockwaveFlash1" r:id="rId2" imgW="8354012" imgH="5113463"/>
        </mc:Choice>
        <mc:Fallback>
          <p:control name="ShockwaveFlash1" r:id="rId2" imgW="8354012" imgH="511346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288" y="908050"/>
                  <a:ext cx="8353425" cy="511333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Living graph of a depression.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Copy the diagram on the white board then place the numbers on it:</a:t>
            </a:r>
          </a:p>
          <a:p>
            <a:pPr eaLnBrk="1" hangingPunct="1">
              <a:buFont typeface="Wingdings" pitchFamily="2" charset="2"/>
              <a:buNone/>
            </a:pPr>
            <a:endParaRPr lang="en-GB" sz="2400" smtClean="0"/>
          </a:p>
          <a:p>
            <a:pPr lvl="1" eaLnBrk="1" hangingPunct="1"/>
            <a:r>
              <a:rPr lang="en-GB" sz="2400" smtClean="0"/>
              <a:t>1. Weather getting warmer with only a little drizzle.</a:t>
            </a:r>
          </a:p>
          <a:p>
            <a:pPr lvl="1" eaLnBrk="1" hangingPunct="1"/>
            <a:r>
              <a:rPr lang="en-GB" sz="2400" smtClean="0"/>
              <a:t>2. Weather for T-shirt, shorts and sun glasses.</a:t>
            </a:r>
          </a:p>
          <a:p>
            <a:pPr lvl="1" eaLnBrk="1" hangingPunct="1"/>
            <a:r>
              <a:rPr lang="en-GB" sz="2400" smtClean="0"/>
              <a:t>3. Warm clothes but you can leave the umbrella at home.</a:t>
            </a:r>
          </a:p>
          <a:p>
            <a:pPr lvl="1" eaLnBrk="1" hangingPunct="1"/>
            <a:r>
              <a:rPr lang="en-GB" sz="2400" smtClean="0"/>
              <a:t>4. Umbrella and wellies needed! Warm clothes too.</a:t>
            </a:r>
          </a:p>
          <a:p>
            <a:pPr lvl="1" eaLnBrk="1" hangingPunct="1">
              <a:buFont typeface="Wingdings" pitchFamily="2" charset="2"/>
              <a:buNone/>
            </a:pPr>
            <a:endParaRPr lang="en-GB" sz="2400" smtClean="0"/>
          </a:p>
          <a:p>
            <a:pPr lvl="1" eaLnBrk="1" hangingPunct="1"/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Anticyclones – high pressure</a:t>
            </a:r>
          </a:p>
        </p:txBody>
      </p:sp>
      <p:pic>
        <p:nvPicPr>
          <p:cNvPr id="56323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484313"/>
            <a:ext cx="7343775" cy="5184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High pressure synoptic chart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word high is written in the middle of the high pressure area</a:t>
            </a:r>
          </a:p>
          <a:p>
            <a:pPr eaLnBrk="1" hangingPunct="1"/>
            <a:r>
              <a:rPr lang="en-GB" smtClean="0"/>
              <a:t>The isobars are widely spaced</a:t>
            </a:r>
          </a:p>
          <a:p>
            <a:pPr eaLnBrk="1" hangingPunct="1"/>
            <a:r>
              <a:rPr lang="en-GB" smtClean="0"/>
              <a:t>The value of the isobars get higher towards the centre of the anticyclone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Anticyclone weather - Summer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Dry and hot days with little or no cloud. </a:t>
            </a:r>
          </a:p>
          <a:p>
            <a:pPr eaLnBrk="1" hangingPunct="1"/>
            <a:r>
              <a:rPr lang="en-GB" smtClean="0"/>
              <a:t>Early morning dew and mist.</a:t>
            </a:r>
          </a:p>
          <a:p>
            <a:pPr eaLnBrk="1" hangingPunct="1"/>
            <a:r>
              <a:rPr lang="en-GB" smtClean="0"/>
              <a:t>Nights are cool due to lack of cloud during the day.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Anticyclone weather - Winter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Fog that may last all day.</a:t>
            </a:r>
          </a:p>
          <a:p>
            <a:pPr eaLnBrk="1" hangingPunct="1"/>
            <a:r>
              <a:rPr lang="en-GB" smtClean="0"/>
              <a:t>Mostly clear skies.</a:t>
            </a:r>
          </a:p>
          <a:p>
            <a:pPr eaLnBrk="1" hangingPunct="1"/>
            <a:r>
              <a:rPr lang="en-GB" smtClean="0"/>
              <a:t>Frost in the mornings.</a:t>
            </a:r>
          </a:p>
          <a:p>
            <a:pPr eaLnBrk="1" hangingPunct="1"/>
            <a:r>
              <a:rPr lang="en-GB" smtClean="0"/>
              <a:t>Freezing nights. </a:t>
            </a:r>
          </a:p>
          <a:p>
            <a:pPr eaLnBrk="1" hangingPunct="1"/>
            <a:r>
              <a:rPr lang="en-GB" smtClean="0"/>
              <a:t>Dry.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30275"/>
          </a:xfrm>
        </p:spPr>
        <p:txBody>
          <a:bodyPr/>
          <a:lstStyle/>
          <a:p>
            <a:pPr eaLnBrk="1" hangingPunct="1"/>
            <a:r>
              <a:rPr lang="en-GB" smtClean="0">
                <a:latin typeface="Arial Rounded MT Bold" pitchFamily="34" charset="0"/>
              </a:rPr>
              <a:t>Unit 1: Weather and Climate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30712"/>
          </a:xfrm>
        </p:spPr>
        <p:txBody>
          <a:bodyPr/>
          <a:lstStyle/>
          <a:p>
            <a:pPr eaLnBrk="1" hangingPunct="1"/>
            <a:r>
              <a:rPr lang="en-GB" smtClean="0">
                <a:latin typeface="Arial Rounded MT Bold" pitchFamily="34" charset="0"/>
              </a:rPr>
              <a:t>Task 1:</a:t>
            </a:r>
          </a:p>
          <a:p>
            <a:pPr eaLnBrk="1" hangingPunct="1"/>
            <a:r>
              <a:rPr lang="en-GB" smtClean="0">
                <a:latin typeface="Arial Rounded MT Bold" pitchFamily="34" charset="0"/>
              </a:rPr>
              <a:t>What is the difference between weather and climate? (2 minutes to discuss)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30275"/>
          </a:xfrm>
        </p:spPr>
        <p:txBody>
          <a:bodyPr/>
          <a:lstStyle/>
          <a:p>
            <a:pPr eaLnBrk="1" hangingPunct="1"/>
            <a:r>
              <a:rPr lang="en-GB" smtClean="0">
                <a:latin typeface="Arial Rounded MT Bold" pitchFamily="34" charset="0"/>
              </a:rPr>
              <a:t>Unit 1: Weather and Climate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30712"/>
          </a:xfrm>
        </p:spPr>
        <p:txBody>
          <a:bodyPr/>
          <a:lstStyle/>
          <a:p>
            <a:pPr eaLnBrk="1" hangingPunct="1"/>
            <a:r>
              <a:rPr lang="en-GB" smtClean="0">
                <a:latin typeface="Arial Rounded MT Bold" pitchFamily="34" charset="0"/>
              </a:rPr>
              <a:t>Weather:</a:t>
            </a:r>
          </a:p>
          <a:p>
            <a:pPr eaLnBrk="1" hangingPunct="1"/>
            <a:r>
              <a:rPr lang="en-GB" smtClean="0">
                <a:latin typeface="Arial Rounded MT Bold" pitchFamily="34" charset="0"/>
              </a:rPr>
              <a:t>The state of the atmosphere at any given time. (Look out the window and view the weather)</a:t>
            </a:r>
          </a:p>
          <a:p>
            <a:pPr eaLnBrk="1" hangingPunct="1">
              <a:buFont typeface="Wingdings" pitchFamily="2" charset="2"/>
              <a:buNone/>
            </a:pPr>
            <a:endParaRPr lang="en-GB" smtClean="0">
              <a:latin typeface="Arial Rounded MT Bold" pitchFamily="34" charset="0"/>
            </a:endParaRPr>
          </a:p>
          <a:p>
            <a:pPr eaLnBrk="1" hangingPunct="1"/>
            <a:r>
              <a:rPr lang="en-GB" smtClean="0">
                <a:latin typeface="Arial Rounded MT Bold" pitchFamily="34" charset="0"/>
              </a:rPr>
              <a:t>Climate:</a:t>
            </a:r>
          </a:p>
          <a:p>
            <a:pPr eaLnBrk="1" hangingPunct="1"/>
            <a:r>
              <a:rPr lang="en-GB" smtClean="0">
                <a:latin typeface="Arial Rounded MT Bold" pitchFamily="34" charset="0"/>
              </a:rPr>
              <a:t>The atmosphere of an area recorded over a given time period (often 30 years)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30275"/>
          </a:xfrm>
        </p:spPr>
        <p:txBody>
          <a:bodyPr/>
          <a:lstStyle/>
          <a:p>
            <a:pPr eaLnBrk="1" hangingPunct="1"/>
            <a:r>
              <a:rPr lang="en-GB" smtClean="0">
                <a:latin typeface="Arial Rounded MT Bold" pitchFamily="34" charset="0"/>
              </a:rPr>
              <a:t>Weather Elements: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30712"/>
          </a:xfrm>
        </p:spPr>
        <p:txBody>
          <a:bodyPr/>
          <a:lstStyle/>
          <a:p>
            <a:pPr eaLnBrk="1" hangingPunct="1"/>
            <a:r>
              <a:rPr lang="en-GB" smtClean="0">
                <a:latin typeface="Arial Rounded MT Bold" pitchFamily="34" charset="0"/>
              </a:rPr>
              <a:t>Write down as many different weather elements that you can remember. </a:t>
            </a:r>
          </a:p>
          <a:p>
            <a:pPr eaLnBrk="1" hangingPunct="1"/>
            <a:endParaRPr lang="en-GB" smtClean="0">
              <a:latin typeface="Arial Rounded MT Bold" pitchFamily="34" charset="0"/>
            </a:endParaRPr>
          </a:p>
          <a:p>
            <a:pPr eaLnBrk="1" hangingPunct="1"/>
            <a:r>
              <a:rPr lang="en-GB" smtClean="0">
                <a:latin typeface="Arial Rounded MT Bold" pitchFamily="34" charset="0"/>
              </a:rPr>
              <a:t>Hint: temperature is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30275"/>
          </a:xfrm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mtClean="0">
                <a:latin typeface="Arial Rounded MT Bold" pitchFamily="34" charset="0"/>
              </a:rPr>
              <a:t>Weather Elements: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323850" y="1268413"/>
            <a:ext cx="2952750" cy="115252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>
                <a:latin typeface="Arial Rounded MT Bold" pitchFamily="34" charset="0"/>
              </a:rPr>
              <a:t>Precipitation</a:t>
            </a:r>
            <a:r>
              <a:rPr lang="en-GB"/>
              <a:t> 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4427538" y="1196975"/>
            <a:ext cx="2952750" cy="115252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/>
              <a:t>Temperature</a:t>
            </a:r>
            <a:r>
              <a:rPr lang="en-GB"/>
              <a:t> 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323850" y="2636838"/>
            <a:ext cx="2952750" cy="115252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/>
              <a:t>Wind Speed</a:t>
            </a:r>
            <a:r>
              <a:rPr lang="en-GB"/>
              <a:t> </a:t>
            </a: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4427538" y="2708275"/>
            <a:ext cx="2952750" cy="115252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/>
              <a:t>Wind Direction</a:t>
            </a:r>
            <a:r>
              <a:rPr lang="en-GB"/>
              <a:t> </a:t>
            </a: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323850" y="4005263"/>
            <a:ext cx="2952750" cy="115252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/>
              <a:t>Humidity</a:t>
            </a:r>
            <a:r>
              <a:rPr lang="en-GB"/>
              <a:t> </a:t>
            </a: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323850" y="5445125"/>
            <a:ext cx="2952750" cy="115252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/>
              <a:t>Cloud Cover</a:t>
            </a:r>
            <a:r>
              <a:rPr lang="en-GB"/>
              <a:t> </a:t>
            </a: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4427538" y="4149725"/>
            <a:ext cx="2952750" cy="115252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/>
              <a:t>Air Pressure</a:t>
            </a:r>
            <a:r>
              <a:rPr lang="en-GB"/>
              <a:t> </a:t>
            </a: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4427538" y="5516563"/>
            <a:ext cx="2952750" cy="115252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/>
              <a:t>Visibility</a:t>
            </a:r>
            <a:r>
              <a:rPr lang="en-GB"/>
              <a:t> </a:t>
            </a:r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2627313" y="3068638"/>
            <a:ext cx="2952750" cy="115252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/>
              <a:t>Sunshine</a:t>
            </a:r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80901" grpId="0" animBg="1"/>
      <p:bldP spid="80902" grpId="0" animBg="1"/>
      <p:bldP spid="80903" grpId="0" animBg="1"/>
      <p:bldP spid="80904" grpId="0" animBg="1"/>
      <p:bldP spid="80905" grpId="0" animBg="1"/>
      <p:bldP spid="80906" grpId="0" animBg="1"/>
      <p:bldP spid="80907" grpId="0" animBg="1"/>
      <p:bldP spid="809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mtClean="0">
                <a:latin typeface="Arial Rounded MT Bold" pitchFamily="34" charset="0"/>
              </a:rPr>
              <a:t>Recording the weather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3400" smtClean="0">
                <a:latin typeface="Arial Rounded MT Bold" pitchFamily="34" charset="0"/>
              </a:rPr>
              <a:t>As well as knowing all of the elements of the weather you must also know how we record each one.</a:t>
            </a:r>
          </a:p>
          <a:p>
            <a:pPr eaLnBrk="1" hangingPunct="1"/>
            <a:endParaRPr lang="en-GB" sz="3400" smtClean="0">
              <a:latin typeface="Arial Rounded MT Bold" pitchFamily="34" charset="0"/>
            </a:endParaRPr>
          </a:p>
          <a:p>
            <a:pPr eaLnBrk="1" hangingPunct="1"/>
            <a:r>
              <a:rPr lang="en-GB" sz="3400" smtClean="0">
                <a:latin typeface="Arial Rounded MT Bold" pitchFamily="34" charset="0"/>
              </a:rPr>
              <a:t>How do we record the weather?</a:t>
            </a:r>
          </a:p>
          <a:p>
            <a:pPr eaLnBrk="1" hangingPunct="1"/>
            <a:endParaRPr lang="en-GB" sz="340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animBg="1"/>
    </p:bld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566</TotalTime>
  <Words>1221</Words>
  <Application>Microsoft Office PowerPoint</Application>
  <PresentationFormat>On-screen Show (4:3)</PresentationFormat>
  <Paragraphs>245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Wingdings</vt:lpstr>
      <vt:lpstr>Arial Rounded MT Bold</vt:lpstr>
      <vt:lpstr>Comic Sans MS</vt:lpstr>
      <vt:lpstr>Times New Roman</vt:lpstr>
      <vt:lpstr>Network</vt:lpstr>
      <vt:lpstr>PowerPoint Presentation</vt:lpstr>
      <vt:lpstr>Weather and Climate</vt:lpstr>
      <vt:lpstr>Weather and Climate</vt:lpstr>
      <vt:lpstr>Weather and Climate</vt:lpstr>
      <vt:lpstr>Unit 1: Weather and Climate</vt:lpstr>
      <vt:lpstr>Unit 1: Weather and Climate</vt:lpstr>
      <vt:lpstr>Weather Elements:</vt:lpstr>
      <vt:lpstr>Weather Elements:</vt:lpstr>
      <vt:lpstr>Recording the weather</vt:lpstr>
      <vt:lpstr>Recording the weather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Location of a weather station</vt:lpstr>
      <vt:lpstr>Fieldwork:</vt:lpstr>
      <vt:lpstr>Factors that influence the weather.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Air masses</vt:lpstr>
      <vt:lpstr>PowerPoint Presentation</vt:lpstr>
      <vt:lpstr>Air masses</vt:lpstr>
      <vt:lpstr>Air masses</vt:lpstr>
      <vt:lpstr>PowerPoint Presentation</vt:lpstr>
      <vt:lpstr>PowerPoint Presentation</vt:lpstr>
      <vt:lpstr>Stevenson Screen:</vt:lpstr>
      <vt:lpstr>Inside the Stevenson screen</vt:lpstr>
      <vt:lpstr>PowerPoint Presentation</vt:lpstr>
      <vt:lpstr>Stevenson Screen: homework</vt:lpstr>
      <vt:lpstr>PowerPoint Presentation</vt:lpstr>
      <vt:lpstr>Weather</vt:lpstr>
      <vt:lpstr>Depressions – how are they formed?</vt:lpstr>
      <vt:lpstr>A Depression</vt:lpstr>
      <vt:lpstr>PowerPoint Presentation</vt:lpstr>
      <vt:lpstr>PowerPoint Presentation</vt:lpstr>
      <vt:lpstr>PowerPoint Presentation</vt:lpstr>
      <vt:lpstr>Living graph of a depression.</vt:lpstr>
      <vt:lpstr>Anticyclones – high pressure</vt:lpstr>
      <vt:lpstr>High pressure synoptic chart</vt:lpstr>
      <vt:lpstr>Anticyclone weather - Summer</vt:lpstr>
      <vt:lpstr>Anticyclone weather - Winter</vt:lpstr>
    </vt:vector>
  </TitlesOfParts>
  <Company>Dundee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geaston155</dc:creator>
  <cp:lastModifiedBy>Teacher E-Solutions</cp:lastModifiedBy>
  <cp:revision>51</cp:revision>
  <dcterms:created xsi:type="dcterms:W3CDTF">2008-04-23T09:32:40Z</dcterms:created>
  <dcterms:modified xsi:type="dcterms:W3CDTF">2019-01-18T16:57:17Z</dcterms:modified>
</cp:coreProperties>
</file>