
<file path=[Content_Types].xml><?xml version="1.0" encoding="utf-8"?>
<Types xmlns="http://schemas.openxmlformats.org/package/2006/content-types">
  <Default Extension="png" ContentType="image/png"/>
  <Default Extension="bin" ContentType="application/vnd.ms-office.activeX"/>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ctiveX/activeX1.xml" ContentType="application/vnd.ms-office.activeX+xml"/>
  <Override PartName="/ppt/activeX/activeX2.xml" ContentType="application/vnd.ms-office.activeX+xml"/>
  <Override PartName="/ppt/notesSlides/notesSlide4.xml" ContentType="application/vnd.openxmlformats-officedocument.presentationml.notesSlide+xml"/>
  <Override PartName="/ppt/notesSlides/notesSlide5.xml" ContentType="application/vnd.openxmlformats-officedocument.presentationml.notesSlide+xml"/>
  <Override PartName="/ppt/activeX/activeX3.xml" ContentType="application/vnd.ms-office.activeX+xml"/>
  <Override PartName="/ppt/notesSlides/notesSlide6.xml" ContentType="application/vnd.openxmlformats-officedocument.presentationml.notesSlide+xml"/>
  <Override PartName="/ppt/activeX/activeX4.xml" ContentType="application/vnd.ms-office.activeX+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83" r:id="rId2"/>
    <p:sldId id="389" r:id="rId3"/>
    <p:sldId id="388" r:id="rId4"/>
    <p:sldId id="374" r:id="rId5"/>
    <p:sldId id="387" r:id="rId6"/>
    <p:sldId id="376" r:id="rId7"/>
    <p:sldId id="381" r:id="rId8"/>
    <p:sldId id="385" r:id="rId9"/>
    <p:sldId id="386" r:id="rId10"/>
    <p:sldId id="384" r:id="rId11"/>
    <p:sldId id="331" r:id="rId12"/>
  </p:sldIdLst>
  <p:sldSz cx="9144000" cy="6858000" type="screen4x3"/>
  <p:notesSz cx="6870700" cy="9774238"/>
  <p:defaultTextStyle>
    <a:defPPr>
      <a:defRPr lang="en-GB"/>
    </a:defPPr>
    <a:lvl1pPr algn="l" rtl="0" fontAlgn="base">
      <a:spcBef>
        <a:spcPct val="0"/>
      </a:spcBef>
      <a:spcAft>
        <a:spcPct val="0"/>
      </a:spcAft>
      <a:defRPr sz="2400" kern="1200">
        <a:solidFill>
          <a:srgbClr val="010066"/>
        </a:solidFill>
        <a:latin typeface="Arial" charset="0"/>
        <a:ea typeface="+mn-ea"/>
        <a:cs typeface="+mn-cs"/>
      </a:defRPr>
    </a:lvl1pPr>
    <a:lvl2pPr marL="457200" algn="l" rtl="0" fontAlgn="base">
      <a:spcBef>
        <a:spcPct val="0"/>
      </a:spcBef>
      <a:spcAft>
        <a:spcPct val="0"/>
      </a:spcAft>
      <a:defRPr sz="2400" kern="1200">
        <a:solidFill>
          <a:srgbClr val="010066"/>
        </a:solidFill>
        <a:latin typeface="Arial" charset="0"/>
        <a:ea typeface="+mn-ea"/>
        <a:cs typeface="+mn-cs"/>
      </a:defRPr>
    </a:lvl2pPr>
    <a:lvl3pPr marL="914400" algn="l" rtl="0" fontAlgn="base">
      <a:spcBef>
        <a:spcPct val="0"/>
      </a:spcBef>
      <a:spcAft>
        <a:spcPct val="0"/>
      </a:spcAft>
      <a:defRPr sz="2400" kern="1200">
        <a:solidFill>
          <a:srgbClr val="010066"/>
        </a:solidFill>
        <a:latin typeface="Arial" charset="0"/>
        <a:ea typeface="+mn-ea"/>
        <a:cs typeface="+mn-cs"/>
      </a:defRPr>
    </a:lvl3pPr>
    <a:lvl4pPr marL="1371600" algn="l" rtl="0" fontAlgn="base">
      <a:spcBef>
        <a:spcPct val="0"/>
      </a:spcBef>
      <a:spcAft>
        <a:spcPct val="0"/>
      </a:spcAft>
      <a:defRPr sz="2400" kern="1200">
        <a:solidFill>
          <a:srgbClr val="010066"/>
        </a:solidFill>
        <a:latin typeface="Arial" charset="0"/>
        <a:ea typeface="+mn-ea"/>
        <a:cs typeface="+mn-cs"/>
      </a:defRPr>
    </a:lvl4pPr>
    <a:lvl5pPr marL="1828800" algn="l" rtl="0" fontAlgn="base">
      <a:spcBef>
        <a:spcPct val="0"/>
      </a:spcBef>
      <a:spcAft>
        <a:spcPct val="0"/>
      </a:spcAft>
      <a:defRPr sz="2400" kern="1200">
        <a:solidFill>
          <a:srgbClr val="010066"/>
        </a:solidFill>
        <a:latin typeface="Arial" charset="0"/>
        <a:ea typeface="+mn-ea"/>
        <a:cs typeface="+mn-cs"/>
      </a:defRPr>
    </a:lvl5pPr>
    <a:lvl6pPr marL="2286000" algn="l" defTabSz="914400" rtl="0" eaLnBrk="1" latinLnBrk="0" hangingPunct="1">
      <a:defRPr sz="2400" kern="1200">
        <a:solidFill>
          <a:srgbClr val="010066"/>
        </a:solidFill>
        <a:latin typeface="Arial" charset="0"/>
        <a:ea typeface="+mn-ea"/>
        <a:cs typeface="+mn-cs"/>
      </a:defRPr>
    </a:lvl6pPr>
    <a:lvl7pPr marL="2743200" algn="l" defTabSz="914400" rtl="0" eaLnBrk="1" latinLnBrk="0" hangingPunct="1">
      <a:defRPr sz="2400" kern="1200">
        <a:solidFill>
          <a:srgbClr val="010066"/>
        </a:solidFill>
        <a:latin typeface="Arial" charset="0"/>
        <a:ea typeface="+mn-ea"/>
        <a:cs typeface="+mn-cs"/>
      </a:defRPr>
    </a:lvl7pPr>
    <a:lvl8pPr marL="3200400" algn="l" defTabSz="914400" rtl="0" eaLnBrk="1" latinLnBrk="0" hangingPunct="1">
      <a:defRPr sz="2400" kern="1200">
        <a:solidFill>
          <a:srgbClr val="010066"/>
        </a:solidFill>
        <a:latin typeface="Arial" charset="0"/>
        <a:ea typeface="+mn-ea"/>
        <a:cs typeface="+mn-cs"/>
      </a:defRPr>
    </a:lvl8pPr>
    <a:lvl9pPr marL="3657600" algn="l" defTabSz="914400" rtl="0" eaLnBrk="1" latinLnBrk="0" hangingPunct="1">
      <a:defRPr sz="2400" kern="1200">
        <a:solidFill>
          <a:srgbClr val="010066"/>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6600"/>
    <a:srgbClr val="010066"/>
    <a:srgbClr val="5B0091"/>
    <a:srgbClr val="FFCCFF"/>
    <a:srgbClr val="FFCC00"/>
    <a:srgbClr val="FFCC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08" autoAdjust="0"/>
    <p:restoredTop sz="87047" autoAdjust="0"/>
  </p:normalViewPr>
  <p:slideViewPr>
    <p:cSldViewPr>
      <p:cViewPr varScale="1">
        <p:scale>
          <a:sx n="39" d="100"/>
          <a:sy n="39" d="100"/>
        </p:scale>
        <p:origin x="-806"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1314" y="1224"/>
      </p:cViewPr>
      <p:guideLst>
        <p:guide orient="horz" pos="3078"/>
        <p:guide pos="216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activeX/activeX3.xml><?xml version="1.0" encoding="utf-8"?>
<ax:ocx xmlns:ax="http://schemas.microsoft.com/office/2006/activeX" xmlns:r="http://schemas.openxmlformats.org/officeDocument/2006/relationships" ax:classid="{D27CDB6E-AE6D-11CF-96B8-444553540000}" ax:persistence="persistStorage" r:id="rId1"/>
</file>

<file path=ppt/activeX/activeX4.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9.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656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solidFill>
                  <a:schemeClr val="tx1"/>
                </a:solidFill>
              </a:defRPr>
            </a:lvl1pPr>
          </a:lstStyle>
          <a:p>
            <a:pPr>
              <a:defRPr/>
            </a:pPr>
            <a:endParaRPr lang="en-GB"/>
          </a:p>
        </p:txBody>
      </p:sp>
      <p:sp>
        <p:nvSpPr>
          <p:cNvPr id="28675" name="Rectangle 3"/>
          <p:cNvSpPr>
            <a:spLocks noGrp="1" noChangeArrowheads="1"/>
          </p:cNvSpPr>
          <p:nvPr>
            <p:ph type="dt" idx="1"/>
          </p:nvPr>
        </p:nvSpPr>
        <p:spPr bwMode="auto">
          <a:xfrm>
            <a:off x="3892550" y="0"/>
            <a:ext cx="297656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solidFill>
                  <a:schemeClr val="tx1"/>
                </a:solidFill>
              </a:defRPr>
            </a:lvl1pPr>
          </a:lstStyle>
          <a:p>
            <a:pPr>
              <a:defRPr/>
            </a:pPr>
            <a:endParaRPr lang="en-GB"/>
          </a:p>
        </p:txBody>
      </p:sp>
      <p:sp>
        <p:nvSpPr>
          <p:cNvPr id="13316" name="Rectangle 4"/>
          <p:cNvSpPr>
            <a:spLocks noRot="1" noChangeArrowheads="1" noTextEdit="1"/>
          </p:cNvSpPr>
          <p:nvPr>
            <p:ph type="sldImg" idx="2"/>
          </p:nvPr>
        </p:nvSpPr>
        <p:spPr bwMode="auto">
          <a:xfrm>
            <a:off x="992188" y="733425"/>
            <a:ext cx="4886325" cy="36655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7" name="Rectangle 5"/>
          <p:cNvSpPr>
            <a:spLocks noGrp="1" noChangeArrowheads="1"/>
          </p:cNvSpPr>
          <p:nvPr>
            <p:ph type="body" sz="quarter" idx="3"/>
          </p:nvPr>
        </p:nvSpPr>
        <p:spPr bwMode="auto">
          <a:xfrm>
            <a:off x="687388" y="4643438"/>
            <a:ext cx="5495925" cy="439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8678" name="Rectangle 6"/>
          <p:cNvSpPr>
            <a:spLocks noGrp="1" noChangeArrowheads="1"/>
          </p:cNvSpPr>
          <p:nvPr>
            <p:ph type="ftr" sz="quarter" idx="4"/>
          </p:nvPr>
        </p:nvSpPr>
        <p:spPr bwMode="auto">
          <a:xfrm>
            <a:off x="0" y="9283700"/>
            <a:ext cx="297656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solidFill>
                  <a:schemeClr val="tx1"/>
                </a:solidFill>
              </a:defRPr>
            </a:lvl1pPr>
          </a:lstStyle>
          <a:p>
            <a:pPr>
              <a:defRPr/>
            </a:pPr>
            <a:endParaRPr lang="en-GB"/>
          </a:p>
        </p:txBody>
      </p:sp>
      <p:sp>
        <p:nvSpPr>
          <p:cNvPr id="28679" name="Rectangle 7"/>
          <p:cNvSpPr>
            <a:spLocks noGrp="1" noChangeArrowheads="1"/>
          </p:cNvSpPr>
          <p:nvPr>
            <p:ph type="sldNum" sz="quarter" idx="5"/>
          </p:nvPr>
        </p:nvSpPr>
        <p:spPr bwMode="auto">
          <a:xfrm>
            <a:off x="3892550" y="9283700"/>
            <a:ext cx="297656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solidFill>
                  <a:schemeClr val="tx1"/>
                </a:solidFill>
              </a:defRPr>
            </a:lvl1pPr>
          </a:lstStyle>
          <a:p>
            <a:pPr>
              <a:defRPr/>
            </a:pPr>
            <a:fld id="{AED1CB0D-43E1-4EDE-AB8D-B54CCCC4D577}" type="slidenum">
              <a:rPr lang="en-GB"/>
              <a:pPr>
                <a:defRPr/>
              </a:pPr>
              <a:t>‹#›</a:t>
            </a:fld>
            <a:endParaRPr lang="en-GB"/>
          </a:p>
        </p:txBody>
      </p:sp>
    </p:spTree>
    <p:extLst>
      <p:ext uri="{BB962C8B-B14F-4D97-AF65-F5344CB8AC3E}">
        <p14:creationId xmlns:p14="http://schemas.microsoft.com/office/powerpoint/2010/main" val="41718820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fld id="{B932B204-64FC-408F-ABA1-914F4D4033D0}" type="slidenum">
              <a:rPr lang="en-GB" sz="1200">
                <a:solidFill>
                  <a:schemeClr val="tx1"/>
                </a:solidFill>
              </a:rPr>
              <a:pPr eaLnBrk="1" hangingPunct="1"/>
              <a:t>1</a:t>
            </a:fld>
            <a:endParaRPr lang="en-GB" sz="1200">
              <a:solidFill>
                <a:schemeClr val="tx1"/>
              </a:solidFill>
            </a:endParaRPr>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fld id="{C2BEA5C9-1579-4034-9A43-5334AAA1F351}" type="slidenum">
              <a:rPr lang="en-GB" sz="1200">
                <a:solidFill>
                  <a:schemeClr val="tx1"/>
                </a:solidFill>
              </a:rPr>
              <a:pPr eaLnBrk="1" hangingPunct="1"/>
              <a:t>3</a:t>
            </a:fld>
            <a:endParaRPr lang="en-GB" sz="1200">
              <a:solidFill>
                <a:schemeClr val="tx1"/>
              </a:solidFill>
            </a:endParaRPr>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fld id="{B2DDF574-5C03-4B99-BD52-8948B98FD95D}" type="slidenum">
              <a:rPr lang="en-GB" sz="1200">
                <a:solidFill>
                  <a:schemeClr val="tx1"/>
                </a:solidFill>
              </a:rPr>
              <a:pPr eaLnBrk="1" hangingPunct="1"/>
              <a:t>4</a:t>
            </a:fld>
            <a:endParaRPr lang="en-GB" sz="1200">
              <a:solidFill>
                <a:schemeClr val="tx1"/>
              </a:solidFill>
            </a:endParaRPr>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fld id="{C718329F-25D1-42EF-86DA-A6F71BA43AC9}" type="slidenum">
              <a:rPr lang="en-GB" sz="1200">
                <a:solidFill>
                  <a:schemeClr val="tx1"/>
                </a:solidFill>
              </a:rPr>
              <a:pPr eaLnBrk="1" hangingPunct="1"/>
              <a:t>6</a:t>
            </a:fld>
            <a:endParaRPr lang="en-GB" sz="1200">
              <a:solidFill>
                <a:schemeClr val="tx1"/>
              </a:solidFill>
            </a:endParaRPr>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fld id="{08477E1D-C5CA-4D0C-9C6D-DBA4CD75B660}" type="slidenum">
              <a:rPr lang="en-GB" sz="1200">
                <a:solidFill>
                  <a:schemeClr val="tx1"/>
                </a:solidFill>
              </a:rPr>
              <a:pPr eaLnBrk="1" hangingPunct="1"/>
              <a:t>7</a:t>
            </a:fld>
            <a:endParaRPr lang="en-GB" sz="1200">
              <a:solidFill>
                <a:schemeClr val="tx1"/>
              </a:solidFill>
            </a:endParaRPr>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fld id="{7F65472F-5C87-430E-B25E-5B6A8EE9CCB9}" type="slidenum">
              <a:rPr lang="en-GB" sz="1200">
                <a:solidFill>
                  <a:schemeClr val="tx1"/>
                </a:solidFill>
              </a:rPr>
              <a:pPr eaLnBrk="1" hangingPunct="1"/>
              <a:t>8</a:t>
            </a:fld>
            <a:endParaRPr lang="en-GB" sz="1200">
              <a:solidFill>
                <a:schemeClr val="tx1"/>
              </a:solidFill>
            </a:endParaRPr>
          </a:p>
        </p:txBody>
      </p:sp>
      <p:sp>
        <p:nvSpPr>
          <p:cNvPr id="19459" name="Rectangle 2"/>
          <p:cNvSpPr>
            <a:spLocks noChangeArrowheads="1" noTextEdit="1"/>
          </p:cNvSpPr>
          <p:nvPr>
            <p:ph type="sldImg"/>
          </p:nvPr>
        </p:nvSpPr>
        <p:spPr>
          <a:solidFill>
            <a:srgbClr val="FFFFFF"/>
          </a:solidFill>
          <a:ln/>
        </p:spPr>
      </p:sp>
      <p:sp>
        <p:nvSpPr>
          <p:cNvPr id="19460"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fld id="{87EE69C0-3C1D-45C9-8BAA-3327BA45914E}" type="slidenum">
              <a:rPr lang="en-GB" sz="1200">
                <a:solidFill>
                  <a:schemeClr val="tx1"/>
                </a:solidFill>
              </a:rPr>
              <a:pPr eaLnBrk="1" hangingPunct="1"/>
              <a:t>9</a:t>
            </a:fld>
            <a:endParaRPr lang="en-GB" sz="1200">
              <a:solidFill>
                <a:schemeClr val="tx1"/>
              </a:solidFill>
            </a:endParaRPr>
          </a:p>
        </p:txBody>
      </p:sp>
      <p:sp>
        <p:nvSpPr>
          <p:cNvPr id="20483" name="Rectangle 2"/>
          <p:cNvSpPr>
            <a:spLocks noChangeArrowheads="1" noTextEdit="1"/>
          </p:cNvSpPr>
          <p:nvPr>
            <p:ph type="sldImg"/>
          </p:nvPr>
        </p:nvSpPr>
        <p:spPr>
          <a:solidFill>
            <a:srgbClr val="FFFFFF"/>
          </a:solidFill>
          <a:ln/>
        </p:spPr>
      </p:sp>
      <p:sp>
        <p:nvSpPr>
          <p:cNvPr id="20484"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fld id="{1F2BFF5F-1AF2-448F-B2F8-1F0C294F2083}" type="slidenum">
              <a:rPr lang="en-GB" sz="1200">
                <a:solidFill>
                  <a:schemeClr val="tx1"/>
                </a:solidFill>
              </a:rPr>
              <a:pPr eaLnBrk="1" hangingPunct="1"/>
              <a:t>10</a:t>
            </a:fld>
            <a:endParaRPr lang="en-GB" sz="1200">
              <a:solidFill>
                <a:schemeClr val="tx1"/>
              </a:solidFill>
            </a:endParaRPr>
          </a:p>
        </p:txBody>
      </p:sp>
      <p:sp>
        <p:nvSpPr>
          <p:cNvPr id="21507" name="Rectangle 2"/>
          <p:cNvSpPr>
            <a:spLocks noChangeArrowheads="1" noTextEdit="1"/>
          </p:cNvSpPr>
          <p:nvPr>
            <p:ph type="sldImg"/>
          </p:nvPr>
        </p:nvSpPr>
        <p:spPr>
          <a:solidFill>
            <a:srgbClr val="FFFFFF"/>
          </a:solidFill>
          <a:ln/>
        </p:spPr>
      </p:sp>
      <p:sp>
        <p:nvSpPr>
          <p:cNvPr id="21508"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fld id="{C9869287-DA3D-4EF6-9062-8C294665D2C5}" type="slidenum">
              <a:rPr lang="en-GB" sz="1200">
                <a:solidFill>
                  <a:schemeClr val="tx1"/>
                </a:solidFill>
              </a:rPr>
              <a:pPr eaLnBrk="1" hangingPunct="1"/>
              <a:t>11</a:t>
            </a:fld>
            <a:endParaRPr lang="en-GB" sz="1200">
              <a:solidFill>
                <a:schemeClr val="tx1"/>
              </a:solidFill>
            </a:endParaRPr>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010206586"/>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88081857"/>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73990798"/>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6925669"/>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02430088"/>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08390133"/>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28042196"/>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1813741484"/>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1764999"/>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62761273"/>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7757661"/>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122" name="Picture 7" descr="underlin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669088"/>
            <a:ext cx="9144000" cy="166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ext Box 8"/>
          <p:cNvSpPr txBox="1">
            <a:spLocks noChangeArrowheads="1"/>
          </p:cNvSpPr>
          <p:nvPr/>
        </p:nvSpPr>
        <p:spPr bwMode="auto">
          <a:xfrm>
            <a:off x="7032625" y="6627813"/>
            <a:ext cx="21336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algn="r"/>
            <a:r>
              <a:rPr lang="en-GB" sz="1200">
                <a:solidFill>
                  <a:srgbClr val="9900CC"/>
                </a:solidFill>
                <a:cs typeface="Arial" charset="0"/>
              </a:rPr>
              <a:t>© Boardworks Ltd 2004</a:t>
            </a:r>
          </a:p>
        </p:txBody>
      </p:sp>
      <p:pic>
        <p:nvPicPr>
          <p:cNvPr id="5124" name="Picture 9" descr="swish"/>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574675"/>
            <a:ext cx="7235825"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10" descr="boardworks_logo"/>
          <p:cNvPicPr>
            <a:picLocks noChangeAspect="1" noChangeArrowheads="1"/>
          </p:cNvPicPr>
          <p:nvPr/>
        </p:nvPicPr>
        <p:blipFill>
          <a:blip r:embed="rId15">
            <a:extLst>
              <a:ext uri="{28A0092B-C50C-407E-A947-70E740481C1C}">
                <a14:useLocalDpi xmlns:a14="http://schemas.microsoft.com/office/drawing/2010/main" val="0"/>
              </a:ext>
            </a:extLst>
          </a:blip>
          <a:srcRect l="4898" t="7431" r="6938" b="10835"/>
          <a:stretch>
            <a:fillRect/>
          </a:stretch>
        </p:blipFill>
        <p:spPr bwMode="auto">
          <a:xfrm>
            <a:off x="7885113" y="0"/>
            <a:ext cx="121920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2" descr="left_button">
            <a:hlinkClick r:id="" action="ppaction://hlinkshowjump?jump=previousslide"/>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79388" y="6092825"/>
            <a:ext cx="54292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Text Box 13"/>
          <p:cNvSpPr txBox="1">
            <a:spLocks noChangeArrowheads="1"/>
          </p:cNvSpPr>
          <p:nvPr/>
        </p:nvSpPr>
        <p:spPr bwMode="auto">
          <a:xfrm>
            <a:off x="0" y="6597650"/>
            <a:ext cx="11160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spcBef>
                <a:spcPct val="50000"/>
              </a:spcBef>
            </a:pPr>
            <a:fld id="{F9A342CB-B23A-4066-AD89-0D615D099FE0}" type="slidenum">
              <a:rPr lang="en-GB" sz="1600">
                <a:solidFill>
                  <a:schemeClr val="bg1"/>
                </a:solidFill>
                <a:latin typeface="Times New Roman" pitchFamily="18" charset="0"/>
              </a:rPr>
              <a:pPr eaLnBrk="1" hangingPunct="1">
                <a:spcBef>
                  <a:spcPct val="50000"/>
                </a:spcBef>
              </a:pPr>
              <a:t>‹#›</a:t>
            </a:fld>
            <a:r>
              <a:rPr lang="en-GB" sz="1600">
                <a:solidFill>
                  <a:schemeClr val="bg1"/>
                </a:solidFill>
                <a:latin typeface="Times New Roman" pitchFamily="18" charset="0"/>
              </a:rPr>
              <a:t> of 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21.jpeg"/></Relationships>
</file>

<file path=ppt/slides/_rels/slide1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13.png"/><Relationship Id="rId5" Type="http://schemas.openxmlformats.org/officeDocument/2006/relationships/image" Target="../media/image5.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5.png"/><Relationship Id="rId2" Type="http://schemas.openxmlformats.org/officeDocument/2006/relationships/control" Target="../activeX/activeX2.xml"/><Relationship Id="rId1" Type="http://schemas.openxmlformats.org/officeDocument/2006/relationships/vmlDrawing" Target="../drawings/vmlDrawing2.vml"/><Relationship Id="rId6" Type="http://schemas.openxmlformats.org/officeDocument/2006/relationships/image" Target="../media/image7.jpeg"/><Relationship Id="rId5" Type="http://schemas.openxmlformats.org/officeDocument/2006/relationships/image" Target="../media/image5.jpeg"/><Relationship Id="rId4"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8.png"/><Relationship Id="rId2" Type="http://schemas.openxmlformats.org/officeDocument/2006/relationships/control" Target="../activeX/activeX3.xml"/><Relationship Id="rId1" Type="http://schemas.openxmlformats.org/officeDocument/2006/relationships/vmlDrawing" Target="../drawings/vmlDrawing3.vml"/><Relationship Id="rId6" Type="http://schemas.openxmlformats.org/officeDocument/2006/relationships/image" Target="../media/image7.jpeg"/><Relationship Id="rId5" Type="http://schemas.openxmlformats.org/officeDocument/2006/relationships/image" Target="../media/image5.jpeg"/><Relationship Id="rId4"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0.png"/><Relationship Id="rId2" Type="http://schemas.openxmlformats.org/officeDocument/2006/relationships/control" Target="../activeX/activeX4.xml"/><Relationship Id="rId1" Type="http://schemas.openxmlformats.org/officeDocument/2006/relationships/vmlDrawing" Target="../drawings/vmlDrawing4.vml"/><Relationship Id="rId6" Type="http://schemas.openxmlformats.org/officeDocument/2006/relationships/image" Target="../media/image7.jpeg"/><Relationship Id="rId5" Type="http://schemas.openxmlformats.org/officeDocument/2006/relationships/image" Target="../media/image5.jpeg"/><Relationship Id="rId4"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r>
              <a:rPr lang="en-GB" smtClean="0">
                <a:solidFill>
                  <a:srgbClr val="010066"/>
                </a:solidFill>
              </a:rPr>
              <a:t>Desktop Publishing</a:t>
            </a:r>
          </a:p>
        </p:txBody>
      </p:sp>
      <p:sp>
        <p:nvSpPr>
          <p:cNvPr id="6147" name="Rectangle 3"/>
          <p:cNvSpPr>
            <a:spLocks noGrp="1" noChangeArrowheads="1"/>
          </p:cNvSpPr>
          <p:nvPr>
            <p:ph type="subTitle" idx="1"/>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r>
              <a:rPr lang="en-GB" smtClean="0">
                <a:solidFill>
                  <a:srgbClr val="5B0091"/>
                </a:solidFill>
              </a:rPr>
              <a:t>Software</a:t>
            </a:r>
            <a:endParaRPr lang="en-GB" smtClean="0">
              <a:solidFill>
                <a:srgbClr val="010066"/>
              </a:solidFill>
              <a:cs typeface="Arial" charset="0"/>
            </a:endParaRPr>
          </a:p>
        </p:txBody>
      </p:sp>
      <p:pic>
        <p:nvPicPr>
          <p:cNvPr id="6148" name="Picture 5"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6" descr="text_fr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8888" y="5876925"/>
            <a:ext cx="6842125"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7"/>
          <p:cNvSpPr>
            <a:spLocks noChangeArrowheads="1"/>
          </p:cNvSpPr>
          <p:nvPr/>
        </p:nvSpPr>
        <p:spPr bwMode="auto">
          <a:xfrm>
            <a:off x="2627313" y="6381750"/>
            <a:ext cx="40338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sz="1000"/>
              <a:t>For more detailed instructions, see the </a:t>
            </a:r>
            <a:r>
              <a:rPr lang="en-GB" sz="1000" i="1"/>
              <a:t>Getting Started</a:t>
            </a:r>
            <a:r>
              <a:rPr lang="en-GB" sz="1000"/>
              <a:t> presentation.</a:t>
            </a:r>
          </a:p>
        </p:txBody>
      </p:sp>
      <p:pic>
        <p:nvPicPr>
          <p:cNvPr id="6151" name="Picture 8" descr="flash ico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7988" y="6092825"/>
            <a:ext cx="30162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2" name="Text Box 9"/>
          <p:cNvSpPr txBox="1">
            <a:spLocks noChangeArrowheads="1"/>
          </p:cNvSpPr>
          <p:nvPr/>
        </p:nvSpPr>
        <p:spPr bwMode="auto">
          <a:xfrm>
            <a:off x="1908175" y="6092825"/>
            <a:ext cx="5689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algn="ctr" eaLnBrk="1" hangingPunct="1"/>
            <a:r>
              <a:rPr lang="en-GB" sz="1000"/>
              <a:t>This icon indicates the slide contains activities created in Flash. These activities are not editable.</a:t>
            </a:r>
          </a:p>
        </p:txBody>
      </p:sp>
      <p:pic>
        <p:nvPicPr>
          <p:cNvPr id="6153" name="Picture 10" descr="macromedia flash 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388" y="138113"/>
            <a:ext cx="9525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3"/>
          <p:cNvSpPr txBox="1">
            <a:spLocks noChangeArrowheads="1"/>
          </p:cNvSpPr>
          <p:nvPr/>
        </p:nvSpPr>
        <p:spPr bwMode="auto">
          <a:xfrm>
            <a:off x="71438" y="71438"/>
            <a:ext cx="75612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spcBef>
                <a:spcPct val="50000"/>
              </a:spcBef>
            </a:pPr>
            <a:r>
              <a:rPr lang="en-GB" sz="2800">
                <a:solidFill>
                  <a:srgbClr val="5B0091"/>
                </a:solidFill>
              </a:rPr>
              <a:t>What would it be used for?</a:t>
            </a:r>
            <a:endParaRPr lang="en-GB" sz="2800" b="1">
              <a:solidFill>
                <a:srgbClr val="5B0091"/>
              </a:solidFill>
            </a:endParaRPr>
          </a:p>
        </p:txBody>
      </p:sp>
      <p:pic>
        <p:nvPicPr>
          <p:cNvPr id="402436" name="Picture 4"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 Box 5"/>
          <p:cNvSpPr txBox="1">
            <a:spLocks noChangeArrowheads="1"/>
          </p:cNvSpPr>
          <p:nvPr/>
        </p:nvSpPr>
        <p:spPr bwMode="auto">
          <a:xfrm>
            <a:off x="539750" y="898525"/>
            <a:ext cx="82089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Desktop publishing software is widely used by publishers to create </a:t>
            </a:r>
            <a:r>
              <a:rPr lang="en-GB" b="1">
                <a:solidFill>
                  <a:srgbClr val="FF6600"/>
                </a:solidFill>
              </a:rPr>
              <a:t>books</a:t>
            </a:r>
            <a:r>
              <a:rPr lang="en-GB"/>
              <a:t> and </a:t>
            </a:r>
            <a:r>
              <a:rPr lang="en-GB" b="1">
                <a:solidFill>
                  <a:srgbClr val="FF6600"/>
                </a:solidFill>
              </a:rPr>
              <a:t>magazines</a:t>
            </a:r>
            <a:r>
              <a:rPr lang="en-GB"/>
              <a:t>.</a:t>
            </a:r>
          </a:p>
        </p:txBody>
      </p:sp>
      <p:pic>
        <p:nvPicPr>
          <p:cNvPr id="11269" name="Picture 7"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443" name="Text Box 11"/>
          <p:cNvSpPr txBox="1">
            <a:spLocks noChangeArrowheads="1"/>
          </p:cNvSpPr>
          <p:nvPr/>
        </p:nvSpPr>
        <p:spPr bwMode="auto">
          <a:xfrm>
            <a:off x="539750" y="1743075"/>
            <a:ext cx="8280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It is also the standard software used for creating </a:t>
            </a:r>
            <a:r>
              <a:rPr lang="en-GB" b="1">
                <a:solidFill>
                  <a:srgbClr val="FF6600"/>
                </a:solidFill>
              </a:rPr>
              <a:t>newspapers</a:t>
            </a:r>
            <a:r>
              <a:rPr lang="en-GB"/>
              <a:t>.</a:t>
            </a:r>
          </a:p>
        </p:txBody>
      </p:sp>
      <p:sp>
        <p:nvSpPr>
          <p:cNvPr id="402444" name="Text Box 12"/>
          <p:cNvSpPr txBox="1">
            <a:spLocks noChangeArrowheads="1"/>
          </p:cNvSpPr>
          <p:nvPr/>
        </p:nvSpPr>
        <p:spPr bwMode="auto">
          <a:xfrm>
            <a:off x="539750" y="2528888"/>
            <a:ext cx="7920038"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Some businesses use the software to create their company stationery – letterheads, invoices, business cards etc.</a:t>
            </a:r>
          </a:p>
        </p:txBody>
      </p:sp>
      <p:sp>
        <p:nvSpPr>
          <p:cNvPr id="402445" name="Text Box 13"/>
          <p:cNvSpPr txBox="1">
            <a:spLocks noChangeArrowheads="1"/>
          </p:cNvSpPr>
          <p:nvPr/>
        </p:nvSpPr>
        <p:spPr bwMode="auto">
          <a:xfrm>
            <a:off x="539750" y="3644900"/>
            <a:ext cx="77771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spcBef>
                <a:spcPct val="50000"/>
              </a:spcBef>
            </a:pPr>
            <a:r>
              <a:rPr lang="en-GB"/>
              <a:t>Another area that DTP is used is for creating CD labels and covers together with posters.</a:t>
            </a:r>
          </a:p>
        </p:txBody>
      </p:sp>
      <p:pic>
        <p:nvPicPr>
          <p:cNvPr id="402446" name="Picture 14" descr="cd_packag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938" y="4652963"/>
            <a:ext cx="189547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2447" name="Picture 15" descr="cd_poste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1425" y="4076700"/>
            <a:ext cx="1779588" cy="25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2448" name="Picture 16" descr="cd_onbod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0113" y="4724400"/>
            <a:ext cx="155257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244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244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244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0244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0244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0244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499"/>
                                          </p:stCondLst>
                                        </p:cTn>
                                        <p:tgtEl>
                                          <p:spTgt spid="4024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2443" grpId="0"/>
      <p:bldP spid="402444" grpId="0"/>
      <p:bldP spid="40244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71438" y="71438"/>
            <a:ext cx="75612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spcBef>
                <a:spcPct val="50000"/>
              </a:spcBef>
            </a:pPr>
            <a:r>
              <a:rPr lang="en-GB" sz="2800">
                <a:solidFill>
                  <a:srgbClr val="5B0091"/>
                </a:solidFill>
              </a:rPr>
              <a:t>Summary</a:t>
            </a:r>
          </a:p>
        </p:txBody>
      </p:sp>
      <p:sp>
        <p:nvSpPr>
          <p:cNvPr id="281608" name="Text Box 8"/>
          <p:cNvSpPr txBox="1">
            <a:spLocks noChangeArrowheads="1"/>
          </p:cNvSpPr>
          <p:nvPr/>
        </p:nvSpPr>
        <p:spPr bwMode="auto">
          <a:xfrm>
            <a:off x="539750" y="898525"/>
            <a:ext cx="8208963" cy="403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1938" indent="-261938"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spcBef>
                <a:spcPct val="20000"/>
              </a:spcBef>
              <a:buFontTx/>
              <a:buBlip>
                <a:blip r:embed="rId3"/>
              </a:buBlip>
            </a:pPr>
            <a:r>
              <a:rPr lang="en-GB"/>
              <a:t>Every </a:t>
            </a:r>
            <a:r>
              <a:rPr lang="en-GB" b="1">
                <a:solidFill>
                  <a:srgbClr val="FF6600"/>
                </a:solidFill>
              </a:rPr>
              <a:t>object</a:t>
            </a:r>
            <a:r>
              <a:rPr lang="en-GB"/>
              <a:t> on the page is contained within a </a:t>
            </a:r>
            <a:r>
              <a:rPr lang="en-GB" b="1">
                <a:solidFill>
                  <a:srgbClr val="FF6600"/>
                </a:solidFill>
              </a:rPr>
              <a:t>frame</a:t>
            </a:r>
            <a:r>
              <a:rPr lang="en-GB"/>
              <a:t> which can be moved and resized accordingly.</a:t>
            </a:r>
          </a:p>
          <a:p>
            <a:pPr eaLnBrk="1" hangingPunct="1">
              <a:spcBef>
                <a:spcPct val="20000"/>
              </a:spcBef>
              <a:buFontTx/>
              <a:buBlip>
                <a:blip r:embed="rId3"/>
              </a:buBlip>
            </a:pPr>
            <a:r>
              <a:rPr lang="en-GB"/>
              <a:t>DTP software is often used to create documents by </a:t>
            </a:r>
            <a:r>
              <a:rPr lang="en-GB" b="1">
                <a:solidFill>
                  <a:srgbClr val="FF6600"/>
                </a:solidFill>
              </a:rPr>
              <a:t>inserting</a:t>
            </a:r>
            <a:r>
              <a:rPr lang="en-GB"/>
              <a:t> a number of objects from different files.</a:t>
            </a:r>
          </a:p>
          <a:p>
            <a:pPr eaLnBrk="1" hangingPunct="1">
              <a:spcBef>
                <a:spcPct val="20000"/>
              </a:spcBef>
              <a:buFontTx/>
              <a:buBlip>
                <a:blip r:embed="rId3"/>
              </a:buBlip>
            </a:pPr>
            <a:r>
              <a:rPr lang="en-GB"/>
              <a:t>DTP is useful for creating documents where </a:t>
            </a:r>
            <a:r>
              <a:rPr lang="en-GB" b="1">
                <a:solidFill>
                  <a:srgbClr val="FF6600"/>
                </a:solidFill>
              </a:rPr>
              <a:t>layout</a:t>
            </a:r>
            <a:r>
              <a:rPr lang="en-GB"/>
              <a:t> is very important. </a:t>
            </a:r>
          </a:p>
          <a:p>
            <a:pPr eaLnBrk="1" hangingPunct="1">
              <a:spcBef>
                <a:spcPct val="20000"/>
              </a:spcBef>
              <a:buFontTx/>
              <a:buBlip>
                <a:blip r:embed="rId3"/>
              </a:buBlip>
            </a:pPr>
            <a:r>
              <a:rPr lang="en-GB"/>
              <a:t>Software features include </a:t>
            </a:r>
            <a:r>
              <a:rPr lang="en-GB" b="1">
                <a:solidFill>
                  <a:srgbClr val="FF6600"/>
                </a:solidFill>
              </a:rPr>
              <a:t>kerning</a:t>
            </a:r>
            <a:r>
              <a:rPr lang="en-GB"/>
              <a:t>, creating </a:t>
            </a:r>
            <a:r>
              <a:rPr lang="en-GB" b="1">
                <a:solidFill>
                  <a:srgbClr val="FF6600"/>
                </a:solidFill>
              </a:rPr>
              <a:t>transparent</a:t>
            </a:r>
            <a:r>
              <a:rPr lang="en-GB"/>
              <a:t> </a:t>
            </a:r>
            <a:r>
              <a:rPr lang="en-GB" b="1">
                <a:solidFill>
                  <a:srgbClr val="FF6600"/>
                </a:solidFill>
              </a:rPr>
              <a:t>frames</a:t>
            </a:r>
            <a:r>
              <a:rPr lang="en-GB"/>
              <a:t>, </a:t>
            </a:r>
            <a:r>
              <a:rPr lang="en-GB" b="1">
                <a:solidFill>
                  <a:srgbClr val="FF6600"/>
                </a:solidFill>
              </a:rPr>
              <a:t>layering</a:t>
            </a:r>
            <a:r>
              <a:rPr lang="en-GB"/>
              <a:t> and using </a:t>
            </a:r>
            <a:r>
              <a:rPr lang="en-GB" b="1">
                <a:solidFill>
                  <a:srgbClr val="FF6600"/>
                </a:solidFill>
              </a:rPr>
              <a:t>templates</a:t>
            </a:r>
            <a:r>
              <a:rPr lang="en-GB"/>
              <a:t> and </a:t>
            </a:r>
            <a:r>
              <a:rPr lang="en-GB" b="1">
                <a:solidFill>
                  <a:srgbClr val="FF6600"/>
                </a:solidFill>
              </a:rPr>
              <a:t>wizards</a:t>
            </a:r>
            <a:r>
              <a:rPr lang="en-GB"/>
              <a:t>.</a:t>
            </a:r>
          </a:p>
          <a:p>
            <a:pPr eaLnBrk="1" hangingPunct="1">
              <a:spcBef>
                <a:spcPct val="20000"/>
              </a:spcBef>
              <a:buFontTx/>
              <a:buBlip>
                <a:blip r:embed="rId3"/>
              </a:buBlip>
            </a:pPr>
            <a:r>
              <a:rPr lang="en-GB"/>
              <a:t>Most publishing houses use DTP software to create </a:t>
            </a:r>
            <a:r>
              <a:rPr lang="en-GB" b="1">
                <a:solidFill>
                  <a:srgbClr val="FF6600"/>
                </a:solidFill>
              </a:rPr>
              <a:t>newspapers</a:t>
            </a:r>
            <a:r>
              <a:rPr lang="en-GB"/>
              <a:t>, </a:t>
            </a:r>
            <a:r>
              <a:rPr lang="en-GB" b="1">
                <a:solidFill>
                  <a:srgbClr val="FF6600"/>
                </a:solidFill>
              </a:rPr>
              <a:t>books</a:t>
            </a:r>
            <a:r>
              <a:rPr lang="en-GB"/>
              <a:t>, and </a:t>
            </a:r>
            <a:r>
              <a:rPr lang="en-GB" b="1">
                <a:solidFill>
                  <a:srgbClr val="FF6600"/>
                </a:solidFill>
              </a:rPr>
              <a:t>magazines</a:t>
            </a:r>
            <a:r>
              <a:rPr lang="en-GB"/>
              <a:t>. </a:t>
            </a:r>
          </a:p>
        </p:txBody>
      </p:sp>
      <p:pic>
        <p:nvPicPr>
          <p:cNvPr id="281609" name="Picture 9" descr="the_en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2088" y="6092825"/>
            <a:ext cx="128587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160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1608">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1608">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1608">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1608">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16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2676" name="Picture 4" descr="right_button">
            <a:hlinkClick r:id="" action="ppaction://hlinkshowjump?jump=nextslide"/>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2677" name="Text Box 5"/>
          <p:cNvSpPr txBox="1">
            <a:spLocks noChangeArrowheads="1"/>
          </p:cNvSpPr>
          <p:nvPr/>
        </p:nvSpPr>
        <p:spPr bwMode="auto">
          <a:xfrm>
            <a:off x="539750" y="4119563"/>
            <a:ext cx="81359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There are tools for inserting </a:t>
            </a:r>
            <a:r>
              <a:rPr lang="en-GB" b="1">
                <a:solidFill>
                  <a:srgbClr val="FF6600"/>
                </a:solidFill>
              </a:rPr>
              <a:t>text</a:t>
            </a:r>
            <a:r>
              <a:rPr lang="en-GB"/>
              <a:t>, </a:t>
            </a:r>
            <a:r>
              <a:rPr lang="en-GB" b="1">
                <a:solidFill>
                  <a:srgbClr val="FF6600"/>
                </a:solidFill>
              </a:rPr>
              <a:t>clip art</a:t>
            </a:r>
            <a:r>
              <a:rPr lang="en-GB"/>
              <a:t>,</a:t>
            </a:r>
            <a:r>
              <a:rPr lang="en-GB">
                <a:solidFill>
                  <a:srgbClr val="FF6600"/>
                </a:solidFill>
              </a:rPr>
              <a:t> </a:t>
            </a:r>
            <a:r>
              <a:rPr lang="en-GB" b="1">
                <a:solidFill>
                  <a:srgbClr val="FF6600"/>
                </a:solidFill>
              </a:rPr>
              <a:t>borders</a:t>
            </a:r>
            <a:r>
              <a:rPr lang="en-GB"/>
              <a:t>, </a:t>
            </a:r>
            <a:r>
              <a:rPr lang="en-GB" b="1">
                <a:solidFill>
                  <a:srgbClr val="FF6600"/>
                </a:solidFill>
              </a:rPr>
              <a:t>pictures</a:t>
            </a:r>
            <a:r>
              <a:rPr lang="en-GB"/>
              <a:t>,</a:t>
            </a:r>
            <a:r>
              <a:rPr lang="en-GB">
                <a:solidFill>
                  <a:srgbClr val="FF6600"/>
                </a:solidFill>
              </a:rPr>
              <a:t> </a:t>
            </a:r>
            <a:r>
              <a:rPr lang="en-GB" b="1">
                <a:solidFill>
                  <a:srgbClr val="FF6600"/>
                </a:solidFill>
              </a:rPr>
              <a:t>word art</a:t>
            </a:r>
            <a:r>
              <a:rPr lang="en-GB"/>
              <a:t> and for </a:t>
            </a:r>
            <a:r>
              <a:rPr lang="en-GB" b="1">
                <a:solidFill>
                  <a:srgbClr val="FF6600"/>
                </a:solidFill>
              </a:rPr>
              <a:t>drawing</a:t>
            </a:r>
            <a:r>
              <a:rPr lang="en-GB"/>
              <a:t>.</a:t>
            </a:r>
          </a:p>
        </p:txBody>
      </p:sp>
      <p:sp>
        <p:nvSpPr>
          <p:cNvPr id="412678" name="Text Box 6"/>
          <p:cNvSpPr txBox="1">
            <a:spLocks noChangeArrowheads="1"/>
          </p:cNvSpPr>
          <p:nvPr/>
        </p:nvSpPr>
        <p:spPr bwMode="auto">
          <a:xfrm>
            <a:off x="539750" y="5127625"/>
            <a:ext cx="79930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b="1">
                <a:solidFill>
                  <a:srgbClr val="FF6600"/>
                </a:solidFill>
              </a:rPr>
              <a:t>Templates</a:t>
            </a:r>
            <a:r>
              <a:rPr lang="en-GB"/>
              <a:t> and </a:t>
            </a:r>
            <a:r>
              <a:rPr lang="en-GB" b="1">
                <a:solidFill>
                  <a:srgbClr val="FF6600"/>
                </a:solidFill>
              </a:rPr>
              <a:t>wizards</a:t>
            </a:r>
            <a:r>
              <a:rPr lang="en-GB"/>
              <a:t> give you standard layouts which you can edit and change.</a:t>
            </a:r>
          </a:p>
        </p:txBody>
      </p:sp>
      <p:sp>
        <p:nvSpPr>
          <p:cNvPr id="7173" name="Text Box 7"/>
          <p:cNvSpPr txBox="1">
            <a:spLocks noChangeArrowheads="1"/>
          </p:cNvSpPr>
          <p:nvPr/>
        </p:nvSpPr>
        <p:spPr bwMode="auto">
          <a:xfrm>
            <a:off x="71438" y="71438"/>
            <a:ext cx="75612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spcBef>
                <a:spcPct val="50000"/>
              </a:spcBef>
            </a:pPr>
            <a:r>
              <a:rPr lang="en-GB" sz="2800">
                <a:solidFill>
                  <a:srgbClr val="5B0091"/>
                </a:solidFill>
              </a:rPr>
              <a:t>What does the software do?</a:t>
            </a:r>
          </a:p>
        </p:txBody>
      </p:sp>
      <p:sp>
        <p:nvSpPr>
          <p:cNvPr id="7174" name="Text Box 8"/>
          <p:cNvSpPr txBox="1">
            <a:spLocks noChangeArrowheads="1"/>
          </p:cNvSpPr>
          <p:nvPr/>
        </p:nvSpPr>
        <p:spPr bwMode="auto">
          <a:xfrm>
            <a:off x="539750" y="898525"/>
            <a:ext cx="78486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b="1">
                <a:solidFill>
                  <a:srgbClr val="FF6600"/>
                </a:solidFill>
              </a:rPr>
              <a:t>Desktop publishing</a:t>
            </a:r>
            <a:r>
              <a:rPr lang="en-GB"/>
              <a:t> (</a:t>
            </a:r>
            <a:r>
              <a:rPr lang="en-GB" b="1">
                <a:solidFill>
                  <a:srgbClr val="FF6600"/>
                </a:solidFill>
              </a:rPr>
              <a:t>DTP</a:t>
            </a:r>
            <a:r>
              <a:rPr lang="en-GB"/>
              <a:t>) programs are more flexible than word processing software when creating document layouts.</a:t>
            </a:r>
          </a:p>
        </p:txBody>
      </p:sp>
      <p:sp>
        <p:nvSpPr>
          <p:cNvPr id="412681" name="Text Box 9"/>
          <p:cNvSpPr txBox="1">
            <a:spLocks noChangeArrowheads="1"/>
          </p:cNvSpPr>
          <p:nvPr/>
        </p:nvSpPr>
        <p:spPr bwMode="auto">
          <a:xfrm>
            <a:off x="539750" y="2205038"/>
            <a:ext cx="77041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The software uses </a:t>
            </a:r>
            <a:r>
              <a:rPr lang="en-GB" b="1">
                <a:solidFill>
                  <a:srgbClr val="FF6600"/>
                </a:solidFill>
              </a:rPr>
              <a:t>frames</a:t>
            </a:r>
            <a:r>
              <a:rPr lang="en-GB"/>
              <a:t>. Every object on the page is contained within a frame.</a:t>
            </a:r>
          </a:p>
        </p:txBody>
      </p:sp>
      <p:sp>
        <p:nvSpPr>
          <p:cNvPr id="412682" name="Text Box 10"/>
          <p:cNvSpPr txBox="1">
            <a:spLocks noChangeArrowheads="1"/>
          </p:cNvSpPr>
          <p:nvPr/>
        </p:nvSpPr>
        <p:spPr bwMode="auto">
          <a:xfrm>
            <a:off x="539750" y="3141663"/>
            <a:ext cx="77771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The frames can easily be </a:t>
            </a:r>
            <a:r>
              <a:rPr lang="en-GB" b="1">
                <a:solidFill>
                  <a:srgbClr val="FF6600"/>
                </a:solidFill>
              </a:rPr>
              <a:t>moved</a:t>
            </a:r>
            <a:r>
              <a:rPr lang="en-GB"/>
              <a:t> and </a:t>
            </a:r>
            <a:r>
              <a:rPr lang="en-GB" b="1">
                <a:solidFill>
                  <a:srgbClr val="FF6600"/>
                </a:solidFill>
              </a:rPr>
              <a:t>resized</a:t>
            </a:r>
            <a:r>
              <a:rPr lang="en-GB"/>
              <a:t>, which makes it easy to change the </a:t>
            </a:r>
            <a:r>
              <a:rPr lang="en-GB" b="1">
                <a:solidFill>
                  <a:srgbClr val="FF6600"/>
                </a:solidFill>
              </a:rPr>
              <a:t>layout</a:t>
            </a:r>
            <a:r>
              <a:rPr lang="en-GB"/>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268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268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267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267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499"/>
                                          </p:stCondLst>
                                        </p:cTn>
                                        <p:tgtEl>
                                          <p:spTgt spid="4126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677" grpId="0"/>
      <p:bldP spid="412678" grpId="0"/>
      <p:bldP spid="412681" grpId="0"/>
      <p:bldP spid="41268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629" name="Picture 5" descr="genscreenshotv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9975" y="1484313"/>
            <a:ext cx="3221038" cy="4537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8195" name="Picture 6" descr="genscreenshotp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7913" y="1557338"/>
            <a:ext cx="3425825" cy="43926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8196" name="Text Box 8"/>
          <p:cNvSpPr txBox="1">
            <a:spLocks noChangeArrowheads="1"/>
          </p:cNvSpPr>
          <p:nvPr/>
        </p:nvSpPr>
        <p:spPr bwMode="auto">
          <a:xfrm>
            <a:off x="539750" y="898525"/>
            <a:ext cx="4148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A DTP package can turn this:</a:t>
            </a:r>
          </a:p>
        </p:txBody>
      </p:sp>
      <p:sp>
        <p:nvSpPr>
          <p:cNvPr id="410633" name="Text Box 9"/>
          <p:cNvSpPr txBox="1">
            <a:spLocks noChangeArrowheads="1"/>
          </p:cNvSpPr>
          <p:nvPr/>
        </p:nvSpPr>
        <p:spPr bwMode="auto">
          <a:xfrm>
            <a:off x="5795963" y="6140450"/>
            <a:ext cx="1319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into this.</a:t>
            </a:r>
          </a:p>
        </p:txBody>
      </p:sp>
      <p:pic>
        <p:nvPicPr>
          <p:cNvPr id="410634" name="Picture 10" descr="right_button">
            <a:hlinkClick r:id="" action="ppaction://hlinkshowjump?jump=nextslid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6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062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499"/>
                                          </p:stCondLst>
                                        </p:cTn>
                                        <p:tgtEl>
                                          <p:spTgt spid="4106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63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539750" y="898525"/>
            <a:ext cx="8208963"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The templates are useful as they enable you to create standard documents very quickly. You do need to change the document after it has been created however, because they can end up looking the same as everyone else’s.</a:t>
            </a:r>
          </a:p>
        </p:txBody>
      </p:sp>
      <p:pic>
        <p:nvPicPr>
          <p:cNvPr id="377863" name="Picture 7"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Text Box 8"/>
          <p:cNvSpPr txBox="1">
            <a:spLocks noChangeArrowheads="1"/>
          </p:cNvSpPr>
          <p:nvPr/>
        </p:nvSpPr>
        <p:spPr bwMode="auto">
          <a:xfrm>
            <a:off x="71438" y="71438"/>
            <a:ext cx="75612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spcBef>
                <a:spcPct val="50000"/>
              </a:spcBef>
            </a:pPr>
            <a:r>
              <a:rPr lang="en-GB" sz="2800">
                <a:solidFill>
                  <a:srgbClr val="5B0091"/>
                </a:solidFill>
              </a:rPr>
              <a:t>What are its basic features?</a:t>
            </a:r>
            <a:r>
              <a:rPr lang="en-GB" sz="2800" b="1">
                <a:solidFill>
                  <a:srgbClr val="5B0091"/>
                </a:solidFill>
              </a:rPr>
              <a:t> </a:t>
            </a:r>
          </a:p>
        </p:txBody>
      </p:sp>
      <p:sp>
        <p:nvSpPr>
          <p:cNvPr id="377870" name="Text Box 14"/>
          <p:cNvSpPr txBox="1">
            <a:spLocks noChangeArrowheads="1"/>
          </p:cNvSpPr>
          <p:nvPr/>
        </p:nvSpPr>
        <p:spPr bwMode="auto">
          <a:xfrm>
            <a:off x="539750" y="2708275"/>
            <a:ext cx="273685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You can use a DTP package to create a </a:t>
            </a:r>
            <a:r>
              <a:rPr lang="en-GB" b="1">
                <a:solidFill>
                  <a:srgbClr val="FF6600"/>
                </a:solidFill>
              </a:rPr>
              <a:t>house style</a:t>
            </a:r>
            <a:r>
              <a:rPr lang="en-GB"/>
              <a:t> – logo, fonts, images etc. – and use it to make a set of documents that look co-ordinated.</a:t>
            </a:r>
          </a:p>
        </p:txBody>
      </p:sp>
      <p:pic>
        <p:nvPicPr>
          <p:cNvPr id="377871" name="Picture 15" descr="dtp_document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9813" y="2997200"/>
            <a:ext cx="4953000"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787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787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778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7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 Box 4"/>
          <p:cNvSpPr txBox="1">
            <a:spLocks noChangeArrowheads="1"/>
          </p:cNvSpPr>
          <p:nvPr/>
        </p:nvSpPr>
        <p:spPr bwMode="auto">
          <a:xfrm>
            <a:off x="539750" y="898525"/>
            <a:ext cx="8353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spcBef>
                <a:spcPct val="50000"/>
              </a:spcBef>
            </a:pPr>
            <a:r>
              <a:rPr lang="en-GB"/>
              <a:t>The documents you create using DTP are in standard sizes.</a:t>
            </a:r>
          </a:p>
        </p:txBody>
      </p:sp>
      <p:pic>
        <p:nvPicPr>
          <p:cNvPr id="1028" name="Picture 5" descr="flash 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97725" y="71438"/>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6" descr="right_button">
            <a:hlinkClick r:id="" action="ppaction://hlinkshowjump?jump=nextslid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ontrols>
      <mc:AlternateContent xmlns:mc="http://schemas.openxmlformats.org/markup-compatibility/2006">
        <mc:Choice xmlns:v="urn:schemas-microsoft-com:vml" Requires="v">
          <p:control spid="1026" r:id="rId2" imgW="6119142" imgH="5183695"/>
        </mc:Choice>
        <mc:Fallback>
          <p:control r:id="rId2" imgW="6119142" imgH="5183695">
            <p:pic>
              <p:nvPicPr>
                <p:cNvPr id="0" name="ShockwaveFlash1"/>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476375" y="1341438"/>
                  <a:ext cx="6119813" cy="5183187"/>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12"/>
          <p:cNvSpPr txBox="1">
            <a:spLocks noChangeArrowheads="1"/>
          </p:cNvSpPr>
          <p:nvPr/>
        </p:nvSpPr>
        <p:spPr bwMode="auto">
          <a:xfrm>
            <a:off x="71438" y="71438"/>
            <a:ext cx="75612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spcBef>
                <a:spcPct val="50000"/>
              </a:spcBef>
            </a:pPr>
            <a:r>
              <a:rPr lang="en-GB" sz="2800">
                <a:solidFill>
                  <a:srgbClr val="5B0091"/>
                </a:solidFill>
              </a:rPr>
              <a:t>Can I have a go?</a:t>
            </a:r>
            <a:endParaRPr lang="en-GB" sz="2800" b="1">
              <a:solidFill>
                <a:srgbClr val="5B0091"/>
              </a:solidFill>
            </a:endParaRPr>
          </a:p>
        </p:txBody>
      </p:sp>
      <p:pic>
        <p:nvPicPr>
          <p:cNvPr id="2052" name="Picture 17" descr="right_button">
            <a:hlinkClick r:id="" action="ppaction://hlinkshowjump?jump=nextslid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32" descr="flash ic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97725" y="71438"/>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ontrols>
      <mc:AlternateContent xmlns:mc="http://schemas.openxmlformats.org/markup-compatibility/2006">
        <mc:Choice xmlns:v="urn:schemas-microsoft-com:vml" Requires="v">
          <p:control spid="2050" r:id="rId2" imgW="8495238" imgH="5112933"/>
        </mc:Choice>
        <mc:Fallback>
          <p:control r:id="rId2" imgW="8495238" imgH="5112933">
            <p:pic>
              <p:nvPicPr>
                <p:cNvPr id="0" name="ShockwaveFlash1"/>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325438" y="908050"/>
                  <a:ext cx="8494712" cy="5113338"/>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71438" y="71438"/>
            <a:ext cx="75612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spcBef>
                <a:spcPct val="50000"/>
              </a:spcBef>
            </a:pPr>
            <a:endParaRPr lang="en-US" sz="2800" b="1">
              <a:solidFill>
                <a:srgbClr val="5B0091"/>
              </a:solidFill>
            </a:endParaRPr>
          </a:p>
        </p:txBody>
      </p:sp>
      <p:pic>
        <p:nvPicPr>
          <p:cNvPr id="391176" name="Picture 8" descr="right_button">
            <a:hlinkClick r:id="" action="ppaction://hlinkshowjump?jump=nextslide"/>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 Box 11"/>
          <p:cNvSpPr txBox="1">
            <a:spLocks noChangeArrowheads="1"/>
          </p:cNvSpPr>
          <p:nvPr/>
        </p:nvSpPr>
        <p:spPr bwMode="auto">
          <a:xfrm>
            <a:off x="71438" y="71438"/>
            <a:ext cx="240188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sz="2800">
                <a:solidFill>
                  <a:srgbClr val="5B0091"/>
                </a:solidFill>
              </a:rPr>
              <a:t>Importing files</a:t>
            </a:r>
          </a:p>
        </p:txBody>
      </p:sp>
      <p:sp>
        <p:nvSpPr>
          <p:cNvPr id="10245" name="Text Box 12"/>
          <p:cNvSpPr txBox="1">
            <a:spLocks noChangeArrowheads="1"/>
          </p:cNvSpPr>
          <p:nvPr/>
        </p:nvSpPr>
        <p:spPr bwMode="auto">
          <a:xfrm>
            <a:off x="539750" y="898525"/>
            <a:ext cx="79406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Desktop publishing software is often used to assemble pages using files from other packages.</a:t>
            </a:r>
          </a:p>
        </p:txBody>
      </p:sp>
      <p:pic>
        <p:nvPicPr>
          <p:cNvPr id="391181" name="Picture 13"/>
          <p:cNvPicPr>
            <a:picLocks noChangeAspect="1" noChangeArrowheads="1"/>
          </p:cNvPicPr>
          <p:nvPr/>
        </p:nvPicPr>
        <p:blipFill>
          <a:blip r:embed="rId4">
            <a:extLst>
              <a:ext uri="{28A0092B-C50C-407E-A947-70E740481C1C}">
                <a14:useLocalDpi xmlns:a14="http://schemas.microsoft.com/office/drawing/2010/main" val="0"/>
              </a:ext>
            </a:extLst>
          </a:blip>
          <a:srcRect l="781" t="21875" r="32813" b="55209"/>
          <a:stretch>
            <a:fillRect/>
          </a:stretch>
        </p:blipFill>
        <p:spPr bwMode="auto">
          <a:xfrm>
            <a:off x="1371600" y="4921250"/>
            <a:ext cx="64770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1182" name="Text Box 14"/>
          <p:cNvSpPr txBox="1">
            <a:spLocks noChangeArrowheads="1"/>
          </p:cNvSpPr>
          <p:nvPr/>
        </p:nvSpPr>
        <p:spPr bwMode="auto">
          <a:xfrm>
            <a:off x="539750" y="1700213"/>
            <a:ext cx="7848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It can </a:t>
            </a:r>
            <a:r>
              <a:rPr lang="en-GB" b="1">
                <a:solidFill>
                  <a:srgbClr val="FF6600"/>
                </a:solidFill>
              </a:rPr>
              <a:t>import</a:t>
            </a:r>
            <a:r>
              <a:rPr lang="en-GB"/>
              <a:t> </a:t>
            </a:r>
            <a:r>
              <a:rPr lang="en-GB" b="1">
                <a:solidFill>
                  <a:srgbClr val="FF6600"/>
                </a:solidFill>
              </a:rPr>
              <a:t>text</a:t>
            </a:r>
            <a:r>
              <a:rPr lang="en-GB"/>
              <a:t> files from word processors and </a:t>
            </a:r>
            <a:r>
              <a:rPr lang="en-GB" b="1">
                <a:solidFill>
                  <a:srgbClr val="FF6600"/>
                </a:solidFill>
              </a:rPr>
              <a:t>graphics</a:t>
            </a:r>
            <a:r>
              <a:rPr lang="en-GB">
                <a:solidFill>
                  <a:srgbClr val="FF6600"/>
                </a:solidFill>
              </a:rPr>
              <a:t> </a:t>
            </a:r>
            <a:r>
              <a:rPr lang="en-GB"/>
              <a:t>and </a:t>
            </a:r>
            <a:r>
              <a:rPr lang="en-GB" b="1">
                <a:solidFill>
                  <a:srgbClr val="FF6600"/>
                </a:solidFill>
              </a:rPr>
              <a:t>photographs</a:t>
            </a:r>
            <a:r>
              <a:rPr lang="en-GB"/>
              <a:t> from graphics software.</a:t>
            </a:r>
          </a:p>
        </p:txBody>
      </p:sp>
      <p:sp>
        <p:nvSpPr>
          <p:cNvPr id="391183" name="Text Box 15"/>
          <p:cNvSpPr txBox="1">
            <a:spLocks noChangeArrowheads="1"/>
          </p:cNvSpPr>
          <p:nvPr/>
        </p:nvSpPr>
        <p:spPr bwMode="auto">
          <a:xfrm>
            <a:off x="539750" y="2565400"/>
            <a:ext cx="80645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The software needs </a:t>
            </a:r>
            <a:r>
              <a:rPr lang="en-GB" b="1">
                <a:solidFill>
                  <a:srgbClr val="FF6600"/>
                </a:solidFill>
              </a:rPr>
              <a:t>filters</a:t>
            </a:r>
            <a:r>
              <a:rPr lang="en-GB"/>
              <a:t> to translate the files so that the desktop publishing software can understand the content.</a:t>
            </a:r>
          </a:p>
        </p:txBody>
      </p:sp>
      <p:sp>
        <p:nvSpPr>
          <p:cNvPr id="391184" name="Text Box 16"/>
          <p:cNvSpPr txBox="1">
            <a:spLocks noChangeArrowheads="1"/>
          </p:cNvSpPr>
          <p:nvPr/>
        </p:nvSpPr>
        <p:spPr bwMode="auto">
          <a:xfrm>
            <a:off x="539750" y="4292600"/>
            <a:ext cx="82089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If you import text using the wrong filter, it might look like this:</a:t>
            </a:r>
          </a:p>
        </p:txBody>
      </p:sp>
      <p:sp>
        <p:nvSpPr>
          <p:cNvPr id="391185" name="Text Box 17"/>
          <p:cNvSpPr txBox="1">
            <a:spLocks noChangeArrowheads="1"/>
          </p:cNvSpPr>
          <p:nvPr/>
        </p:nvSpPr>
        <p:spPr bwMode="auto">
          <a:xfrm>
            <a:off x="539750" y="3429000"/>
            <a:ext cx="80645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This is especially important in publishing companies, who receive files created on different types of software.</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118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118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118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118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118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499"/>
                                          </p:stCondLst>
                                        </p:cTn>
                                        <p:tgtEl>
                                          <p:spTgt spid="3911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1182" grpId="0"/>
      <p:bldP spid="391183" grpId="0"/>
      <p:bldP spid="391184" grpId="0"/>
      <p:bldP spid="39118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right_button">
            <a:hlinkClick r:id="" action="ppaction://hlinkshowjump?jump=nextslid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4"/>
          <p:cNvSpPr txBox="1">
            <a:spLocks noChangeArrowheads="1"/>
          </p:cNvSpPr>
          <p:nvPr/>
        </p:nvSpPr>
        <p:spPr bwMode="auto">
          <a:xfrm>
            <a:off x="71438" y="71438"/>
            <a:ext cx="75612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spcBef>
                <a:spcPct val="50000"/>
              </a:spcBef>
            </a:pPr>
            <a:r>
              <a:rPr lang="en-GB" sz="2800">
                <a:solidFill>
                  <a:srgbClr val="5B0091"/>
                </a:solidFill>
              </a:rPr>
              <a:t>What else can it do?</a:t>
            </a:r>
            <a:r>
              <a:rPr lang="en-GB" sz="2800" b="1">
                <a:solidFill>
                  <a:srgbClr val="5B0091"/>
                </a:solidFill>
              </a:rPr>
              <a:t> </a:t>
            </a:r>
          </a:p>
        </p:txBody>
      </p:sp>
      <p:sp>
        <p:nvSpPr>
          <p:cNvPr id="3077" name="Text Box 6"/>
          <p:cNvSpPr txBox="1">
            <a:spLocks noChangeArrowheads="1"/>
          </p:cNvSpPr>
          <p:nvPr/>
        </p:nvSpPr>
        <p:spPr bwMode="auto">
          <a:xfrm>
            <a:off x="539750" y="898525"/>
            <a:ext cx="82089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r>
              <a:rPr lang="en-GB"/>
              <a:t>DTP is all about </a:t>
            </a:r>
            <a:r>
              <a:rPr lang="en-GB" b="1">
                <a:solidFill>
                  <a:srgbClr val="FF6600"/>
                </a:solidFill>
              </a:rPr>
              <a:t>layout</a:t>
            </a:r>
            <a:r>
              <a:rPr lang="en-GB"/>
              <a:t> and attention to detail.</a:t>
            </a:r>
          </a:p>
        </p:txBody>
      </p:sp>
      <p:pic>
        <p:nvPicPr>
          <p:cNvPr id="3078" name="Picture 7" descr="flash ic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97725" y="71438"/>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ontrols>
      <mc:AlternateContent xmlns:mc="http://schemas.openxmlformats.org/markup-compatibility/2006">
        <mc:Choice xmlns:v="urn:schemas-microsoft-com:vml" Requires="v">
          <p:control spid="3074" r:id="rId2" imgW="7634631" imgH="5040762"/>
        </mc:Choice>
        <mc:Fallback>
          <p:control r:id="rId2" imgW="7634631" imgH="5040762">
            <p:pic>
              <p:nvPicPr>
                <p:cNvPr id="0" name="ShockwaveFlash1"/>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754063" y="1412875"/>
                  <a:ext cx="7634287" cy="5040313"/>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2"/>
          <p:cNvSpPr txBox="1">
            <a:spLocks noChangeArrowheads="1"/>
          </p:cNvSpPr>
          <p:nvPr/>
        </p:nvSpPr>
        <p:spPr bwMode="auto">
          <a:xfrm>
            <a:off x="71438" y="71438"/>
            <a:ext cx="75612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10066"/>
                </a:solidFill>
                <a:latin typeface="Arial" charset="0"/>
              </a:defRPr>
            </a:lvl1pPr>
            <a:lvl2pPr marL="742950" indent="-285750" eaLnBrk="0" hangingPunct="0">
              <a:defRPr sz="2400">
                <a:solidFill>
                  <a:srgbClr val="010066"/>
                </a:solidFill>
                <a:latin typeface="Arial" charset="0"/>
              </a:defRPr>
            </a:lvl2pPr>
            <a:lvl3pPr marL="1143000" indent="-228600" eaLnBrk="0" hangingPunct="0">
              <a:defRPr sz="2400">
                <a:solidFill>
                  <a:srgbClr val="010066"/>
                </a:solidFill>
                <a:latin typeface="Arial" charset="0"/>
              </a:defRPr>
            </a:lvl3pPr>
            <a:lvl4pPr marL="1600200" indent="-228600" eaLnBrk="0" hangingPunct="0">
              <a:defRPr sz="2400">
                <a:solidFill>
                  <a:srgbClr val="010066"/>
                </a:solidFill>
                <a:latin typeface="Arial" charset="0"/>
              </a:defRPr>
            </a:lvl4pPr>
            <a:lvl5pPr marL="2057400" indent="-228600" eaLnBrk="0" hangingPunct="0">
              <a:defRPr sz="2400">
                <a:solidFill>
                  <a:srgbClr val="010066"/>
                </a:solidFill>
                <a:latin typeface="Arial" charset="0"/>
              </a:defRPr>
            </a:lvl5pPr>
            <a:lvl6pPr marL="2514600" indent="-228600" eaLnBrk="0" fontAlgn="base" hangingPunct="0">
              <a:spcBef>
                <a:spcPct val="0"/>
              </a:spcBef>
              <a:spcAft>
                <a:spcPct val="0"/>
              </a:spcAft>
              <a:defRPr sz="2400">
                <a:solidFill>
                  <a:srgbClr val="010066"/>
                </a:solidFill>
                <a:latin typeface="Arial" charset="0"/>
              </a:defRPr>
            </a:lvl6pPr>
            <a:lvl7pPr marL="2971800" indent="-228600" eaLnBrk="0" fontAlgn="base" hangingPunct="0">
              <a:spcBef>
                <a:spcPct val="0"/>
              </a:spcBef>
              <a:spcAft>
                <a:spcPct val="0"/>
              </a:spcAft>
              <a:defRPr sz="2400">
                <a:solidFill>
                  <a:srgbClr val="010066"/>
                </a:solidFill>
                <a:latin typeface="Arial" charset="0"/>
              </a:defRPr>
            </a:lvl7pPr>
            <a:lvl8pPr marL="3429000" indent="-228600" eaLnBrk="0" fontAlgn="base" hangingPunct="0">
              <a:spcBef>
                <a:spcPct val="0"/>
              </a:spcBef>
              <a:spcAft>
                <a:spcPct val="0"/>
              </a:spcAft>
              <a:defRPr sz="2400">
                <a:solidFill>
                  <a:srgbClr val="010066"/>
                </a:solidFill>
                <a:latin typeface="Arial" charset="0"/>
              </a:defRPr>
            </a:lvl8pPr>
            <a:lvl9pPr marL="3886200" indent="-228600" eaLnBrk="0" fontAlgn="base" hangingPunct="0">
              <a:spcBef>
                <a:spcPct val="0"/>
              </a:spcBef>
              <a:spcAft>
                <a:spcPct val="0"/>
              </a:spcAft>
              <a:defRPr sz="2400">
                <a:solidFill>
                  <a:srgbClr val="010066"/>
                </a:solidFill>
                <a:latin typeface="Arial" charset="0"/>
              </a:defRPr>
            </a:lvl9pPr>
          </a:lstStyle>
          <a:p>
            <a:pPr eaLnBrk="1" hangingPunct="1">
              <a:spcBef>
                <a:spcPct val="50000"/>
              </a:spcBef>
            </a:pPr>
            <a:r>
              <a:rPr lang="en-GB" sz="2800">
                <a:solidFill>
                  <a:srgbClr val="5B0091"/>
                </a:solidFill>
              </a:rPr>
              <a:t>Can I have a go?</a:t>
            </a:r>
            <a:endParaRPr lang="en-GB" sz="2800" b="1">
              <a:solidFill>
                <a:srgbClr val="5B0091"/>
              </a:solidFill>
            </a:endParaRPr>
          </a:p>
        </p:txBody>
      </p:sp>
      <p:pic>
        <p:nvPicPr>
          <p:cNvPr id="4100" name="Picture 3" descr="right_button">
            <a:hlinkClick r:id="" action="ppaction://hlinkshowjump?jump=nextslide"/>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8" descr="flash ic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97725" y="71438"/>
            <a:ext cx="600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ontrols>
      <mc:AlternateContent xmlns:mc="http://schemas.openxmlformats.org/markup-compatibility/2006">
        <mc:Choice xmlns:v="urn:schemas-microsoft-com:vml" Requires="v">
          <p:control spid="4098" r:id="rId2" imgW="8426342" imgH="5185068"/>
        </mc:Choice>
        <mc:Fallback>
          <p:control r:id="rId2" imgW="8426342" imgH="5185068">
            <p:pic>
              <p:nvPicPr>
                <p:cNvPr id="0" name="ShockwaveFlash1"/>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323850" y="908050"/>
                  <a:ext cx="8426450" cy="5184775"/>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rgbClr val="010066"/>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rgbClr val="01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5891</TotalTime>
  <Words>494</Words>
  <Application>Microsoft Office PowerPoint</Application>
  <PresentationFormat>On-screen Show (4:3)</PresentationFormat>
  <Paragraphs>46</Paragraphs>
  <Slides>11</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Default Design</vt:lpstr>
      <vt:lpstr>Desktop Publishing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i. Desktop Publishing</dc:title>
  <dc:subject>Boardworks ICT KS4</dc:subject>
  <dc:creator>Boardworks Ltd</dc:creator>
  <cp:lastModifiedBy>Teacher E-Solutions</cp:lastModifiedBy>
  <cp:revision>204</cp:revision>
  <dcterms:created xsi:type="dcterms:W3CDTF">2003-08-14T14:33:10Z</dcterms:created>
  <dcterms:modified xsi:type="dcterms:W3CDTF">2019-01-18T19:05:43Z</dcterms:modified>
</cp:coreProperties>
</file>