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76" r:id="rId2"/>
    <p:sldId id="477" r:id="rId3"/>
    <p:sldId id="493" r:id="rId4"/>
    <p:sldId id="488" r:id="rId5"/>
    <p:sldId id="478" r:id="rId6"/>
    <p:sldId id="480" r:id="rId7"/>
    <p:sldId id="479" r:id="rId8"/>
    <p:sldId id="482" r:id="rId9"/>
    <p:sldId id="483" r:id="rId10"/>
    <p:sldId id="484" r:id="rId11"/>
    <p:sldId id="494" r:id="rId12"/>
    <p:sldId id="485" r:id="rId13"/>
    <p:sldId id="490" r:id="rId14"/>
    <p:sldId id="486" r:id="rId15"/>
    <p:sldId id="487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D60093"/>
    <a:srgbClr val="CC00FF"/>
    <a:srgbClr val="9933FF"/>
    <a:srgbClr val="9966FF"/>
    <a:srgbClr val="FFFFFF"/>
    <a:srgbClr val="CC66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67" autoAdjust="0"/>
  </p:normalViewPr>
  <p:slideViewPr>
    <p:cSldViewPr>
      <p:cViewPr>
        <p:scale>
          <a:sx n="81" d="100"/>
          <a:sy n="81" d="100"/>
        </p:scale>
        <p:origin x="-58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B124CA1-461F-459C-BC73-883C7EB8B7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225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F4FD49-2D21-46D4-A9E5-9D3A262343A4}" type="slidenum">
              <a:rPr lang="en-GB" sz="1200"/>
              <a:pPr eaLnBrk="1" hangingPunct="1"/>
              <a:t>1</a:t>
            </a:fld>
            <a:endParaRPr lang="en-GB" sz="120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1A36D4D-A9E6-447B-B763-F52A3B599AB1}" type="slidenum">
              <a:rPr lang="en-GB" sz="1200"/>
              <a:pPr eaLnBrk="1" hangingPunct="1"/>
              <a:t>10</a:t>
            </a:fld>
            <a:endParaRPr lang="en-GB" sz="120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080F9F-E932-4640-B2ED-7E4881F6E36F}" type="slidenum">
              <a:rPr lang="en-GB" sz="1200"/>
              <a:pPr eaLnBrk="1" hangingPunct="1"/>
              <a:t>12</a:t>
            </a:fld>
            <a:endParaRPr lang="en-GB" sz="120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FF5998-3C98-4C42-9353-6FE4503BA11A}" type="slidenum">
              <a:rPr lang="en-GB" sz="1200"/>
              <a:pPr eaLnBrk="1" hangingPunct="1"/>
              <a:t>13</a:t>
            </a:fld>
            <a:endParaRPr lang="en-GB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47DF05-234A-4356-921B-432E009E6E79}" type="slidenum">
              <a:rPr lang="en-GB" sz="1200"/>
              <a:pPr eaLnBrk="1" hangingPunct="1"/>
              <a:t>14</a:t>
            </a:fld>
            <a:endParaRPr lang="en-GB" sz="120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1EB10F-0E0A-4AA5-B921-4C056EE1C626}" type="slidenum">
              <a:rPr lang="en-GB" sz="1200"/>
              <a:pPr eaLnBrk="1" hangingPunct="1"/>
              <a:t>15</a:t>
            </a:fld>
            <a:endParaRPr lang="en-GB" sz="12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9F7648-7158-4E83-9867-297049969FA1}" type="slidenum">
              <a:rPr lang="en-GB" sz="1200"/>
              <a:pPr eaLnBrk="1" hangingPunct="1"/>
              <a:t>2</a:t>
            </a:fld>
            <a:endParaRPr lang="en-GB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C84863-6100-4448-90BA-27DA333477C3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C2AC85-3233-4243-A7D6-55D18B5C9278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2EAA47-D77C-4DCE-A2C6-4BB427908673}" type="slidenum">
              <a:rPr lang="en-GB" sz="1200"/>
              <a:pPr eaLnBrk="1" hangingPunct="1"/>
              <a:t>5</a:t>
            </a:fld>
            <a:endParaRPr lang="en-GB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75CD7BC-90D2-4372-BFA1-98D6A0813DE8}" type="slidenum">
              <a:rPr lang="en-GB" sz="1200"/>
              <a:pPr eaLnBrk="1" hangingPunct="1"/>
              <a:t>6</a:t>
            </a:fld>
            <a:endParaRPr lang="en-GB" sz="120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6D66AE-9FF9-49F8-BFF5-195C9F99EE65}" type="slidenum">
              <a:rPr lang="en-GB" sz="1200"/>
              <a:pPr eaLnBrk="1" hangingPunct="1"/>
              <a:t>7</a:t>
            </a:fld>
            <a:endParaRPr lang="en-GB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E58524-C150-402C-8217-E78BF282EA8D}" type="slidenum">
              <a:rPr lang="en-GB" sz="1200"/>
              <a:pPr eaLnBrk="1" hangingPunct="1"/>
              <a:t>8</a:t>
            </a:fld>
            <a:endParaRPr lang="en-GB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5C180D-F865-4C43-8634-8BB70488D2E3}" type="slidenum">
              <a:rPr lang="en-GB" sz="1200"/>
              <a:pPr eaLnBrk="1" hangingPunct="1"/>
              <a:t>9</a:t>
            </a:fld>
            <a:endParaRPr lang="en-GB" sz="12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8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0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8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8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810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1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6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7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476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33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697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 userDrawn="1"/>
        </p:nvSpPr>
        <p:spPr bwMode="auto">
          <a:xfrm>
            <a:off x="6629400" y="64008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200">
                <a:solidFill>
                  <a:srgbClr val="FFFFFF"/>
                </a:solidFill>
                <a:latin typeface="Tahoma" pitchFamily="34" charset="0"/>
              </a:rPr>
              <a:t>GCSE ICT 3</a:t>
            </a:r>
            <a:r>
              <a:rPr lang="en-GB" sz="1200" baseline="30000">
                <a:solidFill>
                  <a:srgbClr val="FFFFFF"/>
                </a:solidFill>
                <a:latin typeface="Tahoma" pitchFamily="34" charset="0"/>
              </a:rPr>
              <a:t>rd</a:t>
            </a:r>
            <a:r>
              <a:rPr lang="en-GB" sz="1200">
                <a:solidFill>
                  <a:srgbClr val="FFFFFF"/>
                </a:solidFill>
                <a:latin typeface="Tahoma" pitchFamily="34" charset="0"/>
              </a:rPr>
              <a:t> Edition</a:t>
            </a: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68413"/>
          </a:xfrm>
          <a:prstGeom prst="rect">
            <a:avLst/>
          </a:prstGeom>
          <a:gradFill rotWithShape="1">
            <a:gsLst>
              <a:gs pos="0">
                <a:srgbClr val="CC66FF">
                  <a:alpha val="89000"/>
                </a:srgbClr>
              </a:gs>
              <a:gs pos="100000">
                <a:srgbClr val="CC99FF">
                  <a:alpha val="39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gradFill rotWithShape="1">
            <a:gsLst>
              <a:gs pos="0">
                <a:srgbClr val="CC99FF">
                  <a:alpha val="39000"/>
                </a:srgbClr>
              </a:gs>
              <a:gs pos="100000">
                <a:srgbClr val="CC66FF">
                  <a:alpha val="89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11"/>
          <p:cNvSpPr txBox="1">
            <a:spLocks noChangeArrowheads="1"/>
          </p:cNvSpPr>
          <p:nvPr userDrawn="1"/>
        </p:nvSpPr>
        <p:spPr bwMode="auto">
          <a:xfrm>
            <a:off x="7308850" y="6583363"/>
            <a:ext cx="1835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200" b="1">
                <a:solidFill>
                  <a:srgbClr val="D60093"/>
                </a:solidFill>
                <a:latin typeface="Tahoma" pitchFamily="34" charset="0"/>
              </a:rPr>
              <a:t>GCSE ICT 3</a:t>
            </a:r>
            <a:r>
              <a:rPr lang="en-GB" sz="1200" b="1" baseline="30000">
                <a:solidFill>
                  <a:srgbClr val="D60093"/>
                </a:solidFill>
                <a:latin typeface="Tahoma" pitchFamily="34" charset="0"/>
              </a:rPr>
              <a:t>rd</a:t>
            </a:r>
            <a:r>
              <a:rPr lang="en-GB" sz="1200" b="1">
                <a:solidFill>
                  <a:srgbClr val="D60093"/>
                </a:solidFill>
                <a:latin typeface="Tahoma" pitchFamily="34" charset="0"/>
              </a:rPr>
              <a:t> Edition</a:t>
            </a:r>
          </a:p>
        </p:txBody>
      </p:sp>
      <p:sp>
        <p:nvSpPr>
          <p:cNvPr id="1030" name="Text Box 12"/>
          <p:cNvSpPr txBox="1">
            <a:spLocks noChangeArrowheads="1"/>
          </p:cNvSpPr>
          <p:nvPr userDrawn="1"/>
        </p:nvSpPr>
        <p:spPr bwMode="auto">
          <a:xfrm>
            <a:off x="1547813" y="268288"/>
            <a:ext cx="693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rgbClr val="D60093"/>
                </a:solidFill>
                <a:latin typeface="Tahoma" pitchFamily="34" charset="0"/>
              </a:rPr>
              <a:t>The Internet</a:t>
            </a:r>
          </a:p>
        </p:txBody>
      </p:sp>
      <p:sp>
        <p:nvSpPr>
          <p:cNvPr id="1031" name="Text Box 13"/>
          <p:cNvSpPr txBox="1">
            <a:spLocks noChangeArrowheads="1"/>
          </p:cNvSpPr>
          <p:nvPr userDrawn="1"/>
        </p:nvSpPr>
        <p:spPr bwMode="auto">
          <a:xfrm>
            <a:off x="304800" y="115888"/>
            <a:ext cx="13144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solidFill>
                  <a:srgbClr val="D60093"/>
                </a:solidFill>
                <a:latin typeface="Tahoma" pitchFamily="34" charset="0"/>
              </a:rPr>
              <a:t>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2" name="Rectangle 4"/>
          <p:cNvSpPr>
            <a:spLocks noChangeArrowheads="1"/>
          </p:cNvSpPr>
          <p:nvPr/>
        </p:nvSpPr>
        <p:spPr bwMode="auto">
          <a:xfrm>
            <a:off x="468313" y="1484313"/>
            <a:ext cx="8064500" cy="429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The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Internet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links private PCs, public networks and business networks together using telephone lines to form one vast world-wide network.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It allows computer users to share and exchange information with each other wherever they are in the world.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The information on the Internet comes in many different formats.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These range from simple e-mail text files to music, video clips, computer software and even live television pictures.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2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2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2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2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2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2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2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3" name="Rectangle 3"/>
          <p:cNvSpPr>
            <a:spLocks noChangeArrowheads="1"/>
          </p:cNvSpPr>
          <p:nvPr/>
        </p:nvSpPr>
        <p:spPr bwMode="auto">
          <a:xfrm>
            <a:off x="395288" y="1412875"/>
            <a:ext cx="80645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Online booking systems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allow Internet users to check the availability of and book things like:</a:t>
            </a:r>
          </a:p>
          <a:p>
            <a:pPr lvl="1"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theatre, cinema and concert tickets;</a:t>
            </a:r>
          </a:p>
          <a:p>
            <a:pPr lvl="1"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seats on coaches, trains and aeroplanes; </a:t>
            </a:r>
          </a:p>
          <a:p>
            <a:pPr lvl="1"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hotel rooms.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An online booking system is essentially a web site that can be used to access a remote database.</a:t>
            </a:r>
            <a:endParaRPr lang="en-GB">
              <a:solidFill>
                <a:srgbClr val="D6009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9828" name="Picture 4" descr="2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5903913" cy="4456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8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323850" y="1268413"/>
            <a:ext cx="8064500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Dangers of the Internet:</a:t>
            </a:r>
          </a:p>
          <a:p>
            <a:pPr lvl="1"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hackers;</a:t>
            </a:r>
          </a:p>
          <a:p>
            <a:pPr lvl="1"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viruses;</a:t>
            </a:r>
          </a:p>
          <a:p>
            <a:pPr lvl="1"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undesirable material.</a:t>
            </a:r>
          </a:p>
        </p:txBody>
      </p:sp>
      <p:sp>
        <p:nvSpPr>
          <p:cNvPr id="462852" name="Rectangle 4"/>
          <p:cNvSpPr>
            <a:spLocks noChangeArrowheads="1"/>
          </p:cNvSpPr>
          <p:nvPr/>
        </p:nvSpPr>
        <p:spPr bwMode="auto">
          <a:xfrm>
            <a:off x="323850" y="3573463"/>
            <a:ext cx="80645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Hackers c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an be stopped using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firewall software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Viruses are often spread via e-mail and can be removed using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virus checking programs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Undesirable material can be blocked using special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filtering software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and adult supervision.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2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2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2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2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2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2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build="p" bldLvl="2" autoUpdateAnimBg="0"/>
      <p:bldP spid="46285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1635" name="Picture 3" descr="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557338"/>
            <a:ext cx="6265862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Rectangle 3"/>
          <p:cNvSpPr>
            <a:spLocks noChangeArrowheads="1"/>
          </p:cNvSpPr>
          <p:nvPr/>
        </p:nvSpPr>
        <p:spPr bwMode="auto">
          <a:xfrm>
            <a:off x="395288" y="1341438"/>
            <a:ext cx="8064500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Advantages of the Internet:</a:t>
            </a:r>
          </a:p>
          <a:p>
            <a:pPr lvl="1">
              <a:spcBef>
                <a:spcPct val="2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easy communication with other people around the world;</a:t>
            </a:r>
          </a:p>
          <a:p>
            <a:pPr lvl="1">
              <a:spcBef>
                <a:spcPct val="2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valuable learning resource because Internet skills will be needed for jobs in the future;</a:t>
            </a:r>
          </a:p>
          <a:p>
            <a:pPr lvl="1">
              <a:spcBef>
                <a:spcPct val="2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enables more people to work from home;</a:t>
            </a:r>
          </a:p>
          <a:p>
            <a:pPr lvl="1">
              <a:spcBef>
                <a:spcPct val="2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a vast amount of information can be accessed;</a:t>
            </a:r>
          </a:p>
          <a:p>
            <a:pPr lvl="1">
              <a:spcBef>
                <a:spcPct val="2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up-to-date information can be accessed on-line without the need to await publication;</a:t>
            </a:r>
          </a:p>
          <a:p>
            <a:pPr lvl="1">
              <a:spcBef>
                <a:spcPct val="2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publishing documents on the Internet saves paper;</a:t>
            </a:r>
          </a:p>
          <a:p>
            <a:pPr lvl="1">
              <a:spcBef>
                <a:spcPct val="2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a valuable resource for companies to advertise and conduct business.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7" name="Rectangle 3"/>
          <p:cNvSpPr>
            <a:spLocks noChangeArrowheads="1"/>
          </p:cNvSpPr>
          <p:nvPr/>
        </p:nvSpPr>
        <p:spPr bwMode="auto">
          <a:xfrm>
            <a:off x="395288" y="1281113"/>
            <a:ext cx="828040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Disadvantages of the Internet:</a:t>
            </a:r>
          </a:p>
          <a:p>
            <a:pPr lvl="1">
              <a:spcBef>
                <a:spcPct val="15000"/>
              </a:spcBef>
            </a:pPr>
            <a:r>
              <a:rPr lang="en-US" sz="2300">
                <a:solidFill>
                  <a:srgbClr val="D60093"/>
                </a:solidFill>
                <a:latin typeface="Tahoma" pitchFamily="34" charset="0"/>
              </a:rPr>
              <a:t>much of the information isn’t checked and may be incorrect or irrelevant;</a:t>
            </a:r>
          </a:p>
          <a:p>
            <a:pPr lvl="1">
              <a:spcBef>
                <a:spcPct val="15000"/>
              </a:spcBef>
            </a:pPr>
            <a:r>
              <a:rPr lang="en-US" sz="2300">
                <a:solidFill>
                  <a:srgbClr val="D60093"/>
                </a:solidFill>
                <a:latin typeface="Tahoma" pitchFamily="34" charset="0"/>
              </a:rPr>
              <a:t>a large amount of undesirable material, such as pornography, is readily available;</a:t>
            </a:r>
          </a:p>
          <a:p>
            <a:pPr lvl="1">
              <a:spcBef>
                <a:spcPct val="15000"/>
              </a:spcBef>
            </a:pPr>
            <a:r>
              <a:rPr lang="en-US" sz="2300">
                <a:solidFill>
                  <a:srgbClr val="D60093"/>
                </a:solidFill>
                <a:latin typeface="Tahoma" pitchFamily="34" charset="0"/>
              </a:rPr>
              <a:t>messages sent across the Internet can be easily intercepted and are open to abuse by others;</a:t>
            </a:r>
          </a:p>
          <a:p>
            <a:pPr lvl="1">
              <a:spcBef>
                <a:spcPct val="15000"/>
              </a:spcBef>
            </a:pPr>
            <a:r>
              <a:rPr lang="en-US" sz="2300">
                <a:solidFill>
                  <a:srgbClr val="D60093"/>
                </a:solidFill>
                <a:latin typeface="Tahoma" pitchFamily="34" charset="0"/>
              </a:rPr>
              <a:t>large telephone bills can easily be run up;</a:t>
            </a:r>
          </a:p>
          <a:p>
            <a:pPr lvl="1">
              <a:spcBef>
                <a:spcPct val="15000"/>
              </a:spcBef>
            </a:pPr>
            <a:r>
              <a:rPr lang="en-US" sz="2300">
                <a:solidFill>
                  <a:srgbClr val="D60093"/>
                </a:solidFill>
                <a:latin typeface="Tahoma" pitchFamily="34" charset="0"/>
              </a:rPr>
              <a:t>too much time spent on the Internet could result in a lack of face-to-face interaction with others and a loss of social skills;</a:t>
            </a:r>
          </a:p>
          <a:p>
            <a:pPr lvl="1">
              <a:spcBef>
                <a:spcPct val="15000"/>
              </a:spcBef>
            </a:pPr>
            <a:r>
              <a:rPr lang="en-US" sz="2300">
                <a:solidFill>
                  <a:srgbClr val="D60093"/>
                </a:solidFill>
                <a:latin typeface="Tahoma" pitchFamily="34" charset="0"/>
              </a:rPr>
              <a:t>going on-line runs the risk of hackers or viruses being able to damage your computer</a:t>
            </a:r>
            <a:r>
              <a:rPr lang="en-GB" sz="2300">
                <a:solidFill>
                  <a:srgbClr val="D60093"/>
                </a:solidFill>
                <a:latin typeface="Tahoma" pitchFamily="34" charset="0"/>
              </a:rPr>
              <a:t>.</a:t>
            </a:r>
            <a:endParaRPr lang="en-US" sz="2300">
              <a:solidFill>
                <a:srgbClr val="D6009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6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6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6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6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6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6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468313" y="1412875"/>
            <a:ext cx="80645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The simplest way to connect to the Internet is to use a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dial-up connection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This type of connection requires a computer with a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modem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and access to a telephone line.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A modem converts a digital signal into an equivalent analogue signal that can be sent down a telephone line.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At the destination another modem is needed to convert the analogue signal back into a digital signal, which the receiving computer can understand.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ChangeArrowheads="1"/>
          </p:cNvSpPr>
          <p:nvPr/>
        </p:nvSpPr>
        <p:spPr bwMode="auto">
          <a:xfrm>
            <a:off x="468313" y="1412875"/>
            <a:ext cx="80645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The speed of a modem is measured in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kilobits per second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(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Kbps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) – this is a measure of how fast data can be transferred.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Dial-up modem connections offer data transfer speeds of up to 52 Kbps.</a:t>
            </a:r>
          </a:p>
          <a:p>
            <a:pPr>
              <a:spcBef>
                <a:spcPct val="50000"/>
              </a:spcBef>
            </a:pP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ISDN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digital telephone lines offer a faster connection to the Internet.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ISDN connections offer data transfer speeds of up to 128 Kbps.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7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7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7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7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7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7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7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7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7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ChangeArrowheads="1"/>
          </p:cNvSpPr>
          <p:nvPr/>
        </p:nvSpPr>
        <p:spPr bwMode="auto">
          <a:xfrm>
            <a:off x="395288" y="1327150"/>
            <a:ext cx="8424862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5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Dialup modems and ISDN lines are gradually being replaced by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broadband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connections that use a system called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ADSL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 </a:t>
            </a:r>
          </a:p>
          <a:p>
            <a:pPr>
              <a:spcBef>
                <a:spcPct val="35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Broadband connections allow round-the-clock Internet access without having to dial a special telephone number and wait for a connection to be established. </a:t>
            </a:r>
          </a:p>
          <a:p>
            <a:pPr>
              <a:spcBef>
                <a:spcPct val="35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ASDL is much faster than ISDN typically offering data transfer speeds of between 500 Kbps and 1,000 Kbps.</a:t>
            </a:r>
          </a:p>
          <a:p>
            <a:pPr>
              <a:spcBef>
                <a:spcPct val="35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Some larger organisations use a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leased line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as their method of connection. </a:t>
            </a:r>
          </a:p>
          <a:p>
            <a:pPr>
              <a:spcBef>
                <a:spcPct val="35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This is a private telephone line which is permanently open 24 hours a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7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7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7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7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395288" y="1341438"/>
            <a:ext cx="8280400" cy="40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An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Internet Service Provider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is a commercial organisation, which provides a connection to the Internet for other businesses or individuals. </a:t>
            </a:r>
          </a:p>
          <a:p>
            <a:pPr>
              <a:spcBef>
                <a:spcPct val="30000"/>
              </a:spcBef>
            </a:pP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Search engines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allow users to surf the Internet for information by entering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keywords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Web addresses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give the location of individual sites on the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World Wide Web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A web site can be quickly accessed using its address which is often referred to as a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URL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or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Uniform Resource Locator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395288" y="1419225"/>
            <a:ext cx="8353425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A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Uniform Resource Locator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or </a:t>
            </a: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URL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gives the location of an individual site on the World Wide Web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Most URLs start with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http//:www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URLs 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often reveal the country of origin such as </a:t>
            </a: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.uk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for the United Kingdom.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  <a:latin typeface="Tahoma" pitchFamily="34" charset="0"/>
              </a:rPr>
              <a:t>URLs also indicate whether a site is commercial with either </a:t>
            </a: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.co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or </a:t>
            </a: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.com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for a commercial organisation, </a:t>
            </a: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.gov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for a government organisation and </a:t>
            </a: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.ac</a:t>
            </a:r>
            <a:r>
              <a:rPr lang="en-US">
                <a:solidFill>
                  <a:srgbClr val="D60093"/>
                </a:solidFill>
                <a:latin typeface="Tahoma" pitchFamily="34" charset="0"/>
              </a:rPr>
              <a:t> for academic organisations.</a:t>
            </a:r>
            <a:endParaRPr lang="en-GB">
              <a:solidFill>
                <a:srgbClr val="D6009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2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2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3" name="Rectangle 3"/>
          <p:cNvSpPr>
            <a:spLocks noChangeArrowheads="1"/>
          </p:cNvSpPr>
          <p:nvPr/>
        </p:nvSpPr>
        <p:spPr bwMode="auto">
          <a:xfrm>
            <a:off x="395288" y="1341438"/>
            <a:ext cx="80645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Many businesses now have websites that allow Internet users to buy their goods or services online at any time of day or night throughout the year.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This type of </a:t>
            </a: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online shopping</a:t>
            </a:r>
            <a:r>
              <a:rPr lang="en-GB">
                <a:solidFill>
                  <a:srgbClr val="D60093"/>
                </a:solidFill>
                <a:latin typeface="Tahoma" pitchFamily="34" charset="0"/>
              </a:rPr>
              <a:t> also offers the advantages of not needing to travel anywhere or get pushed around in crowded shops.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Some companies do all of their business over the Internet and have no ordinary shops. </a:t>
            </a:r>
            <a:endParaRPr lang="en-US">
              <a:solidFill>
                <a:srgbClr val="D6009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7" name="Rectangle 3"/>
          <p:cNvSpPr>
            <a:spLocks noChangeArrowheads="1"/>
          </p:cNvSpPr>
          <p:nvPr/>
        </p:nvSpPr>
        <p:spPr bwMode="auto">
          <a:xfrm>
            <a:off x="395288" y="1412875"/>
            <a:ext cx="8424862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D60093"/>
                </a:solidFill>
                <a:latin typeface="Tahoma" pitchFamily="34" charset="0"/>
              </a:rPr>
              <a:t>Advantages of online shopping:</a:t>
            </a:r>
          </a:p>
          <a:p>
            <a:pPr>
              <a:spcBef>
                <a:spcPct val="50000"/>
              </a:spcBef>
            </a:pPr>
            <a:r>
              <a:rPr lang="en-US" sz="2200">
                <a:solidFill>
                  <a:srgbClr val="D60093"/>
                </a:solidFill>
                <a:latin typeface="Tahoma" pitchFamily="34" charset="0"/>
              </a:rPr>
              <a:t>money doesn’t have to be spent on normal business overheads like renting shops and paying employees; </a:t>
            </a:r>
          </a:p>
          <a:p>
            <a:pPr>
              <a:spcBef>
                <a:spcPct val="50000"/>
              </a:spcBef>
            </a:pPr>
            <a:r>
              <a:rPr lang="en-US" sz="2200">
                <a:solidFill>
                  <a:srgbClr val="D60093"/>
                </a:solidFill>
                <a:latin typeface="Tahoma" pitchFamily="34" charset="0"/>
              </a:rPr>
              <a:t>customers can be offered a much wider choice of goods because they can be ordered from suppliers as required rather than having to be kept available on the shelves all the time;</a:t>
            </a:r>
          </a:p>
          <a:p>
            <a:pPr>
              <a:spcBef>
                <a:spcPct val="50000"/>
              </a:spcBef>
            </a:pPr>
            <a:r>
              <a:rPr lang="en-US" sz="2200">
                <a:solidFill>
                  <a:srgbClr val="D60093"/>
                </a:solidFill>
                <a:latin typeface="Tahoma" pitchFamily="34" charset="0"/>
              </a:rPr>
              <a:t>money is not tied up in unsold stock or wasted on products that aren’t popular;</a:t>
            </a:r>
          </a:p>
          <a:p>
            <a:pPr>
              <a:spcBef>
                <a:spcPct val="50000"/>
              </a:spcBef>
            </a:pPr>
            <a:r>
              <a:rPr lang="en-US" sz="2200">
                <a:solidFill>
                  <a:srgbClr val="D60093"/>
                </a:solidFill>
                <a:latin typeface="Tahoma" pitchFamily="34" charset="0"/>
              </a:rPr>
              <a:t>data about customers and their buying habits can be collected directly and used to offer a much more personalised service tailored to suit the needs of an individual customer.</a:t>
            </a:r>
            <a:endParaRPr lang="en-GB" sz="2200">
              <a:solidFill>
                <a:srgbClr val="D6009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5" name="Rectangle 3"/>
          <p:cNvSpPr>
            <a:spLocks noChangeArrowheads="1"/>
          </p:cNvSpPr>
          <p:nvPr/>
        </p:nvSpPr>
        <p:spPr bwMode="auto">
          <a:xfrm>
            <a:off x="395288" y="1412875"/>
            <a:ext cx="8064500" cy="370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b="1">
                <a:solidFill>
                  <a:srgbClr val="D60093"/>
                </a:solidFill>
                <a:latin typeface="Tahoma" pitchFamily="34" charset="0"/>
              </a:rPr>
              <a:t>Disadvantages of online shopping:</a:t>
            </a:r>
            <a:endParaRPr lang="en-US" b="1">
              <a:solidFill>
                <a:srgbClr val="D60093"/>
              </a:solidFill>
              <a:latin typeface="Tahoma" pitchFamily="34" charset="0"/>
            </a:endParaRPr>
          </a:p>
          <a:p>
            <a:pPr lvl="1">
              <a:spcBef>
                <a:spcPct val="3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debit or credit card numbers can be intercepted by hackers during transmission and used to make unauthorised purchases; </a:t>
            </a:r>
          </a:p>
          <a:p>
            <a:pPr lvl="1">
              <a:spcBef>
                <a:spcPct val="3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criminals can set up fake web sites offering goods or services often using the name of a genuine company;</a:t>
            </a:r>
          </a:p>
          <a:p>
            <a:pPr lvl="1">
              <a:spcBef>
                <a:spcPct val="30000"/>
              </a:spcBef>
            </a:pPr>
            <a:r>
              <a:rPr lang="en-GB">
                <a:solidFill>
                  <a:srgbClr val="D60093"/>
                </a:solidFill>
                <a:latin typeface="Tahoma" pitchFamily="34" charset="0"/>
              </a:rPr>
              <a:t>it is much easier for a business to gather information about its rivals by simply accessing their web sites — this can make it much harder to remain competitive.</a:t>
            </a:r>
            <a:endParaRPr lang="en-US">
              <a:solidFill>
                <a:srgbClr val="D6009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0099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A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985</Words>
  <Application>Microsoft Office PowerPoint</Application>
  <PresentationFormat>On-screen Show (4:3)</PresentationFormat>
  <Paragraphs>78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Times New Roman</vt:lpstr>
      <vt:lpstr>Arial</vt:lpstr>
      <vt:lpstr>Tahoma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 Evans</dc:creator>
  <cp:lastModifiedBy>Teacher E-Solutions</cp:lastModifiedBy>
  <cp:revision>105</cp:revision>
  <dcterms:created xsi:type="dcterms:W3CDTF">2000-08-15T19:55:52Z</dcterms:created>
  <dcterms:modified xsi:type="dcterms:W3CDTF">2019-01-18T16:42:54Z</dcterms:modified>
</cp:coreProperties>
</file>