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sldIdLst>
    <p:sldId id="256" r:id="rId2"/>
    <p:sldId id="275" r:id="rId3"/>
    <p:sldId id="276" r:id="rId4"/>
    <p:sldId id="277" r:id="rId5"/>
    <p:sldId id="278" r:id="rId6"/>
    <p:sldId id="297" r:id="rId7"/>
    <p:sldId id="298" r:id="rId8"/>
    <p:sldId id="299" r:id="rId9"/>
    <p:sldId id="300" r:id="rId10"/>
    <p:sldId id="303" r:id="rId11"/>
    <p:sldId id="306" r:id="rId12"/>
    <p:sldId id="304" r:id="rId13"/>
    <p:sldId id="305" r:id="rId14"/>
    <p:sldId id="301" r:id="rId15"/>
    <p:sldId id="302" r:id="rId16"/>
    <p:sldId id="295" r:id="rId17"/>
    <p:sldId id="296" r:id="rId18"/>
    <p:sldId id="257" r:id="rId19"/>
    <p:sldId id="258" r:id="rId20"/>
    <p:sldId id="279" r:id="rId21"/>
    <p:sldId id="259" r:id="rId22"/>
    <p:sldId id="280" r:id="rId23"/>
    <p:sldId id="282" r:id="rId24"/>
    <p:sldId id="265" r:id="rId25"/>
    <p:sldId id="281" r:id="rId26"/>
    <p:sldId id="292" r:id="rId27"/>
    <p:sldId id="293" r:id="rId28"/>
    <p:sldId id="294" r:id="rId29"/>
    <p:sldId id="262" r:id="rId30"/>
    <p:sldId id="263" r:id="rId31"/>
    <p:sldId id="283" r:id="rId32"/>
    <p:sldId id="289" r:id="rId33"/>
    <p:sldId id="284" r:id="rId34"/>
    <p:sldId id="285" r:id="rId35"/>
    <p:sldId id="291" r:id="rId36"/>
    <p:sldId id="290" r:id="rId37"/>
    <p:sldId id="286" r:id="rId38"/>
    <p:sldId id="287" r:id="rId39"/>
    <p:sldId id="288" r:id="rId40"/>
    <p:sldId id="264" r:id="rId41"/>
    <p:sldId id="272" r:id="rId42"/>
    <p:sldId id="267" r:id="rId43"/>
    <p:sldId id="268" r:id="rId44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336" y="7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A5B1D8-815F-4E8C-ADBC-5F3BF0D31C1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2145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1B915A-099C-4D0E-B884-0F17E0E6317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111908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580676-06BC-489F-9961-F276B88ED4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526223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91C2A-4587-482A-AC37-430814CACE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513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813611-C611-4603-85B9-DF9660C60B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9686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B9E492-F9C3-4C86-8A1E-163B4E3F68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233891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1C8F6B-8A82-4446-8E43-348184008E8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537567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A5D3F1-D921-43D1-818F-3991D282E57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404719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E9B8E8-DF3D-456A-895A-247C5D3958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754232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7CA5F-DA71-4471-AF66-E82098E49E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16650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E8BAA-4C9B-469E-8D8B-470EF96FAC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629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hangingPunct="1">
              <a:defRPr/>
            </a:pPr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  <a:latin typeface="Arial" charset="0"/>
              </a:defRPr>
            </a:lvl1pPr>
            <a:extLst/>
          </a:lstStyle>
          <a:p>
            <a:pPr>
              <a:defRPr/>
            </a:pPr>
            <a:fld id="{417704C2-1A16-4DBD-B9D7-C8F949F47D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796" r:id="rId4"/>
    <p:sldLayoutId id="2147483797" r:id="rId5"/>
    <p:sldLayoutId id="2147483798" r:id="rId6"/>
    <p:sldLayoutId id="2147483803" r:id="rId7"/>
    <p:sldLayoutId id="2147483804" r:id="rId8"/>
    <p:sldLayoutId id="2147483805" r:id="rId9"/>
    <p:sldLayoutId id="2147483799" r:id="rId10"/>
    <p:sldLayoutId id="2147483806" r:id="rId11"/>
  </p:sldLayoutIdLst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4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>
        <p:tmplLst>
          <p:tmpl lvl="1">
            <p:tnLst>
              <p:par>
                <p:cTn presetID="44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4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05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http://www.theteacher99.btinternet.co.uk/theteacher/newalevel/images/erd1.gif" TargetMode="External"/><Relationship Id="rId7" Type="http://schemas.openxmlformats.org/officeDocument/2006/relationships/image" Target="http://www.theteacher99.btinternet.co.uk/theteacher/newalevel/images/erd3.gif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http://www.theteacher99.btinternet.co.uk/theteacher/newalevel/images/erd2.gif" TargetMode="Externa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304800" y="4267200"/>
            <a:ext cx="8077200" cy="167335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Databases</a:t>
            </a:r>
            <a:endParaRPr lang="en-US" dirty="0">
              <a:solidFill>
                <a:schemeClr val="accent1">
                  <a:satMod val="150000"/>
                </a:schemeClr>
              </a:solidFill>
            </a:endParaRPr>
          </a:p>
        </p:txBody>
      </p:sp>
      <p:pic>
        <p:nvPicPr>
          <p:cNvPr id="9219" name="Picture 5" descr="Green Yellow Blue Violet Folders Clip 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1066800"/>
            <a:ext cx="5486400" cy="4170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81000" y="3657600"/>
            <a:ext cx="23622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latin typeface="+mj-lt"/>
              </a:rPr>
              <a:t>Unit 4.3.0</a:t>
            </a:r>
            <a:endParaRPr lang="th-TH" sz="2800" dirty="0"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"/>
          <p:cNvSpPr>
            <a:spLocks noChangeArrowheads="1"/>
          </p:cNvSpPr>
          <p:nvPr/>
        </p:nvSpPr>
        <p:spPr bwMode="auto">
          <a:xfrm>
            <a:off x="225425" y="209550"/>
            <a:ext cx="8545513" cy="686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000" b="1" u="sng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Problems with the traditional file approach</a:t>
            </a:r>
            <a:r>
              <a:rPr lang="en-US" sz="2000" b="1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:-</a:t>
            </a:r>
          </a:p>
          <a:p>
            <a:endParaRPr lang="en-US" sz="2000"/>
          </a:p>
          <a:p>
            <a:pPr>
              <a:buFontTx/>
              <a:buChar char="•"/>
            </a:pPr>
            <a:r>
              <a:rPr lang="en-US" sz="1900" u="sng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Data redundancy</a:t>
            </a:r>
            <a:r>
              <a:rPr lang="en-US" sz="1900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 - same data duplicated in many different files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</a:t>
            </a:r>
            <a:endParaRPr lang="en-US" sz="19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1900" u="sng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Data inconsistency</a:t>
            </a:r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- when the same items of data are held in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several different files, the data should be updated in each file 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when it changes (if not -&gt; data inconsistency) </a:t>
            </a:r>
            <a:endParaRPr lang="en-US" sz="19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Tx/>
              <a:buChar char="•"/>
            </a:pPr>
            <a:endParaRPr lang="en-US" sz="1900" u="sng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1900" u="sng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Program-data dependence</a:t>
            </a:r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- file format (i.e. which data fields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constitute a record) must be specified in each program.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Changes to the format of the data fields mean that every file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which uses that program has to be changed. </a:t>
            </a:r>
            <a:endParaRPr lang="en-US" sz="19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Tx/>
              <a:buChar char="•"/>
            </a:pPr>
            <a:endParaRPr lang="en-US" sz="1900" u="sng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1900" u="sng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Lack of flexibility</a:t>
            </a:r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- for non-routine data it could take weeks to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assemble data from various files and write new programs to  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produce the required reports </a:t>
            </a:r>
            <a:endParaRPr lang="en-US" sz="1900">
              <a:solidFill>
                <a:srgbClr val="000000"/>
              </a:solidFill>
              <a:cs typeface="Times New Roman" pitchFamily="18" charset="0"/>
            </a:endParaRPr>
          </a:p>
          <a:p>
            <a:pPr>
              <a:buFontTx/>
              <a:buChar char="•"/>
            </a:pPr>
            <a:endParaRPr lang="en-US" sz="1900" u="sng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>
              <a:buFontTx/>
              <a:buChar char="•"/>
            </a:pPr>
            <a:r>
              <a:rPr lang="en-US" sz="1900" u="sng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Non-sharable data</a:t>
            </a:r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- if two departments need the same data,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either a second copy of the data would be made (-&gt; data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inconsistency) or the same file used (adding extra fields would 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mean programs would need to be changed to reflect the new </a:t>
            </a:r>
          </a:p>
          <a:p>
            <a:r>
              <a:rPr lang="en-US" sz="19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file structure)</a:t>
            </a:r>
            <a:endParaRPr lang="en-US" sz="1900"/>
          </a:p>
          <a:p>
            <a:endParaRPr lang="en-US" sz="2000"/>
          </a:p>
        </p:txBody>
      </p:sp>
    </p:spTree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Relational </a:t>
            </a:r>
            <a:r>
              <a:rPr lang="en-US" dirty="0" smtClean="0"/>
              <a:t>databases</a:t>
            </a:r>
            <a:endParaRPr lang="en-US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700" smtClean="0"/>
              <a:t>A relational database consists of a number of separate tables</a:t>
            </a:r>
          </a:p>
          <a:p>
            <a:r>
              <a:rPr lang="en-US" sz="2700" smtClean="0"/>
              <a:t>For example a payroll table and a staff table</a:t>
            </a:r>
          </a:p>
          <a:p>
            <a:r>
              <a:rPr lang="en-US" sz="2700" smtClean="0"/>
              <a:t>Tables are linked to each other…</a:t>
            </a:r>
          </a:p>
          <a:p>
            <a:r>
              <a:rPr lang="en-US" sz="2700" smtClean="0"/>
              <a:t>… using a key field</a:t>
            </a:r>
          </a:p>
          <a:p>
            <a:r>
              <a:rPr lang="en-US" sz="2700" smtClean="0"/>
              <a:t>For example the employee ID</a:t>
            </a:r>
          </a:p>
          <a:p>
            <a:r>
              <a:rPr lang="en-US" sz="2700" smtClean="0"/>
              <a:t>This field is part of other table(s)</a:t>
            </a:r>
          </a:p>
          <a:p>
            <a:r>
              <a:rPr lang="en-US" sz="2700" smtClean="0"/>
              <a:t>Data from one table combined with data from other table(s) when producing reports.</a:t>
            </a:r>
          </a:p>
          <a:p>
            <a:r>
              <a:rPr lang="en-US" sz="2700" smtClean="0"/>
              <a:t>Can select different fields from each table for output</a:t>
            </a:r>
          </a:p>
          <a:p>
            <a:r>
              <a:rPr lang="en-US" sz="2700" smtClean="0"/>
              <a:t>SQL is used for queries and producing reports</a:t>
            </a:r>
            <a:endParaRPr lang="th-TH" sz="2700" smtClean="0"/>
          </a:p>
          <a:p>
            <a:endParaRPr lang="en-US" sz="2700" smtClean="0"/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Line 2"/>
          <p:cNvSpPr>
            <a:spLocks noChangeShapeType="1"/>
          </p:cNvSpPr>
          <p:nvPr/>
        </p:nvSpPr>
        <p:spPr bwMode="auto">
          <a:xfrm>
            <a:off x="0" y="1609725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1046747"/>
            <a:ext cx="9144000" cy="398462"/>
          </a:xfrm>
          <a:prstGeom prst="rect">
            <a:avLst/>
          </a:prstGeom>
          <a:noFill/>
        </p:spPr>
        <p:txBody>
          <a:bodyPr rIns="45720" anchor="ctr">
            <a:normAutofit fontScale="77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hangingPunct="1">
              <a:defRPr/>
            </a:pPr>
            <a:r>
              <a:rPr lang="en-GB" sz="3200" b="1">
                <a:solidFill>
                  <a:srgbClr val="FFC800"/>
                </a:solidFill>
                <a:latin typeface="+mj-lt"/>
                <a:ea typeface="+mj-ea"/>
                <a:cs typeface="+mj-cs"/>
              </a:rPr>
              <a:t>Advantages of relational databases over flat files</a:t>
            </a: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1609725"/>
            <a:ext cx="9144000" cy="593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buFontTx/>
              <a:buAutoNum type="arabicPeriod"/>
            </a:pPr>
            <a:r>
              <a:rPr lang="en-US">
                <a:solidFill>
                  <a:srgbClr val="CC3300"/>
                </a:solidFill>
                <a:cs typeface="Arial" charset="0"/>
              </a:rPr>
              <a:t>Tables are designed to </a:t>
            </a:r>
            <a:r>
              <a:rPr lang="en-US" u="sng">
                <a:solidFill>
                  <a:srgbClr val="CC3300"/>
                </a:solidFill>
                <a:cs typeface="Arial" charset="0"/>
              </a:rPr>
              <a:t>reduce duplicate data</a:t>
            </a:r>
            <a:r>
              <a:rPr lang="en-US">
                <a:solidFill>
                  <a:srgbClr val="CC3300"/>
                </a:solidFill>
                <a:cs typeface="Arial" charset="0"/>
              </a:rPr>
              <a:t> to a minimum and therefore remove any redundant data </a:t>
            </a:r>
          </a:p>
          <a:p>
            <a:pPr marL="457200" indent="-457200">
              <a:buFontTx/>
              <a:buAutoNum type="arabicPeriod"/>
            </a:pPr>
            <a:r>
              <a:rPr lang="en-US">
                <a:cs typeface="Arial" charset="0"/>
              </a:rPr>
              <a:t> No redundant data means </a:t>
            </a:r>
            <a:r>
              <a:rPr lang="en-US" u="sng">
                <a:cs typeface="Arial" charset="0"/>
              </a:rPr>
              <a:t>data only has to be input once</a:t>
            </a:r>
            <a:r>
              <a:rPr lang="en-US">
                <a:cs typeface="Arial" charset="0"/>
              </a:rPr>
              <a:t> ensuring faster data entry and </a:t>
            </a:r>
            <a:r>
              <a:rPr lang="en-US" u="sng">
                <a:cs typeface="Arial" charset="0"/>
              </a:rPr>
              <a:t>consistency of data </a:t>
            </a:r>
            <a:endParaRPr lang="en-GB" u="sng"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en-US">
                <a:solidFill>
                  <a:srgbClr val="CC3300"/>
                </a:solidFill>
                <a:cs typeface="Arial" charset="0"/>
              </a:rPr>
              <a:t>Changes in the structure of the database do not affect programming that accesses other parts of the database. This is called </a:t>
            </a:r>
            <a:r>
              <a:rPr lang="en-US" u="sng">
                <a:solidFill>
                  <a:srgbClr val="CC3300"/>
                </a:solidFill>
                <a:cs typeface="Arial" charset="0"/>
              </a:rPr>
              <a:t>Data Independence</a:t>
            </a:r>
            <a:r>
              <a:rPr lang="en-US">
                <a:solidFill>
                  <a:srgbClr val="CC3300"/>
                </a:solidFill>
                <a:cs typeface="Arial" charset="0"/>
              </a:rPr>
              <a:t> from the program. Eg Adding a new field called Gender to the Borrower table doesn’t mean you have to reprogram the Loans Report. (You </a:t>
            </a:r>
            <a:r>
              <a:rPr lang="en-US" i="1">
                <a:solidFill>
                  <a:srgbClr val="CC3300"/>
                </a:solidFill>
                <a:cs typeface="Arial" charset="0"/>
              </a:rPr>
              <a:t>would</a:t>
            </a:r>
            <a:r>
              <a:rPr lang="en-US">
                <a:solidFill>
                  <a:srgbClr val="CC3300"/>
                </a:solidFill>
                <a:cs typeface="Arial" charset="0"/>
              </a:rPr>
              <a:t> have to do this on a flat file)</a:t>
            </a:r>
          </a:p>
          <a:p>
            <a:pPr marL="457200" indent="-457200">
              <a:buFontTx/>
              <a:buAutoNum type="arabicPeriod"/>
            </a:pPr>
            <a:r>
              <a:rPr lang="en-US">
                <a:cs typeface="Arial" charset="0"/>
              </a:rPr>
              <a:t> Data Pool can be </a:t>
            </a:r>
            <a:r>
              <a:rPr lang="en-US" u="sng">
                <a:cs typeface="Arial" charset="0"/>
              </a:rPr>
              <a:t>accessed by several different applications</a:t>
            </a:r>
            <a:endParaRPr lang="en-GB" u="sng"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en-US">
                <a:cs typeface="Arial" charset="0"/>
              </a:rPr>
              <a:t> </a:t>
            </a:r>
            <a:r>
              <a:rPr lang="en-US">
                <a:solidFill>
                  <a:srgbClr val="CC3300"/>
                </a:solidFill>
                <a:cs typeface="Arial" charset="0"/>
              </a:rPr>
              <a:t>Information held more than once (Key fields acting as links between tables) are </a:t>
            </a:r>
            <a:r>
              <a:rPr lang="en-US" u="sng">
                <a:solidFill>
                  <a:srgbClr val="CC3300"/>
                </a:solidFill>
                <a:cs typeface="Arial" charset="0"/>
              </a:rPr>
              <a:t>automatically updated</a:t>
            </a:r>
            <a:r>
              <a:rPr lang="en-US">
                <a:solidFill>
                  <a:srgbClr val="CC3300"/>
                </a:solidFill>
                <a:cs typeface="Arial" charset="0"/>
              </a:rPr>
              <a:t> by the system</a:t>
            </a:r>
            <a:endParaRPr lang="en-GB">
              <a:solidFill>
                <a:srgbClr val="CC3300"/>
              </a:solidFill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en-US">
                <a:cs typeface="Arial" charset="0"/>
              </a:rPr>
              <a:t> </a:t>
            </a:r>
            <a:r>
              <a:rPr lang="en-US" u="sng">
                <a:cs typeface="Arial" charset="0"/>
              </a:rPr>
              <a:t>Increased productivity</a:t>
            </a:r>
            <a:r>
              <a:rPr lang="en-US">
                <a:cs typeface="Arial" charset="0"/>
              </a:rPr>
              <a:t> as users can use report generators to customise reports to meet particular needs.</a:t>
            </a:r>
            <a:endParaRPr lang="en-GB">
              <a:cs typeface="Times New Roman" pitchFamily="18" charset="0"/>
            </a:endParaRPr>
          </a:p>
          <a:p>
            <a:pPr marL="457200" indent="-457200">
              <a:buFontTx/>
              <a:buAutoNum type="arabicPeriod"/>
            </a:pPr>
            <a:r>
              <a:rPr lang="en-US">
                <a:cs typeface="Arial" charset="0"/>
              </a:rPr>
              <a:t> </a:t>
            </a:r>
            <a:r>
              <a:rPr lang="en-US" u="sng">
                <a:solidFill>
                  <a:srgbClr val="CC3300"/>
                </a:solidFill>
                <a:cs typeface="Arial" charset="0"/>
              </a:rPr>
              <a:t>Different access rights available</a:t>
            </a:r>
            <a:r>
              <a:rPr lang="en-US">
                <a:solidFill>
                  <a:srgbClr val="CC3300"/>
                </a:solidFill>
                <a:cs typeface="Arial" charset="0"/>
              </a:rPr>
              <a:t> for different parts of database</a:t>
            </a:r>
            <a:endParaRPr lang="en-GB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Line 2"/>
          <p:cNvSpPr>
            <a:spLocks noChangeShapeType="1"/>
          </p:cNvSpPr>
          <p:nvPr/>
        </p:nvSpPr>
        <p:spPr bwMode="auto">
          <a:xfrm>
            <a:off x="0" y="1323975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0" y="760305"/>
            <a:ext cx="9144000" cy="398462"/>
          </a:xfrm>
          <a:prstGeom prst="rect">
            <a:avLst/>
          </a:prstGeom>
          <a:noFill/>
        </p:spPr>
        <p:txBody>
          <a:bodyPr rIns="45720" anchor="ctr">
            <a:normAutofit fontScale="77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hangingPunct="1">
              <a:defRPr/>
            </a:pPr>
            <a:r>
              <a:rPr lang="en-GB" sz="3200" b="1">
                <a:solidFill>
                  <a:srgbClr val="FFC800"/>
                </a:solidFill>
                <a:latin typeface="+mj-lt"/>
                <a:ea typeface="+mj-ea"/>
                <a:cs typeface="+mj-cs"/>
              </a:rPr>
              <a:t>Disadvantages of relational databases over flat files</a:t>
            </a:r>
          </a:p>
        </p:txBody>
      </p:sp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1501775"/>
            <a:ext cx="5784850" cy="538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>
                <a:cs typeface="Arial" charset="0"/>
              </a:rPr>
              <a:t>As all data for a range of applications is held in one place there are </a:t>
            </a:r>
            <a:r>
              <a:rPr lang="en-US">
                <a:solidFill>
                  <a:srgbClr val="CC3300"/>
                </a:solidFill>
                <a:cs typeface="Arial" charset="0"/>
              </a:rPr>
              <a:t>greater security and confidentiality issues</a:t>
            </a:r>
            <a:r>
              <a:rPr lang="en-US">
                <a:cs typeface="Arial" charset="0"/>
              </a:rPr>
              <a:t>. </a:t>
            </a:r>
          </a:p>
          <a:p>
            <a:pPr marL="914400" lvl="1" indent="-457200">
              <a:spcBef>
                <a:spcPct val="50000"/>
              </a:spcBef>
              <a:buFontTx/>
              <a:buChar char="•"/>
            </a:pPr>
            <a:r>
              <a:rPr lang="en-US">
                <a:cs typeface="Arial" charset="0"/>
              </a:rPr>
              <a:t>Eg Many users need to view and update different combinations of tables or records or fields in a database.</a:t>
            </a:r>
          </a:p>
          <a:p>
            <a:pPr marL="914400" lvl="1" indent="-457200">
              <a:spcBef>
                <a:spcPct val="50000"/>
              </a:spcBef>
              <a:buFontTx/>
              <a:buChar char="•"/>
            </a:pPr>
            <a:r>
              <a:rPr lang="en-US">
                <a:cs typeface="Arial" charset="0"/>
              </a:rPr>
              <a:t>Eg Very important to back up this data as all data will be lost if a natural disaster occurs.</a:t>
            </a:r>
          </a:p>
          <a:p>
            <a:pPr marL="457200" indent="-457200">
              <a:spcBef>
                <a:spcPct val="50000"/>
              </a:spcBef>
              <a:buFontTx/>
              <a:buAutoNum type="arabicPeriod"/>
            </a:pPr>
            <a:r>
              <a:rPr lang="en-US">
                <a:solidFill>
                  <a:srgbClr val="CC3300"/>
                </a:solidFill>
                <a:cs typeface="Arial" charset="0"/>
              </a:rPr>
              <a:t>Backup and restoration processes are more complex</a:t>
            </a:r>
            <a:r>
              <a:rPr lang="en-US">
                <a:cs typeface="Arial" charset="0"/>
              </a:rPr>
              <a:t> for databases than flat files</a:t>
            </a:r>
            <a:endParaRPr lang="en-GB"/>
          </a:p>
        </p:txBody>
      </p:sp>
      <p:pic>
        <p:nvPicPr>
          <p:cNvPr id="21509" name="Picture 7" descr="C:\Program Files\Microsoft Office\Clipart\homeanim\AG00503_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7575" y="3652838"/>
            <a:ext cx="2389188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11" descr="C:\Program Files\Microsoft Office\Clipart\standard\stddir2\BS01229_.wm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9225" y="5518150"/>
            <a:ext cx="1246188" cy="131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1" name="Picture 12" descr="C:\Program Files\Microsoft Office\Clipart\standard\stddir1\BD00005_.WM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6975" y="1914525"/>
            <a:ext cx="1603375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61988" y="193675"/>
            <a:ext cx="7772400" cy="1143000"/>
          </a:xfrm>
        </p:spPr>
        <p:txBody>
          <a:bodyPr/>
          <a:lstStyle/>
          <a:p>
            <a:pPr>
              <a:defRPr/>
            </a:pPr>
            <a:r>
              <a:rPr lang="en-US" dirty="0" smtClean="0">
                <a:solidFill>
                  <a:schemeClr val="accent1"/>
                </a:solidFill>
                <a:latin typeface="Verdana" pitchFamily="34" charset="0"/>
                <a:ea typeface="Times New Roman" pitchFamily="18" charset="0"/>
                <a:cs typeface="+mn-cs"/>
              </a:rPr>
              <a:t>Relationship</a:t>
            </a:r>
          </a:p>
        </p:txBody>
      </p:sp>
      <p:sp>
        <p:nvSpPr>
          <p:cNvPr id="22531" name="Rectangle 1"/>
          <p:cNvSpPr>
            <a:spLocks noGrp="1" noChangeArrowheads="1"/>
          </p:cNvSpPr>
          <p:nvPr>
            <p:ph idx="1"/>
          </p:nvPr>
        </p:nvSpPr>
        <p:spPr>
          <a:xfrm>
            <a:off x="465138" y="1563688"/>
            <a:ext cx="8366125" cy="5140325"/>
          </a:xfrm>
        </p:spPr>
        <p:txBody>
          <a:bodyPr anchor="ctr">
            <a:spAutoFit/>
          </a:bodyPr>
          <a:lstStyle/>
          <a:p>
            <a:pPr marL="0" indent="0">
              <a:buFontTx/>
              <a:buNone/>
            </a:pP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A relationship is a link or association between entities</a:t>
            </a:r>
            <a:endParaRPr lang="en-US" sz="2500" smtClean="0">
              <a:cs typeface="Times New Roman" pitchFamily="18" charset="0"/>
            </a:endParaRPr>
          </a:p>
          <a:p>
            <a:pPr marL="0" indent="0">
              <a:buFontTx/>
              <a:buNone/>
            </a:pPr>
            <a:endParaRPr lang="en-US" sz="2500" smtClean="0">
              <a:solidFill>
                <a:srgbClr val="000000"/>
              </a:solidFill>
              <a:latin typeface="Verdana" pitchFamily="34" charset="0"/>
              <a:cs typeface="Times New Roman" pitchFamily="18" charset="0"/>
            </a:endParaRPr>
          </a:p>
          <a:p>
            <a:pPr marL="0" indent="0">
              <a:buFontTx/>
              <a:buNone/>
            </a:pP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The links (relationships) may be...</a:t>
            </a:r>
          </a:p>
          <a:p>
            <a:pPr marL="0" indent="0">
              <a:buFontTx/>
              <a:buNone/>
            </a:pPr>
            <a:endParaRPr lang="en-US" sz="2500" smtClean="0"/>
          </a:p>
          <a:p>
            <a:pPr marL="0" indent="0"/>
            <a:r>
              <a:rPr lang="en-US" sz="2500" smtClean="0">
                <a:solidFill>
                  <a:srgbClr val="008040"/>
                </a:solidFill>
                <a:latin typeface="Verdana" pitchFamily="34" charset="0"/>
                <a:cs typeface="Times New Roman" pitchFamily="18" charset="0"/>
              </a:rPr>
              <a:t>one-to-one</a:t>
            </a: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/>
            </a:r>
            <a:b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</a:b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 Products and bar-codes in a supermarket. </a:t>
            </a:r>
            <a:endParaRPr lang="en-US" sz="25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/>
            <a:r>
              <a:rPr lang="en-US" sz="2500" smtClean="0">
                <a:solidFill>
                  <a:srgbClr val="008040"/>
                </a:solidFill>
                <a:latin typeface="Verdana" pitchFamily="34" charset="0"/>
                <a:cs typeface="Times New Roman" pitchFamily="18" charset="0"/>
              </a:rPr>
              <a:t>one-to-many</a:t>
            </a: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/>
            </a:r>
            <a:b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</a:b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 One video club member may loan a number </a:t>
            </a:r>
          </a:p>
          <a:p>
            <a:pPr marL="0" indent="0">
              <a:buFontTx/>
              <a:buNone/>
            </a:pP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 of videos. </a:t>
            </a:r>
            <a:endParaRPr lang="en-US" sz="250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0" indent="0"/>
            <a:r>
              <a:rPr lang="en-US" sz="2500" smtClean="0">
                <a:solidFill>
                  <a:srgbClr val="008040"/>
                </a:solidFill>
                <a:latin typeface="Verdana" pitchFamily="34" charset="0"/>
                <a:cs typeface="Times New Roman" pitchFamily="18" charset="0"/>
              </a:rPr>
              <a:t>many-to-many</a:t>
            </a: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/>
            </a:r>
            <a:b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</a:br>
            <a:r>
              <a:rPr lang="en-US" sz="2500" smtClean="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 Pupils and Teachers in a school.</a:t>
            </a:r>
            <a:endParaRPr lang="en-US" sz="2500" smtClean="0"/>
          </a:p>
          <a:p>
            <a:pPr marL="0" indent="0">
              <a:buFontTx/>
              <a:buNone/>
            </a:pPr>
            <a:endParaRPr lang="en-US" sz="2500" smtClean="0"/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"/>
          <p:cNvSpPr>
            <a:spLocks noChangeArrowheads="1"/>
          </p:cNvSpPr>
          <p:nvPr/>
        </p:nvSpPr>
        <p:spPr bwMode="auto">
          <a:xfrm>
            <a:off x="0" y="149225"/>
            <a:ext cx="91440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en-US" sz="2000" b="1" u="sng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Entity-relationship diagram</a:t>
            </a:r>
            <a:r>
              <a:rPr lang="en-US" sz="2000" b="1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 </a:t>
            </a:r>
            <a:r>
              <a:rPr lang="en-US" sz="2000">
                <a:solidFill>
                  <a:schemeClr val="accent1"/>
                </a:solidFill>
                <a:latin typeface="Verdana" pitchFamily="34" charset="0"/>
                <a:cs typeface="Times New Roman" pitchFamily="18" charset="0"/>
              </a:rPr>
              <a:t>- diagrammatic way of representing the relationship between entities in a database.</a:t>
            </a:r>
            <a:endParaRPr lang="en-US" sz="2000">
              <a:solidFill>
                <a:schemeClr val="accent1"/>
              </a:solidFill>
              <a:cs typeface="Times New Roman" pitchFamily="18" charset="0"/>
            </a:endParaRPr>
          </a:p>
          <a:p>
            <a:r>
              <a:rPr lang="en-US" sz="20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An </a:t>
            </a:r>
            <a:r>
              <a:rPr lang="en-US" sz="2000" b="1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entity-relationship diagram</a:t>
            </a:r>
            <a:r>
              <a:rPr lang="en-US" sz="20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shows the </a:t>
            </a:r>
            <a:r>
              <a:rPr lang="en-US" sz="2000" b="1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links</a:t>
            </a:r>
            <a:r>
              <a:rPr lang="en-US" sz="2000">
                <a:solidFill>
                  <a:srgbClr val="000000"/>
                </a:solidFill>
                <a:latin typeface="Verdana" pitchFamily="34" charset="0"/>
                <a:cs typeface="Times New Roman" pitchFamily="18" charset="0"/>
              </a:rPr>
              <a:t> between tables.</a:t>
            </a:r>
            <a:endParaRPr lang="en-US" sz="200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41300" y="1533525"/>
          <a:ext cx="8253413" cy="5381625"/>
        </p:xfrm>
        <a:graphic>
          <a:graphicData uri="http://schemas.openxmlformats.org/drawingml/2006/table">
            <a:tbl>
              <a:tblPr/>
              <a:tblGrid>
                <a:gridCol w="2127700"/>
                <a:gridCol w="6125713"/>
              </a:tblGrid>
              <a:tr h="1022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One-to-one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E.g.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Products in a supermarket each have a unique barcode number.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2870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One-to-many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E.g. </a:t>
                      </a: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A video club member may hire out a number of videos.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022779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Many-to-many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Teachers and pupils in a school. Each teacher teaches many pupils and each pupil has many teachers.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4147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US" sz="2000" dirty="0">
                        <a:solidFill>
                          <a:srgbClr val="000000"/>
                        </a:solidFill>
                        <a:latin typeface="Arial"/>
                        <a:ea typeface="Times New Roman"/>
                      </a:endParaRPr>
                    </a:p>
                  </a:txBody>
                  <a:tcPr marL="9525" marR="9525" marT="9526" marB="9526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23572" name="Picture 4" descr="http://www.theteacher99.btinternet.co.uk/theteacher/newalevel/images/erd1.gif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225" y="2427288"/>
            <a:ext cx="4424363" cy="89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3" name="Picture 3" descr="http://www.theteacher99.btinternet.co.uk/theteacher/newalevel/images/erd2.gif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475" y="4357688"/>
            <a:ext cx="4184650" cy="842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74" name="Picture 2" descr="http://www.theteacher99.btinternet.co.uk/theteacher/newalevel/images/erd3.gif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0438" y="6061075"/>
            <a:ext cx="4224337" cy="781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Content Placeholder 2"/>
          <p:cNvSpPr>
            <a:spLocks noGrp="1"/>
          </p:cNvSpPr>
          <p:nvPr>
            <p:ph idx="1"/>
          </p:nvPr>
        </p:nvSpPr>
        <p:spPr>
          <a:xfrm>
            <a:off x="698500" y="0"/>
            <a:ext cx="7772400" cy="6348413"/>
          </a:xfrm>
        </p:spPr>
        <p:txBody>
          <a:bodyPr/>
          <a:lstStyle/>
          <a:p>
            <a:pPr>
              <a:buFont typeface="Wingdings 2" pitchFamily="18" charset="2"/>
              <a:buNone/>
            </a:pPr>
            <a:r>
              <a:rPr lang="en-US" sz="2600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DBMS</a:t>
            </a:r>
          </a:p>
          <a:p>
            <a:pPr>
              <a:buFont typeface="Wingdings 2" pitchFamily="18" charset="2"/>
              <a:buNone/>
            </a:pPr>
            <a:r>
              <a:rPr lang="en-US" sz="2600" smtClean="0">
                <a:solidFill>
                  <a:schemeClr val="accent1"/>
                </a:solidFill>
                <a:latin typeface="Arial" charset="0"/>
                <a:cs typeface="Arial" charset="0"/>
              </a:rPr>
              <a:t>The </a:t>
            </a:r>
            <a:r>
              <a:rPr lang="en-US" sz="2600" b="1" smtClean="0">
                <a:solidFill>
                  <a:schemeClr val="accent1"/>
                </a:solidFill>
                <a:latin typeface="Arial" charset="0"/>
                <a:cs typeface="Arial" charset="0"/>
              </a:rPr>
              <a:t>DBMS</a:t>
            </a:r>
            <a:r>
              <a:rPr lang="en-US" sz="2600" smtClean="0">
                <a:solidFill>
                  <a:schemeClr val="accent1"/>
                </a:solidFill>
                <a:latin typeface="Arial" charset="0"/>
                <a:cs typeface="Arial" charset="0"/>
              </a:rPr>
              <a:t> (Database Management System) is a program which allows the user access to data.</a:t>
            </a:r>
          </a:p>
          <a:p>
            <a:pPr>
              <a:buFont typeface="Wingdings 2" pitchFamily="18" charset="2"/>
              <a:buNone/>
            </a:pPr>
            <a:endParaRPr lang="en-US" smtClean="0">
              <a:latin typeface="Arial" charset="0"/>
              <a:cs typeface="Arial" charset="0"/>
            </a:endParaRPr>
          </a:p>
          <a:p>
            <a:pPr>
              <a:buFont typeface="Wingdings 2" pitchFamily="18" charset="2"/>
              <a:buNone/>
            </a:pPr>
            <a:r>
              <a:rPr lang="en-US" smtClean="0">
                <a:latin typeface="Arial" charset="0"/>
                <a:cs typeface="Arial" charset="0"/>
              </a:rPr>
              <a:t>It must...</a:t>
            </a:r>
          </a:p>
          <a:p>
            <a:r>
              <a:rPr lang="en-US" smtClean="0">
                <a:latin typeface="Arial" charset="0"/>
                <a:cs typeface="Arial" charset="0"/>
              </a:rPr>
              <a:t>allow users  to </a:t>
            </a:r>
            <a:r>
              <a:rPr lang="en-US" b="1" smtClean="0">
                <a:latin typeface="Arial" charset="0"/>
                <a:cs typeface="Arial" charset="0"/>
              </a:rPr>
              <a:t>create</a:t>
            </a:r>
            <a:r>
              <a:rPr lang="en-US" smtClean="0">
                <a:latin typeface="Arial" charset="0"/>
                <a:cs typeface="Arial" charset="0"/>
              </a:rPr>
              <a:t> and </a:t>
            </a:r>
            <a:r>
              <a:rPr lang="en-US" b="1" smtClean="0">
                <a:latin typeface="Arial" charset="0"/>
                <a:cs typeface="Arial" charset="0"/>
              </a:rPr>
              <a:t>edit</a:t>
            </a:r>
            <a:r>
              <a:rPr lang="en-US" smtClean="0">
                <a:latin typeface="Arial" charset="0"/>
                <a:cs typeface="Arial" charset="0"/>
              </a:rPr>
              <a:t> the data and provide facilities to </a:t>
            </a:r>
            <a:r>
              <a:rPr lang="en-US" b="1" smtClean="0">
                <a:latin typeface="Arial" charset="0"/>
                <a:cs typeface="Arial" charset="0"/>
              </a:rPr>
              <a:t>search</a:t>
            </a:r>
            <a:r>
              <a:rPr lang="en-US" smtClean="0">
                <a:latin typeface="Arial" charset="0"/>
                <a:cs typeface="Arial" charset="0"/>
              </a:rPr>
              <a:t> the data using a </a:t>
            </a:r>
            <a:r>
              <a:rPr lang="en-US" b="1" smtClean="0">
                <a:latin typeface="Arial" charset="0"/>
                <a:cs typeface="Arial" charset="0"/>
              </a:rPr>
              <a:t>query language</a:t>
            </a:r>
            <a:r>
              <a:rPr lang="en-US" smtClean="0">
                <a:latin typeface="Arial" charset="0"/>
                <a:cs typeface="Arial" charset="0"/>
              </a:rPr>
              <a:t>. </a:t>
            </a:r>
          </a:p>
          <a:p>
            <a:r>
              <a:rPr lang="en-US" smtClean="0">
                <a:latin typeface="Arial" charset="0"/>
                <a:cs typeface="Arial" charset="0"/>
              </a:rPr>
              <a:t>allow other </a:t>
            </a:r>
            <a:r>
              <a:rPr lang="en-US" b="1" smtClean="0">
                <a:latin typeface="Arial" charset="0"/>
                <a:cs typeface="Arial" charset="0"/>
              </a:rPr>
              <a:t>applications</a:t>
            </a:r>
            <a:r>
              <a:rPr lang="en-US" smtClean="0">
                <a:latin typeface="Arial" charset="0"/>
                <a:cs typeface="Arial" charset="0"/>
              </a:rPr>
              <a:t> to use the data. </a:t>
            </a:r>
          </a:p>
          <a:p>
            <a:r>
              <a:rPr lang="en-US" smtClean="0">
                <a:latin typeface="Arial" charset="0"/>
                <a:cs typeface="Arial" charset="0"/>
              </a:rPr>
              <a:t>create and maintain the </a:t>
            </a:r>
            <a:r>
              <a:rPr lang="en-US" b="1" smtClean="0">
                <a:latin typeface="Arial" charset="0"/>
                <a:cs typeface="Arial" charset="0"/>
              </a:rPr>
              <a:t>data dictionary</a:t>
            </a:r>
            <a:r>
              <a:rPr lang="en-US" smtClean="0">
                <a:latin typeface="Arial" charset="0"/>
                <a:cs typeface="Arial" charset="0"/>
              </a:rPr>
              <a:t> </a:t>
            </a:r>
          </a:p>
          <a:p>
            <a:endParaRPr lang="en-US" smtClean="0">
              <a:latin typeface="Arial" charset="0"/>
              <a:cs typeface="Arial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708025" y="1531938"/>
            <a:ext cx="7772400" cy="5022850"/>
          </a:xfrm>
        </p:spPr>
        <p:txBody>
          <a:bodyPr/>
          <a:lstStyle/>
          <a:p>
            <a:r>
              <a:rPr lang="en-US" sz="2800" smtClean="0">
                <a:latin typeface="Arial" charset="0"/>
                <a:cs typeface="Arial" charset="0"/>
              </a:rPr>
              <a:t>maintain the </a:t>
            </a:r>
            <a:r>
              <a:rPr lang="en-US" sz="2800" b="1" smtClean="0">
                <a:latin typeface="Arial" charset="0"/>
                <a:cs typeface="Arial" charset="0"/>
              </a:rPr>
              <a:t>integrity</a:t>
            </a:r>
            <a:r>
              <a:rPr lang="en-US" sz="2800" smtClean="0">
                <a:latin typeface="Arial" charset="0"/>
                <a:cs typeface="Arial" charset="0"/>
              </a:rPr>
              <a:t> of the database. On a multi-access system, this is done by </a:t>
            </a:r>
            <a:r>
              <a:rPr lang="en-US" sz="2800" b="1" smtClean="0">
                <a:latin typeface="Arial" charset="0"/>
                <a:cs typeface="Arial" charset="0"/>
              </a:rPr>
              <a:t>locking</a:t>
            </a:r>
            <a:r>
              <a:rPr lang="en-US" sz="2800" smtClean="0">
                <a:latin typeface="Arial" charset="0"/>
                <a:cs typeface="Arial" charset="0"/>
              </a:rPr>
              <a:t> a record or table when a user is editing it. This means that another user is unable to edit it at the same time. When the data is saved it is unlocked. </a:t>
            </a:r>
          </a:p>
          <a:p>
            <a:r>
              <a:rPr lang="en-US" sz="2800" smtClean="0">
                <a:latin typeface="Arial" charset="0"/>
                <a:cs typeface="Arial" charset="0"/>
              </a:rPr>
              <a:t>check </a:t>
            </a:r>
            <a:r>
              <a:rPr lang="en-US" sz="2800" b="1" smtClean="0">
                <a:latin typeface="Arial" charset="0"/>
                <a:cs typeface="Arial" charset="0"/>
              </a:rPr>
              <a:t>passwords</a:t>
            </a:r>
            <a:r>
              <a:rPr lang="en-US" sz="2800" smtClean="0">
                <a:latin typeface="Arial" charset="0"/>
                <a:cs typeface="Arial" charset="0"/>
              </a:rPr>
              <a:t> of individual users and only allow that user access to certain parts of the database. </a:t>
            </a:r>
          </a:p>
          <a:p>
            <a:r>
              <a:rPr lang="en-US" sz="2800" smtClean="0">
                <a:latin typeface="Arial" charset="0"/>
                <a:cs typeface="Arial" charset="0"/>
              </a:rPr>
              <a:t>ensure that </a:t>
            </a:r>
            <a:r>
              <a:rPr lang="en-US" sz="2800" b="1" smtClean="0">
                <a:latin typeface="Arial" charset="0"/>
                <a:cs typeface="Arial" charset="0"/>
              </a:rPr>
              <a:t>recovery</a:t>
            </a:r>
            <a:r>
              <a:rPr lang="en-US" sz="2800" smtClean="0">
                <a:latin typeface="Arial" charset="0"/>
                <a:cs typeface="Arial" charset="0"/>
              </a:rPr>
              <a:t> is possible if the database is corrupted. </a:t>
            </a:r>
          </a:p>
          <a:p>
            <a:endParaRPr lang="en-US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solidFill>
                  <a:schemeClr val="accent1">
                    <a:satMod val="150000"/>
                  </a:schemeClr>
                </a:solidFill>
              </a:rPr>
              <a:t>Types of file organization</a:t>
            </a:r>
            <a:endParaRPr lang="en-US" sz="4400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241300" y="1700213"/>
            <a:ext cx="8289925" cy="4386262"/>
          </a:xfrm>
        </p:spPr>
        <p:txBody>
          <a:bodyPr rtlCol="0">
            <a:normAutofit/>
          </a:bodyPr>
          <a:lstStyle/>
          <a:p>
            <a:pPr marL="96838" indent="22225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There are four types of file organization that you need to know about: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Serial</a:t>
            </a:r>
            <a:endParaRPr lang="en-US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/>
              <a:t>Sequential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/>
              <a:t>Indexed Sequential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/>
              <a:t>Direct </a:t>
            </a:r>
            <a:r>
              <a:rPr lang="en-US" dirty="0" smtClean="0"/>
              <a:t>/</a:t>
            </a:r>
            <a:r>
              <a:rPr lang="en-US" dirty="0"/>
              <a:t>Random Access</a:t>
            </a:r>
          </a:p>
        </p:txBody>
      </p:sp>
      <p:pic>
        <p:nvPicPr>
          <p:cNvPr id="26628" name="Picture 5" descr="http://harddiskdatarecoveryservice.net/images/Hard%20Drive%20Recovery%20Repai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8688" y="3673475"/>
            <a:ext cx="4173537" cy="290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accent1">
                    <a:satMod val="150000"/>
                  </a:schemeClr>
                </a:solidFill>
              </a:rPr>
              <a:t>Serial File Organization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07963" y="1652588"/>
            <a:ext cx="6962775" cy="5205412"/>
          </a:xfrm>
        </p:spPr>
        <p:txBody>
          <a:bodyPr rtlCol="0">
            <a:normAutofit/>
          </a:bodyPr>
          <a:lstStyle/>
          <a:p>
            <a:pPr marL="96838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A </a:t>
            </a:r>
            <a:r>
              <a:rPr lang="en-US" b="1" dirty="0" smtClean="0"/>
              <a:t>serial file</a:t>
            </a:r>
            <a:r>
              <a:rPr lang="en-US" dirty="0" smtClean="0"/>
              <a:t> is one in which the records have been stored in the order in which they have arisen. They have not been sorted into any particular order.</a:t>
            </a:r>
          </a:p>
          <a:p>
            <a:pPr marL="96838" indent="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en-US" dirty="0" smtClean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A </a:t>
            </a:r>
            <a:r>
              <a:rPr lang="en-US" b="1" dirty="0" smtClean="0"/>
              <a:t>shopping list</a:t>
            </a:r>
            <a:r>
              <a:rPr lang="en-US" dirty="0" smtClean="0"/>
              <a:t> is an example                     of a non-</a:t>
            </a:r>
            <a:r>
              <a:rPr lang="en-US" dirty="0" err="1" smtClean="0"/>
              <a:t>computerised</a:t>
            </a:r>
            <a:r>
              <a:rPr lang="en-US" dirty="0" smtClean="0"/>
              <a:t> serial file.</a:t>
            </a:r>
          </a:p>
          <a:p>
            <a:pPr marL="996696" lvl="2"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Char char="▪"/>
              <a:defRPr/>
            </a:pPr>
            <a:r>
              <a:rPr lang="en-US" sz="2800" dirty="0" smtClean="0"/>
              <a:t>A collection of records</a:t>
            </a:r>
          </a:p>
          <a:p>
            <a:pPr marL="996696" lvl="2"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Char char="▪"/>
              <a:defRPr/>
            </a:pPr>
            <a:r>
              <a:rPr lang="en-US" sz="2800" dirty="0" smtClean="0"/>
              <a:t>No particular sequence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 smtClean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en-US" dirty="0" smtClean="0"/>
          </a:p>
        </p:txBody>
      </p:sp>
      <p:pic>
        <p:nvPicPr>
          <p:cNvPr id="27652" name="Picture 5" descr="http://www.bbc.co.uk/scotland/education/wwww/buildings/images/shopping/main_list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7113" y="3182938"/>
            <a:ext cx="3036887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val 5"/>
          <p:cNvSpPr/>
          <p:nvPr/>
        </p:nvSpPr>
        <p:spPr>
          <a:xfrm>
            <a:off x="7620000" y="304800"/>
            <a:ext cx="914400" cy="76200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th-TH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Objectives: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10244" name="Content Placeholder 2"/>
          <p:cNvSpPr>
            <a:spLocks noGrp="1"/>
          </p:cNvSpPr>
          <p:nvPr>
            <p:ph idx="1"/>
          </p:nvPr>
        </p:nvSpPr>
        <p:spPr>
          <a:xfrm>
            <a:off x="0" y="1524000"/>
            <a:ext cx="9144000" cy="5334000"/>
          </a:xfrm>
        </p:spPr>
        <p:txBody>
          <a:bodyPr/>
          <a:lstStyle/>
          <a:p>
            <a:pPr eaLnBrk="1" hangingPunct="1"/>
            <a:r>
              <a:rPr lang="en-US" smtClean="0"/>
              <a:t>Candidates should have an understanding of how organizations use ICT, including </a:t>
            </a:r>
          </a:p>
          <a:p>
            <a:pPr lvl="1" eaLnBrk="1" hangingPunct="1"/>
            <a:r>
              <a:rPr lang="en-US" smtClean="0"/>
              <a:t>sequential file systems (batch processing e.g. payroll);</a:t>
            </a:r>
          </a:p>
          <a:p>
            <a:pPr lvl="1" eaLnBrk="1" hangingPunct="1"/>
            <a:r>
              <a:rPr lang="en-US" smtClean="0"/>
              <a:t>Indexed sequential &amp; random access files (e.g. . payroll and personnel records.</a:t>
            </a:r>
          </a:p>
          <a:p>
            <a:pPr lvl="1" eaLnBrk="1" hangingPunct="1"/>
            <a:r>
              <a:rPr lang="en-US" smtClean="0"/>
              <a:t>Relational database systems (e.g. customer database linked to sales records)</a:t>
            </a:r>
          </a:p>
          <a:p>
            <a:pPr eaLnBrk="1" hangingPunct="1"/>
            <a:r>
              <a:rPr lang="en-US" smtClean="0"/>
              <a:t>You should be able to describe these systems, giving the hardware and software requirements and examples of where they are used.</a:t>
            </a:r>
            <a:endParaRPr lang="th-TH" smtClean="0"/>
          </a:p>
          <a:p>
            <a:pPr lvl="1" eaLnBrk="1" hangingPunct="1"/>
            <a:endParaRPr lang="th-TH" smtClean="0"/>
          </a:p>
        </p:txBody>
      </p:sp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196850"/>
            <a:ext cx="1295400" cy="128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Serial files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>
          <a:xfrm>
            <a:off x="249238" y="1774825"/>
            <a:ext cx="8686800" cy="4625975"/>
          </a:xfrm>
        </p:spPr>
        <p:txBody>
          <a:bodyPr/>
          <a:lstStyle/>
          <a:p>
            <a:pPr eaLnBrk="1" hangingPunct="1"/>
            <a:r>
              <a:rPr lang="en-US" smtClean="0"/>
              <a:t>An </a:t>
            </a:r>
            <a:r>
              <a:rPr lang="en-US" b="1" smtClean="0"/>
              <a:t>example</a:t>
            </a:r>
            <a:r>
              <a:rPr lang="en-US" smtClean="0"/>
              <a:t> of a serial file is an </a:t>
            </a:r>
            <a:r>
              <a:rPr lang="en-US" b="1" smtClean="0"/>
              <a:t>unsorted transaction file (more on this in a minute </a:t>
            </a:r>
            <a:r>
              <a:rPr lang="en-US" b="1" smtClean="0">
                <a:sym typeface="Wingdings" pitchFamily="2" charset="2"/>
              </a:rPr>
              <a:t>)</a:t>
            </a:r>
            <a:r>
              <a:rPr lang="en-US" smtClean="0"/>
              <a:t>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Cannot be used as master </a:t>
            </a:r>
          </a:p>
          <a:p>
            <a:pPr eaLnBrk="1" hangingPunct="1"/>
            <a:r>
              <a:rPr lang="en-US" smtClean="0"/>
              <a:t>Used as temporary transaction file</a:t>
            </a:r>
          </a:p>
          <a:p>
            <a:pPr eaLnBrk="1" hangingPunct="1"/>
            <a:r>
              <a:rPr lang="en-US" smtClean="0"/>
              <a:t>Records stored in the order received</a:t>
            </a:r>
          </a:p>
          <a:p>
            <a:pPr eaLnBrk="1" hangingPunct="1"/>
            <a:endParaRPr lang="th-TH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s://swansea-edunet.gov.uk/en/schools/Pontarddulais/PageImages/Acces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3" y="2708275"/>
            <a:ext cx="4170362" cy="414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Sequential File Organization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</a:t>
            </a:r>
            <a:r>
              <a:rPr lang="en-US" b="1" smtClean="0"/>
              <a:t> sequential file</a:t>
            </a:r>
            <a:r>
              <a:rPr lang="en-US" smtClean="0"/>
              <a:t> is one in which the records are stored in </a:t>
            </a:r>
            <a:r>
              <a:rPr lang="en-US" b="1" smtClean="0"/>
              <a:t>sorted</a:t>
            </a:r>
            <a:r>
              <a:rPr lang="en-US" smtClean="0"/>
              <a:t> order of one or more key fields.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7" descr="http://www.tapevideo.com/images/video_tapes/video_tapes_250x2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288" y="3379788"/>
            <a:ext cx="3465512" cy="347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Sequential File Organization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idx="1"/>
          </p:nvPr>
        </p:nvSpPr>
        <p:spPr>
          <a:xfrm>
            <a:off x="0" y="1555750"/>
            <a:ext cx="9144000" cy="4845050"/>
          </a:xfrm>
        </p:spPr>
        <p:txBody>
          <a:bodyPr/>
          <a:lstStyle/>
          <a:p>
            <a:pPr eaLnBrk="1" hangingPunct="1"/>
            <a:r>
              <a:rPr lang="en-US" smtClean="0"/>
              <a:t>Sequential access means that data is accessed in a predetermined, ordered sequence. </a:t>
            </a:r>
          </a:p>
          <a:p>
            <a:pPr eaLnBrk="1" hangingPunct="1"/>
            <a:r>
              <a:rPr lang="en-US" smtClean="0"/>
              <a:t>Sequential access is sometimes the only way of accessing the data, for example if it is on a tape.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 descr="http://www2.parl.gc.ca/sites/lop/visitors/indoor/followbill/images/bill_english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488" y="3833813"/>
            <a:ext cx="2449512" cy="255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Sequential File Organization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555750"/>
            <a:ext cx="7218363" cy="4845050"/>
          </a:xfrm>
        </p:spPr>
        <p:txBody>
          <a:bodyPr rtlCol="0">
            <a:normAutofit lnSpcReduction="1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It may also be the access method we need to use if  the application requires processing a sequence of data elements in order.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Records are usually stored on tape and processed one after the other – for example when utility companies issue  bills, or when businesses produce pay slips for their workers at the end of each month.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3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AutoShap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Sequential file</a:t>
            </a:r>
          </a:p>
        </p:txBody>
      </p:sp>
      <p:sp>
        <p:nvSpPr>
          <p:cNvPr id="32771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32772" name="Picture 7" descr="zk-6813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8800"/>
            <a:ext cx="987425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Sequential File Organization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collection of records</a:t>
            </a:r>
          </a:p>
          <a:p>
            <a:pPr eaLnBrk="1" hangingPunct="1"/>
            <a:r>
              <a:rPr lang="en-US" smtClean="0"/>
              <a:t>Stored in key sequence</a:t>
            </a:r>
          </a:p>
          <a:p>
            <a:pPr eaLnBrk="1" hangingPunct="1"/>
            <a:r>
              <a:rPr lang="en-US" smtClean="0"/>
              <a:t>Adding/deleting record requires making new file (so that the sequence is maintained)</a:t>
            </a:r>
          </a:p>
          <a:p>
            <a:pPr eaLnBrk="1" hangingPunct="1"/>
            <a:r>
              <a:rPr lang="en-US" smtClean="0"/>
              <a:t>Used as master files</a:t>
            </a:r>
          </a:p>
        </p:txBody>
      </p:sp>
      <p:pic>
        <p:nvPicPr>
          <p:cNvPr id="33796" name="Picture 5" descr="http://www.sedmocomputer.com/main/images/datarecover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5100" y="3897313"/>
            <a:ext cx="3594100" cy="267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Master files &amp; transaction files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Serial files are often used as transaction files.</a:t>
            </a:r>
          </a:p>
          <a:p>
            <a:pPr eaLnBrk="1" hangingPunct="1"/>
            <a:r>
              <a:rPr lang="en-US" smtClean="0"/>
              <a:t>Sequential files are used as master files.</a:t>
            </a:r>
          </a:p>
          <a:p>
            <a:pPr lvl="1" eaLnBrk="1" hangingPunct="1"/>
            <a:r>
              <a:rPr lang="en-US" smtClean="0"/>
              <a:t>A company’s master file might hold all the data about every employee</a:t>
            </a:r>
          </a:p>
        </p:txBody>
      </p:sp>
      <p:pic>
        <p:nvPicPr>
          <p:cNvPr id="34820" name="Picture 2" descr="http://lh3.google.com/image/jasonblr/Rh5a58YVhQI/AAAAAAAAAbw/iYkriBgvblE/s800/vista-folder-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82"/>
          <a:stretch>
            <a:fillRect/>
          </a:stretch>
        </p:blipFill>
        <p:spPr bwMode="auto">
          <a:xfrm>
            <a:off x="620713" y="3903663"/>
            <a:ext cx="2074862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1" name="Picture 2" descr="http://lh3.google.com/image/jasonblr/Rh5a58YVhQI/AAAAAAAAAbw/iYkriBgvblE/s800/vista-folder-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82"/>
          <a:stretch>
            <a:fillRect/>
          </a:stretch>
        </p:blipFill>
        <p:spPr bwMode="auto">
          <a:xfrm>
            <a:off x="2489200" y="3895725"/>
            <a:ext cx="20748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2" name="Picture 2" descr="http://lh3.google.com/image/jasonblr/Rh5a58YVhQI/AAAAAAAAAbw/iYkriBgvblE/s800/vista-folder-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82"/>
          <a:stretch>
            <a:fillRect/>
          </a:stretch>
        </p:blipFill>
        <p:spPr bwMode="auto">
          <a:xfrm>
            <a:off x="4519613" y="3919538"/>
            <a:ext cx="207327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2" descr="http://lh3.google.com/image/jasonblr/Rh5a58YVhQI/AAAAAAAAAbw/iYkriBgvblE/s800/vista-folder-3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082"/>
          <a:stretch>
            <a:fillRect/>
          </a:stretch>
        </p:blipFill>
        <p:spPr bwMode="auto">
          <a:xfrm>
            <a:off x="6403975" y="3944938"/>
            <a:ext cx="2074863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71" r="11691" b="4799"/>
          <a:stretch>
            <a:fillRect/>
          </a:stretch>
        </p:blipFill>
        <p:spPr bwMode="auto">
          <a:xfrm>
            <a:off x="2438400" y="2438400"/>
            <a:ext cx="4524375" cy="441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Content Placeholder 2"/>
          <p:cNvSpPr>
            <a:spLocks noGrp="1"/>
          </p:cNvSpPr>
          <p:nvPr>
            <p:ph idx="1"/>
          </p:nvPr>
        </p:nvSpPr>
        <p:spPr>
          <a:xfrm>
            <a:off x="0" y="1604963"/>
            <a:ext cx="8686800" cy="4795837"/>
          </a:xfrm>
        </p:spPr>
        <p:txBody>
          <a:bodyPr/>
          <a:lstStyle/>
          <a:p>
            <a:pPr marL="438150" lvl="1" indent="-319088" eaLnBrk="1" hangingPunct="1">
              <a:spcBef>
                <a:spcPct val="0"/>
              </a:spcBef>
              <a:buClr>
                <a:schemeClr val="accent1"/>
              </a:buClr>
              <a:buSzPct val="80000"/>
              <a:buFont typeface="Wingdings 2" pitchFamily="18" charset="2"/>
              <a:buChar char=""/>
            </a:pPr>
            <a:r>
              <a:rPr lang="en-US" smtClean="0"/>
              <a:t>A transaction file might hold a list of all the employees who have gotten married this month and changed their names.</a:t>
            </a:r>
            <a:endParaRPr lang="th-TH" smtClean="0"/>
          </a:p>
          <a:p>
            <a:pPr eaLnBrk="1" hangingPunct="1"/>
            <a:endParaRPr lang="th-TH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endParaRPr lang="th-TH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6867" name="Content Placeholder 2"/>
          <p:cNvSpPr>
            <a:spLocks noGrp="1"/>
          </p:cNvSpPr>
          <p:nvPr>
            <p:ph idx="1"/>
          </p:nvPr>
        </p:nvSpPr>
        <p:spPr>
          <a:xfrm>
            <a:off x="207963" y="1652588"/>
            <a:ext cx="8478837" cy="4748212"/>
          </a:xfrm>
        </p:spPr>
        <p:txBody>
          <a:bodyPr/>
          <a:lstStyle/>
          <a:p>
            <a:pPr eaLnBrk="1" hangingPunct="1"/>
            <a:r>
              <a:rPr lang="en-US" smtClean="0"/>
              <a:t>The master file would be read one record at a time</a:t>
            </a:r>
          </a:p>
          <a:p>
            <a:pPr eaLnBrk="1" hangingPunct="1"/>
            <a:r>
              <a:rPr lang="en-US" smtClean="0"/>
              <a:t>The transaction file would be used to update the master file </a:t>
            </a:r>
            <a:endParaRPr lang="th-TH" smtClean="0"/>
          </a:p>
        </p:txBody>
      </p:sp>
      <p:grpSp>
        <p:nvGrpSpPr>
          <p:cNvPr id="3" name="Group 15"/>
          <p:cNvGrpSpPr>
            <a:grpSpLocks/>
          </p:cNvGrpSpPr>
          <p:nvPr/>
        </p:nvGrpSpPr>
        <p:grpSpPr bwMode="auto">
          <a:xfrm>
            <a:off x="0" y="3689350"/>
            <a:ext cx="2074863" cy="2652713"/>
            <a:chOff x="0" y="3689684"/>
            <a:chExt cx="2074278" cy="2652796"/>
          </a:xfrm>
        </p:grpSpPr>
        <p:pic>
          <p:nvPicPr>
            <p:cNvPr id="36882" name="Picture 2" descr="http://lh3.google.com/image/jasonblr/Rh5a58YVhQI/AAAAAAAAAbw/iYkriBgvblE/s800/vista-folder-3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082"/>
            <a:stretch>
              <a:fillRect/>
            </a:stretch>
          </p:blipFill>
          <p:spPr bwMode="auto">
            <a:xfrm>
              <a:off x="0" y="3689684"/>
              <a:ext cx="2074278" cy="2652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83" name="Rectangle 8"/>
            <p:cNvSpPr>
              <a:spLocks noChangeArrowheads="1"/>
            </p:cNvSpPr>
            <p:nvPr/>
          </p:nvSpPr>
          <p:spPr bwMode="auto">
            <a:xfrm rot="-5400000">
              <a:off x="-433277" y="4928755"/>
              <a:ext cx="209544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Hermione Granger</a:t>
              </a:r>
              <a:endParaRPr lang="th-TH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2265363" y="3762375"/>
            <a:ext cx="2073275" cy="2652713"/>
            <a:chOff x="2265111" y="3761873"/>
            <a:chExt cx="2074278" cy="2652796"/>
          </a:xfrm>
        </p:grpSpPr>
        <p:pic>
          <p:nvPicPr>
            <p:cNvPr id="36880" name="Picture 2" descr="http://lh3.google.com/image/jasonblr/Rh5a58YVhQI/AAAAAAAAAbw/iYkriBgvblE/s800/vista-folder-3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082"/>
            <a:stretch>
              <a:fillRect/>
            </a:stretch>
          </p:blipFill>
          <p:spPr bwMode="auto">
            <a:xfrm>
              <a:off x="2265111" y="3761873"/>
              <a:ext cx="2074278" cy="2652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81" name="Rectangle 12"/>
            <p:cNvSpPr>
              <a:spLocks noChangeArrowheads="1"/>
            </p:cNvSpPr>
            <p:nvPr/>
          </p:nvSpPr>
          <p:spPr bwMode="auto">
            <a:xfrm rot="-5400000">
              <a:off x="2018227" y="4944797"/>
              <a:ext cx="170662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Cheryl Tweedy</a:t>
              </a:r>
              <a:endParaRPr lang="th-TH"/>
            </a:p>
          </p:txBody>
        </p:sp>
      </p:grpSp>
      <p:grpSp>
        <p:nvGrpSpPr>
          <p:cNvPr id="5" name="Group 17"/>
          <p:cNvGrpSpPr>
            <a:grpSpLocks/>
          </p:cNvGrpSpPr>
          <p:nvPr/>
        </p:nvGrpSpPr>
        <p:grpSpPr bwMode="auto">
          <a:xfrm>
            <a:off x="4656138" y="3778250"/>
            <a:ext cx="2073275" cy="2652713"/>
            <a:chOff x="4655385" y="3777915"/>
            <a:chExt cx="2074278" cy="2652796"/>
          </a:xfrm>
        </p:grpSpPr>
        <p:pic>
          <p:nvPicPr>
            <p:cNvPr id="36878" name="Picture 2" descr="http://lh3.google.com/image/jasonblr/Rh5a58YVhQI/AAAAAAAAAbw/iYkriBgvblE/s800/vista-folder-3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082"/>
            <a:stretch>
              <a:fillRect/>
            </a:stretch>
          </p:blipFill>
          <p:spPr bwMode="auto">
            <a:xfrm>
              <a:off x="4655385" y="3777915"/>
              <a:ext cx="2074278" cy="2652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9" name="Rectangle 13"/>
            <p:cNvSpPr>
              <a:spLocks noChangeArrowheads="1"/>
            </p:cNvSpPr>
            <p:nvPr/>
          </p:nvSpPr>
          <p:spPr bwMode="auto">
            <a:xfrm rot="-5400000">
              <a:off x="4396819" y="4928755"/>
              <a:ext cx="1697901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Britney Spears</a:t>
              </a:r>
              <a:endParaRPr lang="th-TH"/>
            </a:p>
          </p:txBody>
        </p:sp>
      </p:grpSp>
      <p:grpSp>
        <p:nvGrpSpPr>
          <p:cNvPr id="6" name="Group 18"/>
          <p:cNvGrpSpPr>
            <a:grpSpLocks/>
          </p:cNvGrpSpPr>
          <p:nvPr/>
        </p:nvGrpSpPr>
        <p:grpSpPr bwMode="auto">
          <a:xfrm>
            <a:off x="6877050" y="3762375"/>
            <a:ext cx="2074863" cy="2652713"/>
            <a:chOff x="6877217" y="3761873"/>
            <a:chExt cx="2074278" cy="2652796"/>
          </a:xfrm>
        </p:grpSpPr>
        <p:pic>
          <p:nvPicPr>
            <p:cNvPr id="36876" name="Picture 2" descr="http://lh3.google.com/image/jasonblr/Rh5a58YVhQI/AAAAAAAAAbw/iYkriBgvblE/s800/vista-folder-32.pn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2082"/>
            <a:stretch>
              <a:fillRect/>
            </a:stretch>
          </p:blipFill>
          <p:spPr bwMode="auto">
            <a:xfrm>
              <a:off x="6877217" y="3761873"/>
              <a:ext cx="2074278" cy="26527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6877" name="Rectangle 14"/>
            <p:cNvSpPr>
              <a:spLocks noChangeArrowheads="1"/>
            </p:cNvSpPr>
            <p:nvPr/>
          </p:nvSpPr>
          <p:spPr bwMode="auto">
            <a:xfrm rot="-5400000">
              <a:off x="6613847" y="4960841"/>
              <a:ext cx="1723549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r>
                <a:rPr lang="en-US"/>
                <a:t>Kate Middleton</a:t>
              </a:r>
              <a:endParaRPr lang="th-TH"/>
            </a:p>
          </p:txBody>
        </p:sp>
      </p:grpSp>
      <p:sp>
        <p:nvSpPr>
          <p:cNvPr id="20" name="Rectangle 19"/>
          <p:cNvSpPr/>
          <p:nvPr/>
        </p:nvSpPr>
        <p:spPr>
          <a:xfrm rot="16200000">
            <a:off x="128588" y="4351338"/>
            <a:ext cx="996950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/>
              <a:t>Potter</a:t>
            </a:r>
            <a:endParaRPr lang="th-TH" sz="2000" b="1" dirty="0"/>
          </a:p>
        </p:txBody>
      </p:sp>
      <p:sp>
        <p:nvSpPr>
          <p:cNvPr id="21" name="Rectangle 20"/>
          <p:cNvSpPr/>
          <p:nvPr/>
        </p:nvSpPr>
        <p:spPr>
          <a:xfrm rot="16200000">
            <a:off x="2459831" y="4609307"/>
            <a:ext cx="808037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2000" b="1" dirty="0"/>
              <a:t>Cole</a:t>
            </a:r>
            <a:endParaRPr lang="th-TH" sz="2000" b="1" dirty="0"/>
          </a:p>
        </p:txBody>
      </p:sp>
      <p:sp>
        <p:nvSpPr>
          <p:cNvPr id="22" name="Rectangle 21"/>
          <p:cNvSpPr/>
          <p:nvPr/>
        </p:nvSpPr>
        <p:spPr>
          <a:xfrm rot="16200000">
            <a:off x="4685506" y="4415632"/>
            <a:ext cx="1125537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 err="1"/>
              <a:t>Federer</a:t>
            </a:r>
            <a:endParaRPr lang="th-TH" sz="2000" b="1" dirty="0"/>
          </a:p>
        </p:txBody>
      </p:sp>
      <p:sp>
        <p:nvSpPr>
          <p:cNvPr id="23" name="Rectangle 22"/>
          <p:cNvSpPr/>
          <p:nvPr/>
        </p:nvSpPr>
        <p:spPr>
          <a:xfrm rot="16200000">
            <a:off x="6863556" y="4639469"/>
            <a:ext cx="1208088" cy="4000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000" b="1" dirty="0"/>
              <a:t>Windsor</a:t>
            </a:r>
            <a:endParaRPr lang="th-TH" sz="2000" b="1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 animBg="1"/>
      <p:bldP spid="22" grpId="0" animBg="1"/>
      <p:bldP spid="2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5" descr="http://www.mansfieldtradefascias.co.uk/images/Green%20Tick%20Man.jp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350" y="4051300"/>
            <a:ext cx="354965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Advantages</a:t>
            </a:r>
          </a:p>
        </p:txBody>
      </p:sp>
      <p:sp>
        <p:nvSpPr>
          <p:cNvPr id="37892" name="Rectangle 3"/>
          <p:cNvSpPr>
            <a:spLocks noGrp="1" noChangeArrowheads="1"/>
          </p:cNvSpPr>
          <p:nvPr>
            <p:ph idx="1"/>
          </p:nvPr>
        </p:nvSpPr>
        <p:spPr>
          <a:xfrm>
            <a:off x="223838" y="1620838"/>
            <a:ext cx="8462962" cy="4779962"/>
          </a:xfrm>
        </p:spPr>
        <p:txBody>
          <a:bodyPr/>
          <a:lstStyle/>
          <a:p>
            <a:pPr eaLnBrk="1" hangingPunct="1"/>
            <a:r>
              <a:rPr lang="en-US" smtClean="0"/>
              <a:t>Simple file design</a:t>
            </a:r>
          </a:p>
          <a:p>
            <a:pPr eaLnBrk="1" hangingPunct="1"/>
            <a:r>
              <a:rPr lang="en-US" smtClean="0"/>
              <a:t>Very efficient when most of the records must be processed e.g. Payroll</a:t>
            </a:r>
          </a:p>
          <a:p>
            <a:pPr eaLnBrk="1" hangingPunct="1"/>
            <a:r>
              <a:rPr lang="en-US" smtClean="0"/>
              <a:t>Very efficient if the data has a natural order</a:t>
            </a:r>
          </a:p>
          <a:p>
            <a:pPr eaLnBrk="1" hangingPunct="1"/>
            <a:r>
              <a:rPr lang="en-US" smtClean="0"/>
              <a:t>Can be stored on inexpensive devices like magnetic tape.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7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59313" y="3457575"/>
            <a:ext cx="4286250" cy="3400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Background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Data is the lifeblood of most businesses and organizations. Why do they collect and store data?</a:t>
            </a:r>
          </a:p>
          <a:p>
            <a:pPr lvl="1" eaLnBrk="1" hangingPunct="1"/>
            <a:r>
              <a:rPr lang="en-US" smtClean="0"/>
              <a:t>Because data is processed (sorted, filtered, searched) to give us </a:t>
            </a:r>
          </a:p>
          <a:p>
            <a:pPr eaLnBrk="1" hangingPunct="1"/>
            <a:endParaRPr lang="th-TH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Disadvantages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>
          <a:xfrm>
            <a:off x="0" y="1566863"/>
            <a:ext cx="9144000" cy="4625975"/>
          </a:xfrm>
        </p:spPr>
        <p:txBody>
          <a:bodyPr/>
          <a:lstStyle/>
          <a:p>
            <a:pPr eaLnBrk="1" hangingPunct="1"/>
            <a:r>
              <a:rPr lang="en-US" smtClean="0"/>
              <a:t>Entire file must be processed even if a single record is to be searched.</a:t>
            </a:r>
          </a:p>
          <a:p>
            <a:pPr eaLnBrk="1" hangingPunct="1"/>
            <a:r>
              <a:rPr lang="en-US" smtClean="0"/>
              <a:t>Transactions have to be sorted before processing</a:t>
            </a:r>
          </a:p>
          <a:p>
            <a:pPr eaLnBrk="1" hangingPunct="1"/>
            <a:r>
              <a:rPr lang="en-US" smtClean="0"/>
              <a:t>Overall processing is slow, because you have to go through each record until you get to the one you want!</a:t>
            </a:r>
          </a:p>
        </p:txBody>
      </p:sp>
      <p:pic>
        <p:nvPicPr>
          <p:cNvPr id="38916" name="Picture 5" descr="http://t3.gstatic.com/images?q=tbn:ANd9GcQG5t1OJpvvf-yhW4CegjtVMNcNuBElIwpWNxopkOoMoTIJZhSc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63" y="4184650"/>
            <a:ext cx="2427287" cy="2427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Picture 6" descr="PY6MCAJTMR54CASL5FZXCAVY0R81CASWH9AJCAMYKH0VCA6INP5OCA9UZSGJCAC3PB1NCA047R0NCA6POUTYCAT2XALFCAOJ5P8ECADM0K81CA4JC6APCAXNSMMVCA40ZIS0CAJ4N1HCCA6W3K3ICAS3OARU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1225" y="3671888"/>
            <a:ext cx="4027488" cy="381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://www.designobserver.com/Images/contents_cov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88105">
            <a:off x="6080125" y="4208463"/>
            <a:ext cx="3111500" cy="2401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Indexed sequential file</a:t>
            </a:r>
          </a:p>
        </p:txBody>
      </p:sp>
      <p:sp>
        <p:nvSpPr>
          <p:cNvPr id="399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Each record of a file has a</a:t>
            </a:r>
            <a:r>
              <a:rPr lang="en-US" b="1" smtClean="0"/>
              <a:t> key field</a:t>
            </a:r>
            <a:r>
              <a:rPr lang="en-US" smtClean="0"/>
              <a:t> which uniquely identifies that record.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An </a:t>
            </a:r>
            <a:r>
              <a:rPr lang="en-US" b="1" smtClean="0"/>
              <a:t>index</a:t>
            </a:r>
            <a:r>
              <a:rPr lang="en-US" smtClean="0"/>
              <a:t> consists of </a:t>
            </a:r>
            <a:r>
              <a:rPr lang="en-US" b="1" smtClean="0"/>
              <a:t>keys</a:t>
            </a:r>
            <a:r>
              <a:rPr lang="en-US" smtClean="0"/>
              <a:t> and </a:t>
            </a:r>
            <a:r>
              <a:rPr lang="en-US" b="1" smtClean="0"/>
              <a:t>addresses, </a:t>
            </a:r>
            <a:r>
              <a:rPr lang="en-US" smtClean="0"/>
              <a:t>just like an index in a book: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The pages in a book are stored sequentially, so you can read through it page by page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b="1" smtClean="0"/>
              <a:t>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smtClean="0"/>
              <a:t>You can look up the page you want </a:t>
            </a:r>
          </a:p>
          <a:p>
            <a:pPr lvl="1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en-US" smtClean="0"/>
              <a:t>     in the index and flick straight to it</a:t>
            </a:r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http://t2.gstatic.com/images?q=tbn:ANd9GcQgFFMlrBq4pWm-6JhNRWwU-R_jxb1DWazZw2dZ17fb3E74pqOcqRH9v2q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635951">
            <a:off x="5691188" y="4198938"/>
            <a:ext cx="3514725" cy="2633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Indexed sequential file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idx="1"/>
          </p:nvPr>
        </p:nvSpPr>
        <p:spPr>
          <a:xfrm>
            <a:off x="192088" y="1555750"/>
            <a:ext cx="8494712" cy="484505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mtClean="0"/>
              <a:t>An </a:t>
            </a:r>
            <a:r>
              <a:rPr lang="en-US" b="1" smtClean="0"/>
              <a:t>indexed sequential file</a:t>
            </a:r>
            <a:r>
              <a:rPr lang="en-US" smtClean="0"/>
              <a:t> is a </a:t>
            </a:r>
            <a:r>
              <a:rPr lang="en-US" b="1" smtClean="0"/>
              <a:t>sequential</a:t>
            </a:r>
            <a:r>
              <a:rPr lang="en-US" smtClean="0"/>
              <a:t> file (i.e. sorted into order of a key field) which has an </a:t>
            </a:r>
            <a:r>
              <a:rPr lang="en-US" b="1" smtClean="0"/>
              <a:t>index</a:t>
            </a:r>
            <a:r>
              <a:rPr lang="en-US" smtClean="0"/>
              <a:t>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A</a:t>
            </a:r>
            <a:r>
              <a:rPr lang="en-US" b="1" smtClean="0"/>
              <a:t> full index</a:t>
            </a:r>
            <a:r>
              <a:rPr lang="en-US" smtClean="0"/>
              <a:t> to a file is one in which there is an entry for every record.</a:t>
            </a:r>
          </a:p>
          <a:p>
            <a:pPr eaLnBrk="1" hangingPunct="1">
              <a:lnSpc>
                <a:spcPct val="90000"/>
              </a:lnSpc>
            </a:pPr>
            <a:r>
              <a:rPr lang="en-US" smtClean="0"/>
              <a:t>Because</a:t>
            </a:r>
            <a:r>
              <a:rPr lang="en-US" b="1" smtClean="0"/>
              <a:t> </a:t>
            </a:r>
            <a:r>
              <a:rPr lang="en-US" smtClean="0"/>
              <a:t>each record has an index, we can access individual records directly, without having to scroll through all the other records first.</a:t>
            </a:r>
            <a:endParaRPr lang="en-US" b="1" smtClean="0"/>
          </a:p>
          <a:p>
            <a:pPr eaLnBrk="1" hangingPunct="1">
              <a:lnSpc>
                <a:spcPct val="90000"/>
              </a:lnSpc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AutoShap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Indexed sequential file</a:t>
            </a:r>
          </a:p>
        </p:txBody>
      </p:sp>
      <p:sp>
        <p:nvSpPr>
          <p:cNvPr id="41987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th-TH" smtClean="0"/>
          </a:p>
        </p:txBody>
      </p:sp>
      <p:pic>
        <p:nvPicPr>
          <p:cNvPr id="41988" name="Picture 7" descr="ZK-074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76400"/>
            <a:ext cx="10668000" cy="474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Indexed sequential file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/>
              <a:t>Indexed sequential files</a:t>
            </a:r>
            <a:r>
              <a:rPr lang="en-US" smtClean="0"/>
              <a:t> are important for applications where data needs to be accessed.....</a:t>
            </a:r>
          </a:p>
          <a:p>
            <a:pPr lvl="1" eaLnBrk="1" hangingPunct="1"/>
            <a:r>
              <a:rPr lang="en-US" b="1" smtClean="0"/>
              <a:t>sequentially</a:t>
            </a:r>
            <a:r>
              <a:rPr lang="en-US" smtClean="0"/>
              <a:t> , one record after another</a:t>
            </a:r>
          </a:p>
          <a:p>
            <a:pPr lvl="1" eaLnBrk="1" hangingPunct="1">
              <a:buFont typeface="Wingdings" pitchFamily="2" charset="2"/>
              <a:buNone/>
            </a:pPr>
            <a:r>
              <a:rPr lang="en-US" sz="5400" smtClean="0"/>
              <a:t>OR</a:t>
            </a:r>
          </a:p>
          <a:p>
            <a:pPr lvl="1" eaLnBrk="1" hangingPunct="1"/>
            <a:r>
              <a:rPr lang="en-US" b="1" smtClean="0"/>
              <a:t>randomly</a:t>
            </a:r>
            <a:r>
              <a:rPr lang="en-US" smtClean="0"/>
              <a:t> using the index. </a:t>
            </a:r>
          </a:p>
          <a:p>
            <a:pPr eaLnBrk="1" hangingPunct="1"/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 descr="http://www.funkymoose.co.uk/images/construction%20work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150" y="3289300"/>
            <a:ext cx="603885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An example of an Indexed Sequential file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8925" y="1587500"/>
            <a:ext cx="8662988" cy="4043363"/>
          </a:xfrm>
        </p:spPr>
        <p:txBody>
          <a:bodyPr rtlCol="0">
            <a:normAutofit/>
          </a:bodyPr>
          <a:lstStyle/>
          <a:p>
            <a:pPr marL="96838" indent="22225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A company may store details about its employees as an indexed sequential file. Sometimes the file is accessed....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b="1" dirty="0" smtClean="0"/>
              <a:t>sequentially</a:t>
            </a:r>
            <a:r>
              <a:rPr lang="en-US" dirty="0" smtClean="0"/>
              <a:t>. For example when the whole of the file is processed to produce pay slips at the end of the month.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th-TH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826" name="Picture 2" descr="http://www.funkymoose.co.uk/images/construction%20worker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02522" y="2967705"/>
            <a:ext cx="6038850" cy="4114801"/>
          </a:xfrm>
          <a:prstGeom prst="rect">
            <a:avLst/>
          </a:prstGeom>
          <a:noFill/>
          <a:effectLst>
            <a:softEdge rad="63500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An example of an Indexed Sequential file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3838" y="1587500"/>
            <a:ext cx="8728075" cy="4043363"/>
          </a:xfrm>
        </p:spPr>
        <p:txBody>
          <a:bodyPr rtlCol="0">
            <a:normAutofit/>
          </a:bodyPr>
          <a:lstStyle/>
          <a:p>
            <a:pPr marL="96838" indent="22225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r>
              <a:rPr lang="en-US" dirty="0" smtClean="0"/>
              <a:t>Sometimes the file is accessed....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b="1" dirty="0" smtClean="0"/>
              <a:t>randomly</a:t>
            </a:r>
            <a:r>
              <a:rPr lang="en-US" dirty="0" smtClean="0"/>
              <a:t>. Maybe an employee changes address, or a female employee gets married and changes her surname.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th-TH" dirty="0"/>
          </a:p>
        </p:txBody>
      </p:sp>
      <p:pic>
        <p:nvPicPr>
          <p:cNvPr id="4506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1925" y="3263900"/>
            <a:ext cx="3324225" cy="33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Indexed sequential file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0" y="1566863"/>
            <a:ext cx="9144000" cy="3983037"/>
          </a:xfrm>
        </p:spPr>
        <p:txBody>
          <a:bodyPr/>
          <a:lstStyle/>
          <a:p>
            <a:pPr eaLnBrk="1" hangingPunct="1"/>
            <a:r>
              <a:rPr lang="en-US" sz="2800" smtClean="0"/>
              <a:t>An indexed sequential file can only be stored on a random access device e.g. magnetic disc or CD.</a:t>
            </a:r>
          </a:p>
          <a:p>
            <a:pPr eaLnBrk="1" hangingPunct="1"/>
            <a:r>
              <a:rPr lang="en-US" sz="2800" smtClean="0"/>
              <a:t>This is because we need a device that will allow us direct access to random files, rather than the sequential access that magnetic tape allows.</a:t>
            </a:r>
          </a:p>
        </p:txBody>
      </p:sp>
      <p:pic>
        <p:nvPicPr>
          <p:cNvPr id="46084" name="Picture 2" descr="http://t1.gstatic.com/images?q=tbn:ANd9GcRULU01fTI_CdTJi1z8DCsf6cvP75yDwNVaTrWZDEMe2mhGto5ZY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4088" y="3467100"/>
            <a:ext cx="4083050" cy="318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Advantages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Provides flexibility for users who need both type of access with the same file</a:t>
            </a:r>
          </a:p>
          <a:p>
            <a:pPr eaLnBrk="1" hangingPunct="1"/>
            <a:r>
              <a:rPr lang="en-US" smtClean="0"/>
              <a:t>Faster than sequential</a:t>
            </a:r>
          </a:p>
        </p:txBody>
      </p:sp>
      <p:pic>
        <p:nvPicPr>
          <p:cNvPr id="47108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750" y="2963863"/>
            <a:ext cx="4221163" cy="417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Disadvantages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Extra storage space for the index is required, just like in a book: your text book would be 372 pages without the index (go on, check!) but is 380 pages with the index.</a:t>
            </a:r>
          </a:p>
        </p:txBody>
      </p:sp>
      <p:sp>
        <p:nvSpPr>
          <p:cNvPr id="48132" name="AutoShape 2" descr="data:image/jpg;base64,/9j/4AAQSkZJRgABAQAAAQABAAD/2wBDAAkGBwgHBgkIBwgKCgkLDRYPDQwMDRsUFRAWIB0iIiAdHx8kKDQsJCYxJx8fLT0tMTU3Ojo6Iys/RD84QzQ5Ojf/2wBDAQoKCg0MDRoPDxo3JR8lNzc3Nzc3Nzc3Nzc3Nzc3Nzc3Nzc3Nzc3Nzc3Nzc3Nzc3Nzc3Nzc3Nzc3Nzc3Nzc3Nzf/wAARCACnAKcDASIAAhEBAxEB/8QAHAAAAQUBAQEAAAAAAAAAAAAAAAEFBgcIBAMC/8QAUBAAAQIEBAEHBwgGBggHAAAAAQIDAAQFEQYSITFBBxMiMlFhcRQVNkKBobIIFyNSdZGx0hYzdJLB4SQ0Q1NkoiZicoKElNHwJTVUY5PC8f/EABoBAAIDAQEAAAAAAAAAAAAAAAABAwQFAgb/xAAwEQACAgECBAQFAgcAAAAAAAAAAQIDEQQSBRMhMTNBUYEUIiNCcTJhNFJikaGx8P/aAAwDAQACEQMRAD8AvGEVsfCFhFbHwgAytjv01rn7c78RjopODKlVaezOyzksGnQcoW4oEWNtsp4xz479Na5+3O/EYlWEcX0il0KUlZl51L7Wa4DJUNVEiIL5TjHMDmbkl0Gn5uqxe3PSXtcV+WE+bur/AN9Jf/Ir8sTJPKHRE9V90f8ADKMHzh0T/wBQ9/y6oq83Uen+CPfYQedwJVZKUfmXXZQoZbLiglxV7AX06PdEWOhte8WjXMbUaepU8w286XnpdbafoFJFykgRVxtc2PHaLOnnZNPeiSDb7hBwgHDvgGtu+LBIEEB03hbHsgEJBBtvpBAMILX0ggG4gAlFMwJVqlJy80y5KBD6AtIW4oEA669G20e7vJ3WW0lRdkj0cws6rX/LFiYOH+jNMJvZUu2na+lhf3Q6Ttltu2AGUE2AIAuNQL98Zr1Nilgr8yWSveQn02c+z3fjbjQMZ+5CfTZz7Pd+NuNAxop5WSbuEEEEMAhFbHwhYRWx8IAMrY79Na5+3O/EYY4fMd+mtc/bnfiMMcAwggggGA3h2ledVRyG6c44lTimA+g7uqGYJsBfZKSAOw9sNMSGgYiap7LUk/LDyYKUtbiFHnM5vYjs0sn2k90JrPcTElDz7gCaKlV+cUpT1kg5dVC5TwAIt4adqSYcmakZcUlLrz5CGswGQBAKVWOWxT37R3uYzswwWZQKcKCHkrcOVBzO5bd9nLlXE9mt/n9Nn/KEurkwbaltLuUZgpJBHRv6oBBJBsNoWxCwcBRMzkq+/L0wCWcYCEuFaQlsJVa4JsOtYW3NjvqYSdmGZGbclZyjtpfaWoOIWpClA5r2uBbS9rd0eCKwPMHmh6VC2rEpcS4QoLzFQVax0GYi3G/COSqTpqNSm55TYbMw8t0oBuE5iTa8G1Bg85yYE1MLeCAgKt0QdBYAfwjxg3hBrHQxYIONrG8INdtfCAZNqVyhTFNpkrIJprDgl2g2HOdIJA9nGwjpXynzRZW0KUx0kEZlPKJF+G0QGCIXRW3nBxsjksXkJ9Nndv6g7t/ttRoGM/chPpu79nu/G1GgYmwMIIIIACEVsfCFj5X1T4QAZXx36a1z9ud+Iwxw+48H+mtc/bnfiMMUAwggggGIbWN+yH+SqNJapUqxMyilzTT2dTiWxqMxvre56JHtHhDDBAA+vTlDCGfJZNfONvNLUt1F0qSB0goZtQbDQW46x1S8xhl59CFS7icylEvTFkhOiiL5VC5vbbfTwiMQX1gESFc9h8IeTLU9YUptaGyoFRBLdgTrbrEn7j3R8y03h5DTCXpN1bgQnnF5fXANzYKFxci/aANoj8LAMkBqFFeamfKJZ4KXMuONhLabZVE2J1vcCwCdvGPVyfw248M8i6ENgJQkJ1I7Cc2+9u7fhEaggAkMrUKG3PrWuRUJdcuEKaSjN083SIuTbTjeFE9hnKrNTXySk2sogZhewPS228Ae0ax2O2iSKalVpSRccU2l9wIK0i5SLE6Qm8LLEedTclXpxS5FosskCyCLWP3nu4xzRZ3zWs7mem7Wvo0gwJ5K2VC4n5vT/wBpGsQfFVnHNic3IT6bufZ7vxtRoGKu5OcGM4exGqcbmn3VKlVt5XEJAsVIN9P9mLQG0SwmprKGmn1QsEEEdjCEVtCwhgAorlvw05LVYYglkKMtM2RMkf2bgFgT3FIHtHfFXxrKqMNTUu5LzDbbrTt0rbcF0qTxBHsEUjjnA9PkamtuizC2SbKMu90ki/1Vb+wg+MRysjBfMTVUzte2Cyyu4InMlyV4hnZRqZYckObdTmTmfINv3Y6PmfxP9enf8wfyx0pJrJw04vDK+giwPmhxMSQHKcbf4g/lgPJBiYDVynD/AIg/lh5EV/BFgJ5H8TqAIcp1j/iD+WA8kGJk7u07e2kwfywZAr+CJ+3yRYlcSVJdp1gSNZg7g2+rC/NDiXi7TtDY/wBIP5YMiK/gifnkhxKAr6Wnaf4g/lhTyQ4lGb6WnaC/68/lgyMr+OyjT3myqSs9zfOcw5nyXtm0Ol4mfzRYl4O03a/9YP5YPmhxKSAHabqL/wBYP5YTw1gT69D1HKgsJsKa4NLaTXD92FHKk6m1qe4PCZ2/yxAK9LLoNXmaZPFJmJdQSstHMm9gdDp2w3+XM/633RD8NX6HHLiX1yZ4yOIMSKlFSZaKZRbmcu5tlIFth9aLVG0Z95BVpcxo6pBuPIHRf/fajQYiWEFBYQ0kuwQQQR2MIQ7QsIdoAGmYbeM2pRcTzYzEDLrwH8Yr3HKVHELlyDZCO7gYsaYcb8ocRnTmy7X131/ARXeNgPP7tlX+jRrGfrvDNjg38R7EzwylXmSQ1H6nsh16xIC05hvpDVhoDzNT+l/Y9sOKUpAWvN65v0uF/wCUWK/0Iz9R4svyfaQvMvpAaj1RClKiCFLG3ZHg++xKtuvPu5UJIubnSPKTqcjOuFqWmM6wMxSCRpDc4p4b6kahJrcl0OlrPkSMwva46O4j6WFAC5FrjhCJSjm09LgNSraENrJsdcw0v3x2cni2l5bC+ZcCDmXqU31zR6BLgbUFLCiCLnLvtCSy0IZOdaU9NZ1NvWMKcqkqUF3BUCCFeEAj6WF2d6Q4cBCrC8znSHV7B3x8uBNnekeHrQqwn6Syj1freMAxbLzdYdTsENtZqrdIlpd2YDi1PLDLLbTRWpbihcCw11tDjZOY9L1PrQ21ult1emGU8oUw7ZLjD6TdTTqCFIWBxsQNOIuOMAjLWMfOhxLUF1xotVBx0uPNk3yFViAO4Aj2QzXiX8qFRNSxW8p1DSZmXbTLTJZUVNrdRcKKbgG2wsdrW13iHxIItP5OxP6czH2e78bcaPG0Zv8Ak7enEx9nu/G3GkBsIAFggggAIQ7QsIYAGt5lryiYeyJz6DNbUdsV9jMp8/u2HqI0A7on7qpjyh9JaTzJUelm12HCIFjInz+7p6idz3Rna/wzZ4N4/sS/Dym00SQUvopDNySNhHCMc4Tamlyb1bkG5htagtK1WANzpmtl98QDlaeUMF0CWRPOsOPKI8mQVZZgWA1tpoSDr2xBsL1CXleUGbWqUYm5eYdmGkszDYWk3KijQ94EW60uWmzOuTlc0vUvir1KmztHmvIJyVfuUkFpxKuI7DDVgdKkz7vOJtdtXDhcWj3pOD8LVmlNTfmKTbXNMjnCwktC/GwSQNx2R8s8nVHYKXKXOVmnuHS8rUFpA7tb3EV50KyyNqZPDUuqqVLXcmLZb5tHQ4D1YReRNlAHcX6NoirlBxFKqSmm4ynnDawTOSrLwOupJASffePQpxvL5QJug1AXBVzjDsuR7UlQ933xaRRRI5dpt1g84hK+msaj/WMfRS2lOUIAAUBYJ8IjnnXEsi0hDmGmX1KUq4lKig21uNFhOmp48I78O15qvST7zMu+w4xNKl32XwAttxNswNiRxhjHRfN5XOj2epCrLY5zoer9XxhFlWVzoDhx8I+lqV9J0R1e3xhAJdu56B6n1IRPN3QAn1eKI+ipdz0fU7YQKXmb6PqdvhCAovl6ojErOUyqycs20mZStEwpDeXO4NQVHYkg+OhipDGsMZ4cbxXh80p5ZYKlBxt4AHIpOxtx7N+MZ9xpg39F2QVTvlKy8WtGsg0F77mHzIppN9WONcpJteRI/k7enEx9nu/G3GkBsIzh8nf05mPs9z4240eNhEhwLBBBAAQhhYQwANzmbI7m6xWq3hm09wEV/jEHz49cjqJ2HdE7flEIfdfC3M6ibgr01twiD4uT/wCNvWN+gn8IzOIPFfubHCHi/wBhv5RaWZ3A9FmtCqRmmVkgeopQQfeUxQ7EyqWqSJlN8zToWNew3jVKZRubwshhwBYVKKsm/rAXT7wIy2KVOgZ3meYTe2aYUG/cqxi9R1rRm3vFsmvU01gCbS/SnGkkKDbmZAT1cqhcfxjun33ZfEEmkqVzLqFpyA2Tm7++INyQz6RKss+UoeWWOaJbvlzIO1yNSE22FuwxMa9Msvy5mZZ1lxUm/lUEdLKriL9u0Vusa3/SWrMSvT/mX+x/cOXIoHY9VPEbR83VlTzqchPqBVyO6GhLrorKG85MrMSv0YUrZQ/lrDvnKrqUhKBYdI2N9AT79ImhNTXQotYeBD1TeyU/jEJoMy5JcotepqgG2qi23Nsi9wtaDkWR3kWJ8Imp0SVpSCQLgniYrSbmmqfUqTVngplpids4sH9Wl26SD3HS/gDwjiy9QshB/cTQqc65S9CzlhYDnSTw9X+cDgc+l6Q6vZ4wikhSVnOo3tsrwhXEizvSV1R60TsgFIXmV0k9X6v84RIczN9JPU7P5wqgMyumrqfXhuq9QFNQwrK45mTY5V7bRHZZGuO6XY7rhKctse5yV2puMSjXkcy3zoVYhNiRpFcY0pZrlJe599Lbrai/zihoCAb7dxh/WlK31ugFJWoqtfthixq/5JheoOBWUqbyJ7bqIH4XjBWqndqYuL8z0C08KdPJNeQyfJ59OX/s9z4240cNhGcPk8enMx9nu/G3GjxsI9MebFggggAIQwsIYAGp+aQp9bAS4FA7lOm/bEJxUE+eXbA9VP4RPZm4CgNirb2xB8Tg+eXbJPVT+EZXE3ir3NXhbxd7EkpXNimSd0/2PZGWcWyxlMRzyNbF5S0k9itf4xqmlqUmmygyH9TwPhGduVKSLdSl5wJsHUqbUe9Jv+B90aemjmnPpgzdRLFzX5HDkdqfk1RWypYAQ6h257D0VfiItOnSvMV7EVNT1JtImWweBI1t26kfdFB4GnDKYklReweJaP8Avbe+0aCfdPnmiVJPS8oaLDhOguf5n3RxBJ2Trf3Iktl9Kuxfa8HZLOZpKnTYF1MryKUo7D/8EPiVW6CUZsij0uCePvvw7IZpdlNqhKK1CV50jgL6/wABDoxMXaBIKiUp6CNddv4xT0jfZ/8AYC9Ym8eZz1x0N054EhS1jIAo2Tc6Wv27xCqzTRUaPOSNyOdYKEdyvVP3gRI65Mc7NplUkhtnVQB3J2H3a37440t6C4yjcDiYydfe5ahOP2mlpYYpefMccHVVFWwpITyx9K4ylL906h1PQV/mBh8Wpsh3QdUerELwCtUhPYhoakHKiYTOsDMP1b249ikkRK52oIlkvNuqyu5eiCd9DG87YKtWS7GWq257Uek1NSsuTzq0oKkG2YW/hEMefmJhVn3M6RfKOyPedmn55YVNBKigdEgbR4W6Q04R5vW67nvbHsjd0mmVKy+55WiD8rKnW6FKpQbNrmLL7yEkj+PuiegaDSK85YXMshTWh6zriiPAC34mFwzrqoo610sUSD5O3pzMfZ7nxtxpAbCM3/J29OJj7Pd+NuNIDYR6482LBBBAAQhhYRR0gAaX0TQfcUXW+azaJy676axEsShXnVy++VP4RKEVGXnvKBLuDM0+tlabjMlSF5T+F/bEZxEi9UcN1dVP4Rk8V8H3NPhj+t7Eip+cU+VtawZG48IqXlFpCpyhPLKmkKl3Q5dZtlF7Enjaxi2JZP8AQJRJUrqJvc96YjPm6WnlGTm0c5LvktuIJ0KTuI19E/o4/ZGXqfFz+5nhgSEm6h7yl95xtQUnmUZBcH6ytf8ALGhpSZFRwo3MMkXaUl5pIAVYK14+J+6KLxzheYwpiF6nrJdZI52Xd+u0SbE94sQe8Q/YZ5TXKDRBTF0xMxZvmysvFOlzbS3AG3siNp82E15d/wAEqadUoPz7F6DL5cw9sh9nqg3J4/8ASOyVTlGXKnKhZSLnWxijjyxzYZl0N0aXSphVwsvqObuOn/doF8tVYKlFFKkAFAaKLh247xXhRKNkmu2QlPdGPqW5UAlczmSCglAKgoWI8e+0cq3G2RdShm3NxqN9e4ae77qnd5YavNTGeYkpJpBFiWkKunvF1e7j3bwz4iqWJ60ylbrhXIOGyPJwW0L8QTc+2KU+HSna5N9GWo6pRgku5O5jFdPax9TlUyaQ688w5Ivls3SLnMg5tiQoRLX1OTBS5Muc44OJ4AbfiYoekUNxuYbm5+oykgyy4lRWZhCnAQfVQkk3i3nsWUBEl5auqsFtYskIJKvAJtf7xFbiVE4xhCrLWME+jsWW5YQ8lJufCECTceEVxWuVJkJLdFlFqcNxzszawHckHX2mGuX5Uqw2LPSkm73hKkn3GKMOEaqUc4/uWpa+lPGS20pOnhFU8sb+ao0+W/u2FL/eVb/6x7N8qs4of+UMKUOIdUAPdETxbiBeJJ9E45LoYUhoN5UrKgbEm/vi/wAN4dfRfvsXTr5lXV6uuyvbFkz+Tt6cTH2e78bcaQGwjN/ydvTiY+z3fjbjSA2EegMoWCCCAAhFbHwhYRWx8IAKDZxeMMcoOIW5touyMxPu84EjpNnN1k9um44+yJnP1Kn1V9M1Tn2plhwJAW2dtOPEeBin8d+mtd/b3fiMNEvMvyrgclnnGnBsptRSfdFbU6dXw25LOmv5M92DT7Aa8nlQCNEC+nd/KGKSWjzulopTkSQc1opEYtxGlIArlRskaWmVae+O9D2KOlMt1p4OBCVZvLOlrrbfs1izT9OOCvZ88sll8o+KqDJ0WtUlybbTVFyxShlTSrnOkWsq1uPbGcVb7xO56kVyrzSVVF9M1Mq6IVMTKVKVYgAXO2437Y4JbDi5mTbmm1SmRZULLVYi1x92kJLADFQ6mikz6ZpUlKToCFJ5mbQVt3Ite3dD6vHKzYt4cw02RxFNBv8AeTHqMJvh7mluSKSOsQ5mA+4fh2iPJOHVgOF0yqMjiWj0vWUUe4BYN+4wxHl+nVXQ0puWapcsFcWKayhQ8DlvEfm5yYnXS7NvuPuH13FlR98SxvCUwoErMqgc2pwBRsqwSojo7gm1u68KjB8y4jMgyhtqfpBYDtvbt09o7RcAhd4XNbY2h3Uw0Dbm0GxPCE5hr+7R90Axo9sTnkuwenE9Scdn3HG6dKkc6EGynFHZAPDYkn/rEd5ln+7R+7E45OqPPVJt5FMqKpRTSxnShOuo0V7vdHcEm+pzJ4Rb7eG8HSaG5DzXSElaQENutoUtfhm6UVXyt8ntPpMqqtUBBZZQQJiVBJSkE2zJvqNdCPw2iQz+D8QKqrR512ZRrnc6IS6TsVm/Rtttw0hux3h2q06jvv1GsuzLKUpSULFgsnS0duKwRKTyM3ydvTh/7Pd+NuNHjYRnnkEYDOOnyk6Gnu3HYc7caHG0QkwQQQQAEIrY+EEEAGVsd+mtc/bnfiMMcEEAwg0gggAQaG40h3kp2lNyrTc1S+eeF87ocKb6kjQEdw+/tgggA92KjQkIs5RVqUNB9ObAWPad7n8I+H6hRlImeapK0uOJKW1KdzZb31N9zr7vG5BAAqp+hnnD5mUVqKim7pATe9tAdLXT+7HozVKI3ciju3UMq7PnpDXv3vb7ha0EEADfUJinvMJRJSKmHAu5WXCQU22tc8f+zHBBBAAeESvBOI5HD0vOrmGnTOOEGXdaTqmyFixVcEAqUi4G9oIIAJK/yiUmYmmXphdSc5lbhb7UXcSUnrdbICDa19dibwz4xxXR61RkSUk1MoW24laEqBQgG3SUEhRGuuhBNze+sEEGRYR28hPps79nu/G1GgYIIAYQQQQAf//Z"/>
          <p:cNvSpPr>
            <a:spLocks noChangeAspect="1" noChangeArrowheads="1"/>
          </p:cNvSpPr>
          <p:nvPr/>
        </p:nvSpPr>
        <p:spPr bwMode="auto">
          <a:xfrm>
            <a:off x="155575" y="-571500"/>
            <a:ext cx="1200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/>
          </a:p>
        </p:txBody>
      </p:sp>
      <p:sp>
        <p:nvSpPr>
          <p:cNvPr id="48133" name="AutoShape 4" descr="data:image/jpg;base64,/9j/4AAQSkZJRgABAQAAAQABAAD/2wBDAAkGBwgHBgkIBwgKCgkLDRYPDQwMDRsUFRAWIB0iIiAdHx8kKDQsJCYxJx8fLT0tMTU3Ojo6Iys/RD84QzQ5Ojf/2wBDAQoKCg0MDRoPDxo3JR8lNzc3Nzc3Nzc3Nzc3Nzc3Nzc3Nzc3Nzc3Nzc3Nzc3Nzc3Nzc3Nzc3Nzc3Nzc3Nzc3Nzf/wAARCACnAKcDASIAAhEBAxEB/8QAHAAAAQUBAQEAAAAAAAAAAAAAAAEFBgcIBAMC/8QAUBAAAQIEBAEHBwgGBggHAAAAAQIDAAQFEQYSITFBBxMiMlFhcRQVNkKBobIIFyNSdZGx0hYzdJLB4SQ0Q1NkoiZicoKElNHwJTVUY5PC8f/EABoBAAIDAQEAAAAAAAAAAAAAAAABAwQFAgb/xAAwEQACAgECBAQFAgcAAAAAAAAAAQIDEQQSBRMhMTNBUYEUIiNCcTJhNFJikaGx8P/aAAwDAQACEQMRAD8AvGEVsfCFhFbHwgAytjv01rn7c78RjopODKlVaezOyzksGnQcoW4oEWNtsp4xz479Na5+3O/EYlWEcX0il0KUlZl51L7Wa4DJUNVEiIL5TjHMDmbkl0Gn5uqxe3PSXtcV+WE+bur/AN9Jf/Ir8sTJPKHRE9V90f8ADKMHzh0T/wBQ9/y6oq83Uen+CPfYQedwJVZKUfmXXZQoZbLiglxV7AX06PdEWOhte8WjXMbUaepU8w286XnpdbafoFJFykgRVxtc2PHaLOnnZNPeiSDb7hBwgHDvgGtu+LBIEEB03hbHsgEJBBtvpBAMILX0ggG4gAlFMwJVqlJy80y5KBD6AtIW4oEA669G20e7vJ3WW0lRdkj0cws6rX/LFiYOH+jNMJvZUu2na+lhf3Q6Ttltu2AGUE2AIAuNQL98Zr1Nilgr8yWSveQn02c+z3fjbjQMZ+5CfTZz7Pd+NuNAxop5WSbuEEEEMAhFbHwhYRWx8IAMrY79Na5+3O/EYY4fMd+mtc/bnfiMMcAwggggGA3h2ledVRyG6c44lTimA+g7uqGYJsBfZKSAOw9sNMSGgYiap7LUk/LDyYKUtbiFHnM5vYjs0sn2k90JrPcTElDz7gCaKlV+cUpT1kg5dVC5TwAIt4adqSYcmakZcUlLrz5CGswGQBAKVWOWxT37R3uYzswwWZQKcKCHkrcOVBzO5bd9nLlXE9mt/n9Nn/KEurkwbaltLuUZgpJBHRv6oBBJBsNoWxCwcBRMzkq+/L0wCWcYCEuFaQlsJVa4JsOtYW3NjvqYSdmGZGbclZyjtpfaWoOIWpClA5r2uBbS9rd0eCKwPMHmh6VC2rEpcS4QoLzFQVax0GYi3G/COSqTpqNSm55TYbMw8t0oBuE5iTa8G1Bg85yYE1MLeCAgKt0QdBYAfwjxg3hBrHQxYIONrG8INdtfCAZNqVyhTFNpkrIJprDgl2g2HOdIJA9nGwjpXynzRZW0KUx0kEZlPKJF+G0QGCIXRW3nBxsjksXkJ9Nndv6g7t/ttRoGM/chPpu79nu/G1GgYmwMIIIIACEVsfCFj5X1T4QAZXx36a1z9ud+Iwxw+48H+mtc/bnfiMMUAwggggGIbWN+yH+SqNJapUqxMyilzTT2dTiWxqMxvre56JHtHhDDBAA+vTlDCGfJZNfONvNLUt1F0qSB0goZtQbDQW46x1S8xhl59CFS7icylEvTFkhOiiL5VC5vbbfTwiMQX1gESFc9h8IeTLU9YUptaGyoFRBLdgTrbrEn7j3R8y03h5DTCXpN1bgQnnF5fXANzYKFxci/aANoj8LAMkBqFFeamfKJZ4KXMuONhLabZVE2J1vcCwCdvGPVyfw248M8i6ENgJQkJ1I7Cc2+9u7fhEaggAkMrUKG3PrWuRUJdcuEKaSjN083SIuTbTjeFE9hnKrNTXySk2sogZhewPS228Ae0ax2O2iSKalVpSRccU2l9wIK0i5SLE6Qm8LLEedTclXpxS5FosskCyCLWP3nu4xzRZ3zWs7mem7Wvo0gwJ5K2VC4n5vT/wBpGsQfFVnHNic3IT6bufZ7vxtRoGKu5OcGM4exGqcbmn3VKlVt5XEJAsVIN9P9mLQG0SwmprKGmn1QsEEEdjCEVtCwhgAorlvw05LVYYglkKMtM2RMkf2bgFgT3FIHtHfFXxrKqMNTUu5LzDbbrTt0rbcF0qTxBHsEUjjnA9PkamtuizC2SbKMu90ki/1Vb+wg+MRysjBfMTVUzte2Cyyu4InMlyV4hnZRqZYckObdTmTmfINv3Y6PmfxP9enf8wfyx0pJrJw04vDK+giwPmhxMSQHKcbf4g/lgPJBiYDVynD/AIg/lh5EV/BFgJ5H8TqAIcp1j/iD+WA8kGJk7u07e2kwfywZAr+CJ+3yRYlcSVJdp1gSNZg7g2+rC/NDiXi7TtDY/wBIP5YMiK/gifnkhxKAr6Wnaf4g/lhTyQ4lGb6WnaC/68/lgyMr+OyjT3myqSs9zfOcw5nyXtm0Ol4mfzRYl4O03a/9YP5YPmhxKSAHabqL/wBYP5YTw1gT69D1HKgsJsKa4NLaTXD92FHKk6m1qe4PCZ2/yxAK9LLoNXmaZPFJmJdQSstHMm9gdDp2w3+XM/633RD8NX6HHLiX1yZ4yOIMSKlFSZaKZRbmcu5tlIFth9aLVG0Z95BVpcxo6pBuPIHRf/fajQYiWEFBYQ0kuwQQQR2MIQ7QsIdoAGmYbeM2pRcTzYzEDLrwH8Yr3HKVHELlyDZCO7gYsaYcb8ocRnTmy7X131/ARXeNgPP7tlX+jRrGfrvDNjg38R7EzwylXmSQ1H6nsh16xIC05hvpDVhoDzNT+l/Y9sOKUpAWvN65v0uF/wCUWK/0Iz9R4svyfaQvMvpAaj1RClKiCFLG3ZHg++xKtuvPu5UJIubnSPKTqcjOuFqWmM6wMxSCRpDc4p4b6kahJrcl0OlrPkSMwva46O4j6WFAC5FrjhCJSjm09LgNSraENrJsdcw0v3x2cni2l5bC+ZcCDmXqU31zR6BLgbUFLCiCLnLvtCSy0IZOdaU9NZ1NvWMKcqkqUF3BUCCFeEAj6WF2d6Q4cBCrC8znSHV7B3x8uBNnekeHrQqwn6Syj1freMAxbLzdYdTsENtZqrdIlpd2YDi1PLDLLbTRWpbihcCw11tDjZOY9L1PrQ21ult1emGU8oUw7ZLjD6TdTTqCFIWBxsQNOIuOMAjLWMfOhxLUF1xotVBx0uPNk3yFViAO4Aj2QzXiX8qFRNSxW8p1DSZmXbTLTJZUVNrdRcKKbgG2wsdrW13iHxIItP5OxP6czH2e78bcaPG0Zv8Ak7enEx9nu/G3GkBsIAFggggAIQ7QsIYAGt5lryiYeyJz6DNbUdsV9jMp8/u2HqI0A7on7qpjyh9JaTzJUelm12HCIFjInz+7p6idz3Rna/wzZ4N4/sS/Dym00SQUvopDNySNhHCMc4Tamlyb1bkG5htagtK1WANzpmtl98QDlaeUMF0CWRPOsOPKI8mQVZZgWA1tpoSDr2xBsL1CXleUGbWqUYm5eYdmGkszDYWk3KijQ94EW60uWmzOuTlc0vUvir1KmztHmvIJyVfuUkFpxKuI7DDVgdKkz7vOJtdtXDhcWj3pOD8LVmlNTfmKTbXNMjnCwktC/GwSQNx2R8s8nVHYKXKXOVmnuHS8rUFpA7tb3EV50KyyNqZPDUuqqVLXcmLZb5tHQ4D1YReRNlAHcX6NoirlBxFKqSmm4ynnDawTOSrLwOupJASffePQpxvL5QJug1AXBVzjDsuR7UlQ933xaRRRI5dpt1g84hK+msaj/WMfRS2lOUIAAUBYJ8IjnnXEsi0hDmGmX1KUq4lKig21uNFhOmp48I78O15qvST7zMu+w4xNKl32XwAttxNswNiRxhjHRfN5XOj2epCrLY5zoer9XxhFlWVzoDhx8I+lqV9J0R1e3xhAJdu56B6n1IRPN3QAn1eKI+ipdz0fU7YQKXmb6PqdvhCAovl6ojErOUyqycs20mZStEwpDeXO4NQVHYkg+OhipDGsMZ4cbxXh80p5ZYKlBxt4AHIpOxtx7N+MZ9xpg39F2QVTvlKy8WtGsg0F77mHzIppN9WONcpJteRI/k7enEx9nu/G3GkBsIzh8nf05mPs9z4240eNhEhwLBBBAAQhhYQwANzmbI7m6xWq3hm09wEV/jEHz49cjqJ2HdE7flEIfdfC3M6ibgr01twiD4uT/wCNvWN+gn8IzOIPFfubHCHi/wBhv5RaWZ3A9FmtCqRmmVkgeopQQfeUxQ7EyqWqSJlN8zToWNew3jVKZRubwshhwBYVKKsm/rAXT7wIy2KVOgZ3meYTe2aYUG/cqxi9R1rRm3vFsmvU01gCbS/SnGkkKDbmZAT1cqhcfxjun33ZfEEmkqVzLqFpyA2Tm7++INyQz6RKss+UoeWWOaJbvlzIO1yNSE22FuwxMa9Msvy5mZZ1lxUm/lUEdLKriL9u0Vusa3/SWrMSvT/mX+x/cOXIoHY9VPEbR83VlTzqchPqBVyO6GhLrorKG85MrMSv0YUrZQ/lrDvnKrqUhKBYdI2N9AT79ImhNTXQotYeBD1TeyU/jEJoMy5JcotepqgG2qi23Nsi9wtaDkWR3kWJ8Imp0SVpSCQLgniYrSbmmqfUqTVngplpids4sH9Wl26SD3HS/gDwjiy9QshB/cTQqc65S9CzlhYDnSTw9X+cDgc+l6Q6vZ4wikhSVnOo3tsrwhXEizvSV1R60TsgFIXmV0k9X6v84RIczN9JPU7P5wqgMyumrqfXhuq9QFNQwrK45mTY5V7bRHZZGuO6XY7rhKctse5yV2puMSjXkcy3zoVYhNiRpFcY0pZrlJe599Lbrai/zihoCAb7dxh/WlK31ugFJWoqtfthixq/5JheoOBWUqbyJ7bqIH4XjBWqndqYuL8z0C08KdPJNeQyfJ59OX/s9z4240cNhGcPk8enMx9nu/G3GjxsI9MebFggggAIQwsIYAGp+aQp9bAS4FA7lOm/bEJxUE+eXbA9VP4RPZm4CgNirb2xB8Tg+eXbJPVT+EZXE3ir3NXhbxd7EkpXNimSd0/2PZGWcWyxlMRzyNbF5S0k9itf4xqmlqUmmygyH9TwPhGduVKSLdSl5wJsHUqbUe9Jv+B90aemjmnPpgzdRLFzX5HDkdqfk1RWypYAQ6h257D0VfiItOnSvMV7EVNT1JtImWweBI1t26kfdFB4GnDKYklReweJaP8Avbe+0aCfdPnmiVJPS8oaLDhOguf5n3RxBJ2Trf3Iktl9Kuxfa8HZLOZpKnTYF1MryKUo7D/8EPiVW6CUZsij0uCePvvw7IZpdlNqhKK1CV50jgL6/wABDoxMXaBIKiUp6CNddv4xT0jfZ/8AYC9Ym8eZz1x0N054EhS1jIAo2Tc6Wv27xCqzTRUaPOSNyOdYKEdyvVP3gRI65Mc7NplUkhtnVQB3J2H3a37440t6C4yjcDiYydfe5ahOP2mlpYYpefMccHVVFWwpITyx9K4ylL906h1PQV/mBh8Wpsh3QdUerELwCtUhPYhoakHKiYTOsDMP1b249ikkRK52oIlkvNuqyu5eiCd9DG87YKtWS7GWq257Uek1NSsuTzq0oKkG2YW/hEMefmJhVn3M6RfKOyPedmn55YVNBKigdEgbR4W6Q04R5vW67nvbHsjd0mmVKy+55WiD8rKnW6FKpQbNrmLL7yEkj+PuiegaDSK85YXMshTWh6zriiPAC34mFwzrqoo610sUSD5O3pzMfZ7nxtxpAbCM3/J29OJj7Pd+NuNIDYR6482LBBBAAQhhYRR0gAaX0TQfcUXW+azaJy676axEsShXnVy++VP4RKEVGXnvKBLuDM0+tlabjMlSF5T+F/bEZxEi9UcN1dVP4Rk8V8H3NPhj+t7Eip+cU+VtawZG48IqXlFpCpyhPLKmkKl3Q5dZtlF7Enjaxi2JZP8AQJRJUrqJvc96YjPm6WnlGTm0c5LvktuIJ0KTuI19E/o4/ZGXqfFz+5nhgSEm6h7yl95xtQUnmUZBcH6ytf8ALGhpSZFRwo3MMkXaUl5pIAVYK14+J+6KLxzheYwpiF6nrJdZI52Xd+u0SbE94sQe8Q/YZ5TXKDRBTF0xMxZvmysvFOlzbS3AG3siNp82E15d/wAEqadUoPz7F6DL5cw9sh9nqg3J4/8ASOyVTlGXKnKhZSLnWxijjyxzYZl0N0aXSphVwsvqObuOn/doF8tVYKlFFKkAFAaKLh247xXhRKNkmu2QlPdGPqW5UAlczmSCglAKgoWI8e+0cq3G2RdShm3NxqN9e4ae77qnd5YavNTGeYkpJpBFiWkKunvF1e7j3bwz4iqWJ60ylbrhXIOGyPJwW0L8QTc+2KU+HSna5N9GWo6pRgku5O5jFdPax9TlUyaQ688w5Ivls3SLnMg5tiQoRLX1OTBS5Muc44OJ4AbfiYoekUNxuYbm5+oykgyy4lRWZhCnAQfVQkk3i3nsWUBEl5auqsFtYskIJKvAJtf7xFbiVE4xhCrLWME+jsWW5YQ8lJufCECTceEVxWuVJkJLdFlFqcNxzszawHckHX2mGuX5Uqw2LPSkm73hKkn3GKMOEaqUc4/uWpa+lPGS20pOnhFU8sb+ao0+W/u2FL/eVb/6x7N8qs4of+UMKUOIdUAPdETxbiBeJJ9E45LoYUhoN5UrKgbEm/vi/wAN4dfRfvsXTr5lXV6uuyvbFkz+Tt6cTH2e78bcaQGwjN/ydvTiY+z3fjbjSA2EegMoWCCCAAhFbHwhYRWx8IAKDZxeMMcoOIW5touyMxPu84EjpNnN1k9um44+yJnP1Kn1V9M1Tn2plhwJAW2dtOPEeBin8d+mtd/b3fiMNEvMvyrgclnnGnBsptRSfdFbU6dXw25LOmv5M92DT7Aa8nlQCNEC+nd/KGKSWjzulopTkSQc1opEYtxGlIArlRskaWmVae+O9D2KOlMt1p4OBCVZvLOlrrbfs1izT9OOCvZ88sll8o+KqDJ0WtUlybbTVFyxShlTSrnOkWsq1uPbGcVb7xO56kVyrzSVVF9M1Mq6IVMTKVKVYgAXO2437Y4JbDi5mTbmm1SmRZULLVYi1x92kJLADFQ6mikz6ZpUlKToCFJ5mbQVt3Ite3dD6vHKzYt4cw02RxFNBv8AeTHqMJvh7mluSKSOsQ5mA+4fh2iPJOHVgOF0yqMjiWj0vWUUe4BYN+4wxHl+nVXQ0puWapcsFcWKayhQ8DlvEfm5yYnXS7NvuPuH13FlR98SxvCUwoErMqgc2pwBRsqwSojo7gm1u68KjB8y4jMgyhtqfpBYDtvbt09o7RcAhd4XNbY2h3Uw0Dbm0GxPCE5hr+7R90Axo9sTnkuwenE9Scdn3HG6dKkc6EGynFHZAPDYkn/rEd5ln+7R+7E45OqPPVJt5FMqKpRTSxnShOuo0V7vdHcEm+pzJ4Rb7eG8HSaG5DzXSElaQENutoUtfhm6UVXyt8ntPpMqqtUBBZZQQJiVBJSkE2zJvqNdCPw2iQz+D8QKqrR512ZRrnc6IS6TsVm/Rtttw0hux3h2q06jvv1GsuzLKUpSULFgsnS0duKwRKTyM3ydvTh/7Pd+NuNHjYRnnkEYDOOnyk6Gnu3HYc7caHG0QkwQQQQAEIrY+EEEAGVsd+mtc/bnfiMMcEEAwg0gggAQaG40h3kp2lNyrTc1S+eeF87ocKb6kjQEdw+/tgggA92KjQkIs5RVqUNB9ObAWPad7n8I+H6hRlImeapK0uOJKW1KdzZb31N9zr7vG5BAAqp+hnnD5mUVqKim7pATe9tAdLXT+7HozVKI3ciju3UMq7PnpDXv3vb7ha0EEADfUJinvMJRJSKmHAu5WXCQU22tc8f+zHBBBAAeESvBOI5HD0vOrmGnTOOEGXdaTqmyFixVcEAqUi4G9oIIAJK/yiUmYmmXphdSc5lbhb7UXcSUnrdbICDa19dibwz4xxXR61RkSUk1MoW24laEqBQgG3SUEhRGuuhBNze+sEEGRYR28hPps79nu/G1GgYIIAYQQQQAf//Z"/>
          <p:cNvSpPr>
            <a:spLocks noChangeAspect="1" noChangeArrowheads="1"/>
          </p:cNvSpPr>
          <p:nvPr/>
        </p:nvSpPr>
        <p:spPr bwMode="auto">
          <a:xfrm>
            <a:off x="155575" y="-571500"/>
            <a:ext cx="1200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h-TH"/>
          </a:p>
        </p:txBody>
      </p:sp>
      <p:pic>
        <p:nvPicPr>
          <p:cNvPr id="48134" name="Picture 6" descr="http://img2.fkcdn.com/img/649/978052171764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3325" y="3454400"/>
            <a:ext cx="2540000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webdesignbognorregis.co.uk/images/page/databas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6500" y="4000500"/>
            <a:ext cx="3810000" cy="285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 database is a collection of data that is stored in an organized or logical manner so that data can be processed effectively or retrieved quickly and efficiently.</a:t>
            </a:r>
          </a:p>
          <a:p>
            <a:pPr eaLnBrk="1" hangingPunct="1"/>
            <a:r>
              <a:rPr lang="en-US" smtClean="0"/>
              <a:t>You should recall the following from GCSE:</a:t>
            </a:r>
          </a:p>
          <a:p>
            <a:pPr lvl="1" eaLnBrk="1" hangingPunct="1"/>
            <a:r>
              <a:rPr lang="en-US" smtClean="0"/>
              <a:t>Tables</a:t>
            </a:r>
          </a:p>
          <a:p>
            <a:pPr lvl="1" eaLnBrk="1" hangingPunct="1"/>
            <a:r>
              <a:rPr lang="en-US" smtClean="0"/>
              <a:t>Fields</a:t>
            </a:r>
          </a:p>
          <a:p>
            <a:pPr lvl="1" eaLnBrk="1" hangingPunct="1"/>
            <a:r>
              <a:rPr lang="en-US" smtClean="0"/>
              <a:t>Records </a:t>
            </a:r>
            <a:endParaRPr lang="th-TH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5" descr="http://t0.gstatic.com/images?q=tbn:ANd9GcRXoJ5hZcSkXz6WYCKGx4VObfGUORqH2hPdh3EBE0izJJRdKw2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1575" y="4021138"/>
            <a:ext cx="2555875" cy="2589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2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Direct (Random) File Organization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idx="1"/>
          </p:nvPr>
        </p:nvSpPr>
        <p:spPr>
          <a:xfrm>
            <a:off x="223838" y="1636713"/>
            <a:ext cx="8462962" cy="4764087"/>
          </a:xfrm>
        </p:spPr>
        <p:txBody>
          <a:bodyPr/>
          <a:lstStyle/>
          <a:p>
            <a:pPr eaLnBrk="1" hangingPunct="1"/>
            <a:r>
              <a:rPr lang="en-US" smtClean="0"/>
              <a:t>Records are read directly from or written on to the file.</a:t>
            </a:r>
          </a:p>
          <a:p>
            <a:pPr eaLnBrk="1" hangingPunct="1"/>
            <a:r>
              <a:rPr lang="en-US" smtClean="0"/>
              <a:t>The records are stored at known address.</a:t>
            </a:r>
          </a:p>
          <a:p>
            <a:pPr eaLnBrk="1" hangingPunct="1"/>
            <a:r>
              <a:rPr lang="en-US" smtClean="0"/>
              <a:t>The address is calculated by applying a mathematical function to the key field.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5" descr="http://www.patstrains.com/images/UL/Resize/7-11020_491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6450" y="3292475"/>
            <a:ext cx="4527550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2" name="AutoShap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Direct (Random) File Organization</a:t>
            </a:r>
          </a:p>
        </p:txBody>
      </p:sp>
      <p:sp>
        <p:nvSpPr>
          <p:cNvPr id="50180" name="Rectangle 3"/>
          <p:cNvSpPr>
            <a:spLocks noGrp="1" noChangeArrowheads="1"/>
          </p:cNvSpPr>
          <p:nvPr>
            <p:ph idx="1"/>
          </p:nvPr>
        </p:nvSpPr>
        <p:spPr>
          <a:xfrm>
            <a:off x="223838" y="1587500"/>
            <a:ext cx="8462962" cy="4813300"/>
          </a:xfrm>
        </p:spPr>
        <p:txBody>
          <a:bodyPr/>
          <a:lstStyle/>
          <a:p>
            <a:pPr eaLnBrk="1" hangingPunct="1"/>
            <a:r>
              <a:rPr lang="en-US" smtClean="0"/>
              <a:t>A random file would have to be stored on a </a:t>
            </a:r>
            <a:r>
              <a:rPr lang="en-US" b="1" smtClean="0"/>
              <a:t>direct access</a:t>
            </a:r>
            <a:r>
              <a:rPr lang="en-US" smtClean="0"/>
              <a:t> backing storage medium e.g. magnetic disc, CD, DVD</a:t>
            </a:r>
            <a:endParaRPr lang="en-US" b="1" smtClean="0"/>
          </a:p>
          <a:p>
            <a:pPr eaLnBrk="1" hangingPunct="1"/>
            <a:r>
              <a:rPr lang="en-US" b="1" smtClean="0"/>
              <a:t>Example : </a:t>
            </a:r>
            <a:r>
              <a:rPr lang="en-US" smtClean="0"/>
              <a:t>Any information retrieval system. Eg Train timetable system.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Advantages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192088" y="1539875"/>
            <a:ext cx="8462962" cy="4748213"/>
          </a:xfrm>
        </p:spPr>
        <p:txBody>
          <a:bodyPr/>
          <a:lstStyle/>
          <a:p>
            <a:pPr eaLnBrk="1" hangingPunct="1"/>
            <a:r>
              <a:rPr lang="en-US" smtClean="0"/>
              <a:t>Any record can be directly accessed.</a:t>
            </a:r>
          </a:p>
          <a:p>
            <a:pPr eaLnBrk="1" hangingPunct="1"/>
            <a:r>
              <a:rPr lang="en-US" smtClean="0"/>
              <a:t>Speed of record processing is very fast.</a:t>
            </a:r>
          </a:p>
          <a:p>
            <a:pPr eaLnBrk="1" hangingPunct="1"/>
            <a:r>
              <a:rPr lang="en-US" smtClean="0"/>
              <a:t>Up-to-date file because of online updating.</a:t>
            </a:r>
          </a:p>
          <a:p>
            <a:pPr eaLnBrk="1" hangingPunct="1"/>
            <a:r>
              <a:rPr lang="en-US" smtClean="0"/>
              <a:t>Concurrent processing is possible.</a:t>
            </a:r>
          </a:p>
        </p:txBody>
      </p:sp>
      <p:pic>
        <p:nvPicPr>
          <p:cNvPr id="51204" name="Picture 5" descr="http://t2.gstatic.com/images?q=tbn:LfZ-x_boPseaHM:http://t.dfnres.com/p/cnr/i/200808/BeijingSouthJingjinICE/BeijingSouthTicketMachine.jpg&amp;t=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4750" y="3703638"/>
            <a:ext cx="3935413" cy="2947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5" name="Picture 5" descr="http://www.mansfieldtradefascias.co.uk/images/Green%20Tick%20Man.jp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3025" y="3778250"/>
            <a:ext cx="3549650" cy="307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>
                <a:solidFill>
                  <a:schemeClr val="accent1">
                    <a:satMod val="150000"/>
                  </a:schemeClr>
                </a:solidFill>
              </a:rPr>
              <a:t>Disadvantages</a:t>
            </a:r>
          </a:p>
        </p:txBody>
      </p:sp>
      <p:sp>
        <p:nvSpPr>
          <p:cNvPr id="52227" name="Rectangle 3"/>
          <p:cNvSpPr>
            <a:spLocks noGrp="1" noChangeArrowheads="1"/>
          </p:cNvSpPr>
          <p:nvPr>
            <p:ph idx="1"/>
          </p:nvPr>
        </p:nvSpPr>
        <p:spPr>
          <a:xfrm>
            <a:off x="288925" y="1604963"/>
            <a:ext cx="7940675" cy="4795837"/>
          </a:xfrm>
        </p:spPr>
        <p:txBody>
          <a:bodyPr/>
          <a:lstStyle/>
          <a:p>
            <a:pPr eaLnBrk="1" hangingPunct="1"/>
            <a:r>
              <a:rPr lang="en-US" smtClean="0"/>
              <a:t>More complex than sequential</a:t>
            </a:r>
          </a:p>
          <a:p>
            <a:pPr eaLnBrk="1" hangingPunct="1"/>
            <a:r>
              <a:rPr lang="en-US" smtClean="0"/>
              <a:t>Does not fully use memory locations</a:t>
            </a:r>
          </a:p>
          <a:p>
            <a:pPr eaLnBrk="1" hangingPunct="1"/>
            <a:r>
              <a:rPr lang="en-US" smtClean="0"/>
              <a:t>More security and backup problems</a:t>
            </a:r>
          </a:p>
          <a:p>
            <a:pPr eaLnBrk="1" hangingPunct="1"/>
            <a:endParaRPr lang="en-US" smtClean="0"/>
          </a:p>
        </p:txBody>
      </p:sp>
      <p:pic>
        <p:nvPicPr>
          <p:cNvPr id="52228" name="Picture 5" descr="http://www.technotalks.com/wp-content/uploads/2009/03/data-securit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188" y="3267075"/>
            <a:ext cx="2857500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satMod val="150000"/>
                  </a:schemeClr>
                </a:solidFill>
              </a:rPr>
              <a:t>Databases and data storage</a:t>
            </a:r>
            <a:endParaRPr lang="th-TH" dirty="0">
              <a:solidFill>
                <a:schemeClr val="accent1">
                  <a:satMod val="150000"/>
                </a:scheme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460500"/>
            <a:ext cx="6240463" cy="5397500"/>
          </a:xfrm>
        </p:spPr>
        <p:txBody>
          <a:bodyPr rtlCol="0">
            <a:normAutofit lnSpcReduction="1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Some databases exist solely to process data automatically – for example databases held by utility companies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Some databases exist to give us information when we need it: for example, the school database.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en-US" dirty="0" smtClean="0"/>
              <a:t>The purpose of the database obviously affects the way that data is stored, organized and retrieved.</a:t>
            </a:r>
            <a:endParaRPr lang="th-TH" dirty="0"/>
          </a:p>
        </p:txBody>
      </p:sp>
      <p:pic>
        <p:nvPicPr>
          <p:cNvPr id="13316" name="Picture 2" descr="http://www.webs.uidaho.edu/info_literacy/modules/module3/images/database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3975100"/>
            <a:ext cx="3005137" cy="2506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7" name="Picture 4" descr="http://www2.parl.gc.ca/sites/lop/visitors/indoor/followbill/images/bill_english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0213" y="1620838"/>
            <a:ext cx="2071687" cy="2163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4572000" y="228600"/>
            <a:ext cx="2209800" cy="609600"/>
          </a:xfrm>
          <a:prstGeom prst="rect">
            <a:avLst/>
          </a:prstGeom>
        </p:spPr>
        <p:txBody>
          <a:bodyPr rIns="45720" anchor="ctr">
            <a:normAutofit fontScale="9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hangingPunct="1">
              <a:defRPr/>
            </a:pPr>
            <a:r>
              <a:rPr lang="en-GB" sz="4500" b="1" dirty="0">
                <a:solidFill>
                  <a:srgbClr val="FFC800"/>
                </a:solidFill>
                <a:latin typeface="+mj-lt"/>
                <a:ea typeface="+mj-ea"/>
                <a:cs typeface="+mj-cs"/>
              </a:rPr>
              <a:t>Jargon</a:t>
            </a:r>
          </a:p>
        </p:txBody>
      </p:sp>
      <p:pic>
        <p:nvPicPr>
          <p:cNvPr id="14339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0" r="3000" b="62000"/>
          <a:stretch>
            <a:fillRect/>
          </a:stretch>
        </p:blipFill>
        <p:spPr bwMode="auto">
          <a:xfrm>
            <a:off x="0" y="10668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838200" y="228600"/>
            <a:ext cx="2057400" cy="2209800"/>
            <a:chOff x="528" y="144"/>
            <a:chExt cx="1296" cy="1392"/>
          </a:xfrm>
        </p:grpSpPr>
        <p:sp>
          <p:nvSpPr>
            <p:cNvPr id="14351" name="Oval 15"/>
            <p:cNvSpPr>
              <a:spLocks noChangeArrowheads="1"/>
            </p:cNvSpPr>
            <p:nvPr/>
          </p:nvSpPr>
          <p:spPr bwMode="auto">
            <a:xfrm>
              <a:off x="1152" y="1104"/>
              <a:ext cx="672" cy="432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52" name="Text Box 16"/>
            <p:cNvSpPr txBox="1">
              <a:spLocks noChangeArrowheads="1"/>
            </p:cNvSpPr>
            <p:nvPr/>
          </p:nvSpPr>
          <p:spPr bwMode="auto">
            <a:xfrm>
              <a:off x="528" y="144"/>
              <a:ext cx="864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chemeClr val="accent2"/>
                  </a:solidFill>
                </a:rPr>
                <a:t>Different Person?</a:t>
              </a:r>
            </a:p>
          </p:txBody>
        </p:sp>
        <p:sp>
          <p:nvSpPr>
            <p:cNvPr id="14353" name="Line 17"/>
            <p:cNvSpPr>
              <a:spLocks noChangeShapeType="1"/>
            </p:cNvSpPr>
            <p:nvPr/>
          </p:nvSpPr>
          <p:spPr bwMode="auto">
            <a:xfrm>
              <a:off x="1200" y="576"/>
              <a:ext cx="240" cy="528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6"/>
          <p:cNvGrpSpPr>
            <a:grpSpLocks/>
          </p:cNvGrpSpPr>
          <p:nvPr/>
        </p:nvGrpSpPr>
        <p:grpSpPr bwMode="auto">
          <a:xfrm>
            <a:off x="2743200" y="228600"/>
            <a:ext cx="1828800" cy="1676400"/>
            <a:chOff x="1728" y="144"/>
            <a:chExt cx="1152" cy="1056"/>
          </a:xfrm>
        </p:grpSpPr>
        <p:sp>
          <p:nvSpPr>
            <p:cNvPr id="14348" name="Oval 18"/>
            <p:cNvSpPr>
              <a:spLocks noChangeArrowheads="1"/>
            </p:cNvSpPr>
            <p:nvPr/>
          </p:nvSpPr>
          <p:spPr bwMode="auto">
            <a:xfrm>
              <a:off x="2352" y="816"/>
              <a:ext cx="528" cy="384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9" name="Text Box 20"/>
            <p:cNvSpPr txBox="1">
              <a:spLocks noChangeArrowheads="1"/>
            </p:cNvSpPr>
            <p:nvPr/>
          </p:nvSpPr>
          <p:spPr bwMode="auto">
            <a:xfrm>
              <a:off x="1728" y="144"/>
              <a:ext cx="1152" cy="5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chemeClr val="accent2"/>
                  </a:solidFill>
                </a:rPr>
                <a:t>Which phone No is right?</a:t>
              </a:r>
            </a:p>
          </p:txBody>
        </p:sp>
        <p:sp>
          <p:nvSpPr>
            <p:cNvPr id="14350" name="Line 21"/>
            <p:cNvSpPr>
              <a:spLocks noChangeShapeType="1"/>
            </p:cNvSpPr>
            <p:nvPr/>
          </p:nvSpPr>
          <p:spPr bwMode="auto">
            <a:xfrm flipH="1">
              <a:off x="2640" y="576"/>
              <a:ext cx="0" cy="24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7086600" y="609600"/>
            <a:ext cx="2057400" cy="1828800"/>
            <a:chOff x="4464" y="384"/>
            <a:chExt cx="1296" cy="1152"/>
          </a:xfrm>
        </p:grpSpPr>
        <p:sp>
          <p:nvSpPr>
            <p:cNvPr id="14345" name="Oval 22"/>
            <p:cNvSpPr>
              <a:spLocks noChangeArrowheads="1"/>
            </p:cNvSpPr>
            <p:nvPr/>
          </p:nvSpPr>
          <p:spPr bwMode="auto">
            <a:xfrm>
              <a:off x="4704" y="1296"/>
              <a:ext cx="1056" cy="240"/>
            </a:xfrm>
            <a:prstGeom prst="ellips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346" name="Text Box 23"/>
            <p:cNvSpPr txBox="1">
              <a:spLocks noChangeArrowheads="1"/>
            </p:cNvSpPr>
            <p:nvPr/>
          </p:nvSpPr>
          <p:spPr bwMode="auto">
            <a:xfrm>
              <a:off x="4464" y="384"/>
              <a:ext cx="115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>
                  <a:solidFill>
                    <a:schemeClr val="accent2"/>
                  </a:solidFill>
                </a:rPr>
                <a:t>Inconsistent?</a:t>
              </a:r>
            </a:p>
          </p:txBody>
        </p:sp>
        <p:sp>
          <p:nvSpPr>
            <p:cNvPr id="14347" name="Line 24"/>
            <p:cNvSpPr>
              <a:spLocks noChangeShapeType="1"/>
            </p:cNvSpPr>
            <p:nvPr/>
          </p:nvSpPr>
          <p:spPr bwMode="auto">
            <a:xfrm>
              <a:off x="5280" y="576"/>
              <a:ext cx="0" cy="72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4343" name="Line 28"/>
          <p:cNvSpPr>
            <a:spLocks noChangeShapeType="1"/>
          </p:cNvSpPr>
          <p:nvPr/>
        </p:nvSpPr>
        <p:spPr bwMode="auto">
          <a:xfrm>
            <a:off x="4876800" y="914400"/>
            <a:ext cx="16764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Text Box 14"/>
          <p:cNvSpPr txBox="1">
            <a:spLocks noChangeArrowheads="1"/>
          </p:cNvSpPr>
          <p:nvPr/>
        </p:nvSpPr>
        <p:spPr bwMode="auto">
          <a:xfrm>
            <a:off x="228600" y="2566988"/>
            <a:ext cx="8458200" cy="434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/>
              <a:t>A </a:t>
            </a:r>
            <a:r>
              <a:rPr lang="en-GB" u="sng">
                <a:solidFill>
                  <a:schemeClr val="accent2"/>
                </a:solidFill>
              </a:rPr>
              <a:t>Flat File</a:t>
            </a:r>
            <a:r>
              <a:rPr lang="en-GB"/>
              <a:t> is </a:t>
            </a:r>
            <a:r>
              <a:rPr lang="en-GB" b="1"/>
              <a:t>one</a:t>
            </a:r>
            <a:r>
              <a:rPr lang="en-GB"/>
              <a:t> data file containing a two dimensional table. It generally contains data duplication as each record is self contained.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Q</a:t>
            </a:r>
            <a:r>
              <a:rPr lang="en-GB"/>
              <a:t>. How many records are in this flat file?</a:t>
            </a:r>
          </a:p>
          <a:p>
            <a:pPr>
              <a:spcBef>
                <a:spcPct val="50000"/>
              </a:spcBef>
            </a:pPr>
            <a:r>
              <a:rPr lang="en-GB"/>
              <a:t>A </a:t>
            </a:r>
            <a:r>
              <a:rPr lang="en-GB" u="sng">
                <a:solidFill>
                  <a:schemeClr val="accent2"/>
                </a:solidFill>
              </a:rPr>
              <a:t>record</a:t>
            </a:r>
            <a:r>
              <a:rPr lang="en-GB"/>
              <a:t> is one row of a table and contains all the data related to a particular person or thing e.g. a loan record for Joe Smith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Q</a:t>
            </a:r>
            <a:r>
              <a:rPr lang="en-GB"/>
              <a:t>. How many fields are there in this flat file?</a:t>
            </a:r>
          </a:p>
          <a:p>
            <a:pPr>
              <a:spcBef>
                <a:spcPct val="50000"/>
              </a:spcBef>
            </a:pPr>
            <a:r>
              <a:rPr lang="en-GB"/>
              <a:t>A </a:t>
            </a:r>
            <a:r>
              <a:rPr lang="en-GB" u="sng">
                <a:solidFill>
                  <a:schemeClr val="accent2"/>
                </a:solidFill>
              </a:rPr>
              <a:t>field</a:t>
            </a:r>
            <a:r>
              <a:rPr lang="en-GB"/>
              <a:t> is one column of a table and contains one piece of data about a person or thing e.g BorrowerName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</a:rPr>
              <a:t>Why does the above flat file store data inefficiently?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0" r="3000" b="62000"/>
          <a:stretch>
            <a:fillRect/>
          </a:stretch>
        </p:blipFill>
        <p:spPr bwMode="auto">
          <a:xfrm>
            <a:off x="0" y="914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Line 18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21"/>
          <p:cNvSpPr txBox="1">
            <a:spLocks noChangeArrowheads="1"/>
          </p:cNvSpPr>
          <p:nvPr/>
        </p:nvSpPr>
        <p:spPr>
          <a:xfrm>
            <a:off x="2971800" y="0"/>
            <a:ext cx="2819400" cy="609600"/>
          </a:xfrm>
          <a:prstGeom prst="rect">
            <a:avLst/>
          </a:prstGeom>
          <a:noFill/>
        </p:spPr>
        <p:txBody>
          <a:bodyPr rIns="45720" anchor="ctr">
            <a:normAutofit fontScale="925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hangingPunct="1">
              <a:defRPr/>
            </a:pPr>
            <a:r>
              <a:rPr lang="en-GB" sz="4500" b="1">
                <a:solidFill>
                  <a:srgbClr val="FFC800"/>
                </a:solidFill>
                <a:latin typeface="+mj-lt"/>
                <a:ea typeface="+mj-ea"/>
                <a:cs typeface="+mj-cs"/>
              </a:rPr>
              <a:t>Flat Files</a:t>
            </a:r>
            <a:endParaRPr lang="en-GB" sz="4500" b="1" dirty="0">
              <a:solidFill>
                <a:srgbClr val="FFC8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0" y="2362200"/>
            <a:ext cx="9144000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/>
              <a:t>A flat file may contain </a:t>
            </a:r>
            <a:r>
              <a:rPr lang="en-GB" u="sng">
                <a:solidFill>
                  <a:schemeClr val="accent2"/>
                </a:solidFill>
              </a:rPr>
              <a:t>data duplication</a:t>
            </a:r>
            <a:r>
              <a:rPr lang="en-GB"/>
              <a:t> where the </a:t>
            </a:r>
            <a:r>
              <a:rPr lang="en-GB" b="1"/>
              <a:t>same data</a:t>
            </a:r>
            <a:r>
              <a:rPr lang="en-GB"/>
              <a:t> item is stored in two or more different locations.</a:t>
            </a:r>
          </a:p>
          <a:p>
            <a:pPr>
              <a:spcBef>
                <a:spcPct val="50000"/>
              </a:spcBef>
            </a:pPr>
            <a:r>
              <a:rPr lang="en-GB" b="1"/>
              <a:t>Unnecessary</a:t>
            </a:r>
            <a:r>
              <a:rPr lang="en-GB"/>
              <a:t> duplication is known as </a:t>
            </a:r>
            <a:r>
              <a:rPr lang="en-GB" u="sng">
                <a:solidFill>
                  <a:schemeClr val="accent2"/>
                </a:solidFill>
              </a:rPr>
              <a:t>data redundancy</a:t>
            </a:r>
            <a:r>
              <a:rPr lang="en-GB"/>
              <a:t>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tx2"/>
                </a:solidFill>
              </a:rPr>
              <a:t>Redundancy often leads to </a:t>
            </a:r>
            <a:r>
              <a:rPr lang="en-GB" u="sng">
                <a:solidFill>
                  <a:schemeClr val="accent2"/>
                </a:solidFill>
              </a:rPr>
              <a:t>inconsistency </a:t>
            </a:r>
            <a:r>
              <a:rPr lang="en-GB">
                <a:solidFill>
                  <a:schemeClr val="tx2"/>
                </a:solidFill>
              </a:rPr>
              <a:t>where the same data item is stored </a:t>
            </a:r>
            <a:r>
              <a:rPr lang="en-GB" b="1">
                <a:solidFill>
                  <a:schemeClr val="tx2"/>
                </a:solidFill>
              </a:rPr>
              <a:t>differently</a:t>
            </a:r>
            <a:r>
              <a:rPr lang="en-GB">
                <a:solidFill>
                  <a:schemeClr val="tx2"/>
                </a:solidFill>
              </a:rPr>
              <a:t> in different places. Eg BorrPhone 454545,454555 due to typing errors or being updated in one place but not another.</a:t>
            </a:r>
          </a:p>
          <a:p>
            <a:pPr>
              <a:spcBef>
                <a:spcPct val="50000"/>
              </a:spcBef>
            </a:pPr>
            <a:r>
              <a:rPr lang="en-GB">
                <a:solidFill>
                  <a:schemeClr val="tx2"/>
                </a:solidFill>
              </a:rPr>
              <a:t>Flat files can be turned into more efficient </a:t>
            </a:r>
            <a:r>
              <a:rPr lang="en-GB" b="1">
                <a:solidFill>
                  <a:schemeClr val="tx2"/>
                </a:solidFill>
              </a:rPr>
              <a:t>related tables</a:t>
            </a:r>
            <a:r>
              <a:rPr lang="en-GB">
                <a:solidFill>
                  <a:schemeClr val="tx2"/>
                </a:solidFill>
              </a:rPr>
              <a:t> through a process of </a:t>
            </a:r>
            <a:r>
              <a:rPr lang="en-GB" u="sng">
                <a:solidFill>
                  <a:schemeClr val="accent2"/>
                </a:solidFill>
              </a:rPr>
              <a:t>normalisation</a:t>
            </a:r>
            <a:r>
              <a:rPr lang="en-GB">
                <a:solidFill>
                  <a:schemeClr val="tx2"/>
                </a:solidFill>
              </a:rPr>
              <a:t>  and put into a </a:t>
            </a:r>
            <a:r>
              <a:rPr lang="en-GB" u="sng">
                <a:solidFill>
                  <a:schemeClr val="accent2"/>
                </a:solidFill>
              </a:rPr>
              <a:t>database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0" r="3000" b="62000"/>
          <a:stretch>
            <a:fillRect/>
          </a:stretch>
        </p:blipFill>
        <p:spPr bwMode="auto">
          <a:xfrm>
            <a:off x="0" y="914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Line 5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Rectangle 6"/>
          <p:cNvSpPr txBox="1">
            <a:spLocks noChangeArrowheads="1"/>
          </p:cNvSpPr>
          <p:nvPr/>
        </p:nvSpPr>
        <p:spPr>
          <a:xfrm>
            <a:off x="304800" y="0"/>
            <a:ext cx="8458200" cy="609600"/>
          </a:xfrm>
          <a:prstGeom prst="rect">
            <a:avLst/>
          </a:prstGeom>
          <a:noFill/>
        </p:spPr>
        <p:txBody>
          <a:bodyPr rIns="45720" anchor="ctr">
            <a:normAutofit lnSpcReduction="1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hangingPunct="1">
              <a:defRPr/>
            </a:pPr>
            <a:r>
              <a:rPr lang="en-GB" sz="3600" b="1">
                <a:solidFill>
                  <a:srgbClr val="FFC800"/>
                </a:solidFill>
                <a:latin typeface="+mj-lt"/>
                <a:ea typeface="+mj-ea"/>
                <a:cs typeface="+mj-cs"/>
              </a:rPr>
              <a:t>Separating data and making relationships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968500" y="855663"/>
            <a:ext cx="3676650" cy="1470025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6243638" y="849313"/>
            <a:ext cx="2900362" cy="1470025"/>
          </a:xfrm>
          <a:prstGeom prst="rect">
            <a:avLst/>
          </a:prstGeom>
          <a:noFill/>
          <a:ln w="38100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28600" y="2362200"/>
            <a:ext cx="8915400" cy="2465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Take out any </a:t>
            </a:r>
            <a:r>
              <a:rPr lang="en-GB">
                <a:solidFill>
                  <a:schemeClr val="accent2"/>
                </a:solidFill>
              </a:rPr>
              <a:t>repeating groups</a:t>
            </a:r>
            <a:r>
              <a:rPr lang="en-GB"/>
              <a:t> of data and put them in a separate table.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Make sure </a:t>
            </a:r>
            <a:r>
              <a:rPr lang="en-GB">
                <a:solidFill>
                  <a:schemeClr val="accent2"/>
                </a:solidFill>
              </a:rPr>
              <a:t>one field is present in both tables to form a link</a:t>
            </a:r>
            <a:r>
              <a:rPr lang="en-GB"/>
              <a:t> or relationship between them.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Generally </a:t>
            </a:r>
            <a:r>
              <a:rPr lang="en-GB">
                <a:solidFill>
                  <a:schemeClr val="accent2"/>
                </a:solidFill>
              </a:rPr>
              <a:t>this field is unique to one of the tables</a:t>
            </a:r>
            <a:r>
              <a:rPr lang="en-GB"/>
              <a:t> (its primary key). 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GB"/>
              <a:t>Separate tables only tend to contain data about one kind of thing.</a:t>
            </a:r>
            <a:endParaRPr lang="en-GB">
              <a:solidFill>
                <a:schemeClr val="tx2"/>
              </a:solidFill>
            </a:endParaRP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417513" y="4921250"/>
            <a:ext cx="8208962" cy="1698625"/>
          </a:xfrm>
          <a:prstGeom prst="rect">
            <a:avLst/>
          </a:prstGeom>
          <a:solidFill>
            <a:srgbClr val="CCE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20000"/>
              </a:spcBef>
            </a:pPr>
            <a:r>
              <a:rPr lang="en-GB" b="1" u="sng">
                <a:solidFill>
                  <a:srgbClr val="CC3300"/>
                </a:solidFill>
              </a:rPr>
              <a:t>Question:</a:t>
            </a:r>
            <a:r>
              <a:rPr lang="en-GB" b="1">
                <a:solidFill>
                  <a:srgbClr val="CC3300"/>
                </a:solidFill>
              </a:rPr>
              <a:t> Identify the repeating groups in the flat file above.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/>
              <a:t>It contains 2 repeating groups, what are they?</a:t>
            </a:r>
          </a:p>
          <a:p>
            <a:pPr>
              <a:spcBef>
                <a:spcPct val="20000"/>
              </a:spcBef>
              <a:buFontTx/>
              <a:buChar char="•"/>
            </a:pPr>
            <a:r>
              <a:rPr lang="en-GB"/>
              <a:t>These details can be taken out into separate tables. What fields should be left behind in the original table?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build="p" autoUpdateAnimBg="0"/>
      <p:bldP spid="10" grpId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34"/>
          <p:cNvSpPr>
            <a:spLocks noChangeShapeType="1"/>
          </p:cNvSpPr>
          <p:nvPr/>
        </p:nvSpPr>
        <p:spPr bwMode="auto">
          <a:xfrm>
            <a:off x="0" y="2425700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174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00" r="3000" b="62000"/>
          <a:stretch>
            <a:fillRect/>
          </a:stretch>
        </p:blipFill>
        <p:spPr bwMode="auto">
          <a:xfrm>
            <a:off x="0" y="914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2" name="Line 4"/>
          <p:cNvSpPr>
            <a:spLocks noChangeShapeType="1"/>
          </p:cNvSpPr>
          <p:nvPr/>
        </p:nv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Rectangle 5"/>
          <p:cNvSpPr txBox="1">
            <a:spLocks noChangeArrowheads="1"/>
          </p:cNvSpPr>
          <p:nvPr/>
        </p:nvSpPr>
        <p:spPr>
          <a:xfrm>
            <a:off x="0" y="0"/>
            <a:ext cx="9144000" cy="398463"/>
          </a:xfrm>
          <a:prstGeom prst="rect">
            <a:avLst/>
          </a:prstGeom>
          <a:noFill/>
        </p:spPr>
        <p:txBody>
          <a:bodyPr rIns="45720" anchor="ctr">
            <a:normAutofit fontScale="70000" lnSpcReduction="20000"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pPr eaLnBrk="1" hangingPunct="1">
              <a:defRPr/>
            </a:pPr>
            <a:r>
              <a:rPr lang="en-GB" sz="3600" b="1">
                <a:solidFill>
                  <a:srgbClr val="FFC800"/>
                </a:solidFill>
                <a:latin typeface="+mj-lt"/>
                <a:ea typeface="+mj-ea"/>
                <a:cs typeface="+mj-cs"/>
              </a:rPr>
              <a:t>A Flat File becomes related tables</a:t>
            </a:r>
          </a:p>
        </p:txBody>
      </p:sp>
      <p:grpSp>
        <p:nvGrpSpPr>
          <p:cNvPr id="2" name="Group 25"/>
          <p:cNvGrpSpPr>
            <a:grpSpLocks/>
          </p:cNvGrpSpPr>
          <p:nvPr/>
        </p:nvGrpSpPr>
        <p:grpSpPr bwMode="auto">
          <a:xfrm>
            <a:off x="312738" y="4333875"/>
            <a:ext cx="4632325" cy="2319338"/>
            <a:chOff x="197" y="2730"/>
            <a:chExt cx="2918" cy="1461"/>
          </a:xfrm>
        </p:grpSpPr>
        <p:sp>
          <p:nvSpPr>
            <p:cNvPr id="17432" name="Rectangle 21"/>
            <p:cNvSpPr>
              <a:spLocks noChangeArrowheads="1"/>
            </p:cNvSpPr>
            <p:nvPr/>
          </p:nvSpPr>
          <p:spPr bwMode="auto">
            <a:xfrm>
              <a:off x="197" y="2730"/>
              <a:ext cx="162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/>
                <a:t>Relational Diagram</a:t>
              </a:r>
            </a:p>
          </p:txBody>
        </p:sp>
        <p:pic>
          <p:nvPicPr>
            <p:cNvPr id="17433" name="Picture 2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479" t="32001" r="26230" b="44685"/>
            <a:stretch>
              <a:fillRect/>
            </a:stretch>
          </p:blipFill>
          <p:spPr bwMode="auto">
            <a:xfrm>
              <a:off x="208" y="3002"/>
              <a:ext cx="2907" cy="11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1073150" y="2459038"/>
            <a:ext cx="7912100" cy="4294187"/>
            <a:chOff x="676" y="1549"/>
            <a:chExt cx="4984" cy="2705"/>
          </a:xfrm>
        </p:grpSpPr>
        <p:pic>
          <p:nvPicPr>
            <p:cNvPr id="17427" name="Picture 13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708" t="29349" r="25937" b="55444"/>
            <a:stretch>
              <a:fillRect/>
            </a:stretch>
          </p:blipFill>
          <p:spPr bwMode="auto">
            <a:xfrm>
              <a:off x="3268" y="1782"/>
              <a:ext cx="2230" cy="6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8" name="Freeform 15"/>
            <p:cNvSpPr>
              <a:spLocks/>
            </p:cNvSpPr>
            <p:nvPr/>
          </p:nvSpPr>
          <p:spPr bwMode="auto">
            <a:xfrm>
              <a:off x="3755" y="2367"/>
              <a:ext cx="365" cy="500"/>
            </a:xfrm>
            <a:custGeom>
              <a:avLst/>
              <a:gdLst>
                <a:gd name="T0" fmla="*/ 623 w 328"/>
                <a:gd name="T1" fmla="*/ 0 h 338"/>
                <a:gd name="T2" fmla="*/ 99 w 328"/>
                <a:gd name="T3" fmla="*/ 1438 h 338"/>
                <a:gd name="T4" fmla="*/ 29 w 328"/>
                <a:gd name="T5" fmla="*/ 3544 h 338"/>
                <a:gd name="T6" fmla="*/ 0 60000 65536"/>
                <a:gd name="T7" fmla="*/ 0 60000 65536"/>
                <a:gd name="T8" fmla="*/ 0 60000 65536"/>
                <a:gd name="T9" fmla="*/ 0 w 328"/>
                <a:gd name="T10" fmla="*/ 0 h 338"/>
                <a:gd name="T11" fmla="*/ 328 w 328"/>
                <a:gd name="T12" fmla="*/ 338 h 33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8" h="338">
                  <a:moveTo>
                    <a:pt x="328" y="0"/>
                  </a:moveTo>
                  <a:cubicBezTo>
                    <a:pt x="216" y="40"/>
                    <a:pt x="104" y="81"/>
                    <a:pt x="52" y="137"/>
                  </a:cubicBezTo>
                  <a:cubicBezTo>
                    <a:pt x="0" y="193"/>
                    <a:pt x="7" y="265"/>
                    <a:pt x="15" y="33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29" name="Freeform 16"/>
            <p:cNvSpPr>
              <a:spLocks/>
            </p:cNvSpPr>
            <p:nvPr/>
          </p:nvSpPr>
          <p:spPr bwMode="auto">
            <a:xfrm>
              <a:off x="676" y="2317"/>
              <a:ext cx="2805" cy="346"/>
            </a:xfrm>
            <a:custGeom>
              <a:avLst/>
              <a:gdLst>
                <a:gd name="T0" fmla="*/ 2805 w 2805"/>
                <a:gd name="T1" fmla="*/ 50 h 346"/>
                <a:gd name="T2" fmla="*/ 2217 w 2805"/>
                <a:gd name="T3" fmla="*/ 275 h 346"/>
                <a:gd name="T4" fmla="*/ 401 w 2805"/>
                <a:gd name="T5" fmla="*/ 300 h 346"/>
                <a:gd name="T6" fmla="*/ 0 w 2805"/>
                <a:gd name="T7" fmla="*/ 0 h 346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805"/>
                <a:gd name="T13" fmla="*/ 0 h 346"/>
                <a:gd name="T14" fmla="*/ 2805 w 2805"/>
                <a:gd name="T15" fmla="*/ 346 h 34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805" h="346">
                  <a:moveTo>
                    <a:pt x="2805" y="50"/>
                  </a:moveTo>
                  <a:cubicBezTo>
                    <a:pt x="2711" y="141"/>
                    <a:pt x="2618" y="233"/>
                    <a:pt x="2217" y="275"/>
                  </a:cubicBezTo>
                  <a:cubicBezTo>
                    <a:pt x="1816" y="317"/>
                    <a:pt x="770" y="346"/>
                    <a:pt x="401" y="300"/>
                  </a:cubicBezTo>
                  <a:cubicBezTo>
                    <a:pt x="32" y="254"/>
                    <a:pt x="16" y="127"/>
                    <a:pt x="0" y="0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430" name="Text Box 18"/>
            <p:cNvSpPr txBox="1">
              <a:spLocks noChangeArrowheads="1"/>
            </p:cNvSpPr>
            <p:nvPr/>
          </p:nvSpPr>
          <p:spPr bwMode="auto">
            <a:xfrm>
              <a:off x="3251" y="1549"/>
              <a:ext cx="21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/>
                <a:t>LOAN TABLE </a:t>
              </a:r>
              <a:r>
                <a:rPr lang="en-GB">
                  <a:solidFill>
                    <a:srgbClr val="CC3300"/>
                  </a:solidFill>
                </a:rPr>
                <a:t>(Original)</a:t>
              </a:r>
            </a:p>
          </p:txBody>
        </p:sp>
        <p:sp>
          <p:nvSpPr>
            <p:cNvPr id="17431" name="Text Box 26"/>
            <p:cNvSpPr txBox="1">
              <a:spLocks noChangeArrowheads="1"/>
            </p:cNvSpPr>
            <p:nvPr/>
          </p:nvSpPr>
          <p:spPr bwMode="auto">
            <a:xfrm>
              <a:off x="3268" y="3506"/>
              <a:ext cx="2392" cy="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/>
                <a:t>NB. Need to add borrowerID to give the borrower table a unique key.</a:t>
              </a:r>
            </a:p>
          </p:txBody>
        </p:sp>
      </p:grpSp>
      <p:grpSp>
        <p:nvGrpSpPr>
          <p:cNvPr id="4" name="Group 30"/>
          <p:cNvGrpSpPr>
            <a:grpSpLocks/>
          </p:cNvGrpSpPr>
          <p:nvPr/>
        </p:nvGrpSpPr>
        <p:grpSpPr bwMode="auto">
          <a:xfrm>
            <a:off x="328613" y="855663"/>
            <a:ext cx="5316537" cy="2860675"/>
            <a:chOff x="207" y="539"/>
            <a:chExt cx="3349" cy="1802"/>
          </a:xfrm>
        </p:grpSpPr>
        <p:sp>
          <p:nvSpPr>
            <p:cNvPr id="17423" name="Rectangle 7"/>
            <p:cNvSpPr>
              <a:spLocks noChangeArrowheads="1"/>
            </p:cNvSpPr>
            <p:nvPr/>
          </p:nvSpPr>
          <p:spPr bwMode="auto">
            <a:xfrm>
              <a:off x="1240" y="539"/>
              <a:ext cx="2316" cy="926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7424" name="Picture 12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50" t="16632" r="46312" b="71056"/>
            <a:stretch>
              <a:fillRect/>
            </a:stretch>
          </p:blipFill>
          <p:spPr bwMode="auto">
            <a:xfrm>
              <a:off x="207" y="1753"/>
              <a:ext cx="2769" cy="5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5" name="Text Box 17"/>
            <p:cNvSpPr txBox="1">
              <a:spLocks noChangeArrowheads="1"/>
            </p:cNvSpPr>
            <p:nvPr/>
          </p:nvSpPr>
          <p:spPr bwMode="auto">
            <a:xfrm>
              <a:off x="213" y="1528"/>
              <a:ext cx="2154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/>
                <a:t>BORROWER TABLE</a:t>
              </a:r>
            </a:p>
          </p:txBody>
        </p:sp>
        <p:sp>
          <p:nvSpPr>
            <p:cNvPr id="17426" name="AutoShape 28"/>
            <p:cNvSpPr>
              <a:spLocks noChangeArrowheads="1"/>
            </p:cNvSpPr>
            <p:nvPr/>
          </p:nvSpPr>
          <p:spPr bwMode="auto">
            <a:xfrm>
              <a:off x="2567" y="1453"/>
              <a:ext cx="213" cy="313"/>
            </a:xfrm>
            <a:prstGeom prst="downArrow">
              <a:avLst>
                <a:gd name="adj1" fmla="val 50000"/>
                <a:gd name="adj2" fmla="val 36737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5403850" y="849313"/>
            <a:ext cx="3740150" cy="4524375"/>
            <a:chOff x="3404" y="535"/>
            <a:chExt cx="2356" cy="2850"/>
          </a:xfrm>
        </p:grpSpPr>
        <p:sp>
          <p:nvSpPr>
            <p:cNvPr id="17419" name="Rectangle 8"/>
            <p:cNvSpPr>
              <a:spLocks noChangeArrowheads="1"/>
            </p:cNvSpPr>
            <p:nvPr/>
          </p:nvSpPr>
          <p:spPr bwMode="auto">
            <a:xfrm>
              <a:off x="3933" y="535"/>
              <a:ext cx="1827" cy="926"/>
            </a:xfrm>
            <a:prstGeom prst="rect">
              <a:avLst/>
            </a:prstGeom>
            <a:noFill/>
            <a:ln w="38100">
              <a:solidFill>
                <a:schemeClr val="accent2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pic>
          <p:nvPicPr>
            <p:cNvPr id="17420" name="Picture 1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355" t="16360" r="57208" b="73668"/>
            <a:stretch>
              <a:fillRect/>
            </a:stretch>
          </p:blipFill>
          <p:spPr bwMode="auto">
            <a:xfrm>
              <a:off x="3404" y="2852"/>
              <a:ext cx="2256" cy="5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7421" name="Text Box 19"/>
            <p:cNvSpPr txBox="1">
              <a:spLocks noChangeArrowheads="1"/>
            </p:cNvSpPr>
            <p:nvPr/>
          </p:nvSpPr>
          <p:spPr bwMode="auto">
            <a:xfrm>
              <a:off x="3878" y="2602"/>
              <a:ext cx="1447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en-GB"/>
                <a:t>BOOK TABLE</a:t>
              </a:r>
            </a:p>
          </p:txBody>
        </p:sp>
        <p:sp>
          <p:nvSpPr>
            <p:cNvPr id="17422" name="AutoShape 31"/>
            <p:cNvSpPr>
              <a:spLocks noChangeArrowheads="1"/>
            </p:cNvSpPr>
            <p:nvPr/>
          </p:nvSpPr>
          <p:spPr bwMode="auto">
            <a:xfrm>
              <a:off x="5498" y="1465"/>
              <a:ext cx="262" cy="1387"/>
            </a:xfrm>
            <a:prstGeom prst="downArrow">
              <a:avLst>
                <a:gd name="adj1" fmla="val 30537"/>
                <a:gd name="adj2" fmla="val 113353"/>
              </a:avLst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7418" name="Text Box 35"/>
          <p:cNvSpPr txBox="1">
            <a:spLocks noChangeArrowheads="1"/>
          </p:cNvSpPr>
          <p:nvPr/>
        </p:nvSpPr>
        <p:spPr bwMode="auto">
          <a:xfrm>
            <a:off x="0" y="398463"/>
            <a:ext cx="3757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b="1">
                <a:solidFill>
                  <a:srgbClr val="CC3300"/>
                </a:solidFill>
              </a:rPr>
              <a:t>Original</a:t>
            </a:r>
            <a:r>
              <a:rPr lang="en-GB">
                <a:solidFill>
                  <a:srgbClr val="CC3300"/>
                </a:solidFill>
              </a:rPr>
              <a:t> Loan Flat File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322</TotalTime>
  <Words>2187</Words>
  <Application>Microsoft Office PowerPoint</Application>
  <PresentationFormat>On-screen Show (4:3)</PresentationFormat>
  <Paragraphs>225</Paragraphs>
  <Slides>43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43</vt:i4>
      </vt:variant>
    </vt:vector>
  </HeadingPairs>
  <TitlesOfParts>
    <vt:vector size="53" baseType="lpstr">
      <vt:lpstr>Arial</vt:lpstr>
      <vt:lpstr>Corbel</vt:lpstr>
      <vt:lpstr>Wingdings 2</vt:lpstr>
      <vt:lpstr>Wingdings</vt:lpstr>
      <vt:lpstr>Wingdings 3</vt:lpstr>
      <vt:lpstr>Calibri</vt:lpstr>
      <vt:lpstr>DilleniaUPC</vt:lpstr>
      <vt:lpstr>Verdana</vt:lpstr>
      <vt:lpstr>Times New Roman</vt:lpstr>
      <vt:lpstr>Module</vt:lpstr>
      <vt:lpstr>Databases</vt:lpstr>
      <vt:lpstr>Objectives:</vt:lpstr>
      <vt:lpstr>Background</vt:lpstr>
      <vt:lpstr>PowerPoint Presentation</vt:lpstr>
      <vt:lpstr>Databases and data storage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Relational databases</vt:lpstr>
      <vt:lpstr>PowerPoint Presentation</vt:lpstr>
      <vt:lpstr>PowerPoint Presentation</vt:lpstr>
      <vt:lpstr>Relationship</vt:lpstr>
      <vt:lpstr>PowerPoint Presentation</vt:lpstr>
      <vt:lpstr>PowerPoint Presentation</vt:lpstr>
      <vt:lpstr>PowerPoint Presentation</vt:lpstr>
      <vt:lpstr>Types of file organization</vt:lpstr>
      <vt:lpstr>Serial File Organization</vt:lpstr>
      <vt:lpstr>Serial files</vt:lpstr>
      <vt:lpstr>Sequential File Organization</vt:lpstr>
      <vt:lpstr>Sequential File Organization</vt:lpstr>
      <vt:lpstr>Sequential File Organization</vt:lpstr>
      <vt:lpstr>Sequential file</vt:lpstr>
      <vt:lpstr>Sequential File Organization</vt:lpstr>
      <vt:lpstr>Master files &amp; transaction files</vt:lpstr>
      <vt:lpstr>PowerPoint Presentation</vt:lpstr>
      <vt:lpstr>PowerPoint Presentation</vt:lpstr>
      <vt:lpstr>Advantages</vt:lpstr>
      <vt:lpstr>Disadvantages</vt:lpstr>
      <vt:lpstr>Indexed sequential file</vt:lpstr>
      <vt:lpstr>Indexed sequential file</vt:lpstr>
      <vt:lpstr>Indexed sequential file</vt:lpstr>
      <vt:lpstr>Indexed sequential file</vt:lpstr>
      <vt:lpstr>An example of an Indexed Sequential file</vt:lpstr>
      <vt:lpstr>An example of an Indexed Sequential file</vt:lpstr>
      <vt:lpstr>Indexed sequential file</vt:lpstr>
      <vt:lpstr>Advantages</vt:lpstr>
      <vt:lpstr>Disadvantages</vt:lpstr>
      <vt:lpstr>Direct (Random) File Organization</vt:lpstr>
      <vt:lpstr>Direct (Random) File Organization</vt:lpstr>
      <vt:lpstr>Advantages</vt:lpstr>
      <vt:lpstr>Disadvantages</vt:lpstr>
    </vt:vector>
  </TitlesOfParts>
  <Company>The Cambridge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FILE ORGANIZATION</dc:title>
  <dc:creator>Melanie Morison</dc:creator>
  <cp:lastModifiedBy>Teacher E-Solutions</cp:lastModifiedBy>
  <cp:revision>45</cp:revision>
  <dcterms:created xsi:type="dcterms:W3CDTF">2006-11-12T04:58:40Z</dcterms:created>
  <dcterms:modified xsi:type="dcterms:W3CDTF">2019-01-18T19:17:00Z</dcterms:modified>
</cp:coreProperties>
</file>