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21"/>
  </p:notesMasterIdLst>
  <p:handoutMasterIdLst>
    <p:handoutMasterId r:id="rId22"/>
  </p:handoutMasterIdLst>
  <p:sldIdLst>
    <p:sldId id="257" r:id="rId3"/>
    <p:sldId id="278" r:id="rId4"/>
    <p:sldId id="256" r:id="rId5"/>
    <p:sldId id="258" r:id="rId6"/>
    <p:sldId id="266" r:id="rId7"/>
    <p:sldId id="274" r:id="rId8"/>
    <p:sldId id="269" r:id="rId9"/>
    <p:sldId id="270" r:id="rId10"/>
    <p:sldId id="271" r:id="rId11"/>
    <p:sldId id="267" r:id="rId12"/>
    <p:sldId id="268" r:id="rId13"/>
    <p:sldId id="273" r:id="rId14"/>
    <p:sldId id="259" r:id="rId15"/>
    <p:sldId id="276" r:id="rId16"/>
    <p:sldId id="260" r:id="rId17"/>
    <p:sldId id="262" r:id="rId18"/>
    <p:sldId id="263" r:id="rId19"/>
    <p:sldId id="265" r:id="rId2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551D2"/>
    <a:srgbClr val="F91503"/>
    <a:srgbClr val="FF33CC"/>
    <a:srgbClr val="FFFF00"/>
    <a:srgbClr val="FF6600"/>
    <a:srgbClr val="5B009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598" autoAdjust="0"/>
  </p:normalViewPr>
  <p:slideViewPr>
    <p:cSldViewPr>
      <p:cViewPr varScale="1">
        <p:scale>
          <a:sx n="42" d="100"/>
          <a:sy n="42" d="100"/>
        </p:scale>
        <p:origin x="-648"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8BDF9DF-F3F7-4DD6-B550-B0EA21B102BA}" type="slidenum">
              <a:rPr lang="en-GB"/>
              <a:pPr>
                <a:defRPr/>
              </a:pPr>
              <a:t>‹#›</a:t>
            </a:fld>
            <a:endParaRPr lang="en-GB"/>
          </a:p>
        </p:txBody>
      </p:sp>
    </p:spTree>
    <p:extLst>
      <p:ext uri="{BB962C8B-B14F-4D97-AF65-F5344CB8AC3E}">
        <p14:creationId xmlns:p14="http://schemas.microsoft.com/office/powerpoint/2010/main" val="1134488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99B967-5734-45A4-B44F-8E142C20EF51}" type="slidenum">
              <a:rPr lang="en-GB"/>
              <a:pPr>
                <a:defRPr/>
              </a:pPr>
              <a:t>‹#›</a:t>
            </a:fld>
            <a:endParaRPr lang="en-GB"/>
          </a:p>
        </p:txBody>
      </p:sp>
    </p:spTree>
    <p:extLst>
      <p:ext uri="{BB962C8B-B14F-4D97-AF65-F5344CB8AC3E}">
        <p14:creationId xmlns:p14="http://schemas.microsoft.com/office/powerpoint/2010/main" val="516812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A9F675E-A7E7-49DC-A87B-5272E7DFECE8}" type="slidenum">
              <a:rPr lang="en-GB" sz="1200" smtClean="0"/>
              <a:pPr eaLnBrk="1" hangingPunct="1"/>
              <a:t>1</a:t>
            </a:fld>
            <a:endParaRPr lang="en-GB" sz="1200"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Unicode MS" pitchFamily="34" charset="-128"/>
              </a:rPr>
              <a:t>Photo credit: </a:t>
            </a:r>
            <a:r>
              <a:rPr lang="en-GB" smtClean="0">
                <a:latin typeface="Arial Unicode MS" pitchFamily="34" charset="-128"/>
              </a:rPr>
              <a:t>© 2007 JupiterImagesCorporation</a:t>
            </a:r>
            <a:endParaRPr lang="en-GB" b="1" smtClean="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266BEDA-DEF8-438B-BE2F-BE57C29DFE35}" type="slidenum">
              <a:rPr lang="en-GB" sz="1200" smtClean="0"/>
              <a:pPr eaLnBrk="1" hangingPunct="1"/>
              <a:t>5</a:t>
            </a:fld>
            <a:endParaRPr lang="en-GB" sz="1200"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771AC28-AB3B-4987-B6AD-4073DF17AF16}" type="slidenum">
              <a:rPr lang="en-GB" sz="1200" smtClean="0"/>
              <a:pPr eaLnBrk="1" hangingPunct="1"/>
              <a:t>6</a:t>
            </a:fld>
            <a:endParaRPr lang="en-GB" sz="1200" smtClean="0"/>
          </a:p>
        </p:txBody>
      </p:sp>
      <p:sp>
        <p:nvSpPr>
          <p:cNvPr id="24579" name="Rectangle 2"/>
          <p:cNvSpPr>
            <a:spLocks noChangeArrowheads="1" noTextEdit="1"/>
          </p:cNvSpPr>
          <p:nvPr>
            <p:ph type="sldImg"/>
          </p:nvPr>
        </p:nvSpPr>
        <p:spPr>
          <a:solidFill>
            <a:srgbClr val="FFFFFF"/>
          </a:solidFill>
          <a:ln/>
        </p:spPr>
      </p:sp>
      <p:sp>
        <p:nvSpPr>
          <p:cNvPr id="245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C8A6200-78A7-4D9A-98AD-5F7DD9E58A85}" type="slidenum">
              <a:rPr lang="en-GB" sz="1200" smtClean="0"/>
              <a:pPr eaLnBrk="1" hangingPunct="1"/>
              <a:t>12</a:t>
            </a:fld>
            <a:endParaRPr lang="en-GB" sz="1200"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899A56C-0D66-4E72-8E6B-B7EBBBA7C861}" type="slidenum">
              <a:rPr lang="en-GB" sz="1200" smtClean="0"/>
              <a:pPr eaLnBrk="1" hangingPunct="1"/>
              <a:t>13</a:t>
            </a:fld>
            <a:endParaRPr lang="en-GB" sz="1200"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
            </a:r>
            <a:br>
              <a:rPr lang="en-GB" smtClean="0"/>
            </a:br>
            <a:endParaRPr lang="en-GB"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0320636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56678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72036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418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695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3305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7150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934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711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5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244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08965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1265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20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71438"/>
            <a:ext cx="2152650"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1438" y="71438"/>
            <a:ext cx="6310312" cy="6054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98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285313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53542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82965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7167188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47481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90164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439469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3045865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0113" y="44450"/>
            <a:ext cx="81359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8"/>
          <p:cNvSpPr txBox="1">
            <a:spLocks noChangeArrowheads="1"/>
          </p:cNvSpPr>
          <p:nvPr userDrawn="1"/>
        </p:nvSpPr>
        <p:spPr bwMode="auto">
          <a:xfrm>
            <a:off x="854075" y="6654800"/>
            <a:ext cx="11160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fld id="{17FF4FEE-EEA0-4CC9-9E69-808E0E4CC5E9}" type="slidenum">
              <a:rPr lang="en-GB" sz="1000">
                <a:solidFill>
                  <a:srgbClr val="5B0091"/>
                </a:solidFill>
              </a:rPr>
              <a:pPr eaLnBrk="1" hangingPunct="1">
                <a:spcBef>
                  <a:spcPct val="50000"/>
                </a:spcBef>
              </a:pPr>
              <a:t>‹#›</a:t>
            </a:fld>
            <a:r>
              <a:rPr lang="en-GB" sz="1000">
                <a:solidFill>
                  <a:srgbClr val="5B0091"/>
                </a:solidFill>
              </a:rPr>
              <a:t> of 21</a:t>
            </a:r>
          </a:p>
          <a:p>
            <a:pPr eaLnBrk="1" hangingPunct="1">
              <a:spcBef>
                <a:spcPct val="50000"/>
              </a:spcBef>
            </a:pPr>
            <a:endParaRPr lang="en-GB" sz="1000">
              <a:solidFill>
                <a:srgbClr val="5B009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71438" y="71438"/>
            <a:ext cx="56530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4099" name="Text Box 5"/>
          <p:cNvSpPr txBox="1">
            <a:spLocks noChangeArrowheads="1"/>
          </p:cNvSpPr>
          <p:nvPr userDrawn="1"/>
        </p:nvSpPr>
        <p:spPr bwMode="auto">
          <a:xfrm>
            <a:off x="854075" y="6654800"/>
            <a:ext cx="11160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fld id="{1CBB38B1-6C06-4991-9453-A07443490609}" type="slidenum">
              <a:rPr lang="en-GB" sz="1000">
                <a:solidFill>
                  <a:srgbClr val="5B0091"/>
                </a:solidFill>
              </a:rPr>
              <a:pPr eaLnBrk="1" hangingPunct="1">
                <a:spcBef>
                  <a:spcPct val="50000"/>
                </a:spcBef>
              </a:pPr>
              <a:t>‹#›</a:t>
            </a:fld>
            <a:r>
              <a:rPr lang="en-GB" sz="1000">
                <a:solidFill>
                  <a:srgbClr val="5B0091"/>
                </a:solidFill>
              </a:rPr>
              <a:t> of 21</a:t>
            </a:r>
          </a:p>
          <a:p>
            <a:pPr eaLnBrk="1" hangingPunct="1">
              <a:spcBef>
                <a:spcPct val="50000"/>
              </a:spcBef>
            </a:pPr>
            <a:endParaRPr lang="en-GB" sz="1000">
              <a:solidFill>
                <a:srgbClr val="5B0091"/>
              </a:solidFill>
            </a:endParaRPr>
          </a:p>
        </p:txBody>
      </p:sp>
      <p:pic>
        <p:nvPicPr>
          <p:cNvPr id="4100" name="Picture 6" descr="back_btn_colour">
            <a:hlinkClick r:id="" action="ppaction://hlinkshowjump?jump=previousslide"/>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6097588"/>
            <a:ext cx="638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forward_arrow_grey">
            <a:hlinkClick r:id="" action="ppaction://hlinkshowjump?jump=next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05813" y="6094413"/>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5B0091"/>
          </a:solidFill>
          <a:latin typeface="+mj-lt"/>
          <a:ea typeface="+mj-ea"/>
          <a:cs typeface="+mj-cs"/>
        </a:defRPr>
      </a:lvl1pPr>
      <a:lvl2pPr algn="l" rtl="0" eaLnBrk="0" fontAlgn="base" hangingPunct="0">
        <a:spcBef>
          <a:spcPct val="0"/>
        </a:spcBef>
        <a:spcAft>
          <a:spcPct val="0"/>
        </a:spcAft>
        <a:defRPr sz="2800" b="1">
          <a:solidFill>
            <a:srgbClr val="5B0091"/>
          </a:solidFill>
          <a:latin typeface="Arial" charset="0"/>
        </a:defRPr>
      </a:lvl2pPr>
      <a:lvl3pPr algn="l" rtl="0" eaLnBrk="0" fontAlgn="base" hangingPunct="0">
        <a:spcBef>
          <a:spcPct val="0"/>
        </a:spcBef>
        <a:spcAft>
          <a:spcPct val="0"/>
        </a:spcAft>
        <a:defRPr sz="2800" b="1">
          <a:solidFill>
            <a:srgbClr val="5B0091"/>
          </a:solidFill>
          <a:latin typeface="Arial" charset="0"/>
        </a:defRPr>
      </a:lvl3pPr>
      <a:lvl4pPr algn="l" rtl="0" eaLnBrk="0" fontAlgn="base" hangingPunct="0">
        <a:spcBef>
          <a:spcPct val="0"/>
        </a:spcBef>
        <a:spcAft>
          <a:spcPct val="0"/>
        </a:spcAft>
        <a:defRPr sz="2800" b="1">
          <a:solidFill>
            <a:srgbClr val="5B0091"/>
          </a:solidFill>
          <a:latin typeface="Arial" charset="0"/>
        </a:defRPr>
      </a:lvl4pPr>
      <a:lvl5pPr algn="l" rtl="0" eaLnBrk="0" fontAlgn="base" hangingPunct="0">
        <a:spcBef>
          <a:spcPct val="0"/>
        </a:spcBef>
        <a:spcAft>
          <a:spcPct val="0"/>
        </a:spcAft>
        <a:defRPr sz="2800" b="1">
          <a:solidFill>
            <a:srgbClr val="5B0091"/>
          </a:solidFill>
          <a:latin typeface="Arial" charset="0"/>
        </a:defRPr>
      </a:lvl5pPr>
      <a:lvl6pPr marL="457200" algn="l" rtl="0" fontAlgn="base">
        <a:spcBef>
          <a:spcPct val="0"/>
        </a:spcBef>
        <a:spcAft>
          <a:spcPct val="0"/>
        </a:spcAft>
        <a:defRPr sz="2800" b="1">
          <a:solidFill>
            <a:srgbClr val="5B0091"/>
          </a:solidFill>
          <a:latin typeface="Arial" charset="0"/>
        </a:defRPr>
      </a:lvl6pPr>
      <a:lvl7pPr marL="914400" algn="l" rtl="0" fontAlgn="base">
        <a:spcBef>
          <a:spcPct val="0"/>
        </a:spcBef>
        <a:spcAft>
          <a:spcPct val="0"/>
        </a:spcAft>
        <a:defRPr sz="2800" b="1">
          <a:solidFill>
            <a:srgbClr val="5B0091"/>
          </a:solidFill>
          <a:latin typeface="Arial" charset="0"/>
        </a:defRPr>
      </a:lvl7pPr>
      <a:lvl8pPr marL="1371600" algn="l" rtl="0" fontAlgn="base">
        <a:spcBef>
          <a:spcPct val="0"/>
        </a:spcBef>
        <a:spcAft>
          <a:spcPct val="0"/>
        </a:spcAft>
        <a:defRPr sz="2800" b="1">
          <a:solidFill>
            <a:srgbClr val="5B0091"/>
          </a:solidFill>
          <a:latin typeface="Arial" charset="0"/>
        </a:defRPr>
      </a:lvl8pPr>
      <a:lvl9pPr marL="1828800" algn="l" rtl="0" fontAlgn="base">
        <a:spcBef>
          <a:spcPct val="0"/>
        </a:spcBef>
        <a:spcAft>
          <a:spcPct val="0"/>
        </a:spcAft>
        <a:defRPr sz="2800" b="1">
          <a:solidFill>
            <a:srgbClr val="5B00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8.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mpanyweb/production/Image%20library/at%20home/table%202.png" TargetMode="Externa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3635375" y="3500438"/>
            <a:ext cx="211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600" b="1">
                <a:solidFill>
                  <a:srgbClr val="5B0091"/>
                </a:solidFill>
              </a:rPr>
              <a:t>Software</a:t>
            </a:r>
          </a:p>
        </p:txBody>
      </p:sp>
      <p:sp>
        <p:nvSpPr>
          <p:cNvPr id="5123" name="Rectangle 14"/>
          <p:cNvSpPr>
            <a:spLocks noGrp="1" noChangeArrowheads="1"/>
          </p:cNvSpPr>
          <p:nvPr>
            <p:ph type="ctrTitle"/>
          </p:nvPr>
        </p:nvSpPr>
        <p:spPr bwMode="auto">
          <a:xfrm>
            <a:off x="1258888" y="2636838"/>
            <a:ext cx="7391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b="1" smtClean="0">
                <a:solidFill>
                  <a:schemeClr val="tx1"/>
                </a:solidFill>
              </a:rPr>
              <a:t>Word Processing</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8775" y="898525"/>
            <a:ext cx="85328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r"/>
                <a:tab pos="2743200" algn="ctr"/>
                <a:tab pos="5486400" algn="r"/>
              </a:tabLst>
            </a:pPr>
            <a:r>
              <a:rPr lang="en-US" b="1">
                <a:solidFill>
                  <a:srgbClr val="FF6600"/>
                </a:solidFill>
                <a:cs typeface="Times New Roman" pitchFamily="18" charset="0"/>
              </a:rPr>
              <a:t>Headers and footers</a:t>
            </a:r>
            <a:r>
              <a:rPr lang="en-US">
                <a:solidFill>
                  <a:srgbClr val="000066"/>
                </a:solidFill>
                <a:cs typeface="Times New Roman" pitchFamily="18" charset="0"/>
              </a:rPr>
              <a:t> are blank spaces that sit at the top and bottom of the document. You can write what you like in them and they will appear on every page. You could include your name, the date and the page number.</a:t>
            </a:r>
          </a:p>
        </p:txBody>
      </p:sp>
      <p:sp>
        <p:nvSpPr>
          <p:cNvPr id="14339" name="Text Box 3"/>
          <p:cNvSpPr txBox="1">
            <a:spLocks noChangeArrowheads="1"/>
          </p:cNvSpPr>
          <p:nvPr/>
        </p:nvSpPr>
        <p:spPr bwMode="auto">
          <a:xfrm>
            <a:off x="5127625" y="2278063"/>
            <a:ext cx="233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14340" name="Rectangle 6"/>
          <p:cNvSpPr>
            <a:spLocks noGrp="1" noChangeArrowheads="1"/>
          </p:cNvSpPr>
          <p:nvPr>
            <p:ph type="title" idx="4294967295"/>
          </p:nvPr>
        </p:nvSpPr>
        <p:spPr/>
        <p:txBody>
          <a:bodyPr/>
          <a:lstStyle/>
          <a:p>
            <a:pPr eaLnBrk="1" hangingPunct="1"/>
            <a:r>
              <a:rPr lang="en-GB" smtClean="0"/>
              <a:t>Headers and footers</a:t>
            </a:r>
          </a:p>
        </p:txBody>
      </p:sp>
      <p:pic>
        <p:nvPicPr>
          <p:cNvPr id="14341" name="Picture 7" descr="letterf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87550"/>
            <a:ext cx="385762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p:cNvSpPr txBox="1">
            <a:spLocks noChangeArrowheads="1"/>
          </p:cNvSpPr>
          <p:nvPr/>
        </p:nvSpPr>
        <p:spPr bwMode="auto">
          <a:xfrm>
            <a:off x="358775" y="4868863"/>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solidFill>
                  <a:srgbClr val="000066"/>
                </a:solidFill>
              </a:rPr>
              <a:t>Your computer can automatically work out the </a:t>
            </a:r>
            <a:br>
              <a:rPr lang="en-US">
                <a:solidFill>
                  <a:srgbClr val="000066"/>
                </a:solidFill>
              </a:rPr>
            </a:br>
            <a:r>
              <a:rPr lang="en-US">
                <a:solidFill>
                  <a:srgbClr val="000066"/>
                </a:solidFill>
              </a:rPr>
              <a:t>date and page number for you. </a:t>
            </a:r>
            <a:endParaRPr lang="en-GB"/>
          </a:p>
        </p:txBody>
      </p:sp>
      <p:sp>
        <p:nvSpPr>
          <p:cNvPr id="27657" name="Oval 9"/>
          <p:cNvSpPr>
            <a:spLocks noChangeArrowheads="1"/>
          </p:cNvSpPr>
          <p:nvPr/>
        </p:nvSpPr>
        <p:spPr bwMode="auto">
          <a:xfrm rot="900000">
            <a:off x="5821363" y="2420938"/>
            <a:ext cx="1847850" cy="446087"/>
          </a:xfrm>
          <a:prstGeom prst="ellipse">
            <a:avLst/>
          </a:prstGeom>
          <a:noFill/>
          <a:ln w="9525">
            <a:solidFill>
              <a:srgbClr val="F9150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Line 10"/>
          <p:cNvSpPr>
            <a:spLocks noChangeShapeType="1"/>
          </p:cNvSpPr>
          <p:nvPr/>
        </p:nvSpPr>
        <p:spPr bwMode="auto">
          <a:xfrm flipH="1">
            <a:off x="5148263" y="2565400"/>
            <a:ext cx="863600" cy="431800"/>
          </a:xfrm>
          <a:prstGeom prst="line">
            <a:avLst/>
          </a:prstGeom>
          <a:noFill/>
          <a:ln w="9525">
            <a:solidFill>
              <a:srgbClr val="F915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Text Box 11"/>
          <p:cNvSpPr txBox="1">
            <a:spLocks noChangeArrowheads="1"/>
          </p:cNvSpPr>
          <p:nvPr/>
        </p:nvSpPr>
        <p:spPr bwMode="auto">
          <a:xfrm>
            <a:off x="2940050" y="2957513"/>
            <a:ext cx="2279650" cy="831850"/>
          </a:xfrm>
          <a:prstGeom prst="rect">
            <a:avLst/>
          </a:prstGeom>
          <a:solidFill>
            <a:schemeClr val="tx1"/>
          </a:solidFill>
          <a:ln w="9525">
            <a:solidFill>
              <a:srgbClr val="F91503"/>
            </a:solidFill>
            <a:miter lim="800000"/>
            <a:headEnd/>
            <a:tailEnd/>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chemeClr val="bg1"/>
                </a:solidFill>
              </a:rPr>
              <a:t>Header with</a:t>
            </a:r>
            <a:br>
              <a:rPr lang="en-GB">
                <a:solidFill>
                  <a:schemeClr val="bg1"/>
                </a:solidFill>
              </a:rPr>
            </a:br>
            <a:r>
              <a:rPr lang="en-GB">
                <a:solidFill>
                  <a:schemeClr val="bg1"/>
                </a:solidFill>
              </a:rPr>
              <a:t>company name</a:t>
            </a:r>
          </a:p>
        </p:txBody>
      </p:sp>
      <p:sp>
        <p:nvSpPr>
          <p:cNvPr id="27660" name="Oval 12"/>
          <p:cNvSpPr>
            <a:spLocks noChangeArrowheads="1"/>
          </p:cNvSpPr>
          <p:nvPr/>
        </p:nvSpPr>
        <p:spPr bwMode="auto">
          <a:xfrm rot="900000">
            <a:off x="5508625" y="5661025"/>
            <a:ext cx="1847850" cy="446088"/>
          </a:xfrm>
          <a:prstGeom prst="ellipse">
            <a:avLst/>
          </a:prstGeom>
          <a:noFill/>
          <a:ln w="9525">
            <a:solidFill>
              <a:srgbClr val="F9150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1" name="Line 13"/>
          <p:cNvSpPr>
            <a:spLocks noChangeShapeType="1"/>
          </p:cNvSpPr>
          <p:nvPr/>
        </p:nvSpPr>
        <p:spPr bwMode="auto">
          <a:xfrm flipV="1">
            <a:off x="5580063" y="5084763"/>
            <a:ext cx="71437" cy="504825"/>
          </a:xfrm>
          <a:prstGeom prst="line">
            <a:avLst/>
          </a:prstGeom>
          <a:noFill/>
          <a:ln w="9525">
            <a:solidFill>
              <a:srgbClr val="F915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Text Box 14"/>
          <p:cNvSpPr txBox="1">
            <a:spLocks noChangeArrowheads="1"/>
          </p:cNvSpPr>
          <p:nvPr/>
        </p:nvSpPr>
        <p:spPr bwMode="auto">
          <a:xfrm>
            <a:off x="5219700" y="4292600"/>
            <a:ext cx="2500313" cy="831850"/>
          </a:xfrm>
          <a:prstGeom prst="rect">
            <a:avLst/>
          </a:prstGeom>
          <a:solidFill>
            <a:schemeClr val="tx1"/>
          </a:solidFill>
          <a:ln w="9525">
            <a:solidFill>
              <a:srgbClr val="F91503"/>
            </a:solidFill>
            <a:miter lim="800000"/>
            <a:headEnd/>
            <a:tailEnd/>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chemeClr val="bg1"/>
                </a:solidFill>
              </a:rPr>
              <a:t>Footer with page</a:t>
            </a:r>
            <a:br>
              <a:rPr lang="en-GB">
                <a:solidFill>
                  <a:schemeClr val="bg1"/>
                </a:solidFill>
              </a:rPr>
            </a:br>
            <a:r>
              <a:rPr lang="en-GB">
                <a:solidFill>
                  <a:schemeClr val="bg1"/>
                </a:solidFill>
              </a:rPr>
              <a:t>number and date</a:t>
            </a:r>
          </a:p>
        </p:txBody>
      </p:sp>
      <p:pic>
        <p:nvPicPr>
          <p:cNvPr id="27663" name="Picture 15"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fade">
                                      <p:cBhvr>
                                        <p:cTn id="7" dur="500"/>
                                        <p:tgtEl>
                                          <p:spTgt spid="276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8"/>
                                        </p:tgtEl>
                                        <p:attrNameLst>
                                          <p:attrName>style.visibility</p:attrName>
                                        </p:attrNameLst>
                                      </p:cBhvr>
                                      <p:to>
                                        <p:strVal val="visible"/>
                                      </p:to>
                                    </p:set>
                                    <p:animEffect transition="in" filter="fade">
                                      <p:cBhvr>
                                        <p:cTn id="10" dur="500"/>
                                        <p:tgtEl>
                                          <p:spTgt spid="276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7"/>
                                        </p:tgtEl>
                                        <p:attrNameLst>
                                          <p:attrName>style.visibility</p:attrName>
                                        </p:attrNameLst>
                                      </p:cBhvr>
                                      <p:to>
                                        <p:strVal val="visible"/>
                                      </p:to>
                                    </p:set>
                                    <p:animEffect transition="in" filter="fade">
                                      <p:cBhvr>
                                        <p:cTn id="13" dur="500"/>
                                        <p:tgtEl>
                                          <p:spTgt spid="276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661"/>
                                        </p:tgtEl>
                                        <p:attrNameLst>
                                          <p:attrName>style.visibility</p:attrName>
                                        </p:attrNameLst>
                                      </p:cBhvr>
                                      <p:to>
                                        <p:strVal val="visible"/>
                                      </p:to>
                                    </p:set>
                                    <p:animEffect transition="in" filter="fade">
                                      <p:cBhvr>
                                        <p:cTn id="18" dur="500"/>
                                        <p:tgtEl>
                                          <p:spTgt spid="2766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62"/>
                                        </p:tgtEl>
                                        <p:attrNameLst>
                                          <p:attrName>style.visibility</p:attrName>
                                        </p:attrNameLst>
                                      </p:cBhvr>
                                      <p:to>
                                        <p:strVal val="visible"/>
                                      </p:to>
                                    </p:set>
                                    <p:animEffect transition="in" filter="fade">
                                      <p:cBhvr>
                                        <p:cTn id="21" dur="500"/>
                                        <p:tgtEl>
                                          <p:spTgt spid="276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660"/>
                                        </p:tgtEl>
                                        <p:attrNameLst>
                                          <p:attrName>style.visibility</p:attrName>
                                        </p:attrNameLst>
                                      </p:cBhvr>
                                      <p:to>
                                        <p:strVal val="visible"/>
                                      </p:to>
                                    </p:set>
                                    <p:animEffect transition="in" filter="fade">
                                      <p:cBhvr>
                                        <p:cTn id="24" dur="500"/>
                                        <p:tgtEl>
                                          <p:spTgt spid="276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56"/>
                                        </p:tgtEl>
                                        <p:attrNameLst>
                                          <p:attrName>style.visibility</p:attrName>
                                        </p:attrNameLst>
                                      </p:cBhvr>
                                      <p:to>
                                        <p:strVal val="visible"/>
                                      </p:to>
                                    </p:set>
                                    <p:animEffect transition="in" filter="fade">
                                      <p:cBhvr>
                                        <p:cTn id="29" dur="500"/>
                                        <p:tgtEl>
                                          <p:spTgt spid="27656"/>
                                        </p:tgtEl>
                                      </p:cBhvr>
                                    </p:animEffect>
                                  </p:childTnLst>
                                </p:cTn>
                              </p:par>
                              <p:par>
                                <p:cTn id="30" presetID="1" presetClass="entr" presetSubtype="0" fill="hold" nodeType="withEffect">
                                  <p:stCondLst>
                                    <p:cond delay="0"/>
                                  </p:stCondLst>
                                  <p:childTnLst>
                                    <p:set>
                                      <p:cBhvr>
                                        <p:cTn id="31" dur="1" fill="hold">
                                          <p:stCondLst>
                                            <p:cond delay="0"/>
                                          </p:stCondLst>
                                        </p:cTn>
                                        <p:tgtEl>
                                          <p:spTgt spid="27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7" grpId="0" animBg="1"/>
      <p:bldP spid="27658" grpId="0" animBg="1"/>
      <p:bldP spid="27659" grpId="0" animBg="1"/>
      <p:bldP spid="27660" grpId="0" animBg="1"/>
      <p:bldP spid="27661" grpId="0" animBg="1"/>
      <p:bldP spid="276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58775" y="898525"/>
            <a:ext cx="8532813"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solidFill>
                  <a:srgbClr val="000066"/>
                </a:solidFill>
                <a:cs typeface="Times New Roman" pitchFamily="18" charset="0"/>
              </a:rPr>
              <a:t>If you look at a book you’ll notice that the writing inside doesn’t reach the edge of the page. </a:t>
            </a:r>
            <a:r>
              <a:rPr lang="en-US" b="1">
                <a:solidFill>
                  <a:srgbClr val="FF6600"/>
                </a:solidFill>
                <a:cs typeface="Times New Roman" pitchFamily="18" charset="0"/>
              </a:rPr>
              <a:t>Margins</a:t>
            </a:r>
            <a:r>
              <a:rPr lang="en-US" b="1">
                <a:solidFill>
                  <a:srgbClr val="000066"/>
                </a:solidFill>
                <a:cs typeface="Times New Roman" pitchFamily="18" charset="0"/>
              </a:rPr>
              <a:t> </a:t>
            </a:r>
            <a:r>
              <a:rPr lang="en-US">
                <a:solidFill>
                  <a:srgbClr val="000066"/>
                </a:solidFill>
                <a:cs typeface="Times New Roman" pitchFamily="18" charset="0"/>
              </a:rPr>
              <a:t>are the spaces that surround the edge of your text. </a:t>
            </a:r>
          </a:p>
          <a:p>
            <a:pPr eaLnBrk="0" hangingPunct="0">
              <a:spcBef>
                <a:spcPct val="50000"/>
              </a:spcBef>
            </a:pPr>
            <a:r>
              <a:rPr lang="en-US" b="1">
                <a:solidFill>
                  <a:srgbClr val="FF6600"/>
                </a:solidFill>
                <a:cs typeface="Times New Roman" pitchFamily="18" charset="0"/>
              </a:rPr>
              <a:t>Borders</a:t>
            </a:r>
            <a:r>
              <a:rPr lang="en-US">
                <a:solidFill>
                  <a:srgbClr val="000066"/>
                </a:solidFill>
                <a:cs typeface="Times New Roman" pitchFamily="18" charset="0"/>
              </a:rPr>
              <a:t> can be added to the whole page or just some of the text. The borders can have different appearances. They can:</a:t>
            </a:r>
          </a:p>
        </p:txBody>
      </p:sp>
      <p:sp>
        <p:nvSpPr>
          <p:cNvPr id="15363" name="Rectangle 4"/>
          <p:cNvSpPr>
            <a:spLocks noGrp="1" noChangeArrowheads="1"/>
          </p:cNvSpPr>
          <p:nvPr>
            <p:ph type="title" idx="4294967295"/>
          </p:nvPr>
        </p:nvSpPr>
        <p:spPr/>
        <p:txBody>
          <a:bodyPr/>
          <a:lstStyle/>
          <a:p>
            <a:pPr eaLnBrk="1" hangingPunct="1"/>
            <a:r>
              <a:rPr lang="en-GB" smtClean="0"/>
              <a:t>Margins and borders</a:t>
            </a:r>
          </a:p>
        </p:txBody>
      </p:sp>
      <p:pic>
        <p:nvPicPr>
          <p:cNvPr id="28679" name="Picture 7" descr="marg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924175"/>
            <a:ext cx="3744913"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8"/>
          <p:cNvSpPr>
            <a:spLocks noChangeArrowheads="1"/>
          </p:cNvSpPr>
          <p:nvPr/>
        </p:nvSpPr>
        <p:spPr bwMode="auto">
          <a:xfrm>
            <a:off x="252413" y="2997200"/>
            <a:ext cx="41751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2438" lvl="1" indent="-273050">
              <a:buSzPct val="65000"/>
              <a:buFontTx/>
              <a:buBlip>
                <a:blip r:embed="rId3"/>
              </a:buBlip>
              <a:tabLst>
                <a:tab pos="88900" algn="l"/>
              </a:tabLst>
            </a:pPr>
            <a:r>
              <a:rPr lang="en-US">
                <a:solidFill>
                  <a:srgbClr val="000066"/>
                </a:solidFill>
              </a:rPr>
              <a:t>have lines around them.</a:t>
            </a:r>
          </a:p>
          <a:p>
            <a:pPr marL="452438" lvl="1" indent="-273050">
              <a:buSzPct val="65000"/>
              <a:tabLst>
                <a:tab pos="88900" algn="l"/>
              </a:tabLst>
            </a:pPr>
            <a:endParaRPr lang="en-US">
              <a:solidFill>
                <a:srgbClr val="000066"/>
              </a:solidFill>
            </a:endParaRPr>
          </a:p>
          <a:p>
            <a:pPr marL="452438" lvl="1" indent="-273050">
              <a:buSzPct val="65000"/>
              <a:buFontTx/>
              <a:buBlip>
                <a:blip r:embed="rId3"/>
              </a:buBlip>
              <a:tabLst>
                <a:tab pos="88900" algn="l"/>
              </a:tabLst>
            </a:pPr>
            <a:r>
              <a:rPr lang="en-US">
                <a:solidFill>
                  <a:srgbClr val="000066"/>
                </a:solidFill>
              </a:rPr>
              <a:t>have an </a:t>
            </a:r>
            <a:r>
              <a:rPr lang="en-US" b="1">
                <a:solidFill>
                  <a:srgbClr val="FF6600"/>
                </a:solidFill>
              </a:rPr>
              <a:t>embossed</a:t>
            </a:r>
            <a:r>
              <a:rPr lang="en-US">
                <a:solidFill>
                  <a:srgbClr val="000066"/>
                </a:solidFill>
              </a:rPr>
              <a:t> effect so that the work looks like it is standing out (3D)</a:t>
            </a:r>
          </a:p>
          <a:p>
            <a:pPr marL="452438" lvl="1" indent="-273050">
              <a:buSzPct val="65000"/>
              <a:buFontTx/>
              <a:buBlip>
                <a:blip r:embed="rId3"/>
              </a:buBlip>
              <a:tabLst>
                <a:tab pos="88900" algn="l"/>
              </a:tabLst>
            </a:pPr>
            <a:endParaRPr lang="en-US">
              <a:solidFill>
                <a:srgbClr val="000066"/>
              </a:solidFill>
            </a:endParaRPr>
          </a:p>
          <a:p>
            <a:pPr marL="452438" lvl="1" indent="-273050">
              <a:buSzPct val="65000"/>
              <a:buFontTx/>
              <a:buBlip>
                <a:blip r:embed="rId3"/>
              </a:buBlip>
              <a:tabLst>
                <a:tab pos="88900" algn="l"/>
              </a:tabLst>
            </a:pPr>
            <a:r>
              <a:rPr lang="en-US">
                <a:solidFill>
                  <a:srgbClr val="000066"/>
                </a:solidFill>
              </a:rPr>
              <a:t>be made up of pictures instead of lines.</a:t>
            </a:r>
            <a:endParaRPr lang="en-GB">
              <a:solidFill>
                <a:srgbClr val="000066"/>
              </a:solidFill>
            </a:endParaRPr>
          </a:p>
        </p:txBody>
      </p:sp>
      <p:pic>
        <p:nvPicPr>
          <p:cNvPr id="28681" name="Picture 9"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80">
                                            <p:txEl>
                                              <p:pRg st="0" end="0"/>
                                            </p:txEl>
                                          </p:spTgt>
                                        </p:tgtEl>
                                        <p:attrNameLst>
                                          <p:attrName>style.visibility</p:attrName>
                                        </p:attrNameLst>
                                      </p:cBhvr>
                                      <p:to>
                                        <p:strVal val="visible"/>
                                      </p:to>
                                    </p:set>
                                    <p:animEffect transition="in" filter="fade">
                                      <p:cBhvr>
                                        <p:cTn id="7" dur="500"/>
                                        <p:tgtEl>
                                          <p:spTgt spid="286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9"/>
                                        </p:tgtEl>
                                        <p:attrNameLst>
                                          <p:attrName>style.visibility</p:attrName>
                                        </p:attrNameLst>
                                      </p:cBhvr>
                                      <p:to>
                                        <p:strVal val="visible"/>
                                      </p:to>
                                    </p:set>
                                    <p:animEffect transition="in" filter="fade">
                                      <p:cBhvr>
                                        <p:cTn id="10" dur="500"/>
                                        <p:tgtEl>
                                          <p:spTgt spid="286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8680">
                                            <p:txEl>
                                              <p:pRg st="2" end="2"/>
                                            </p:txEl>
                                          </p:spTgt>
                                        </p:tgtEl>
                                        <p:attrNameLst>
                                          <p:attrName>style.visibility</p:attrName>
                                        </p:attrNameLst>
                                      </p:cBhvr>
                                      <p:to>
                                        <p:strVal val="visible"/>
                                      </p:to>
                                    </p:set>
                                    <p:animEffect transition="in" filter="fade">
                                      <p:cBhvr>
                                        <p:cTn id="15" dur="500"/>
                                        <p:tgtEl>
                                          <p:spTgt spid="2868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8680">
                                            <p:txEl>
                                              <p:pRg st="4" end="4"/>
                                            </p:txEl>
                                          </p:spTgt>
                                        </p:tgtEl>
                                        <p:attrNameLst>
                                          <p:attrName>style.visibility</p:attrName>
                                        </p:attrNameLst>
                                      </p:cBhvr>
                                      <p:to>
                                        <p:strVal val="visible"/>
                                      </p:to>
                                    </p:set>
                                    <p:animEffect transition="in" filter="fade">
                                      <p:cBhvr>
                                        <p:cTn id="20" dur="500"/>
                                        <p:tgtEl>
                                          <p:spTgt spid="28680">
                                            <p:txEl>
                                              <p:pRg st="4" end="4"/>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58775" y="898525"/>
            <a:ext cx="43227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66"/>
                </a:solidFill>
                <a:cs typeface="Times New Roman" pitchFamily="18" charset="0"/>
              </a:rPr>
              <a:t>Word processors allow you to insert </a:t>
            </a:r>
            <a:r>
              <a:rPr lang="en-US" b="1">
                <a:solidFill>
                  <a:srgbClr val="FF6600"/>
                </a:solidFill>
                <a:cs typeface="Times New Roman" pitchFamily="18" charset="0"/>
              </a:rPr>
              <a:t>images</a:t>
            </a:r>
            <a:r>
              <a:rPr lang="en-US" b="1">
                <a:solidFill>
                  <a:srgbClr val="000066"/>
                </a:solidFill>
                <a:cs typeface="Times New Roman" pitchFamily="18" charset="0"/>
              </a:rPr>
              <a:t> </a:t>
            </a:r>
            <a:r>
              <a:rPr lang="en-US">
                <a:solidFill>
                  <a:srgbClr val="000066"/>
                </a:solidFill>
                <a:cs typeface="Times New Roman" pitchFamily="18" charset="0"/>
              </a:rPr>
              <a:t>into your work, and then move them around and resize them. </a:t>
            </a:r>
          </a:p>
          <a:p>
            <a:pPr eaLnBrk="0" hangingPunct="0"/>
            <a:r>
              <a:rPr lang="en-US">
                <a:solidFill>
                  <a:srgbClr val="000066"/>
                </a:solidFill>
                <a:cs typeface="Times New Roman" pitchFamily="18" charset="0"/>
              </a:rPr>
              <a:t> </a:t>
            </a:r>
          </a:p>
          <a:p>
            <a:pPr eaLnBrk="0" hangingPunct="0"/>
            <a:r>
              <a:rPr lang="en-US">
                <a:solidFill>
                  <a:srgbClr val="000066"/>
                </a:solidFill>
                <a:cs typeface="Times New Roman" pitchFamily="18" charset="0"/>
              </a:rPr>
              <a:t>If you don’t have your own image, word processors have their own library of images built into the program. This is called </a:t>
            </a:r>
            <a:r>
              <a:rPr lang="en-US" b="1">
                <a:solidFill>
                  <a:srgbClr val="FF6600"/>
                </a:solidFill>
                <a:cs typeface="Times New Roman" pitchFamily="18" charset="0"/>
              </a:rPr>
              <a:t>clip art</a:t>
            </a:r>
            <a:r>
              <a:rPr lang="en-US">
                <a:solidFill>
                  <a:srgbClr val="000066"/>
                </a:solidFill>
                <a:cs typeface="Times New Roman" pitchFamily="18" charset="0"/>
              </a:rPr>
              <a:t>.</a:t>
            </a:r>
          </a:p>
          <a:p>
            <a:pPr eaLnBrk="0" hangingPunct="0"/>
            <a:r>
              <a:rPr lang="en-US">
                <a:solidFill>
                  <a:srgbClr val="000066"/>
                </a:solidFill>
                <a:cs typeface="Times New Roman" pitchFamily="18" charset="0"/>
              </a:rPr>
              <a:t> </a:t>
            </a:r>
          </a:p>
          <a:p>
            <a:pPr eaLnBrk="0" hangingPunct="0"/>
            <a:r>
              <a:rPr lang="en-US" b="1">
                <a:solidFill>
                  <a:srgbClr val="FF6600"/>
                </a:solidFill>
                <a:cs typeface="Times New Roman" pitchFamily="18" charset="0"/>
              </a:rPr>
              <a:t>Word wrap</a:t>
            </a:r>
            <a:r>
              <a:rPr lang="en-US">
                <a:solidFill>
                  <a:srgbClr val="000066"/>
                </a:solidFill>
                <a:cs typeface="Times New Roman" pitchFamily="18" charset="0"/>
              </a:rPr>
              <a:t> can be used to arrange words around images. </a:t>
            </a:r>
            <a:endParaRPr lang="en-GB">
              <a:solidFill>
                <a:srgbClr val="000066"/>
              </a:solidFill>
            </a:endParaRPr>
          </a:p>
        </p:txBody>
      </p:sp>
      <p:sp>
        <p:nvSpPr>
          <p:cNvPr id="16387" name="Rectangle 10"/>
          <p:cNvSpPr>
            <a:spLocks noGrp="1" noChangeArrowheads="1"/>
          </p:cNvSpPr>
          <p:nvPr>
            <p:ph type="title" idx="4294967295"/>
          </p:nvPr>
        </p:nvSpPr>
        <p:spPr/>
        <p:txBody>
          <a:bodyPr/>
          <a:lstStyle/>
          <a:p>
            <a:pPr eaLnBrk="1" hangingPunct="1"/>
            <a:r>
              <a:rPr lang="en-GB" smtClean="0"/>
              <a:t>Pictures</a:t>
            </a:r>
          </a:p>
        </p:txBody>
      </p:sp>
      <p:pic>
        <p:nvPicPr>
          <p:cNvPr id="33806" name="Picture 14"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08050"/>
            <a:ext cx="33782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animEffect transition="in" filter="fade">
                                      <p:cBhvr>
                                        <p:cTn id="7" dur="500"/>
                                        <p:tgtEl>
                                          <p:spTgt spid="3379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806"/>
                                        </p:tgtEl>
                                        <p:attrNameLst>
                                          <p:attrName>style.visibility</p:attrName>
                                        </p:attrNameLst>
                                      </p:cBhvr>
                                      <p:to>
                                        <p:strVal val="visible"/>
                                      </p:to>
                                    </p:set>
                                    <p:animEffect transition="in" filter="fade">
                                      <p:cBhvr>
                                        <p:cTn id="10" dur="500"/>
                                        <p:tgtEl>
                                          <p:spTgt spid="338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3794">
                                            <p:txEl>
                                              <p:pRg st="4" end="4"/>
                                            </p:txEl>
                                          </p:spTgt>
                                        </p:tgtEl>
                                        <p:attrNameLst>
                                          <p:attrName>style.visibility</p:attrName>
                                        </p:attrNameLst>
                                      </p:cBhvr>
                                      <p:to>
                                        <p:strVal val="visible"/>
                                      </p:to>
                                    </p:set>
                                    <p:animEffect transition="in" filter="fade">
                                      <p:cBhvr>
                                        <p:cTn id="15" dur="500"/>
                                        <p:tgtEl>
                                          <p:spTgt spid="33794">
                                            <p:txEl>
                                              <p:pRg st="4" end="4"/>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8"/>
          <p:cNvSpPr>
            <a:spLocks noGrp="1" noChangeArrowheads="1"/>
          </p:cNvSpPr>
          <p:nvPr>
            <p:ph type="title"/>
          </p:nvPr>
        </p:nvSpPr>
        <p:spPr>
          <a:xfrm>
            <a:off x="71438" y="71438"/>
            <a:ext cx="4787900" cy="549275"/>
          </a:xfrm>
        </p:spPr>
        <p:txBody>
          <a:bodyPr/>
          <a:lstStyle/>
          <a:p>
            <a:pPr eaLnBrk="1" hangingPunct="1"/>
            <a:r>
              <a:rPr lang="en-GB" smtClean="0"/>
              <a:t>Identify the features</a:t>
            </a:r>
          </a:p>
        </p:txBody>
      </p:sp>
      <p:pic>
        <p:nvPicPr>
          <p:cNvPr id="1028" name="Picture 80"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1"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26" r:id="rId2" imgW="8380952" imgH="5206769"/>
        </mc:Choice>
        <mc:Fallback>
          <p:control r:id="rId2" imgW="8380952" imgH="5206769">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381000" y="825500"/>
                  <a:ext cx="8382000" cy="520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idx="4294967295"/>
          </p:nvPr>
        </p:nvSpPr>
        <p:spPr/>
        <p:txBody>
          <a:bodyPr/>
          <a:lstStyle/>
          <a:p>
            <a:pPr eaLnBrk="1" hangingPunct="1"/>
            <a:r>
              <a:rPr lang="en-GB" smtClean="0"/>
              <a:t>Using the tools</a:t>
            </a:r>
          </a:p>
        </p:txBody>
      </p:sp>
      <p:pic>
        <p:nvPicPr>
          <p:cNvPr id="40966" name="Picture 6" descr="next_btn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7"/>
          <p:cNvSpPr txBox="1">
            <a:spLocks noChangeArrowheads="1"/>
          </p:cNvSpPr>
          <p:nvPr/>
        </p:nvSpPr>
        <p:spPr bwMode="auto">
          <a:xfrm>
            <a:off x="447675" y="955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17413" name="Text Box 14"/>
          <p:cNvSpPr txBox="1">
            <a:spLocks noChangeArrowheads="1"/>
          </p:cNvSpPr>
          <p:nvPr/>
        </p:nvSpPr>
        <p:spPr bwMode="auto">
          <a:xfrm>
            <a:off x="358775" y="898525"/>
            <a:ext cx="7826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00066"/>
                </a:solidFill>
              </a:rPr>
              <a:t>Word processors allow you to select text and then to use</a:t>
            </a:r>
          </a:p>
          <a:p>
            <a:pPr eaLnBrk="1" hangingPunct="1"/>
            <a:r>
              <a:rPr lang="en-GB">
                <a:solidFill>
                  <a:srgbClr val="000066"/>
                </a:solidFill>
              </a:rPr>
              <a:t>the </a:t>
            </a:r>
            <a:r>
              <a:rPr lang="en-GB" b="1">
                <a:solidFill>
                  <a:srgbClr val="FF6600"/>
                </a:solidFill>
              </a:rPr>
              <a:t>cut</a:t>
            </a:r>
            <a:r>
              <a:rPr lang="en-GB">
                <a:solidFill>
                  <a:srgbClr val="000066"/>
                </a:solidFill>
              </a:rPr>
              <a:t>, </a:t>
            </a:r>
            <a:r>
              <a:rPr lang="en-GB" b="1">
                <a:solidFill>
                  <a:srgbClr val="FF6600"/>
                </a:solidFill>
              </a:rPr>
              <a:t>copy</a:t>
            </a:r>
            <a:r>
              <a:rPr lang="en-GB">
                <a:solidFill>
                  <a:srgbClr val="000066"/>
                </a:solidFill>
              </a:rPr>
              <a:t> and </a:t>
            </a:r>
            <a:r>
              <a:rPr lang="en-GB" b="1">
                <a:solidFill>
                  <a:srgbClr val="FF6600"/>
                </a:solidFill>
              </a:rPr>
              <a:t>paste</a:t>
            </a:r>
            <a:r>
              <a:rPr lang="en-GB">
                <a:solidFill>
                  <a:srgbClr val="000066"/>
                </a:solidFill>
              </a:rPr>
              <a:t> functions.</a:t>
            </a:r>
          </a:p>
        </p:txBody>
      </p:sp>
      <p:sp>
        <p:nvSpPr>
          <p:cNvPr id="40975" name="Text Box 15"/>
          <p:cNvSpPr txBox="1">
            <a:spLocks noChangeArrowheads="1"/>
          </p:cNvSpPr>
          <p:nvPr/>
        </p:nvSpPr>
        <p:spPr bwMode="auto">
          <a:xfrm>
            <a:off x="358775" y="1844675"/>
            <a:ext cx="62293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SzPct val="65000"/>
              <a:buFontTx/>
              <a:buBlip>
                <a:blip r:embed="rId3"/>
              </a:buBlip>
            </a:pPr>
            <a:r>
              <a:rPr lang="en-GB" b="1">
                <a:solidFill>
                  <a:srgbClr val="FF6600"/>
                </a:solidFill>
              </a:rPr>
              <a:t>Cut </a:t>
            </a:r>
            <a:r>
              <a:rPr lang="en-GB">
                <a:solidFill>
                  <a:srgbClr val="000066"/>
                </a:solidFill>
              </a:rPr>
              <a:t>– removes the text from the page and places it on a </a:t>
            </a:r>
            <a:r>
              <a:rPr lang="en-GB" b="1">
                <a:solidFill>
                  <a:srgbClr val="FF6600"/>
                </a:solidFill>
              </a:rPr>
              <a:t>clipboard</a:t>
            </a:r>
            <a:r>
              <a:rPr lang="en-GB">
                <a:solidFill>
                  <a:srgbClr val="000066"/>
                </a:solidFill>
              </a:rPr>
              <a:t>. A clipboard is a simple program designed to hold small pieces of data for short periods of time.</a:t>
            </a:r>
          </a:p>
        </p:txBody>
      </p:sp>
      <p:sp>
        <p:nvSpPr>
          <p:cNvPr id="17415" name="Text Box 16"/>
          <p:cNvSpPr txBox="1">
            <a:spLocks noChangeArrowheads="1"/>
          </p:cNvSpPr>
          <p:nvPr/>
        </p:nvSpPr>
        <p:spPr bwMode="auto">
          <a:xfrm>
            <a:off x="698500" y="35623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40977" name="Text Box 17"/>
          <p:cNvSpPr txBox="1">
            <a:spLocks noChangeArrowheads="1"/>
          </p:cNvSpPr>
          <p:nvPr/>
        </p:nvSpPr>
        <p:spPr bwMode="auto">
          <a:xfrm>
            <a:off x="358775" y="3429000"/>
            <a:ext cx="805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SzPct val="65000"/>
              <a:buFontTx/>
              <a:buBlip>
                <a:blip r:embed="rId3"/>
              </a:buBlip>
            </a:pPr>
            <a:r>
              <a:rPr lang="en-GB" b="1">
                <a:solidFill>
                  <a:srgbClr val="FF6600"/>
                </a:solidFill>
              </a:rPr>
              <a:t>Copy</a:t>
            </a:r>
            <a:r>
              <a:rPr lang="en-GB">
                <a:solidFill>
                  <a:srgbClr val="000066"/>
                </a:solidFill>
              </a:rPr>
              <a:t> – also places the text on the clipboard, but without</a:t>
            </a:r>
            <a:br>
              <a:rPr lang="en-GB">
                <a:solidFill>
                  <a:srgbClr val="000066"/>
                </a:solidFill>
              </a:rPr>
            </a:br>
            <a:r>
              <a:rPr lang="en-GB">
                <a:solidFill>
                  <a:srgbClr val="000066"/>
                </a:solidFill>
              </a:rPr>
              <a:t>removing the original from the document.</a:t>
            </a:r>
          </a:p>
        </p:txBody>
      </p:sp>
      <p:sp>
        <p:nvSpPr>
          <p:cNvPr id="40978" name="Text Box 18"/>
          <p:cNvSpPr txBox="1">
            <a:spLocks noChangeArrowheads="1"/>
          </p:cNvSpPr>
          <p:nvPr/>
        </p:nvSpPr>
        <p:spPr bwMode="auto">
          <a:xfrm>
            <a:off x="358775" y="4292600"/>
            <a:ext cx="81772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SzPct val="65000"/>
              <a:buFontTx/>
              <a:buBlip>
                <a:blip r:embed="rId3"/>
              </a:buBlip>
            </a:pPr>
            <a:r>
              <a:rPr lang="en-GB" b="1">
                <a:solidFill>
                  <a:srgbClr val="FF6600"/>
                </a:solidFill>
              </a:rPr>
              <a:t>Paste</a:t>
            </a:r>
            <a:r>
              <a:rPr lang="en-GB">
                <a:solidFill>
                  <a:srgbClr val="000066"/>
                </a:solidFill>
              </a:rPr>
              <a:t> – retrieves the text from the clipboard and places it</a:t>
            </a:r>
            <a:br>
              <a:rPr lang="en-GB">
                <a:solidFill>
                  <a:srgbClr val="000066"/>
                </a:solidFill>
              </a:rPr>
            </a:br>
            <a:r>
              <a:rPr lang="en-GB">
                <a:solidFill>
                  <a:srgbClr val="000066"/>
                </a:solidFill>
              </a:rPr>
              <a:t>back into the document. Paste does not remove the text </a:t>
            </a:r>
            <a:br>
              <a:rPr lang="en-GB">
                <a:solidFill>
                  <a:srgbClr val="000066"/>
                </a:solidFill>
              </a:rPr>
            </a:br>
            <a:r>
              <a:rPr lang="en-GB">
                <a:solidFill>
                  <a:srgbClr val="000066"/>
                </a:solidFill>
              </a:rPr>
              <a:t>from the clipboard so you can paste in the same piece of</a:t>
            </a:r>
            <a:br>
              <a:rPr lang="en-GB">
                <a:solidFill>
                  <a:srgbClr val="000066"/>
                </a:solidFill>
              </a:rPr>
            </a:br>
            <a:r>
              <a:rPr lang="en-GB">
                <a:solidFill>
                  <a:srgbClr val="000066"/>
                </a:solidFill>
              </a:rPr>
              <a:t>text over and over again.</a:t>
            </a:r>
          </a:p>
        </p:txBody>
      </p:sp>
      <p:pic>
        <p:nvPicPr>
          <p:cNvPr id="40979" name="Picture 19" descr="cc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513" y="1989138"/>
            <a:ext cx="219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75"/>
                                        </p:tgtEl>
                                        <p:attrNameLst>
                                          <p:attrName>style.visibility</p:attrName>
                                        </p:attrNameLst>
                                      </p:cBhvr>
                                      <p:to>
                                        <p:strVal val="visible"/>
                                      </p:to>
                                    </p:set>
                                    <p:animEffect transition="in" filter="fade">
                                      <p:cBhvr>
                                        <p:cTn id="7" dur="500"/>
                                        <p:tgtEl>
                                          <p:spTgt spid="40975"/>
                                        </p:tgtEl>
                                      </p:cBhvr>
                                    </p:animEffect>
                                  </p:childTnLst>
                                </p:cTn>
                              </p:par>
                              <p:par>
                                <p:cTn id="8" presetID="10" presetClass="entr" presetSubtype="0" fill="hold" nodeType="withEffect">
                                  <p:stCondLst>
                                    <p:cond delay="0"/>
                                  </p:stCondLst>
                                  <p:childTnLst>
                                    <p:set>
                                      <p:cBhvr>
                                        <p:cTn id="9" dur="1" fill="hold">
                                          <p:stCondLst>
                                            <p:cond delay="0"/>
                                          </p:stCondLst>
                                        </p:cTn>
                                        <p:tgtEl>
                                          <p:spTgt spid="40979"/>
                                        </p:tgtEl>
                                        <p:attrNameLst>
                                          <p:attrName>style.visibility</p:attrName>
                                        </p:attrNameLst>
                                      </p:cBhvr>
                                      <p:to>
                                        <p:strVal val="visible"/>
                                      </p:to>
                                    </p:set>
                                    <p:animEffect transition="in" filter="fade">
                                      <p:cBhvr>
                                        <p:cTn id="10" dur="500"/>
                                        <p:tgtEl>
                                          <p:spTgt spid="409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977"/>
                                        </p:tgtEl>
                                        <p:attrNameLst>
                                          <p:attrName>style.visibility</p:attrName>
                                        </p:attrNameLst>
                                      </p:cBhvr>
                                      <p:to>
                                        <p:strVal val="visible"/>
                                      </p:to>
                                    </p:set>
                                    <p:animEffect transition="in" filter="fade">
                                      <p:cBhvr>
                                        <p:cTn id="15" dur="500"/>
                                        <p:tgtEl>
                                          <p:spTgt spid="409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78"/>
                                        </p:tgtEl>
                                        <p:attrNameLst>
                                          <p:attrName>style.visibility</p:attrName>
                                        </p:attrNameLst>
                                      </p:cBhvr>
                                      <p:to>
                                        <p:strVal val="visible"/>
                                      </p:to>
                                    </p:set>
                                    <p:animEffect transition="in" filter="fade">
                                      <p:cBhvr>
                                        <p:cTn id="20" dur="500"/>
                                        <p:tgtEl>
                                          <p:spTgt spid="40978"/>
                                        </p:tgtEl>
                                      </p:cBhvr>
                                    </p:animEffect>
                                  </p:childTnLst>
                                </p:cTn>
                              </p:par>
                              <p:par>
                                <p:cTn id="21" presetID="1" presetClass="entr" presetSubtype="0" fill="hold" nodeType="withEffect">
                                  <p:stCondLst>
                                    <p:cond delay="0"/>
                                  </p:stCondLst>
                                  <p:childTnLst>
                                    <p:set>
                                      <p:cBhvr>
                                        <p:cTn id="22"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5" grpId="0"/>
      <p:bldP spid="40977" grpId="0"/>
      <p:bldP spid="409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9"/>
          <p:cNvSpPr>
            <a:spLocks noChangeArrowheads="1"/>
          </p:cNvSpPr>
          <p:nvPr/>
        </p:nvSpPr>
        <p:spPr bwMode="auto">
          <a:xfrm>
            <a:off x="358775" y="898525"/>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10066"/>
                </a:solidFill>
              </a:rPr>
              <a:t>A benefit of using word processing software is that documents can be </a:t>
            </a:r>
            <a:r>
              <a:rPr lang="en-GB" b="1">
                <a:solidFill>
                  <a:srgbClr val="FF6600"/>
                </a:solidFill>
              </a:rPr>
              <a:t>edited</a:t>
            </a:r>
            <a:r>
              <a:rPr lang="en-GB">
                <a:solidFill>
                  <a:srgbClr val="010066"/>
                </a:solidFill>
              </a:rPr>
              <a:t>. Editing means to look over a document and rethink it and correct it.</a:t>
            </a:r>
          </a:p>
        </p:txBody>
      </p:sp>
      <p:sp>
        <p:nvSpPr>
          <p:cNvPr id="13372" name="Text Box 60"/>
          <p:cNvSpPr txBox="1">
            <a:spLocks noChangeArrowheads="1"/>
          </p:cNvSpPr>
          <p:nvPr/>
        </p:nvSpPr>
        <p:spPr bwMode="auto">
          <a:xfrm>
            <a:off x="358775" y="2060575"/>
            <a:ext cx="8605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10066"/>
                </a:solidFill>
              </a:rPr>
              <a:t>The software comes with a dictionary which will </a:t>
            </a:r>
            <a:r>
              <a:rPr lang="en-GB" b="1">
                <a:solidFill>
                  <a:srgbClr val="FF6600"/>
                </a:solidFill>
              </a:rPr>
              <a:t>spell check</a:t>
            </a:r>
            <a:r>
              <a:rPr lang="en-GB">
                <a:solidFill>
                  <a:srgbClr val="010066"/>
                </a:solidFill>
              </a:rPr>
              <a:t> the document. Words can usually be added to the dictionary.</a:t>
            </a:r>
          </a:p>
        </p:txBody>
      </p:sp>
      <p:sp>
        <p:nvSpPr>
          <p:cNvPr id="13373" name="Text Box 61"/>
          <p:cNvSpPr txBox="1">
            <a:spLocks noChangeArrowheads="1"/>
          </p:cNvSpPr>
          <p:nvPr/>
        </p:nvSpPr>
        <p:spPr bwMode="auto">
          <a:xfrm>
            <a:off x="358775" y="2852738"/>
            <a:ext cx="48609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10066"/>
                </a:solidFill>
              </a:rPr>
              <a:t>A </a:t>
            </a:r>
            <a:r>
              <a:rPr lang="en-GB" b="1">
                <a:solidFill>
                  <a:srgbClr val="FF6600"/>
                </a:solidFill>
              </a:rPr>
              <a:t>grammar check</a:t>
            </a:r>
            <a:r>
              <a:rPr lang="en-GB">
                <a:solidFill>
                  <a:srgbClr val="010066"/>
                </a:solidFill>
              </a:rPr>
              <a:t> can be done which will look at the way each sentence is written. Suggestions are made if the grammar does not comply to the set of rules programmed into the software.</a:t>
            </a:r>
          </a:p>
        </p:txBody>
      </p:sp>
      <p:sp>
        <p:nvSpPr>
          <p:cNvPr id="13374" name="Text Box 62"/>
          <p:cNvSpPr txBox="1">
            <a:spLocks noChangeArrowheads="1"/>
          </p:cNvSpPr>
          <p:nvPr/>
        </p:nvSpPr>
        <p:spPr bwMode="auto">
          <a:xfrm>
            <a:off x="358775" y="5157788"/>
            <a:ext cx="8605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10066"/>
                </a:solidFill>
              </a:rPr>
              <a:t>The </a:t>
            </a:r>
            <a:r>
              <a:rPr lang="en-GB" b="1">
                <a:solidFill>
                  <a:srgbClr val="FF6600"/>
                </a:solidFill>
              </a:rPr>
              <a:t>thesaurus</a:t>
            </a:r>
            <a:r>
              <a:rPr lang="en-GB">
                <a:solidFill>
                  <a:srgbClr val="010066"/>
                </a:solidFill>
              </a:rPr>
              <a:t> is a very useful feature. When you prefer not to use a certain word, the thesaurus can suggest an alternative.</a:t>
            </a:r>
          </a:p>
        </p:txBody>
      </p:sp>
      <p:sp>
        <p:nvSpPr>
          <p:cNvPr id="18438" name="Rectangle 67"/>
          <p:cNvSpPr>
            <a:spLocks noGrp="1" noChangeArrowheads="1"/>
          </p:cNvSpPr>
          <p:nvPr>
            <p:ph type="title"/>
          </p:nvPr>
        </p:nvSpPr>
        <p:spPr/>
        <p:txBody>
          <a:bodyPr/>
          <a:lstStyle/>
          <a:p>
            <a:pPr eaLnBrk="1" hangingPunct="1"/>
            <a:r>
              <a:rPr lang="en-GB" smtClean="0"/>
              <a:t>Editing and checking</a:t>
            </a:r>
          </a:p>
        </p:txBody>
      </p:sp>
      <p:pic>
        <p:nvPicPr>
          <p:cNvPr id="13380" name="Picture 68" descr="next_btn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69" descr="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013075"/>
            <a:ext cx="3470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72"/>
                                        </p:tgtEl>
                                        <p:attrNameLst>
                                          <p:attrName>style.visibility</p:attrName>
                                        </p:attrNameLst>
                                      </p:cBhvr>
                                      <p:to>
                                        <p:strVal val="visible"/>
                                      </p:to>
                                    </p:set>
                                    <p:animEffect transition="in" filter="fade">
                                      <p:cBhvr>
                                        <p:cTn id="7" dur="500"/>
                                        <p:tgtEl>
                                          <p:spTgt spid="13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73"/>
                                        </p:tgtEl>
                                        <p:attrNameLst>
                                          <p:attrName>style.visibility</p:attrName>
                                        </p:attrNameLst>
                                      </p:cBhvr>
                                      <p:to>
                                        <p:strVal val="visible"/>
                                      </p:to>
                                    </p:set>
                                    <p:animEffect transition="in" filter="fade">
                                      <p:cBhvr>
                                        <p:cTn id="12" dur="500"/>
                                        <p:tgtEl>
                                          <p:spTgt spid="13373"/>
                                        </p:tgtEl>
                                      </p:cBhvr>
                                    </p:animEffect>
                                  </p:childTnLst>
                                </p:cTn>
                              </p:par>
                              <p:par>
                                <p:cTn id="13" presetID="10" presetClass="entr" presetSubtype="0" fill="hold" nodeType="withEffect">
                                  <p:stCondLst>
                                    <p:cond delay="0"/>
                                  </p:stCondLst>
                                  <p:childTnLst>
                                    <p:set>
                                      <p:cBhvr>
                                        <p:cTn id="14" dur="1" fill="hold">
                                          <p:stCondLst>
                                            <p:cond delay="0"/>
                                          </p:stCondLst>
                                        </p:cTn>
                                        <p:tgtEl>
                                          <p:spTgt spid="13381"/>
                                        </p:tgtEl>
                                        <p:attrNameLst>
                                          <p:attrName>style.visibility</p:attrName>
                                        </p:attrNameLst>
                                      </p:cBhvr>
                                      <p:to>
                                        <p:strVal val="visible"/>
                                      </p:to>
                                    </p:set>
                                    <p:animEffect transition="in" filter="fade">
                                      <p:cBhvr>
                                        <p:cTn id="15" dur="500"/>
                                        <p:tgtEl>
                                          <p:spTgt spid="133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374"/>
                                        </p:tgtEl>
                                        <p:attrNameLst>
                                          <p:attrName>style.visibility</p:attrName>
                                        </p:attrNameLst>
                                      </p:cBhvr>
                                      <p:to>
                                        <p:strVal val="visible"/>
                                      </p:to>
                                    </p:set>
                                    <p:animEffect transition="in" filter="fade">
                                      <p:cBhvr>
                                        <p:cTn id="20" dur="500"/>
                                        <p:tgtEl>
                                          <p:spTgt spid="13374"/>
                                        </p:tgtEl>
                                      </p:cBhvr>
                                    </p:animEffect>
                                  </p:childTnLst>
                                </p:cTn>
                              </p:par>
                              <p:par>
                                <p:cTn id="21" presetID="1" presetClass="entr" presetSubtype="0" fill="hold" nodeType="withEffect">
                                  <p:stCondLst>
                                    <p:cond delay="0"/>
                                  </p:stCondLst>
                                  <p:childTnLst>
                                    <p:set>
                                      <p:cBhvr>
                                        <p:cTn id="22" dur="1" fill="hold">
                                          <p:stCondLst>
                                            <p:cond delay="0"/>
                                          </p:stCondLst>
                                        </p:cTn>
                                        <p:tgtEl>
                                          <p:spTgt spid="13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2" grpId="0" autoUpdateAnimBg="0"/>
      <p:bldP spid="13373" grpId="0" autoUpdateAnimBg="0"/>
      <p:bldP spid="1337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3"/>
          <p:cNvSpPr>
            <a:spLocks noGrp="1" noChangeArrowheads="1"/>
          </p:cNvSpPr>
          <p:nvPr>
            <p:ph type="title" idx="4294967295"/>
          </p:nvPr>
        </p:nvSpPr>
        <p:spPr/>
        <p:txBody>
          <a:bodyPr/>
          <a:lstStyle/>
          <a:p>
            <a:pPr eaLnBrk="1" hangingPunct="1"/>
            <a:r>
              <a:rPr lang="en-GB" smtClean="0"/>
              <a:t>Indexing</a:t>
            </a:r>
          </a:p>
        </p:txBody>
      </p:sp>
      <p:pic>
        <p:nvPicPr>
          <p:cNvPr id="15394" name="Picture 34"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7"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050" r:id="rId2" imgW="8380952" imgH="5206769"/>
        </mc:Choice>
        <mc:Fallback>
          <p:control r:id="rId2" imgW="8380952" imgH="5206769">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25500"/>
                  <a:ext cx="8382000" cy="520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25" name="Picture 41" descr="le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9"/>
          <p:cNvSpPr txBox="1">
            <a:spLocks noChangeArrowheads="1"/>
          </p:cNvSpPr>
          <p:nvPr/>
        </p:nvSpPr>
        <p:spPr bwMode="auto">
          <a:xfrm>
            <a:off x="358775" y="89852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10066"/>
                </a:solidFill>
              </a:rPr>
              <a:t>Word processors are used in producing just about any kind of document:</a:t>
            </a:r>
          </a:p>
        </p:txBody>
      </p:sp>
      <p:sp>
        <p:nvSpPr>
          <p:cNvPr id="19460" name="Rectangle 39"/>
          <p:cNvSpPr>
            <a:spLocks noGrp="1" noChangeArrowheads="1"/>
          </p:cNvSpPr>
          <p:nvPr>
            <p:ph type="title" idx="4294967295"/>
          </p:nvPr>
        </p:nvSpPr>
        <p:spPr/>
        <p:txBody>
          <a:bodyPr/>
          <a:lstStyle/>
          <a:p>
            <a:pPr eaLnBrk="1" hangingPunct="1"/>
            <a:r>
              <a:rPr lang="en-GB" smtClean="0"/>
              <a:t>What can it be used for?</a:t>
            </a:r>
          </a:p>
        </p:txBody>
      </p:sp>
      <p:sp>
        <p:nvSpPr>
          <p:cNvPr id="16431" name="Text Box 47"/>
          <p:cNvSpPr txBox="1">
            <a:spLocks noChangeArrowheads="1"/>
          </p:cNvSpPr>
          <p:nvPr/>
        </p:nvSpPr>
        <p:spPr bwMode="auto">
          <a:xfrm>
            <a:off x="827088" y="4941888"/>
            <a:ext cx="238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solidFill>
                  <a:srgbClr val="000066"/>
                </a:solidFill>
              </a:rPr>
              <a:t>Letters, invoices</a:t>
            </a:r>
            <a:br>
              <a:rPr lang="en-GB">
                <a:solidFill>
                  <a:srgbClr val="000066"/>
                </a:solidFill>
              </a:rPr>
            </a:br>
            <a:r>
              <a:rPr lang="en-GB">
                <a:solidFill>
                  <a:srgbClr val="000066"/>
                </a:solidFill>
              </a:rPr>
              <a:t>and memos</a:t>
            </a:r>
          </a:p>
        </p:txBody>
      </p:sp>
      <p:sp>
        <p:nvSpPr>
          <p:cNvPr id="16432" name="Text Box 48"/>
          <p:cNvSpPr txBox="1">
            <a:spLocks noChangeArrowheads="1"/>
          </p:cNvSpPr>
          <p:nvPr/>
        </p:nvSpPr>
        <p:spPr bwMode="auto">
          <a:xfrm>
            <a:off x="4538663" y="4941888"/>
            <a:ext cx="116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solidFill>
                  <a:srgbClr val="000066"/>
                </a:solidFill>
              </a:rPr>
              <a:t>Essays</a:t>
            </a:r>
          </a:p>
        </p:txBody>
      </p:sp>
      <p:sp>
        <p:nvSpPr>
          <p:cNvPr id="16433" name="Text Box 49"/>
          <p:cNvSpPr txBox="1">
            <a:spLocks noChangeArrowheads="1"/>
          </p:cNvSpPr>
          <p:nvPr/>
        </p:nvSpPr>
        <p:spPr bwMode="auto">
          <a:xfrm>
            <a:off x="7092950" y="4940300"/>
            <a:ext cx="125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00066"/>
                </a:solidFill>
              </a:rPr>
              <a:t>Reports</a:t>
            </a:r>
          </a:p>
        </p:txBody>
      </p:sp>
      <p:sp>
        <p:nvSpPr>
          <p:cNvPr id="16434" name="Text Box 50"/>
          <p:cNvSpPr txBox="1">
            <a:spLocks noChangeArrowheads="1"/>
          </p:cNvSpPr>
          <p:nvPr/>
        </p:nvSpPr>
        <p:spPr bwMode="auto">
          <a:xfrm>
            <a:off x="2195513" y="5895975"/>
            <a:ext cx="4548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b="1">
                <a:solidFill>
                  <a:srgbClr val="5B0091"/>
                </a:solidFill>
              </a:rPr>
              <a:t>What others can you think of?</a:t>
            </a:r>
          </a:p>
        </p:txBody>
      </p:sp>
      <p:pic>
        <p:nvPicPr>
          <p:cNvPr id="16435" name="Picture 51"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52" descr="letter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989138"/>
            <a:ext cx="23145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Picture 53"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25" y="2216150"/>
            <a:ext cx="178752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31"/>
                                        </p:tgtEl>
                                        <p:attrNameLst>
                                          <p:attrName>style.visibility</p:attrName>
                                        </p:attrNameLst>
                                      </p:cBhvr>
                                      <p:to>
                                        <p:strVal val="visible"/>
                                      </p:to>
                                    </p:set>
                                    <p:animEffect transition="in" filter="fade">
                                      <p:cBhvr>
                                        <p:cTn id="7" dur="1000"/>
                                        <p:tgtEl>
                                          <p:spTgt spid="16431"/>
                                        </p:tgtEl>
                                      </p:cBhvr>
                                    </p:animEffect>
                                  </p:childTnLst>
                                </p:cTn>
                              </p:par>
                              <p:par>
                                <p:cTn id="8" presetID="10" presetClass="entr" presetSubtype="0" fill="hold" nodeType="withEffect">
                                  <p:stCondLst>
                                    <p:cond delay="0"/>
                                  </p:stCondLst>
                                  <p:childTnLst>
                                    <p:set>
                                      <p:cBhvr>
                                        <p:cTn id="9" dur="1" fill="hold">
                                          <p:stCondLst>
                                            <p:cond delay="0"/>
                                          </p:stCondLst>
                                        </p:cTn>
                                        <p:tgtEl>
                                          <p:spTgt spid="16425"/>
                                        </p:tgtEl>
                                        <p:attrNameLst>
                                          <p:attrName>style.visibility</p:attrName>
                                        </p:attrNameLst>
                                      </p:cBhvr>
                                      <p:to>
                                        <p:strVal val="visible"/>
                                      </p:to>
                                    </p:set>
                                    <p:animEffect transition="in" filter="fade">
                                      <p:cBhvr>
                                        <p:cTn id="10" dur="1000"/>
                                        <p:tgtEl>
                                          <p:spTgt spid="164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432"/>
                                        </p:tgtEl>
                                        <p:attrNameLst>
                                          <p:attrName>style.visibility</p:attrName>
                                        </p:attrNameLst>
                                      </p:cBhvr>
                                      <p:to>
                                        <p:strVal val="visible"/>
                                      </p:to>
                                    </p:set>
                                    <p:animEffect transition="in" filter="fade">
                                      <p:cBhvr>
                                        <p:cTn id="15" dur="500"/>
                                        <p:tgtEl>
                                          <p:spTgt spid="16432"/>
                                        </p:tgtEl>
                                      </p:cBhvr>
                                    </p:animEffect>
                                  </p:childTnLst>
                                </p:cTn>
                              </p:par>
                              <p:par>
                                <p:cTn id="16" presetID="10" presetClass="entr" presetSubtype="0" fill="hold" nodeType="withEffect">
                                  <p:stCondLst>
                                    <p:cond delay="0"/>
                                  </p:stCondLst>
                                  <p:childTnLst>
                                    <p:set>
                                      <p:cBhvr>
                                        <p:cTn id="17" dur="1" fill="hold">
                                          <p:stCondLst>
                                            <p:cond delay="0"/>
                                          </p:stCondLst>
                                        </p:cTn>
                                        <p:tgtEl>
                                          <p:spTgt spid="16437"/>
                                        </p:tgtEl>
                                        <p:attrNameLst>
                                          <p:attrName>style.visibility</p:attrName>
                                        </p:attrNameLst>
                                      </p:cBhvr>
                                      <p:to>
                                        <p:strVal val="visible"/>
                                      </p:to>
                                    </p:set>
                                    <p:animEffect transition="in" filter="fade">
                                      <p:cBhvr>
                                        <p:cTn id="18" dur="500"/>
                                        <p:tgtEl>
                                          <p:spTgt spid="164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433"/>
                                        </p:tgtEl>
                                        <p:attrNameLst>
                                          <p:attrName>style.visibility</p:attrName>
                                        </p:attrNameLst>
                                      </p:cBhvr>
                                      <p:to>
                                        <p:strVal val="visible"/>
                                      </p:to>
                                    </p:set>
                                    <p:animEffect transition="in" filter="fade">
                                      <p:cBhvr>
                                        <p:cTn id="23" dur="500"/>
                                        <p:tgtEl>
                                          <p:spTgt spid="16433"/>
                                        </p:tgtEl>
                                      </p:cBhvr>
                                    </p:animEffect>
                                  </p:childTnLst>
                                </p:cTn>
                              </p:par>
                              <p:par>
                                <p:cTn id="24" presetID="10" presetClass="entr" presetSubtype="0" fill="hold" nodeType="withEffect">
                                  <p:stCondLst>
                                    <p:cond delay="0"/>
                                  </p:stCondLst>
                                  <p:childTnLst>
                                    <p:set>
                                      <p:cBhvr>
                                        <p:cTn id="25" dur="1" fill="hold">
                                          <p:stCondLst>
                                            <p:cond delay="0"/>
                                          </p:stCondLst>
                                        </p:cTn>
                                        <p:tgtEl>
                                          <p:spTgt spid="16436"/>
                                        </p:tgtEl>
                                        <p:attrNameLst>
                                          <p:attrName>style.visibility</p:attrName>
                                        </p:attrNameLst>
                                      </p:cBhvr>
                                      <p:to>
                                        <p:strVal val="visible"/>
                                      </p:to>
                                    </p:set>
                                    <p:animEffect transition="in" filter="fade">
                                      <p:cBhvr>
                                        <p:cTn id="26" dur="500"/>
                                        <p:tgtEl>
                                          <p:spTgt spid="164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34"/>
                                        </p:tgtEl>
                                        <p:attrNameLst>
                                          <p:attrName>style.visibility</p:attrName>
                                        </p:attrNameLst>
                                      </p:cBhvr>
                                      <p:to>
                                        <p:strVal val="visible"/>
                                      </p:to>
                                    </p:set>
                                    <p:animEffect transition="in" filter="fade">
                                      <p:cBhvr>
                                        <p:cTn id="31" dur="500"/>
                                        <p:tgtEl>
                                          <p:spTgt spid="16434"/>
                                        </p:tgtEl>
                                      </p:cBhvr>
                                    </p:animEffect>
                                  </p:childTnLst>
                                </p:cTn>
                              </p:par>
                              <p:par>
                                <p:cTn id="32" presetID="1" presetClass="entr" presetSubtype="0" fill="hold" nodeType="withEffect">
                                  <p:stCondLst>
                                    <p:cond delay="0"/>
                                  </p:stCondLst>
                                  <p:childTnLst>
                                    <p:set>
                                      <p:cBhvr>
                                        <p:cTn id="33" dur="1" fill="hold">
                                          <p:stCondLst>
                                            <p:cond delay="0"/>
                                          </p:stCondLst>
                                        </p:cTn>
                                        <p:tgtEl>
                                          <p:spTgt spid="16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1" grpId="0"/>
      <p:bldP spid="16432" grpId="0"/>
      <p:bldP spid="16433" grpId="0"/>
      <p:bldP spid="16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358775" y="898525"/>
            <a:ext cx="85344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marL="261938" indent="-2619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SzPct val="65000"/>
              <a:buFontTx/>
              <a:buBlip>
                <a:blip r:embed="rId2"/>
              </a:buBlip>
            </a:pPr>
            <a:r>
              <a:rPr lang="en-GB" b="1">
                <a:solidFill>
                  <a:srgbClr val="FF6600"/>
                </a:solidFill>
              </a:rPr>
              <a:t>Word processing</a:t>
            </a:r>
            <a:r>
              <a:rPr lang="en-GB">
                <a:solidFill>
                  <a:srgbClr val="FF6600"/>
                </a:solidFill>
              </a:rPr>
              <a:t> </a:t>
            </a:r>
            <a:r>
              <a:rPr lang="en-GB">
                <a:solidFill>
                  <a:srgbClr val="010066"/>
                </a:solidFill>
              </a:rPr>
              <a:t>software is most commonly used for </a:t>
            </a:r>
            <a:r>
              <a:rPr lang="en-GB" b="1">
                <a:solidFill>
                  <a:srgbClr val="FF6600"/>
                </a:solidFill>
              </a:rPr>
              <a:t>text-based documents</a:t>
            </a:r>
            <a:r>
              <a:rPr lang="en-GB">
                <a:solidFill>
                  <a:srgbClr val="010066"/>
                </a:solidFill>
              </a:rPr>
              <a:t>.</a:t>
            </a:r>
          </a:p>
          <a:p>
            <a:pPr eaLnBrk="1" hangingPunct="1">
              <a:spcBef>
                <a:spcPct val="20000"/>
              </a:spcBef>
              <a:buSzPct val="65000"/>
              <a:buFontTx/>
              <a:buBlip>
                <a:blip r:embed="rId2"/>
              </a:buBlip>
            </a:pPr>
            <a:r>
              <a:rPr lang="en-GB">
                <a:solidFill>
                  <a:srgbClr val="010066"/>
                </a:solidFill>
              </a:rPr>
              <a:t>Documents can be </a:t>
            </a:r>
            <a:r>
              <a:rPr lang="en-GB" b="1">
                <a:solidFill>
                  <a:srgbClr val="FF6600"/>
                </a:solidFill>
              </a:rPr>
              <a:t>formatted</a:t>
            </a:r>
            <a:r>
              <a:rPr lang="en-GB">
                <a:solidFill>
                  <a:srgbClr val="010066"/>
                </a:solidFill>
              </a:rPr>
              <a:t> and different fonts and font styles used.</a:t>
            </a:r>
          </a:p>
          <a:p>
            <a:pPr eaLnBrk="1" hangingPunct="1">
              <a:spcBef>
                <a:spcPct val="20000"/>
              </a:spcBef>
              <a:buSzPct val="65000"/>
              <a:buFontTx/>
              <a:buBlip>
                <a:blip r:embed="rId2"/>
              </a:buBlip>
            </a:pPr>
            <a:r>
              <a:rPr lang="en-GB">
                <a:solidFill>
                  <a:srgbClr val="010066"/>
                </a:solidFill>
              </a:rPr>
              <a:t>Documents can be </a:t>
            </a:r>
            <a:r>
              <a:rPr lang="en-GB" b="1">
                <a:solidFill>
                  <a:srgbClr val="FF6600"/>
                </a:solidFill>
              </a:rPr>
              <a:t>edited</a:t>
            </a:r>
            <a:r>
              <a:rPr lang="en-GB">
                <a:solidFill>
                  <a:srgbClr val="010066"/>
                </a:solidFill>
              </a:rPr>
              <a:t> with the help of tools such as</a:t>
            </a:r>
            <a:r>
              <a:rPr lang="en-GB" b="1">
                <a:solidFill>
                  <a:srgbClr val="FF6600"/>
                </a:solidFill>
              </a:rPr>
              <a:t> spell</a:t>
            </a:r>
            <a:r>
              <a:rPr lang="en-GB">
                <a:solidFill>
                  <a:srgbClr val="010066"/>
                </a:solidFill>
              </a:rPr>
              <a:t> and </a:t>
            </a:r>
            <a:r>
              <a:rPr lang="en-GB" b="1">
                <a:solidFill>
                  <a:srgbClr val="FF6600"/>
                </a:solidFill>
              </a:rPr>
              <a:t>grammar check</a:t>
            </a:r>
            <a:r>
              <a:rPr lang="en-GB">
                <a:solidFill>
                  <a:srgbClr val="010066"/>
                </a:solidFill>
              </a:rPr>
              <a:t>.</a:t>
            </a:r>
          </a:p>
          <a:p>
            <a:pPr eaLnBrk="1" hangingPunct="1">
              <a:spcBef>
                <a:spcPct val="20000"/>
              </a:spcBef>
              <a:buSzPct val="65000"/>
              <a:buFontTx/>
              <a:buBlip>
                <a:blip r:embed="rId2"/>
              </a:buBlip>
            </a:pPr>
            <a:r>
              <a:rPr lang="en-GB">
                <a:solidFill>
                  <a:srgbClr val="010066"/>
                </a:solidFill>
              </a:rPr>
              <a:t>A number of features, including setting </a:t>
            </a:r>
            <a:r>
              <a:rPr lang="en-GB" b="1">
                <a:solidFill>
                  <a:srgbClr val="FF6600"/>
                </a:solidFill>
              </a:rPr>
              <a:t>styles</a:t>
            </a:r>
            <a:r>
              <a:rPr lang="en-GB">
                <a:solidFill>
                  <a:srgbClr val="010066"/>
                </a:solidFill>
              </a:rPr>
              <a:t> and </a:t>
            </a:r>
            <a:r>
              <a:rPr lang="en-GB" b="1">
                <a:solidFill>
                  <a:srgbClr val="FF6600"/>
                </a:solidFill>
              </a:rPr>
              <a:t>templates</a:t>
            </a:r>
            <a:r>
              <a:rPr lang="en-GB">
                <a:solidFill>
                  <a:srgbClr val="010066"/>
                </a:solidFill>
              </a:rPr>
              <a:t>, ensure </a:t>
            </a:r>
            <a:r>
              <a:rPr lang="en-GB" b="1">
                <a:solidFill>
                  <a:srgbClr val="FF6600"/>
                </a:solidFill>
              </a:rPr>
              <a:t>consistency</a:t>
            </a:r>
            <a:r>
              <a:rPr lang="en-GB">
                <a:solidFill>
                  <a:srgbClr val="010066"/>
                </a:solidFill>
              </a:rPr>
              <a:t> within documents.</a:t>
            </a:r>
          </a:p>
          <a:p>
            <a:pPr eaLnBrk="1" hangingPunct="1">
              <a:spcBef>
                <a:spcPct val="20000"/>
              </a:spcBef>
              <a:buSzPct val="65000"/>
              <a:buFontTx/>
              <a:buBlip>
                <a:blip r:embed="rId2"/>
              </a:buBlip>
            </a:pPr>
            <a:r>
              <a:rPr lang="en-GB">
                <a:solidFill>
                  <a:srgbClr val="010066"/>
                </a:solidFill>
              </a:rPr>
              <a:t>Tables can be added and formatted in many different ways.</a:t>
            </a:r>
          </a:p>
          <a:p>
            <a:pPr eaLnBrk="1" hangingPunct="1">
              <a:spcBef>
                <a:spcPct val="20000"/>
              </a:spcBef>
              <a:buSzPct val="65000"/>
              <a:buFontTx/>
              <a:buBlip>
                <a:blip r:embed="rId2"/>
              </a:buBlip>
            </a:pPr>
            <a:r>
              <a:rPr lang="en-GB">
                <a:solidFill>
                  <a:srgbClr val="010066"/>
                </a:solidFill>
              </a:rPr>
              <a:t>Other features, such as</a:t>
            </a:r>
            <a:r>
              <a:rPr lang="en-GB" b="1">
                <a:solidFill>
                  <a:srgbClr val="010066"/>
                </a:solidFill>
              </a:rPr>
              <a:t> </a:t>
            </a:r>
            <a:r>
              <a:rPr lang="en-GB" b="1">
                <a:solidFill>
                  <a:srgbClr val="FF6600"/>
                </a:solidFill>
              </a:rPr>
              <a:t>mail merge</a:t>
            </a:r>
            <a:r>
              <a:rPr lang="en-GB">
                <a:solidFill>
                  <a:srgbClr val="010066"/>
                </a:solidFill>
              </a:rPr>
              <a:t> and producing a table of </a:t>
            </a:r>
            <a:r>
              <a:rPr lang="en-GB" b="1">
                <a:solidFill>
                  <a:srgbClr val="FF6600"/>
                </a:solidFill>
              </a:rPr>
              <a:t>contents</a:t>
            </a:r>
            <a:r>
              <a:rPr lang="en-GB">
                <a:solidFill>
                  <a:srgbClr val="010066"/>
                </a:solidFill>
              </a:rPr>
              <a:t> or an </a:t>
            </a:r>
            <a:r>
              <a:rPr lang="en-GB" b="1">
                <a:solidFill>
                  <a:srgbClr val="FF6600"/>
                </a:solidFill>
              </a:rPr>
              <a:t>index</a:t>
            </a:r>
            <a:r>
              <a:rPr lang="en-GB">
                <a:solidFill>
                  <a:srgbClr val="010066"/>
                </a:solidFill>
              </a:rPr>
              <a:t>, can save users a lot of time and improve the </a:t>
            </a:r>
            <a:r>
              <a:rPr lang="en-GB" b="1">
                <a:solidFill>
                  <a:srgbClr val="FF6600"/>
                </a:solidFill>
              </a:rPr>
              <a:t>presentation</a:t>
            </a:r>
            <a:r>
              <a:rPr lang="en-GB">
                <a:solidFill>
                  <a:srgbClr val="010066"/>
                </a:solidFill>
              </a:rPr>
              <a:t> of documents.</a:t>
            </a:r>
          </a:p>
        </p:txBody>
      </p:sp>
      <p:sp>
        <p:nvSpPr>
          <p:cNvPr id="20483" name="Rectangle 10"/>
          <p:cNvSpPr>
            <a:spLocks noGrp="1" noChangeArrowheads="1"/>
          </p:cNvSpPr>
          <p:nvPr>
            <p:ph type="title" idx="4294967295"/>
          </p:nvPr>
        </p:nvSpPr>
        <p:spPr/>
        <p:txBody>
          <a:bodyPr/>
          <a:lstStyle/>
          <a:p>
            <a:pPr eaLnBrk="1" hangingPunct="1"/>
            <a:r>
              <a:rPr lang="en-GB" smtClean="0"/>
              <a:t>Summary</a:t>
            </a:r>
          </a:p>
        </p:txBody>
      </p:sp>
      <p:sp>
        <p:nvSpPr>
          <p:cNvPr id="20484" name="Rectangle 3"/>
          <p:cNvSpPr>
            <a:spLocks noChangeArrowheads="1"/>
          </p:cNvSpPr>
          <p:nvPr/>
        </p:nvSpPr>
        <p:spPr bwMode="auto">
          <a:xfrm>
            <a:off x="8243888" y="6021388"/>
            <a:ext cx="79216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5">
                                            <p:txEl>
                                              <p:pRg st="1" end="1"/>
                                            </p:txEl>
                                          </p:spTgt>
                                        </p:tgtEl>
                                        <p:attrNameLst>
                                          <p:attrName>style.visibility</p:attrName>
                                        </p:attrNameLst>
                                      </p:cBhvr>
                                      <p:to>
                                        <p:strVal val="visible"/>
                                      </p:to>
                                    </p:set>
                                    <p:animEffect transition="in" filter="fade">
                                      <p:cBhvr>
                                        <p:cTn id="7" dur="500"/>
                                        <p:tgtEl>
                                          <p:spTgt spid="225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5">
                                            <p:txEl>
                                              <p:pRg st="2" end="2"/>
                                            </p:txEl>
                                          </p:spTgt>
                                        </p:tgtEl>
                                        <p:attrNameLst>
                                          <p:attrName>style.visibility</p:attrName>
                                        </p:attrNameLst>
                                      </p:cBhvr>
                                      <p:to>
                                        <p:strVal val="visible"/>
                                      </p:to>
                                    </p:set>
                                    <p:animEffect transition="in" filter="fade">
                                      <p:cBhvr>
                                        <p:cTn id="12" dur="500"/>
                                        <p:tgtEl>
                                          <p:spTgt spid="225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5">
                                            <p:txEl>
                                              <p:pRg st="3" end="3"/>
                                            </p:txEl>
                                          </p:spTgt>
                                        </p:tgtEl>
                                        <p:attrNameLst>
                                          <p:attrName>style.visibility</p:attrName>
                                        </p:attrNameLst>
                                      </p:cBhvr>
                                      <p:to>
                                        <p:strVal val="visible"/>
                                      </p:to>
                                    </p:set>
                                    <p:animEffect transition="in" filter="fade">
                                      <p:cBhvr>
                                        <p:cTn id="17" dur="500"/>
                                        <p:tgtEl>
                                          <p:spTgt spid="225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5">
                                            <p:txEl>
                                              <p:pRg st="4" end="4"/>
                                            </p:txEl>
                                          </p:spTgt>
                                        </p:tgtEl>
                                        <p:attrNameLst>
                                          <p:attrName>style.visibility</p:attrName>
                                        </p:attrNameLst>
                                      </p:cBhvr>
                                      <p:to>
                                        <p:strVal val="visible"/>
                                      </p:to>
                                    </p:set>
                                    <p:animEffect transition="in" filter="fade">
                                      <p:cBhvr>
                                        <p:cTn id="22" dur="500"/>
                                        <p:tgtEl>
                                          <p:spTgt spid="225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5">
                                            <p:txEl>
                                              <p:pRg st="5" end="5"/>
                                            </p:txEl>
                                          </p:spTgt>
                                        </p:tgtEl>
                                        <p:attrNameLst>
                                          <p:attrName>style.visibility</p:attrName>
                                        </p:attrNameLst>
                                      </p:cBhvr>
                                      <p:to>
                                        <p:strVal val="visible"/>
                                      </p:to>
                                    </p:set>
                                    <p:animEffect transition="in" filter="fade">
                                      <p:cBhvr>
                                        <p:cTn id="27" dur="500"/>
                                        <p:tgtEl>
                                          <p:spTgt spid="225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450" y="620713"/>
            <a:ext cx="5653088" cy="549275"/>
          </a:xfrm>
        </p:spPr>
        <p:txBody>
          <a:bodyPr/>
          <a:lstStyle/>
          <a:p>
            <a:pPr eaLnBrk="1" hangingPunct="1"/>
            <a:r>
              <a:rPr lang="en-GB" smtClean="0"/>
              <a:t>Learning objectives</a:t>
            </a:r>
          </a:p>
        </p:txBody>
      </p:sp>
      <p:pic>
        <p:nvPicPr>
          <p:cNvPr id="6147" name="Picture 3" descr="ks4learningobjectives"/>
          <p:cNvPicPr>
            <a:picLocks noChangeAspect="1" noChangeArrowheads="1"/>
          </p:cNvPicPr>
          <p:nvPr/>
        </p:nvPicPr>
        <p:blipFill>
          <a:blip r:embed="rId2">
            <a:extLst>
              <a:ext uri="{28A0092B-C50C-407E-A947-70E740481C1C}">
                <a14:useLocalDpi xmlns:a14="http://schemas.microsoft.com/office/drawing/2010/main" val="0"/>
              </a:ext>
            </a:extLst>
          </a:blip>
          <a:srcRect r="91736"/>
          <a:stretch>
            <a:fillRect/>
          </a:stretch>
        </p:blipFill>
        <p:spPr bwMode="auto">
          <a:xfrm>
            <a:off x="0" y="0"/>
            <a:ext cx="75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4"/>
          <p:cNvSpPr txBox="1">
            <a:spLocks noChangeArrowheads="1"/>
          </p:cNvSpPr>
          <p:nvPr/>
        </p:nvSpPr>
        <p:spPr bwMode="auto">
          <a:xfrm>
            <a:off x="1403350" y="1700213"/>
            <a:ext cx="63373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FontTx/>
              <a:buBlip>
                <a:blip r:embed="rId3"/>
              </a:buBlip>
            </a:pPr>
            <a:r>
              <a:rPr lang="en-GB">
                <a:solidFill>
                  <a:srgbClr val="010066"/>
                </a:solidFill>
              </a:rPr>
              <a:t>Know the basic features of word processing software.</a:t>
            </a:r>
          </a:p>
          <a:p>
            <a:pPr eaLnBrk="1" hangingPunct="1">
              <a:spcBef>
                <a:spcPct val="20000"/>
              </a:spcBef>
              <a:buFontTx/>
              <a:buBlip>
                <a:blip r:embed="rId3"/>
              </a:buBlip>
            </a:pPr>
            <a:r>
              <a:rPr lang="en-GB">
                <a:solidFill>
                  <a:srgbClr val="010066"/>
                </a:solidFill>
              </a:rPr>
              <a:t>Be able to identify these features as they appear in a word processing document.</a:t>
            </a:r>
          </a:p>
          <a:p>
            <a:pPr eaLnBrk="1" hangingPunct="1">
              <a:spcBef>
                <a:spcPct val="20000"/>
              </a:spcBef>
              <a:buFontTx/>
              <a:buBlip>
                <a:blip r:embed="rId3"/>
              </a:buBlip>
            </a:pPr>
            <a:r>
              <a:rPr lang="en-GB">
                <a:solidFill>
                  <a:srgbClr val="010066"/>
                </a:solidFill>
              </a:rPr>
              <a:t>Understand what a </a:t>
            </a:r>
            <a:r>
              <a:rPr lang="en-GB" b="1">
                <a:solidFill>
                  <a:srgbClr val="FF6600"/>
                </a:solidFill>
              </a:rPr>
              <a:t>spell checker</a:t>
            </a:r>
            <a:r>
              <a:rPr lang="en-GB">
                <a:solidFill>
                  <a:srgbClr val="010066"/>
                </a:solidFill>
              </a:rPr>
              <a:t> does and why it is not 100% reliable.</a:t>
            </a:r>
          </a:p>
          <a:p>
            <a:pPr eaLnBrk="1" hangingPunct="1">
              <a:spcBef>
                <a:spcPct val="20000"/>
              </a:spcBef>
              <a:buFontTx/>
              <a:buBlip>
                <a:blip r:embed="rId3"/>
              </a:buBlip>
            </a:pPr>
            <a:r>
              <a:rPr lang="en-GB">
                <a:solidFill>
                  <a:srgbClr val="010066"/>
                </a:solidFill>
              </a:rPr>
              <a:t>Know some of the advanced features of word processors.</a:t>
            </a:r>
          </a:p>
        </p:txBody>
      </p:sp>
      <p:pic>
        <p:nvPicPr>
          <p:cNvPr id="92165" name="Picture 5"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p:cNvSpPr txBox="1">
            <a:spLocks noChangeArrowheads="1"/>
          </p:cNvSpPr>
          <p:nvPr/>
        </p:nvSpPr>
        <p:spPr bwMode="auto">
          <a:xfrm>
            <a:off x="852488" y="6653213"/>
            <a:ext cx="1116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fld id="{9806AA61-6514-4A3E-B62F-DC86C12BACBC}" type="slidenum">
              <a:rPr lang="en-GB" sz="1000">
                <a:solidFill>
                  <a:srgbClr val="5B0091"/>
                </a:solidFill>
              </a:rPr>
              <a:pPr eaLnBrk="1" hangingPunct="1">
                <a:spcBef>
                  <a:spcPct val="50000"/>
                </a:spcBef>
              </a:pPr>
              <a:t>2</a:t>
            </a:fld>
            <a:r>
              <a:rPr lang="en-GB" sz="1000">
                <a:solidFill>
                  <a:srgbClr val="5B0091"/>
                </a:solidFill>
              </a:rPr>
              <a:t> of 21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4">
                                            <p:txEl>
                                              <p:pRg st="1" end="1"/>
                                            </p:txEl>
                                          </p:spTgt>
                                        </p:tgtEl>
                                        <p:attrNameLst>
                                          <p:attrName>style.visibility</p:attrName>
                                        </p:attrNameLst>
                                      </p:cBhvr>
                                      <p:to>
                                        <p:strVal val="visible"/>
                                      </p:to>
                                    </p:set>
                                    <p:animEffect transition="in" filter="fade">
                                      <p:cBhvr>
                                        <p:cTn id="7" dur="500"/>
                                        <p:tgtEl>
                                          <p:spTgt spid="9216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64">
                                            <p:txEl>
                                              <p:pRg st="2" end="2"/>
                                            </p:txEl>
                                          </p:spTgt>
                                        </p:tgtEl>
                                        <p:attrNameLst>
                                          <p:attrName>style.visibility</p:attrName>
                                        </p:attrNameLst>
                                      </p:cBhvr>
                                      <p:to>
                                        <p:strVal val="visible"/>
                                      </p:to>
                                    </p:set>
                                    <p:animEffect transition="in" filter="fade">
                                      <p:cBhvr>
                                        <p:cTn id="12" dur="500"/>
                                        <p:tgtEl>
                                          <p:spTgt spid="9216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64">
                                            <p:txEl>
                                              <p:pRg st="3" end="3"/>
                                            </p:txEl>
                                          </p:spTgt>
                                        </p:tgtEl>
                                        <p:attrNameLst>
                                          <p:attrName>style.visibility</p:attrName>
                                        </p:attrNameLst>
                                      </p:cBhvr>
                                      <p:to>
                                        <p:strVal val="visible"/>
                                      </p:to>
                                    </p:set>
                                    <p:animEffect transition="in" filter="fade">
                                      <p:cBhvr>
                                        <p:cTn id="17" dur="500"/>
                                        <p:tgtEl>
                                          <p:spTgt spid="92164">
                                            <p:txEl>
                                              <p:pRg st="3" end="3"/>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619250" y="2133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sz="1800"/>
          </a:p>
        </p:txBody>
      </p:sp>
      <p:sp>
        <p:nvSpPr>
          <p:cNvPr id="7171" name="Text Box 24"/>
          <p:cNvSpPr txBox="1">
            <a:spLocks noChangeArrowheads="1"/>
          </p:cNvSpPr>
          <p:nvPr/>
        </p:nvSpPr>
        <p:spPr bwMode="auto">
          <a:xfrm>
            <a:off x="71438" y="71438"/>
            <a:ext cx="7561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2800">
              <a:solidFill>
                <a:srgbClr val="5B0091"/>
              </a:solidFill>
            </a:endParaRPr>
          </a:p>
        </p:txBody>
      </p:sp>
      <p:sp>
        <p:nvSpPr>
          <p:cNvPr id="7172" name="Rectangle 25"/>
          <p:cNvSpPr>
            <a:spLocks noChangeArrowheads="1"/>
          </p:cNvSpPr>
          <p:nvPr/>
        </p:nvSpPr>
        <p:spPr bwMode="auto">
          <a:xfrm>
            <a:off x="358775" y="898525"/>
            <a:ext cx="8316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10066"/>
                </a:solidFill>
                <a:cs typeface="Times New Roman" pitchFamily="18" charset="0"/>
              </a:rPr>
              <a:t>Word processing is the software most people use for </a:t>
            </a:r>
            <a:br>
              <a:rPr lang="en-GB">
                <a:solidFill>
                  <a:srgbClr val="010066"/>
                </a:solidFill>
                <a:cs typeface="Times New Roman" pitchFamily="18" charset="0"/>
              </a:rPr>
            </a:br>
            <a:r>
              <a:rPr lang="en-GB" b="1">
                <a:solidFill>
                  <a:srgbClr val="FF6600"/>
                </a:solidFill>
                <a:cs typeface="Times New Roman" pitchFamily="18" charset="0"/>
              </a:rPr>
              <a:t>text-based documents</a:t>
            </a:r>
            <a:r>
              <a:rPr lang="en-GB">
                <a:solidFill>
                  <a:srgbClr val="010066"/>
                </a:solidFill>
                <a:cs typeface="Times New Roman" pitchFamily="18" charset="0"/>
              </a:rPr>
              <a:t> because it can turn this:</a:t>
            </a:r>
            <a:endParaRPr lang="en-GB">
              <a:solidFill>
                <a:srgbClr val="010066"/>
              </a:solidFill>
            </a:endParaRPr>
          </a:p>
        </p:txBody>
      </p:sp>
      <p:sp>
        <p:nvSpPr>
          <p:cNvPr id="2075" name="Rectangle 27"/>
          <p:cNvSpPr>
            <a:spLocks noChangeArrowheads="1"/>
          </p:cNvSpPr>
          <p:nvPr/>
        </p:nvSpPr>
        <p:spPr bwMode="auto">
          <a:xfrm>
            <a:off x="358775" y="36449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rgbClr val="010066"/>
                </a:solidFill>
              </a:rPr>
              <a:t>into this:</a:t>
            </a:r>
          </a:p>
        </p:txBody>
      </p:sp>
      <p:sp>
        <p:nvSpPr>
          <p:cNvPr id="2077" name="Rectangle 29"/>
          <p:cNvSpPr>
            <a:spLocks noChangeArrowheads="1"/>
          </p:cNvSpPr>
          <p:nvPr/>
        </p:nvSpPr>
        <p:spPr bwMode="auto">
          <a:xfrm>
            <a:off x="755650" y="566102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solidFill>
                  <a:srgbClr val="010066"/>
                </a:solidFill>
              </a:rPr>
              <a:t>It’s still the same words, but now it looks so much better. </a:t>
            </a:r>
          </a:p>
        </p:txBody>
      </p:sp>
      <p:pic>
        <p:nvPicPr>
          <p:cNvPr id="7175" name="Picture 30" descr="papertear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44675"/>
            <a:ext cx="43211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2" descr="lett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58324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36"/>
          <p:cNvSpPr>
            <a:spLocks noGrp="1" noChangeArrowheads="1"/>
          </p:cNvSpPr>
          <p:nvPr>
            <p:ph type="ctrTitle"/>
          </p:nvPr>
        </p:nvSpPr>
        <p:spPr>
          <a:xfrm>
            <a:off x="71438" y="71438"/>
            <a:ext cx="3995737" cy="620712"/>
          </a:xfrm>
          <a:noFill/>
        </p:spPr>
        <p:txBody>
          <a:bodyPr/>
          <a:lstStyle/>
          <a:p>
            <a:pPr eaLnBrk="1" hangingPunct="1"/>
            <a:r>
              <a:rPr lang="en-GB" smtClean="0"/>
              <a:t>Word processing</a:t>
            </a:r>
          </a:p>
        </p:txBody>
      </p:sp>
      <p:pic>
        <p:nvPicPr>
          <p:cNvPr id="2085" name="Picture 37"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5"/>
                                        </p:tgtEl>
                                        <p:attrNameLst>
                                          <p:attrName>style.visibility</p:attrName>
                                        </p:attrNameLst>
                                      </p:cBhvr>
                                      <p:to>
                                        <p:strVal val="visible"/>
                                      </p:to>
                                    </p:set>
                                    <p:animEffect transition="in" filter="fade">
                                      <p:cBhvr>
                                        <p:cTn id="7" dur="500"/>
                                        <p:tgtEl>
                                          <p:spTgt spid="2075"/>
                                        </p:tgtEl>
                                      </p:cBhvr>
                                    </p:animEffect>
                                  </p:childTnLst>
                                </p:cTn>
                              </p:par>
                              <p:par>
                                <p:cTn id="8" presetID="10" presetClass="entr" presetSubtype="0" fill="hold" nodeType="withEffect">
                                  <p:stCondLst>
                                    <p:cond delay="0"/>
                                  </p:stCondLst>
                                  <p:childTnLst>
                                    <p:set>
                                      <p:cBhvr>
                                        <p:cTn id="9" dur="1" fill="hold">
                                          <p:stCondLst>
                                            <p:cond delay="0"/>
                                          </p:stCondLst>
                                        </p:cTn>
                                        <p:tgtEl>
                                          <p:spTgt spid="2080"/>
                                        </p:tgtEl>
                                        <p:attrNameLst>
                                          <p:attrName>style.visibility</p:attrName>
                                        </p:attrNameLst>
                                      </p:cBhvr>
                                      <p:to>
                                        <p:strVal val="visible"/>
                                      </p:to>
                                    </p:set>
                                    <p:animEffect transition="in" filter="fade">
                                      <p:cBhvr>
                                        <p:cTn id="10" dur="500"/>
                                        <p:tgtEl>
                                          <p:spTgt spid="20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77"/>
                                        </p:tgtEl>
                                        <p:attrNameLst>
                                          <p:attrName>style.visibility</p:attrName>
                                        </p:attrNameLst>
                                      </p:cBhvr>
                                      <p:to>
                                        <p:strVal val="visible"/>
                                      </p:to>
                                    </p:set>
                                    <p:animEffect transition="in" filter="fade">
                                      <p:cBhvr>
                                        <p:cTn id="15" dur="500"/>
                                        <p:tgtEl>
                                          <p:spTgt spid="2077"/>
                                        </p:tgtEl>
                                      </p:cBhvr>
                                    </p:animEffect>
                                  </p:childTnLst>
                                </p:cTn>
                              </p:par>
                              <p:par>
                                <p:cTn id="16" presetID="1" presetClass="entr" presetSubtype="0" fill="hold" nodeType="withEffect">
                                  <p:stCondLst>
                                    <p:cond delay="0"/>
                                  </p:stCondLst>
                                  <p:childTnLst>
                                    <p:set>
                                      <p:cBhvr>
                                        <p:cTn id="17" dur="1" fill="hold">
                                          <p:stCondLst>
                                            <p:cond delay="0"/>
                                          </p:stCondLst>
                                        </p:cTn>
                                        <p:tgtEl>
                                          <p:spTgt spid="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 grpId="0" autoUpdateAnimBg="0"/>
      <p:bldP spid="207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539750" y="215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8195" name="Text Box 29"/>
          <p:cNvSpPr txBox="1">
            <a:spLocks noChangeArrowheads="1"/>
          </p:cNvSpPr>
          <p:nvPr/>
        </p:nvSpPr>
        <p:spPr bwMode="auto">
          <a:xfrm>
            <a:off x="0" y="0"/>
            <a:ext cx="7561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2800" b="1">
              <a:solidFill>
                <a:srgbClr val="5B0091"/>
              </a:solidFill>
            </a:endParaRPr>
          </a:p>
        </p:txBody>
      </p:sp>
      <p:sp>
        <p:nvSpPr>
          <p:cNvPr id="8196" name="Text Box 30"/>
          <p:cNvSpPr txBox="1">
            <a:spLocks noChangeArrowheads="1"/>
          </p:cNvSpPr>
          <p:nvPr/>
        </p:nvSpPr>
        <p:spPr bwMode="auto">
          <a:xfrm>
            <a:off x="358775" y="898525"/>
            <a:ext cx="842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solidFill>
                  <a:srgbClr val="010066"/>
                </a:solidFill>
              </a:rPr>
              <a:t>A word-processed document can be </a:t>
            </a:r>
            <a:r>
              <a:rPr lang="en-GB" b="1">
                <a:solidFill>
                  <a:srgbClr val="FF6600"/>
                </a:solidFill>
              </a:rPr>
              <a:t>formatted </a:t>
            </a:r>
            <a:r>
              <a:rPr lang="en-GB">
                <a:solidFill>
                  <a:srgbClr val="010066"/>
                </a:solidFill>
              </a:rPr>
              <a:t>(choosing the way the document looks) by:</a:t>
            </a:r>
            <a:endParaRPr lang="en-GB">
              <a:solidFill>
                <a:srgbClr val="FF6600"/>
              </a:solidFill>
            </a:endParaRPr>
          </a:p>
        </p:txBody>
      </p:sp>
      <p:sp>
        <p:nvSpPr>
          <p:cNvPr id="10271" name="Text Box 31"/>
          <p:cNvSpPr txBox="1">
            <a:spLocks noChangeArrowheads="1"/>
          </p:cNvSpPr>
          <p:nvPr/>
        </p:nvSpPr>
        <p:spPr bwMode="auto">
          <a:xfrm>
            <a:off x="358775" y="1916113"/>
            <a:ext cx="82089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20000"/>
              </a:spcBef>
              <a:buSzPct val="65000"/>
              <a:buFontTx/>
              <a:buBlip>
                <a:blip r:embed="rId2"/>
              </a:buBlip>
            </a:pPr>
            <a:r>
              <a:rPr lang="en-GB">
                <a:solidFill>
                  <a:srgbClr val="010066"/>
                </a:solidFill>
              </a:rPr>
              <a:t>changing the </a:t>
            </a:r>
            <a:r>
              <a:rPr lang="en-GB" b="1">
                <a:solidFill>
                  <a:srgbClr val="FF6600"/>
                </a:solidFill>
              </a:rPr>
              <a:t>font</a:t>
            </a:r>
            <a:r>
              <a:rPr lang="en-GB">
                <a:solidFill>
                  <a:srgbClr val="010066"/>
                </a:solidFill>
              </a:rPr>
              <a:t> size, style and colour of the words</a:t>
            </a:r>
          </a:p>
          <a:p>
            <a:pPr eaLnBrk="1" hangingPunct="1">
              <a:spcBef>
                <a:spcPct val="20000"/>
              </a:spcBef>
              <a:buSzPct val="65000"/>
              <a:buFontTx/>
              <a:buBlip>
                <a:blip r:embed="rId2"/>
              </a:buBlip>
            </a:pPr>
            <a:r>
              <a:rPr lang="en-GB">
                <a:solidFill>
                  <a:srgbClr val="010066"/>
                </a:solidFill>
              </a:rPr>
              <a:t>laying text out in </a:t>
            </a:r>
            <a:r>
              <a:rPr lang="en-GB" b="1">
                <a:solidFill>
                  <a:srgbClr val="FF6600"/>
                </a:solidFill>
              </a:rPr>
              <a:t>tables</a:t>
            </a:r>
            <a:r>
              <a:rPr lang="en-GB">
                <a:solidFill>
                  <a:srgbClr val="010066"/>
                </a:solidFill>
              </a:rPr>
              <a:t> or </a:t>
            </a:r>
            <a:r>
              <a:rPr lang="en-GB" b="1">
                <a:solidFill>
                  <a:srgbClr val="FF6600"/>
                </a:solidFill>
              </a:rPr>
              <a:t>columns</a:t>
            </a:r>
          </a:p>
          <a:p>
            <a:pPr eaLnBrk="1" hangingPunct="1">
              <a:spcBef>
                <a:spcPct val="20000"/>
              </a:spcBef>
              <a:buSzPct val="65000"/>
              <a:buFontTx/>
              <a:buBlip>
                <a:blip r:embed="rId2"/>
              </a:buBlip>
            </a:pPr>
            <a:r>
              <a:rPr lang="en-GB">
                <a:solidFill>
                  <a:srgbClr val="010066"/>
                </a:solidFill>
              </a:rPr>
              <a:t>making lists like this one using </a:t>
            </a:r>
            <a:r>
              <a:rPr lang="en-GB" b="1">
                <a:solidFill>
                  <a:srgbClr val="FF6600"/>
                </a:solidFill>
              </a:rPr>
              <a:t>bullets</a:t>
            </a:r>
            <a:r>
              <a:rPr lang="en-GB">
                <a:solidFill>
                  <a:srgbClr val="010066"/>
                </a:solidFill>
              </a:rPr>
              <a:t> or numbers</a:t>
            </a:r>
          </a:p>
          <a:p>
            <a:pPr eaLnBrk="1" hangingPunct="1">
              <a:spcBef>
                <a:spcPct val="20000"/>
              </a:spcBef>
              <a:buSzPct val="65000"/>
              <a:buFontTx/>
              <a:buBlip>
                <a:blip r:embed="rId2"/>
              </a:buBlip>
            </a:pPr>
            <a:r>
              <a:rPr lang="en-GB">
                <a:solidFill>
                  <a:srgbClr val="010066"/>
                </a:solidFill>
              </a:rPr>
              <a:t>adding </a:t>
            </a:r>
            <a:r>
              <a:rPr lang="en-GB" b="1">
                <a:solidFill>
                  <a:srgbClr val="FF6600"/>
                </a:solidFill>
              </a:rPr>
              <a:t>pictures</a:t>
            </a:r>
            <a:r>
              <a:rPr lang="en-GB">
                <a:solidFill>
                  <a:srgbClr val="010066"/>
                </a:solidFill>
              </a:rPr>
              <a:t> and borders</a:t>
            </a:r>
          </a:p>
          <a:p>
            <a:pPr eaLnBrk="1" hangingPunct="1">
              <a:spcBef>
                <a:spcPct val="20000"/>
              </a:spcBef>
              <a:buSzPct val="65000"/>
              <a:buFontTx/>
              <a:buBlip>
                <a:blip r:embed="rId2"/>
              </a:buBlip>
            </a:pPr>
            <a:r>
              <a:rPr lang="en-GB">
                <a:solidFill>
                  <a:srgbClr val="010066"/>
                </a:solidFill>
              </a:rPr>
              <a:t>adding </a:t>
            </a:r>
            <a:r>
              <a:rPr lang="en-GB" b="1">
                <a:solidFill>
                  <a:srgbClr val="FF6600"/>
                </a:solidFill>
              </a:rPr>
              <a:t>headings</a:t>
            </a:r>
            <a:r>
              <a:rPr lang="en-GB">
                <a:solidFill>
                  <a:srgbClr val="010066"/>
                </a:solidFill>
              </a:rPr>
              <a:t> that automatically appear on every page (headers)</a:t>
            </a:r>
          </a:p>
          <a:p>
            <a:pPr eaLnBrk="1" hangingPunct="1">
              <a:spcBef>
                <a:spcPct val="20000"/>
              </a:spcBef>
              <a:buSzPct val="65000"/>
              <a:buFontTx/>
              <a:buBlip>
                <a:blip r:embed="rId2"/>
              </a:buBlip>
            </a:pPr>
            <a:r>
              <a:rPr lang="en-GB">
                <a:solidFill>
                  <a:srgbClr val="010066"/>
                </a:solidFill>
              </a:rPr>
              <a:t>adding</a:t>
            </a:r>
            <a:r>
              <a:rPr lang="en-GB">
                <a:solidFill>
                  <a:srgbClr val="FF6600"/>
                </a:solidFill>
              </a:rPr>
              <a:t> </a:t>
            </a:r>
            <a:r>
              <a:rPr lang="en-GB" b="1">
                <a:solidFill>
                  <a:srgbClr val="FF6600"/>
                </a:solidFill>
              </a:rPr>
              <a:t>page numbers</a:t>
            </a:r>
            <a:r>
              <a:rPr lang="en-GB">
                <a:solidFill>
                  <a:srgbClr val="FF6600"/>
                </a:solidFill>
              </a:rPr>
              <a:t> </a:t>
            </a:r>
            <a:r>
              <a:rPr lang="en-GB">
                <a:solidFill>
                  <a:srgbClr val="010066"/>
                </a:solidFill>
              </a:rPr>
              <a:t>and </a:t>
            </a:r>
            <a:r>
              <a:rPr lang="en-GB" b="1">
                <a:solidFill>
                  <a:srgbClr val="FF6600"/>
                </a:solidFill>
              </a:rPr>
              <a:t>footnotes</a:t>
            </a:r>
            <a:r>
              <a:rPr lang="en-GB">
                <a:solidFill>
                  <a:srgbClr val="010066"/>
                </a:solidFill>
              </a:rPr>
              <a:t>.</a:t>
            </a:r>
          </a:p>
        </p:txBody>
      </p:sp>
      <p:sp>
        <p:nvSpPr>
          <p:cNvPr id="8198" name="Rectangle 33"/>
          <p:cNvSpPr>
            <a:spLocks noGrp="1" noChangeArrowheads="1"/>
          </p:cNvSpPr>
          <p:nvPr>
            <p:ph type="title"/>
          </p:nvPr>
        </p:nvSpPr>
        <p:spPr>
          <a:xfrm>
            <a:off x="71438" y="71438"/>
            <a:ext cx="5292725" cy="549275"/>
          </a:xfrm>
        </p:spPr>
        <p:txBody>
          <a:bodyPr/>
          <a:lstStyle/>
          <a:p>
            <a:pPr eaLnBrk="1" hangingPunct="1"/>
            <a:r>
              <a:rPr lang="en-GB" smtClean="0"/>
              <a:t>What are its basic features?</a:t>
            </a:r>
          </a:p>
        </p:txBody>
      </p:sp>
      <p:pic>
        <p:nvPicPr>
          <p:cNvPr id="10274" name="Picture 34"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1">
                                            <p:txEl>
                                              <p:pRg st="0" end="0"/>
                                            </p:txEl>
                                          </p:spTgt>
                                        </p:tgtEl>
                                        <p:attrNameLst>
                                          <p:attrName>style.visibility</p:attrName>
                                        </p:attrNameLst>
                                      </p:cBhvr>
                                      <p:to>
                                        <p:strVal val="visible"/>
                                      </p:to>
                                    </p:set>
                                    <p:animEffect transition="in" filter="fade">
                                      <p:cBhvr>
                                        <p:cTn id="7" dur="500"/>
                                        <p:tgtEl>
                                          <p:spTgt spid="102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1">
                                            <p:txEl>
                                              <p:pRg st="1" end="1"/>
                                            </p:txEl>
                                          </p:spTgt>
                                        </p:tgtEl>
                                        <p:attrNameLst>
                                          <p:attrName>style.visibility</p:attrName>
                                        </p:attrNameLst>
                                      </p:cBhvr>
                                      <p:to>
                                        <p:strVal val="visible"/>
                                      </p:to>
                                    </p:set>
                                    <p:animEffect transition="in" filter="fade">
                                      <p:cBhvr>
                                        <p:cTn id="12" dur="500"/>
                                        <p:tgtEl>
                                          <p:spTgt spid="102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71">
                                            <p:txEl>
                                              <p:pRg st="2" end="2"/>
                                            </p:txEl>
                                          </p:spTgt>
                                        </p:tgtEl>
                                        <p:attrNameLst>
                                          <p:attrName>style.visibility</p:attrName>
                                        </p:attrNameLst>
                                      </p:cBhvr>
                                      <p:to>
                                        <p:strVal val="visible"/>
                                      </p:to>
                                    </p:set>
                                    <p:animEffect transition="in" filter="fade">
                                      <p:cBhvr>
                                        <p:cTn id="17" dur="500"/>
                                        <p:tgtEl>
                                          <p:spTgt spid="102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71">
                                            <p:txEl>
                                              <p:pRg st="3" end="3"/>
                                            </p:txEl>
                                          </p:spTgt>
                                        </p:tgtEl>
                                        <p:attrNameLst>
                                          <p:attrName>style.visibility</p:attrName>
                                        </p:attrNameLst>
                                      </p:cBhvr>
                                      <p:to>
                                        <p:strVal val="visible"/>
                                      </p:to>
                                    </p:set>
                                    <p:animEffect transition="in" filter="fade">
                                      <p:cBhvr>
                                        <p:cTn id="22" dur="500"/>
                                        <p:tgtEl>
                                          <p:spTgt spid="102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1">
                                            <p:txEl>
                                              <p:pRg st="4" end="4"/>
                                            </p:txEl>
                                          </p:spTgt>
                                        </p:tgtEl>
                                        <p:attrNameLst>
                                          <p:attrName>style.visibility</p:attrName>
                                        </p:attrNameLst>
                                      </p:cBhvr>
                                      <p:to>
                                        <p:strVal val="visible"/>
                                      </p:to>
                                    </p:set>
                                    <p:animEffect transition="in" filter="fade">
                                      <p:cBhvr>
                                        <p:cTn id="27" dur="500"/>
                                        <p:tgtEl>
                                          <p:spTgt spid="102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71">
                                            <p:txEl>
                                              <p:pRg st="5" end="5"/>
                                            </p:txEl>
                                          </p:spTgt>
                                        </p:tgtEl>
                                        <p:attrNameLst>
                                          <p:attrName>style.visibility</p:attrName>
                                        </p:attrNameLst>
                                      </p:cBhvr>
                                      <p:to>
                                        <p:strVal val="visible"/>
                                      </p:to>
                                    </p:set>
                                    <p:animEffect transition="in" filter="fade">
                                      <p:cBhvr>
                                        <p:cTn id="32" dur="500"/>
                                        <p:tgtEl>
                                          <p:spTgt spid="10271">
                                            <p:txEl>
                                              <p:pRg st="5" end="5"/>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0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58775" y="898525"/>
            <a:ext cx="800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00066"/>
                </a:solidFill>
                <a:cs typeface="Times New Roman" pitchFamily="18" charset="0"/>
              </a:rPr>
              <a:t>You can arrange the way the text on your document is laid out by splitting it into columns.</a:t>
            </a:r>
          </a:p>
          <a:p>
            <a:endParaRPr lang="en-GB">
              <a:solidFill>
                <a:srgbClr val="000066"/>
              </a:solidFill>
              <a:cs typeface="Times New Roman" pitchFamily="18" charset="0"/>
            </a:endParaRPr>
          </a:p>
          <a:p>
            <a:r>
              <a:rPr lang="en-GB">
                <a:solidFill>
                  <a:srgbClr val="000066"/>
                </a:solidFill>
                <a:cs typeface="Times New Roman" pitchFamily="18" charset="0"/>
              </a:rPr>
              <a:t>This is useful when you are making a newsletter with lots of information in it.</a:t>
            </a:r>
            <a:endParaRPr lang="en-GB">
              <a:solidFill>
                <a:srgbClr val="000066"/>
              </a:solidFill>
            </a:endParaRPr>
          </a:p>
        </p:txBody>
      </p:sp>
      <p:pic>
        <p:nvPicPr>
          <p:cNvPr id="25616" name="Picture 16" descr="Untitle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92375"/>
            <a:ext cx="344646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7"/>
          <p:cNvSpPr>
            <a:spLocks noGrp="1" noChangeArrowheads="1"/>
          </p:cNvSpPr>
          <p:nvPr>
            <p:ph type="title"/>
          </p:nvPr>
        </p:nvSpPr>
        <p:spPr/>
        <p:txBody>
          <a:bodyPr/>
          <a:lstStyle/>
          <a:p>
            <a:pPr eaLnBrk="1" hangingPunct="1"/>
            <a:r>
              <a:rPr lang="en-GB" smtClean="0"/>
              <a:t>Columns</a:t>
            </a:r>
          </a:p>
        </p:txBody>
      </p:sp>
      <p:pic>
        <p:nvPicPr>
          <p:cNvPr id="25618" name="Picture 18"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500"/>
                                        <p:tgtEl>
                                          <p:spTgt spid="2560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16"/>
                                        </p:tgtEl>
                                        <p:attrNameLst>
                                          <p:attrName>style.visibility</p:attrName>
                                        </p:attrNameLst>
                                      </p:cBhvr>
                                      <p:to>
                                        <p:strVal val="visible"/>
                                      </p:to>
                                    </p:set>
                                    <p:animEffect transition="in" filter="fade">
                                      <p:cBhvr>
                                        <p:cTn id="10" dur="500"/>
                                        <p:tgtEl>
                                          <p:spTgt spid="25616"/>
                                        </p:tgtEl>
                                      </p:cBhvr>
                                    </p:animEffect>
                                  </p:childTnLst>
                                </p:cTn>
                              </p:par>
                              <p:par>
                                <p:cTn id="11" presetID="1" presetClass="entr" presetSubtype="0" fill="hold" nodeType="withEffect">
                                  <p:stCondLst>
                                    <p:cond delay="0"/>
                                  </p:stCondLst>
                                  <p:childTnLst>
                                    <p:set>
                                      <p:cBhvr>
                                        <p:cTn id="12" dur="1" fill="hold">
                                          <p:stCondLst>
                                            <p:cond delay="0"/>
                                          </p:stCondLst>
                                        </p:cTn>
                                        <p:tgtEl>
                                          <p:spTgt spid="25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58775" y="898525"/>
            <a:ext cx="8001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00066"/>
                </a:solidFill>
                <a:cs typeface="Times New Roman" pitchFamily="18" charset="0"/>
              </a:rPr>
              <a:t>Making a list with numbers or bullet points is a good way of making information easy to follow. </a:t>
            </a:r>
          </a:p>
          <a:p>
            <a:endParaRPr lang="en-GB">
              <a:solidFill>
                <a:srgbClr val="000066"/>
              </a:solidFill>
              <a:cs typeface="Times New Roman" pitchFamily="18" charset="0"/>
            </a:endParaRPr>
          </a:p>
          <a:p>
            <a:r>
              <a:rPr lang="en-GB">
                <a:solidFill>
                  <a:srgbClr val="000066"/>
                </a:solidFill>
                <a:cs typeface="Times New Roman" pitchFamily="18" charset="0"/>
              </a:rPr>
              <a:t>You can even change the way the bullet looks, choosing circles, squares, arrows or even your own picture.  You can choose different ways of numbering lists too. </a:t>
            </a:r>
            <a:endParaRPr lang="en-GB">
              <a:solidFill>
                <a:srgbClr val="000066"/>
              </a:solidFill>
            </a:endParaRPr>
          </a:p>
        </p:txBody>
      </p:sp>
      <p:sp>
        <p:nvSpPr>
          <p:cNvPr id="35843" name="Text Box 3"/>
          <p:cNvSpPr txBox="1">
            <a:spLocks noChangeArrowheads="1"/>
          </p:cNvSpPr>
          <p:nvPr/>
        </p:nvSpPr>
        <p:spPr bwMode="auto">
          <a:xfrm>
            <a:off x="358775" y="32131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tabLst>
                <a:tab pos="363538" algn="l"/>
              </a:tabLst>
              <a:defRPr sz="2400">
                <a:solidFill>
                  <a:schemeClr val="tx1"/>
                </a:solidFill>
                <a:latin typeface="Arial" charset="0"/>
              </a:defRPr>
            </a:lvl1pPr>
            <a:lvl2pPr marL="742950" indent="-285750" eaLnBrk="0" hangingPunct="0">
              <a:tabLst>
                <a:tab pos="363538" algn="l"/>
              </a:tabLst>
              <a:defRPr sz="2400">
                <a:solidFill>
                  <a:schemeClr val="tx1"/>
                </a:solidFill>
                <a:latin typeface="Arial" charset="0"/>
              </a:defRPr>
            </a:lvl2pPr>
            <a:lvl3pPr marL="1143000" indent="-228600" eaLnBrk="0" hangingPunct="0">
              <a:tabLst>
                <a:tab pos="363538" algn="l"/>
              </a:tabLst>
              <a:defRPr sz="2400">
                <a:solidFill>
                  <a:schemeClr val="tx1"/>
                </a:solidFill>
                <a:latin typeface="Arial" charset="0"/>
              </a:defRPr>
            </a:lvl3pPr>
            <a:lvl4pPr marL="1600200" indent="-228600" eaLnBrk="0" hangingPunct="0">
              <a:tabLst>
                <a:tab pos="363538" algn="l"/>
              </a:tabLst>
              <a:defRPr sz="2400">
                <a:solidFill>
                  <a:schemeClr val="tx1"/>
                </a:solidFill>
                <a:latin typeface="Arial" charset="0"/>
              </a:defRPr>
            </a:lvl4pPr>
            <a:lvl5pPr marL="2057400" indent="-228600" eaLnBrk="0" hangingPunct="0">
              <a:tabLst>
                <a:tab pos="363538" algn="l"/>
              </a:tabLst>
              <a:defRPr sz="2400">
                <a:solidFill>
                  <a:schemeClr val="tx1"/>
                </a:solidFill>
                <a:latin typeface="Arial" charset="0"/>
              </a:defRPr>
            </a:lvl5pPr>
            <a:lvl6pPr marL="2514600" indent="-228600" eaLnBrk="0" fontAlgn="base" hangingPunct="0">
              <a:spcBef>
                <a:spcPct val="0"/>
              </a:spcBef>
              <a:spcAft>
                <a:spcPct val="0"/>
              </a:spcAft>
              <a:tabLst>
                <a:tab pos="363538" algn="l"/>
              </a:tabLst>
              <a:defRPr sz="2400">
                <a:solidFill>
                  <a:schemeClr val="tx1"/>
                </a:solidFill>
                <a:latin typeface="Arial" charset="0"/>
              </a:defRPr>
            </a:lvl6pPr>
            <a:lvl7pPr marL="2971800" indent="-228600" eaLnBrk="0" fontAlgn="base" hangingPunct="0">
              <a:spcBef>
                <a:spcPct val="0"/>
              </a:spcBef>
              <a:spcAft>
                <a:spcPct val="0"/>
              </a:spcAft>
              <a:tabLst>
                <a:tab pos="363538" algn="l"/>
              </a:tabLst>
              <a:defRPr sz="2400">
                <a:solidFill>
                  <a:schemeClr val="tx1"/>
                </a:solidFill>
                <a:latin typeface="Arial" charset="0"/>
              </a:defRPr>
            </a:lvl7pPr>
            <a:lvl8pPr marL="3429000" indent="-228600" eaLnBrk="0" fontAlgn="base" hangingPunct="0">
              <a:spcBef>
                <a:spcPct val="0"/>
              </a:spcBef>
              <a:spcAft>
                <a:spcPct val="0"/>
              </a:spcAft>
              <a:tabLst>
                <a:tab pos="363538" algn="l"/>
              </a:tabLst>
              <a:defRPr sz="2400">
                <a:solidFill>
                  <a:schemeClr val="tx1"/>
                </a:solidFill>
                <a:latin typeface="Arial" charset="0"/>
              </a:defRPr>
            </a:lvl8pPr>
            <a:lvl9pPr marL="3886200" indent="-228600" eaLnBrk="0" fontAlgn="base" hangingPunct="0">
              <a:spcBef>
                <a:spcPct val="0"/>
              </a:spcBef>
              <a:spcAft>
                <a:spcPct val="0"/>
              </a:spcAft>
              <a:tabLst>
                <a:tab pos="363538" algn="l"/>
              </a:tabLst>
              <a:defRPr sz="2400">
                <a:solidFill>
                  <a:schemeClr val="tx1"/>
                </a:solidFill>
                <a:latin typeface="Arial" charset="0"/>
              </a:defRPr>
            </a:lvl9pPr>
          </a:lstStyle>
          <a:p>
            <a:pPr eaLnBrk="1" hangingPunct="1">
              <a:spcBef>
                <a:spcPct val="50000"/>
              </a:spcBef>
              <a:buFont typeface="Wingdings" pitchFamily="2" charset="2"/>
              <a:buChar char="q"/>
            </a:pPr>
            <a:r>
              <a:rPr lang="en-GB"/>
              <a:t> </a:t>
            </a:r>
            <a:r>
              <a:rPr lang="en-GB">
                <a:solidFill>
                  <a:srgbClr val="000066"/>
                </a:solidFill>
                <a:cs typeface="Times New Roman" pitchFamily="18" charset="0"/>
              </a:rPr>
              <a:t>Box bullet</a:t>
            </a:r>
          </a:p>
        </p:txBody>
      </p:sp>
      <p:sp>
        <p:nvSpPr>
          <p:cNvPr id="35845" name="Text Box 5"/>
          <p:cNvSpPr txBox="1">
            <a:spLocks noChangeArrowheads="1"/>
          </p:cNvSpPr>
          <p:nvPr/>
        </p:nvSpPr>
        <p:spPr bwMode="auto">
          <a:xfrm>
            <a:off x="358775" y="4411663"/>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SzPct val="65000"/>
              <a:buFontTx/>
              <a:buBlip>
                <a:blip r:embed="rId3"/>
              </a:buBlip>
            </a:pPr>
            <a:r>
              <a:rPr lang="en-GB"/>
              <a:t> </a:t>
            </a:r>
            <a:r>
              <a:rPr lang="en-GB">
                <a:solidFill>
                  <a:srgbClr val="000066"/>
                </a:solidFill>
                <a:cs typeface="Times New Roman" pitchFamily="18" charset="0"/>
              </a:rPr>
              <a:t>Picture bullet</a:t>
            </a:r>
          </a:p>
        </p:txBody>
      </p:sp>
      <p:sp>
        <p:nvSpPr>
          <p:cNvPr id="35846" name="Text Box 6"/>
          <p:cNvSpPr txBox="1">
            <a:spLocks noChangeArrowheads="1"/>
          </p:cNvSpPr>
          <p:nvPr/>
        </p:nvSpPr>
        <p:spPr bwMode="auto">
          <a:xfrm>
            <a:off x="4318000" y="32131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FontTx/>
              <a:buAutoNum type="arabicPeriod"/>
            </a:pPr>
            <a:r>
              <a:rPr lang="en-GB">
                <a:solidFill>
                  <a:srgbClr val="000066"/>
                </a:solidFill>
                <a:cs typeface="Times New Roman" pitchFamily="18" charset="0"/>
              </a:rPr>
              <a:t>Numbered list</a:t>
            </a:r>
          </a:p>
        </p:txBody>
      </p:sp>
      <p:sp>
        <p:nvSpPr>
          <p:cNvPr id="35847" name="Text Box 7"/>
          <p:cNvSpPr txBox="1">
            <a:spLocks noChangeArrowheads="1"/>
          </p:cNvSpPr>
          <p:nvPr/>
        </p:nvSpPr>
        <p:spPr bwMode="auto">
          <a:xfrm>
            <a:off x="4318000" y="3763963"/>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rgbClr val="FF6600"/>
              </a:buClr>
              <a:buFontTx/>
              <a:buAutoNum type="romanUcPeriod"/>
            </a:pPr>
            <a:r>
              <a:rPr lang="en-GB">
                <a:solidFill>
                  <a:srgbClr val="000066"/>
                </a:solidFill>
                <a:cs typeface="Times New Roman" pitchFamily="18" charset="0"/>
              </a:rPr>
              <a:t>Coloured Roman numeral</a:t>
            </a:r>
          </a:p>
        </p:txBody>
      </p:sp>
      <p:sp>
        <p:nvSpPr>
          <p:cNvPr id="35848" name="Text Box 8"/>
          <p:cNvSpPr txBox="1">
            <a:spLocks noChangeArrowheads="1"/>
          </p:cNvSpPr>
          <p:nvPr/>
        </p:nvSpPr>
        <p:spPr bwMode="auto">
          <a:xfrm>
            <a:off x="4318000" y="4987925"/>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tabLst>
                <a:tab pos="452438" algn="l"/>
              </a:tabLst>
              <a:defRPr sz="2400">
                <a:solidFill>
                  <a:schemeClr val="tx1"/>
                </a:solidFill>
                <a:latin typeface="Arial" charset="0"/>
              </a:defRPr>
            </a:lvl1pPr>
            <a:lvl2pPr marL="742950" indent="-285750" eaLnBrk="0" hangingPunct="0">
              <a:tabLst>
                <a:tab pos="452438" algn="l"/>
              </a:tabLst>
              <a:defRPr sz="2400">
                <a:solidFill>
                  <a:schemeClr val="tx1"/>
                </a:solidFill>
                <a:latin typeface="Arial" charset="0"/>
              </a:defRPr>
            </a:lvl2pPr>
            <a:lvl3pPr marL="1143000" indent="-228600" eaLnBrk="0" hangingPunct="0">
              <a:tabLst>
                <a:tab pos="452438" algn="l"/>
              </a:tabLst>
              <a:defRPr sz="2400">
                <a:solidFill>
                  <a:schemeClr val="tx1"/>
                </a:solidFill>
                <a:latin typeface="Arial" charset="0"/>
              </a:defRPr>
            </a:lvl3pPr>
            <a:lvl4pPr marL="1600200" indent="-228600" eaLnBrk="0" hangingPunct="0">
              <a:tabLst>
                <a:tab pos="452438" algn="l"/>
              </a:tabLst>
              <a:defRPr sz="2400">
                <a:solidFill>
                  <a:schemeClr val="tx1"/>
                </a:solidFill>
                <a:latin typeface="Arial" charset="0"/>
              </a:defRPr>
            </a:lvl4pPr>
            <a:lvl5pPr marL="2057400" indent="-228600" eaLnBrk="0" hangingPunct="0">
              <a:tabLst>
                <a:tab pos="452438" algn="l"/>
              </a:tabLst>
              <a:defRPr sz="2400">
                <a:solidFill>
                  <a:schemeClr val="tx1"/>
                </a:solidFill>
                <a:latin typeface="Arial" charset="0"/>
              </a:defRPr>
            </a:lvl5pPr>
            <a:lvl6pPr marL="2514600" indent="-228600" eaLnBrk="0" fontAlgn="base" hangingPunct="0">
              <a:spcBef>
                <a:spcPct val="0"/>
              </a:spcBef>
              <a:spcAft>
                <a:spcPct val="0"/>
              </a:spcAft>
              <a:tabLst>
                <a:tab pos="452438" algn="l"/>
              </a:tabLst>
              <a:defRPr sz="2400">
                <a:solidFill>
                  <a:schemeClr val="tx1"/>
                </a:solidFill>
                <a:latin typeface="Arial" charset="0"/>
              </a:defRPr>
            </a:lvl6pPr>
            <a:lvl7pPr marL="2971800" indent="-228600" eaLnBrk="0" fontAlgn="base" hangingPunct="0">
              <a:spcBef>
                <a:spcPct val="0"/>
              </a:spcBef>
              <a:spcAft>
                <a:spcPct val="0"/>
              </a:spcAft>
              <a:tabLst>
                <a:tab pos="452438" algn="l"/>
              </a:tabLst>
              <a:defRPr sz="2400">
                <a:solidFill>
                  <a:schemeClr val="tx1"/>
                </a:solidFill>
                <a:latin typeface="Arial" charset="0"/>
              </a:defRPr>
            </a:lvl7pPr>
            <a:lvl8pPr marL="3429000" indent="-228600" eaLnBrk="0" fontAlgn="base" hangingPunct="0">
              <a:spcBef>
                <a:spcPct val="0"/>
              </a:spcBef>
              <a:spcAft>
                <a:spcPct val="0"/>
              </a:spcAft>
              <a:tabLst>
                <a:tab pos="452438" algn="l"/>
              </a:tabLst>
              <a:defRPr sz="2400">
                <a:solidFill>
                  <a:schemeClr val="tx1"/>
                </a:solidFill>
                <a:latin typeface="Arial" charset="0"/>
              </a:defRPr>
            </a:lvl8pPr>
            <a:lvl9pPr marL="3886200" indent="-228600" eaLnBrk="0" fontAlgn="base" hangingPunct="0">
              <a:spcBef>
                <a:spcPct val="0"/>
              </a:spcBef>
              <a:spcAft>
                <a:spcPct val="0"/>
              </a:spcAft>
              <a:tabLst>
                <a:tab pos="452438" algn="l"/>
              </a:tabLst>
              <a:defRPr sz="2400">
                <a:solidFill>
                  <a:schemeClr val="tx1"/>
                </a:solidFill>
                <a:latin typeface="Arial" charset="0"/>
              </a:defRPr>
            </a:lvl9pPr>
          </a:lstStyle>
          <a:p>
            <a:pPr eaLnBrk="1" hangingPunct="1">
              <a:spcBef>
                <a:spcPct val="50000"/>
              </a:spcBef>
              <a:buClr>
                <a:srgbClr val="FF33CC"/>
              </a:buClr>
              <a:buFontTx/>
              <a:buAutoNum type="alphaLcPeriod"/>
            </a:pPr>
            <a:r>
              <a:rPr lang="en-GB"/>
              <a:t> </a:t>
            </a:r>
            <a:r>
              <a:rPr lang="en-GB">
                <a:solidFill>
                  <a:srgbClr val="000066"/>
                </a:solidFill>
                <a:cs typeface="Times New Roman" pitchFamily="18" charset="0"/>
              </a:rPr>
              <a:t>Coloured letter</a:t>
            </a:r>
          </a:p>
        </p:txBody>
      </p:sp>
      <p:sp>
        <p:nvSpPr>
          <p:cNvPr id="35861" name="Text Box 21"/>
          <p:cNvSpPr txBox="1">
            <a:spLocks noChangeArrowheads="1"/>
          </p:cNvSpPr>
          <p:nvPr/>
        </p:nvSpPr>
        <p:spPr bwMode="auto">
          <a:xfrm>
            <a:off x="358775" y="3835400"/>
            <a:ext cx="226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3538" indent="-3635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FontTx/>
              <a:buChar char="•"/>
            </a:pPr>
            <a:r>
              <a:rPr lang="en-GB">
                <a:solidFill>
                  <a:srgbClr val="000066"/>
                </a:solidFill>
              </a:rPr>
              <a:t> Circle Bullet</a:t>
            </a:r>
          </a:p>
        </p:txBody>
      </p:sp>
      <p:sp>
        <p:nvSpPr>
          <p:cNvPr id="35863" name="Text Box 23"/>
          <p:cNvSpPr txBox="1">
            <a:spLocks noChangeArrowheads="1"/>
          </p:cNvSpPr>
          <p:nvPr/>
        </p:nvSpPr>
        <p:spPr bwMode="auto">
          <a:xfrm>
            <a:off x="358775" y="4941888"/>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SzPct val="65000"/>
              <a:buFont typeface="Arial" charset="0"/>
              <a:buChar char="☻"/>
            </a:pPr>
            <a:r>
              <a:rPr lang="en-GB">
                <a:solidFill>
                  <a:srgbClr val="000066"/>
                </a:solidFill>
              </a:rPr>
              <a:t>Symbol bullet</a:t>
            </a:r>
            <a:endParaRPr lang="en-GB">
              <a:solidFill>
                <a:srgbClr val="000066"/>
              </a:solidFill>
              <a:cs typeface="Times New Roman" pitchFamily="18" charset="0"/>
            </a:endParaRPr>
          </a:p>
        </p:txBody>
      </p:sp>
      <p:sp>
        <p:nvSpPr>
          <p:cNvPr id="10250" name="Rectangle 24"/>
          <p:cNvSpPr>
            <a:spLocks noGrp="1" noChangeArrowheads="1"/>
          </p:cNvSpPr>
          <p:nvPr>
            <p:ph type="title"/>
          </p:nvPr>
        </p:nvSpPr>
        <p:spPr/>
        <p:txBody>
          <a:bodyPr/>
          <a:lstStyle/>
          <a:p>
            <a:pPr eaLnBrk="1" hangingPunct="1"/>
            <a:r>
              <a:rPr lang="en-GB" smtClean="0"/>
              <a:t>Bullets and numbering</a:t>
            </a:r>
          </a:p>
        </p:txBody>
      </p:sp>
      <p:pic>
        <p:nvPicPr>
          <p:cNvPr id="35865" name="Picture 25"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Text Box 26"/>
          <p:cNvSpPr txBox="1">
            <a:spLocks noChangeArrowheads="1"/>
          </p:cNvSpPr>
          <p:nvPr/>
        </p:nvSpPr>
        <p:spPr bwMode="auto">
          <a:xfrm>
            <a:off x="4318000" y="4411663"/>
            <a:ext cx="4646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539750" indent="-53975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rgbClr val="66CCFF"/>
              </a:buClr>
              <a:buFontTx/>
              <a:buAutoNum type="romanLcPeriod"/>
            </a:pPr>
            <a:r>
              <a:rPr lang="en-GB">
                <a:solidFill>
                  <a:srgbClr val="000066"/>
                </a:solidFill>
                <a:cs typeface="Times New Roman" pitchFamily="18" charset="0"/>
              </a:rPr>
              <a:t>Lower case Roman numeral</a:t>
            </a:r>
          </a:p>
        </p:txBody>
      </p:sp>
      <p:sp>
        <p:nvSpPr>
          <p:cNvPr id="35867" name="Text Box 27"/>
          <p:cNvSpPr txBox="1">
            <a:spLocks noChangeArrowheads="1"/>
          </p:cNvSpPr>
          <p:nvPr/>
        </p:nvSpPr>
        <p:spPr bwMode="auto">
          <a:xfrm>
            <a:off x="358775" y="54927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rgbClr val="F91503"/>
              </a:buClr>
              <a:buFont typeface="Wingdings" pitchFamily="2" charset="2"/>
              <a:buChar char="ü"/>
            </a:pPr>
            <a:r>
              <a:rPr lang="en-GB">
                <a:solidFill>
                  <a:srgbClr val="000066"/>
                </a:solidFill>
              </a:rPr>
              <a:t>Tick bullet</a:t>
            </a:r>
            <a:endParaRPr lang="en-GB">
              <a:solidFill>
                <a:srgbClr val="000066"/>
              </a:solidFill>
              <a:cs typeface="Times New Roman" pitchFamily="18" charset="0"/>
            </a:endParaRPr>
          </a:p>
        </p:txBody>
      </p:sp>
      <p:sp>
        <p:nvSpPr>
          <p:cNvPr id="35868" name="Text Box 28"/>
          <p:cNvSpPr txBox="1">
            <a:spLocks noChangeArrowheads="1"/>
          </p:cNvSpPr>
          <p:nvPr/>
        </p:nvSpPr>
        <p:spPr bwMode="auto">
          <a:xfrm>
            <a:off x="4318000" y="549275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buClr>
                <a:schemeClr val="folHlink"/>
              </a:buClr>
              <a:buFontTx/>
              <a:buAutoNum type="alphaLcParenR"/>
            </a:pPr>
            <a:r>
              <a:rPr lang="en-GB"/>
              <a:t> </a:t>
            </a:r>
            <a:r>
              <a:rPr lang="en-GB">
                <a:solidFill>
                  <a:srgbClr val="000066"/>
                </a:solidFill>
              </a:rPr>
              <a:t>L</a:t>
            </a:r>
            <a:r>
              <a:rPr lang="en-GB">
                <a:solidFill>
                  <a:srgbClr val="000066"/>
                </a:solidFill>
                <a:cs typeface="Times New Roman" pitchFamily="18" charset="0"/>
              </a:rPr>
              <a:t>etters in brackets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61"/>
                                        </p:tgtEl>
                                        <p:attrNameLst>
                                          <p:attrName>style.visibility</p:attrName>
                                        </p:attrNameLst>
                                      </p:cBhvr>
                                      <p:to>
                                        <p:strVal val="visible"/>
                                      </p:to>
                                    </p:set>
                                    <p:animEffect transition="in" filter="fade">
                                      <p:cBhvr>
                                        <p:cTn id="12" dur="500"/>
                                        <p:tgtEl>
                                          <p:spTgt spid="35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5"/>
                                        </p:tgtEl>
                                        <p:attrNameLst>
                                          <p:attrName>style.visibility</p:attrName>
                                        </p:attrNameLst>
                                      </p:cBhvr>
                                      <p:to>
                                        <p:strVal val="visible"/>
                                      </p:to>
                                    </p:set>
                                    <p:animEffect transition="in" filter="fade">
                                      <p:cBhvr>
                                        <p:cTn id="17" dur="500"/>
                                        <p:tgtEl>
                                          <p:spTgt spid="358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63"/>
                                        </p:tgtEl>
                                        <p:attrNameLst>
                                          <p:attrName>style.visibility</p:attrName>
                                        </p:attrNameLst>
                                      </p:cBhvr>
                                      <p:to>
                                        <p:strVal val="visible"/>
                                      </p:to>
                                    </p:set>
                                    <p:animEffect transition="in" filter="fade">
                                      <p:cBhvr>
                                        <p:cTn id="22" dur="500"/>
                                        <p:tgtEl>
                                          <p:spTgt spid="358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67"/>
                                        </p:tgtEl>
                                        <p:attrNameLst>
                                          <p:attrName>style.visibility</p:attrName>
                                        </p:attrNameLst>
                                      </p:cBhvr>
                                      <p:to>
                                        <p:strVal val="visible"/>
                                      </p:to>
                                    </p:set>
                                    <p:animEffect transition="in" filter="fade">
                                      <p:cBhvr>
                                        <p:cTn id="27" dur="500"/>
                                        <p:tgtEl>
                                          <p:spTgt spid="358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846"/>
                                        </p:tgtEl>
                                        <p:attrNameLst>
                                          <p:attrName>style.visibility</p:attrName>
                                        </p:attrNameLst>
                                      </p:cBhvr>
                                      <p:to>
                                        <p:strVal val="visible"/>
                                      </p:to>
                                    </p:set>
                                    <p:animEffect transition="in" filter="fade">
                                      <p:cBhvr>
                                        <p:cTn id="32" dur="500"/>
                                        <p:tgtEl>
                                          <p:spTgt spid="358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Effect transition="in" filter="fade">
                                      <p:cBhvr>
                                        <p:cTn id="37" dur="500"/>
                                        <p:tgtEl>
                                          <p:spTgt spid="358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866"/>
                                        </p:tgtEl>
                                        <p:attrNameLst>
                                          <p:attrName>style.visibility</p:attrName>
                                        </p:attrNameLst>
                                      </p:cBhvr>
                                      <p:to>
                                        <p:strVal val="visible"/>
                                      </p:to>
                                    </p:set>
                                    <p:animEffect transition="in" filter="fade">
                                      <p:cBhvr>
                                        <p:cTn id="42" dur="500"/>
                                        <p:tgtEl>
                                          <p:spTgt spid="358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848"/>
                                        </p:tgtEl>
                                        <p:attrNameLst>
                                          <p:attrName>style.visibility</p:attrName>
                                        </p:attrNameLst>
                                      </p:cBhvr>
                                      <p:to>
                                        <p:strVal val="visible"/>
                                      </p:to>
                                    </p:set>
                                    <p:animEffect transition="in" filter="fade">
                                      <p:cBhvr>
                                        <p:cTn id="47" dur="500"/>
                                        <p:tgtEl>
                                          <p:spTgt spid="358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868"/>
                                        </p:tgtEl>
                                        <p:attrNameLst>
                                          <p:attrName>style.visibility</p:attrName>
                                        </p:attrNameLst>
                                      </p:cBhvr>
                                      <p:to>
                                        <p:strVal val="visible"/>
                                      </p:to>
                                    </p:set>
                                    <p:animEffect transition="in" filter="fade">
                                      <p:cBhvr>
                                        <p:cTn id="52" dur="500"/>
                                        <p:tgtEl>
                                          <p:spTgt spid="35868"/>
                                        </p:tgtEl>
                                      </p:cBhvr>
                                    </p:animEffect>
                                  </p:childTnLst>
                                </p:cTn>
                              </p:par>
                              <p:par>
                                <p:cTn id="53" presetID="1" presetClass="entr" presetSubtype="0" fill="hold" nodeType="withEffect">
                                  <p:stCondLst>
                                    <p:cond delay="0"/>
                                  </p:stCondLst>
                                  <p:childTnLst>
                                    <p:set>
                                      <p:cBhvr>
                                        <p:cTn id="54" dur="1" fill="hold">
                                          <p:stCondLst>
                                            <p:cond delay="0"/>
                                          </p:stCondLst>
                                        </p:cTn>
                                        <p:tgtEl>
                                          <p:spTgt spid="35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5" grpId="0" autoUpdateAnimBg="0"/>
      <p:bldP spid="35846" grpId="0" autoUpdateAnimBg="0"/>
      <p:bldP spid="35847" grpId="0" autoUpdateAnimBg="0"/>
      <p:bldP spid="35848" grpId="0" autoUpdateAnimBg="0"/>
      <p:bldP spid="35861" grpId="0"/>
      <p:bldP spid="35863" grpId="0" autoUpdateAnimBg="0"/>
      <p:bldP spid="35866" grpId="0" autoUpdateAnimBg="0"/>
      <p:bldP spid="35867" grpId="0" autoUpdateAnimBg="0"/>
      <p:bldP spid="3586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58775" y="898525"/>
            <a:ext cx="8605838"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6600"/>
                </a:solidFill>
                <a:cs typeface="Times New Roman" pitchFamily="18" charset="0"/>
              </a:rPr>
              <a:t>Aligning</a:t>
            </a:r>
            <a:r>
              <a:rPr lang="en-GB">
                <a:solidFill>
                  <a:srgbClr val="000066"/>
                </a:solidFill>
                <a:cs typeface="Times New Roman" pitchFamily="18" charset="0"/>
              </a:rPr>
              <a:t> text controls where it appears on the page. </a:t>
            </a:r>
          </a:p>
          <a:p>
            <a:endParaRPr lang="en-GB">
              <a:solidFill>
                <a:srgbClr val="000066"/>
              </a:solidFill>
              <a:cs typeface="Times New Roman" pitchFamily="18" charset="0"/>
            </a:endParaRPr>
          </a:p>
          <a:p>
            <a:r>
              <a:rPr lang="en-GB">
                <a:solidFill>
                  <a:srgbClr val="000066"/>
                </a:solidFill>
                <a:cs typeface="Times New Roman" pitchFamily="18" charset="0"/>
              </a:rPr>
              <a:t>This text is </a:t>
            </a:r>
            <a:r>
              <a:rPr lang="en-GB" b="1">
                <a:solidFill>
                  <a:srgbClr val="FF6600"/>
                </a:solidFill>
                <a:cs typeface="Times New Roman" pitchFamily="18" charset="0"/>
              </a:rPr>
              <a:t>aligned left</a:t>
            </a:r>
            <a:r>
              <a:rPr lang="en-GB">
                <a:solidFill>
                  <a:srgbClr val="000066"/>
                </a:solidFill>
                <a:cs typeface="Times New Roman" pitchFamily="18" charset="0"/>
              </a:rPr>
              <a:t>, which is the format used on most body text. </a:t>
            </a:r>
          </a:p>
          <a:p>
            <a:endParaRPr lang="en-GB">
              <a:solidFill>
                <a:srgbClr val="000066"/>
              </a:solidFill>
              <a:cs typeface="Times New Roman" pitchFamily="18" charset="0"/>
            </a:endParaRPr>
          </a:p>
          <a:p>
            <a:pPr algn="ctr"/>
            <a:r>
              <a:rPr lang="en-GB" b="1">
                <a:solidFill>
                  <a:srgbClr val="FF6600"/>
                </a:solidFill>
                <a:cs typeface="Times New Roman" pitchFamily="18" charset="0"/>
              </a:rPr>
              <a:t>Centred text</a:t>
            </a:r>
            <a:r>
              <a:rPr lang="en-GB">
                <a:solidFill>
                  <a:srgbClr val="000066"/>
                </a:solidFill>
                <a:cs typeface="Times New Roman" pitchFamily="18" charset="0"/>
              </a:rPr>
              <a:t> is often used for headings and titles.</a:t>
            </a:r>
          </a:p>
          <a:p>
            <a:endParaRPr lang="en-GB">
              <a:solidFill>
                <a:srgbClr val="000066"/>
              </a:solidFill>
              <a:cs typeface="Times New Roman" pitchFamily="18" charset="0"/>
            </a:endParaRPr>
          </a:p>
          <a:p>
            <a:pPr algn="r"/>
            <a:r>
              <a:rPr lang="en-GB" b="1">
                <a:solidFill>
                  <a:srgbClr val="FF6600"/>
                </a:solidFill>
                <a:cs typeface="Times New Roman" pitchFamily="18" charset="0"/>
              </a:rPr>
              <a:t>Right align</a:t>
            </a:r>
            <a:r>
              <a:rPr lang="en-GB">
                <a:solidFill>
                  <a:srgbClr val="000066"/>
                </a:solidFill>
                <a:cs typeface="Times New Roman" pitchFamily="18" charset="0"/>
              </a:rPr>
              <a:t> is mostly used for addresses in letters. </a:t>
            </a:r>
          </a:p>
          <a:p>
            <a:endParaRPr lang="en-GB">
              <a:solidFill>
                <a:srgbClr val="000066"/>
              </a:solidFill>
              <a:cs typeface="Times New Roman" pitchFamily="18" charset="0"/>
            </a:endParaRPr>
          </a:p>
          <a:p>
            <a:pPr algn="just"/>
            <a:r>
              <a:rPr lang="en-GB" b="1">
                <a:solidFill>
                  <a:srgbClr val="FF6600"/>
                </a:solidFill>
                <a:cs typeface="Times New Roman" pitchFamily="18" charset="0"/>
              </a:rPr>
              <a:t>Justify</a:t>
            </a:r>
            <a:r>
              <a:rPr lang="en-GB">
                <a:solidFill>
                  <a:srgbClr val="000066"/>
                </a:solidFill>
                <a:cs typeface="Times New Roman" pitchFamily="18" charset="0"/>
              </a:rPr>
              <a:t> aligns the text on both the right and left edges by altering the spaces between the words and characters, so that the document appears straight on both sides, like this.</a:t>
            </a:r>
            <a:endParaRPr lang="en-GB">
              <a:solidFill>
                <a:srgbClr val="000066"/>
              </a:solidFill>
            </a:endParaRPr>
          </a:p>
        </p:txBody>
      </p:sp>
      <p:sp>
        <p:nvSpPr>
          <p:cNvPr id="11267" name="Rectangle 3"/>
          <p:cNvSpPr>
            <a:spLocks noGrp="1" noChangeArrowheads="1"/>
          </p:cNvSpPr>
          <p:nvPr>
            <p:ph type="title" idx="4294967295"/>
          </p:nvPr>
        </p:nvSpPr>
        <p:spPr/>
        <p:txBody>
          <a:bodyPr/>
          <a:lstStyle/>
          <a:p>
            <a:pPr eaLnBrk="1" hangingPunct="1"/>
            <a:r>
              <a:rPr lang="en-GB" smtClean="0"/>
              <a:t>Alignment</a:t>
            </a:r>
          </a:p>
        </p:txBody>
      </p:sp>
      <p:pic>
        <p:nvPicPr>
          <p:cNvPr id="29700" name="Picture 4" descr="next_btn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animEffect transition="in" filter="wipe(left)">
                                      <p:cBhvr>
                                        <p:cTn id="7" dur="1000"/>
                                        <p:tgtEl>
                                          <p:spTgt spid="2969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698">
                                            <p:txEl>
                                              <p:pRg st="4" end="4"/>
                                            </p:txEl>
                                          </p:spTgt>
                                        </p:tgtEl>
                                        <p:attrNameLst>
                                          <p:attrName>style.visibility</p:attrName>
                                        </p:attrNameLst>
                                      </p:cBhvr>
                                      <p:to>
                                        <p:strVal val="visible"/>
                                      </p:to>
                                    </p:set>
                                    <p:animEffect transition="in" filter="dissolve">
                                      <p:cBhvr>
                                        <p:cTn id="12" dur="500"/>
                                        <p:tgtEl>
                                          <p:spTgt spid="2969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9698">
                                            <p:txEl>
                                              <p:pRg st="6" end="6"/>
                                            </p:txEl>
                                          </p:spTgt>
                                        </p:tgtEl>
                                        <p:attrNameLst>
                                          <p:attrName>style.visibility</p:attrName>
                                        </p:attrNameLst>
                                      </p:cBhvr>
                                      <p:to>
                                        <p:strVal val="visible"/>
                                      </p:to>
                                    </p:set>
                                    <p:animEffect transition="in" filter="wipe(right)">
                                      <p:cBhvr>
                                        <p:cTn id="17" dur="500"/>
                                        <p:tgtEl>
                                          <p:spTgt spid="2969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30000"/>
                                  </p:iterate>
                                  <p:childTnLst>
                                    <p:set>
                                      <p:cBhvr>
                                        <p:cTn id="21" dur="1" fill="hold">
                                          <p:stCondLst>
                                            <p:cond delay="0"/>
                                          </p:stCondLst>
                                        </p:cTn>
                                        <p:tgtEl>
                                          <p:spTgt spid="29698">
                                            <p:txEl>
                                              <p:pRg st="8" end="8"/>
                                            </p:txEl>
                                          </p:spTgt>
                                        </p:tgtEl>
                                        <p:attrNameLst>
                                          <p:attrName>style.visibility</p:attrName>
                                        </p:attrNameLst>
                                      </p:cBhvr>
                                      <p:to>
                                        <p:strVal val="visible"/>
                                      </p:to>
                                    </p:set>
                                    <p:anim calcmode="discrete" valueType="clr">
                                      <p:cBhvr override="childStyle">
                                        <p:cTn id="22" dur="80"/>
                                        <p:tgtEl>
                                          <p:spTgt spid="29698">
                                            <p:txEl>
                                              <p:pRg st="8" end="8"/>
                                            </p:txEl>
                                          </p:spTgt>
                                        </p:tgtEl>
                                        <p:attrNameLst>
                                          <p:attrName>style.color</p:attrName>
                                        </p:attrNameLst>
                                      </p:cBhvr>
                                      <p:tavLst>
                                        <p:tav tm="0">
                                          <p:val>
                                            <p:clrVal>
                                              <a:schemeClr val="bg1"/>
                                            </p:clrVal>
                                          </p:val>
                                        </p:tav>
                                        <p:tav tm="50000">
                                          <p:val>
                                            <p:clrVal>
                                              <a:srgbClr val="000066"/>
                                            </p:clrVal>
                                          </p:val>
                                        </p:tav>
                                      </p:tavLst>
                                    </p:anim>
                                    <p:anim calcmode="discrete" valueType="clr">
                                      <p:cBhvr>
                                        <p:cTn id="23" dur="80"/>
                                        <p:tgtEl>
                                          <p:spTgt spid="29698">
                                            <p:txEl>
                                              <p:pRg st="8" end="8"/>
                                            </p:txEl>
                                          </p:spTgt>
                                        </p:tgtEl>
                                        <p:attrNameLst>
                                          <p:attrName>fillcolor</p:attrName>
                                        </p:attrNameLst>
                                      </p:cBhvr>
                                      <p:tavLst>
                                        <p:tav tm="0">
                                          <p:val>
                                            <p:clrVal>
                                              <a:schemeClr val="accent2"/>
                                            </p:clrVal>
                                          </p:val>
                                        </p:tav>
                                        <p:tav tm="50000">
                                          <p:val>
                                            <p:clrVal>
                                              <a:schemeClr val="hlink"/>
                                            </p:clrVal>
                                          </p:val>
                                        </p:tav>
                                      </p:tavLst>
                                    </p:anim>
                                    <p:set>
                                      <p:cBhvr>
                                        <p:cTn id="24" dur="80"/>
                                        <p:tgtEl>
                                          <p:spTgt spid="29698">
                                            <p:txEl>
                                              <p:pRg st="8" end="8"/>
                                            </p:txEl>
                                          </p:spTgt>
                                        </p:tgtEl>
                                        <p:attrNameLst>
                                          <p:attrName>fill.type</p:attrName>
                                        </p:attrNameLst>
                                      </p:cBhvr>
                                      <p:to>
                                        <p:strVal val="solid"/>
                                      </p:to>
                                    </p:set>
                                  </p:childTnLst>
                                </p:cTn>
                              </p:par>
                              <p:par>
                                <p:cTn id="25" presetID="1" presetClass="entr" presetSubtype="0" fill="hold" nodeType="withEffect">
                                  <p:stCondLst>
                                    <p:cond delay="0"/>
                                  </p:stCondLst>
                                  <p:childTnLst>
                                    <p:set>
                                      <p:cBhvr>
                                        <p:cTn id="26"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58775" y="898525"/>
            <a:ext cx="800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00066"/>
                </a:solidFill>
                <a:cs typeface="Times New Roman" pitchFamily="18" charset="0"/>
              </a:rPr>
              <a:t>As well as changing where your text is positioned on the page, you can alter the </a:t>
            </a:r>
            <a:r>
              <a:rPr lang="en-GB" b="1">
                <a:solidFill>
                  <a:srgbClr val="FF6600"/>
                </a:solidFill>
                <a:cs typeface="Times New Roman" pitchFamily="18" charset="0"/>
              </a:rPr>
              <a:t>format</a:t>
            </a:r>
            <a:r>
              <a:rPr lang="en-GB">
                <a:solidFill>
                  <a:srgbClr val="000066"/>
                </a:solidFill>
                <a:cs typeface="Times New Roman" pitchFamily="18" charset="0"/>
              </a:rPr>
              <a:t> of the text. </a:t>
            </a:r>
          </a:p>
          <a:p>
            <a:endParaRPr lang="en-GB">
              <a:solidFill>
                <a:srgbClr val="000066"/>
              </a:solidFill>
              <a:cs typeface="Times New Roman" pitchFamily="18" charset="0"/>
            </a:endParaRPr>
          </a:p>
          <a:p>
            <a:r>
              <a:rPr lang="en-GB">
                <a:solidFill>
                  <a:srgbClr val="000066"/>
                </a:solidFill>
                <a:cs typeface="Times New Roman" pitchFamily="18" charset="0"/>
              </a:rPr>
              <a:t>You can choose:</a:t>
            </a:r>
            <a:endParaRPr lang="en-GB" baseline="30000">
              <a:solidFill>
                <a:srgbClr val="000066"/>
              </a:solidFill>
            </a:endParaRPr>
          </a:p>
        </p:txBody>
      </p:sp>
      <p:sp>
        <p:nvSpPr>
          <p:cNvPr id="30723" name="Text Box 3"/>
          <p:cNvSpPr txBox="1">
            <a:spLocks noChangeArrowheads="1"/>
          </p:cNvSpPr>
          <p:nvPr/>
        </p:nvSpPr>
        <p:spPr bwMode="auto">
          <a:xfrm>
            <a:off x="358775" y="2997200"/>
            <a:ext cx="8497888" cy="3074988"/>
          </a:xfrm>
          <a:prstGeom prst="rect">
            <a:avLst/>
          </a:prstGeom>
          <a:noFill/>
          <a:ln w="9525">
            <a:noFill/>
            <a:miter lim="800000"/>
            <a:headEnd/>
            <a:tailEnd/>
          </a:ln>
          <a:effectLst/>
        </p:spPr>
        <p:txBody>
          <a:bodyPr>
            <a:spAutoFit/>
          </a:bodyPr>
          <a:lstStyle/>
          <a:p>
            <a:pPr>
              <a:defRPr/>
            </a:pPr>
            <a:r>
              <a:rPr lang="en-GB">
                <a:solidFill>
                  <a:srgbClr val="000066"/>
                </a:solidFill>
              </a:rPr>
              <a:t>The most commonly used formats are </a:t>
            </a:r>
            <a:r>
              <a:rPr lang="en-GB" b="1">
                <a:solidFill>
                  <a:srgbClr val="000066"/>
                </a:solidFill>
              </a:rPr>
              <a:t>bold</a:t>
            </a:r>
            <a:r>
              <a:rPr lang="en-GB">
                <a:solidFill>
                  <a:srgbClr val="000066"/>
                </a:solidFill>
              </a:rPr>
              <a:t>, </a:t>
            </a:r>
            <a:r>
              <a:rPr lang="en-GB" i="1">
                <a:solidFill>
                  <a:srgbClr val="000066"/>
                </a:solidFill>
              </a:rPr>
              <a:t>italic</a:t>
            </a:r>
            <a:r>
              <a:rPr lang="en-GB">
                <a:solidFill>
                  <a:srgbClr val="000066"/>
                </a:solidFill>
              </a:rPr>
              <a:t> and</a:t>
            </a:r>
            <a:br>
              <a:rPr lang="en-GB">
                <a:solidFill>
                  <a:srgbClr val="000066"/>
                </a:solidFill>
              </a:rPr>
            </a:br>
            <a:r>
              <a:rPr lang="en-GB" u="sng">
                <a:solidFill>
                  <a:srgbClr val="000066"/>
                </a:solidFill>
              </a:rPr>
              <a:t>underline</a:t>
            </a:r>
            <a:r>
              <a:rPr lang="en-GB">
                <a:solidFill>
                  <a:srgbClr val="000066"/>
                </a:solidFill>
              </a:rPr>
              <a:t>, although there are many other decorative options</a:t>
            </a:r>
            <a:br>
              <a:rPr lang="en-GB">
                <a:solidFill>
                  <a:srgbClr val="000066"/>
                </a:solidFill>
              </a:rPr>
            </a:br>
            <a:r>
              <a:rPr lang="en-GB">
                <a:solidFill>
                  <a:srgbClr val="000066"/>
                </a:solidFill>
              </a:rPr>
              <a:t>such as </a:t>
            </a:r>
            <a:r>
              <a:rPr lang="en-GB">
                <a:solidFill>
                  <a:srgbClr val="000066"/>
                </a:solidFill>
                <a:effectLst>
                  <a:outerShdw blurRad="38100" dist="38100" dir="2700000" algn="tl">
                    <a:srgbClr val="C0C0C0"/>
                  </a:outerShdw>
                </a:effectLst>
              </a:rPr>
              <a:t>shadow</a:t>
            </a:r>
            <a:r>
              <a:rPr lang="en-GB">
                <a:solidFill>
                  <a:srgbClr val="000066"/>
                </a:solidFill>
              </a:rPr>
              <a:t> and </a:t>
            </a:r>
            <a:r>
              <a:rPr lang="en-GB" sz="28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emboss</a:t>
            </a:r>
            <a:r>
              <a:rPr lang="en-GB">
                <a:solidFill>
                  <a:srgbClr val="000066"/>
                </a:solidFill>
              </a:rPr>
              <a:t>.</a:t>
            </a:r>
          </a:p>
          <a:p>
            <a:pPr>
              <a:defRPr/>
            </a:pPr>
            <a:endParaRPr lang="en-GB">
              <a:solidFill>
                <a:srgbClr val="000066"/>
              </a:solidFill>
            </a:endParaRPr>
          </a:p>
          <a:p>
            <a:pPr>
              <a:defRPr/>
            </a:pPr>
            <a:r>
              <a:rPr lang="en-GB">
                <a:solidFill>
                  <a:srgbClr val="000066"/>
                </a:solidFill>
              </a:rPr>
              <a:t>One useful feature is </a:t>
            </a:r>
            <a:r>
              <a:rPr lang="en-GB" baseline="30000">
                <a:solidFill>
                  <a:srgbClr val="000066"/>
                </a:solidFill>
              </a:rPr>
              <a:t>superscript</a:t>
            </a:r>
            <a:r>
              <a:rPr lang="en-GB">
                <a:solidFill>
                  <a:srgbClr val="000066"/>
                </a:solidFill>
              </a:rPr>
              <a:t>, where some of the text</a:t>
            </a:r>
            <a:br>
              <a:rPr lang="en-GB">
                <a:solidFill>
                  <a:srgbClr val="000066"/>
                </a:solidFill>
              </a:rPr>
            </a:br>
            <a:r>
              <a:rPr lang="en-GB">
                <a:solidFill>
                  <a:srgbClr val="000066"/>
                </a:solidFill>
              </a:rPr>
              <a:t>is made smaller and positioned above the usual line. This is </a:t>
            </a:r>
          </a:p>
          <a:p>
            <a:pPr>
              <a:defRPr/>
            </a:pPr>
            <a:r>
              <a:rPr lang="en-GB">
                <a:solidFill>
                  <a:srgbClr val="000066"/>
                </a:solidFill>
              </a:rPr>
              <a:t>used mostly in maths and science. X</a:t>
            </a:r>
            <a:r>
              <a:rPr lang="en-GB" baseline="30000">
                <a:solidFill>
                  <a:srgbClr val="000066"/>
                </a:solidFill>
              </a:rPr>
              <a:t>2</a:t>
            </a:r>
            <a:r>
              <a:rPr lang="en-GB">
                <a:solidFill>
                  <a:srgbClr val="000066"/>
                </a:solidFill>
              </a:rPr>
              <a:t> and </a:t>
            </a:r>
            <a:r>
              <a:rPr lang="en-US">
                <a:solidFill>
                  <a:srgbClr val="000066"/>
                </a:solidFill>
                <a:cs typeface="Arial" charset="0"/>
              </a:rPr>
              <a:t>°</a:t>
            </a:r>
            <a:r>
              <a:rPr lang="en-GB">
                <a:solidFill>
                  <a:srgbClr val="000066"/>
                </a:solidFill>
              </a:rPr>
              <a:t>C are good examples.</a:t>
            </a:r>
            <a:endParaRPr lang="en-GB"/>
          </a:p>
        </p:txBody>
      </p:sp>
      <p:sp>
        <p:nvSpPr>
          <p:cNvPr id="30724" name="Rectangle 4"/>
          <p:cNvSpPr>
            <a:spLocks noChangeArrowheads="1"/>
          </p:cNvSpPr>
          <p:nvPr/>
        </p:nvSpPr>
        <p:spPr bwMode="auto">
          <a:xfrm>
            <a:off x="358775" y="2405063"/>
            <a:ext cx="1131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5113" indent="-265113">
              <a:buSzPct val="55000"/>
              <a:buFontTx/>
              <a:buBlip>
                <a:blip r:embed="rId2"/>
              </a:buBlip>
            </a:pPr>
            <a:r>
              <a:rPr lang="en-GB" sz="2800">
                <a:solidFill>
                  <a:srgbClr val="000066"/>
                </a:solidFill>
                <a:latin typeface="Century Gothic" pitchFamily="34" charset="0"/>
              </a:rPr>
              <a:t>font</a:t>
            </a:r>
          </a:p>
        </p:txBody>
      </p:sp>
      <p:sp>
        <p:nvSpPr>
          <p:cNvPr id="30725" name="Rectangle 5"/>
          <p:cNvSpPr>
            <a:spLocks noChangeArrowheads="1"/>
          </p:cNvSpPr>
          <p:nvPr/>
        </p:nvSpPr>
        <p:spPr bwMode="auto">
          <a:xfrm>
            <a:off x="2195513" y="2420938"/>
            <a:ext cx="1281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65113" indent="-265113">
              <a:buSzPct val="65000"/>
              <a:buFontTx/>
              <a:buBlip>
                <a:blip r:embed="rId2"/>
              </a:buBlip>
            </a:pPr>
            <a:r>
              <a:rPr lang="en-GB">
                <a:solidFill>
                  <a:srgbClr val="F91503"/>
                </a:solidFill>
              </a:rPr>
              <a:t>colour</a:t>
            </a:r>
          </a:p>
        </p:txBody>
      </p:sp>
      <p:sp>
        <p:nvSpPr>
          <p:cNvPr id="30726" name="Rectangle 6"/>
          <p:cNvSpPr>
            <a:spLocks noChangeArrowheads="1"/>
          </p:cNvSpPr>
          <p:nvPr/>
        </p:nvSpPr>
        <p:spPr bwMode="auto">
          <a:xfrm>
            <a:off x="3851275" y="2162175"/>
            <a:ext cx="3536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76213" indent="-176213">
              <a:buSzPct val="65000"/>
              <a:buFontTx/>
              <a:buBlip>
                <a:blip r:embed="rId2"/>
              </a:buBlip>
            </a:pPr>
            <a:r>
              <a:rPr lang="en-GB">
                <a:solidFill>
                  <a:srgbClr val="000066"/>
                </a:solidFill>
              </a:rPr>
              <a:t> and </a:t>
            </a:r>
            <a:r>
              <a:rPr lang="en-GB" sz="4400">
                <a:solidFill>
                  <a:srgbClr val="000066"/>
                </a:solidFill>
              </a:rPr>
              <a:t>size</a:t>
            </a:r>
            <a:r>
              <a:rPr lang="en-GB">
                <a:solidFill>
                  <a:srgbClr val="000066"/>
                </a:solidFill>
              </a:rPr>
              <a:t> of the text.</a:t>
            </a:r>
          </a:p>
        </p:txBody>
      </p:sp>
      <p:sp>
        <p:nvSpPr>
          <p:cNvPr id="12295" name="Rectangle 7"/>
          <p:cNvSpPr>
            <a:spLocks noGrp="1" noChangeArrowheads="1"/>
          </p:cNvSpPr>
          <p:nvPr>
            <p:ph type="title" idx="4294967295"/>
          </p:nvPr>
        </p:nvSpPr>
        <p:spPr/>
        <p:txBody>
          <a:bodyPr/>
          <a:lstStyle/>
          <a:p>
            <a:pPr eaLnBrk="1" hangingPunct="1"/>
            <a:r>
              <a:rPr lang="en-GB" smtClean="0"/>
              <a:t>Altering text</a:t>
            </a:r>
          </a:p>
        </p:txBody>
      </p:sp>
      <p:pic>
        <p:nvPicPr>
          <p:cNvPr id="30728" name="Picture 8"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animEffect transition="in" filter="fade">
                                      <p:cBhvr>
                                        <p:cTn id="7" dur="500"/>
                                        <p:tgtEl>
                                          <p:spTgt spid="3072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fade">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fade">
                                      <p:cBhvr>
                                        <p:cTn id="17" dur="500"/>
                                        <p:tgtEl>
                                          <p:spTgt spid="307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fade">
                                      <p:cBhvr>
                                        <p:cTn id="22" dur="500"/>
                                        <p:tgtEl>
                                          <p:spTgt spid="307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0" end="0"/>
                                            </p:txEl>
                                          </p:spTgt>
                                        </p:tgtEl>
                                        <p:attrNameLst>
                                          <p:attrName>style.visibility</p:attrName>
                                        </p:attrNameLst>
                                      </p:cBhvr>
                                      <p:to>
                                        <p:strVal val="visible"/>
                                      </p:to>
                                    </p:set>
                                    <p:animEffect transition="in" filter="fade">
                                      <p:cBhvr>
                                        <p:cTn id="27" dur="500"/>
                                        <p:tgtEl>
                                          <p:spTgt spid="3072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723">
                                            <p:txEl>
                                              <p:pRg st="2" end="2"/>
                                            </p:txEl>
                                          </p:spTgt>
                                        </p:tgtEl>
                                        <p:attrNameLst>
                                          <p:attrName>style.visibility</p:attrName>
                                        </p:attrNameLst>
                                      </p:cBhvr>
                                      <p:to>
                                        <p:strVal val="visible"/>
                                      </p:to>
                                    </p:set>
                                    <p:animEffect transition="in" filter="fade">
                                      <p:cBhvr>
                                        <p:cTn id="32" dur="500"/>
                                        <p:tgtEl>
                                          <p:spTgt spid="30723">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723">
                                            <p:txEl>
                                              <p:pRg st="3" end="3"/>
                                            </p:txEl>
                                          </p:spTgt>
                                        </p:tgtEl>
                                        <p:attrNameLst>
                                          <p:attrName>style.visibility</p:attrName>
                                        </p:attrNameLst>
                                      </p:cBhvr>
                                      <p:to>
                                        <p:strVal val="visible"/>
                                      </p:to>
                                    </p:set>
                                    <p:animEffect transition="in" filter="fade">
                                      <p:cBhvr>
                                        <p:cTn id="35" dur="500"/>
                                        <p:tgtEl>
                                          <p:spTgt spid="30723">
                                            <p:txEl>
                                              <p:pRg st="3" end="3"/>
                                            </p:txEl>
                                          </p:spTgt>
                                        </p:tgtEl>
                                      </p:cBhvr>
                                    </p:animEffect>
                                  </p:childTnLst>
                                </p:cTn>
                              </p:par>
                              <p:par>
                                <p:cTn id="36" presetID="1" presetClass="entr" presetSubtype="0" fill="hold" nodeType="withEffect">
                                  <p:stCondLst>
                                    <p:cond delay="0"/>
                                  </p:stCondLst>
                                  <p:childTnLst>
                                    <p:set>
                                      <p:cBhvr>
                                        <p:cTn id="37"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59"/>
          <p:cNvSpPr>
            <a:spLocks noGrp="1" noChangeArrowheads="1"/>
          </p:cNvSpPr>
          <p:nvPr>
            <p:ph type="title" idx="4294967295"/>
          </p:nvPr>
        </p:nvSpPr>
        <p:spPr/>
        <p:txBody>
          <a:bodyPr/>
          <a:lstStyle/>
          <a:p>
            <a:pPr eaLnBrk="1" hangingPunct="1"/>
            <a:r>
              <a:rPr lang="en-GB" smtClean="0"/>
              <a:t>Making tables</a:t>
            </a:r>
          </a:p>
        </p:txBody>
      </p:sp>
      <p:sp>
        <p:nvSpPr>
          <p:cNvPr id="13315" name="Text Box 1064"/>
          <p:cNvSpPr txBox="1">
            <a:spLocks noChangeArrowheads="1"/>
          </p:cNvSpPr>
          <p:nvPr/>
        </p:nvSpPr>
        <p:spPr bwMode="auto">
          <a:xfrm>
            <a:off x="358775" y="898525"/>
            <a:ext cx="6300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00066"/>
                </a:solidFill>
              </a:rPr>
              <a:t>Creating tables is easy in a word processing document but you need to be sure you create the right table to suit your purpose.</a:t>
            </a:r>
          </a:p>
        </p:txBody>
      </p:sp>
      <p:sp>
        <p:nvSpPr>
          <p:cNvPr id="31785" name="Text Box 1065"/>
          <p:cNvSpPr txBox="1">
            <a:spLocks noChangeArrowheads="1"/>
          </p:cNvSpPr>
          <p:nvPr/>
        </p:nvSpPr>
        <p:spPr bwMode="auto">
          <a:xfrm>
            <a:off x="358775" y="2349500"/>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00066"/>
                </a:solidFill>
              </a:rPr>
              <a:t>You need to choose the number of rows and columns and also set the size of them so they best display your data.</a:t>
            </a:r>
          </a:p>
        </p:txBody>
      </p:sp>
      <p:sp>
        <p:nvSpPr>
          <p:cNvPr id="31786" name="Text Box 1066"/>
          <p:cNvSpPr txBox="1">
            <a:spLocks noChangeArrowheads="1"/>
          </p:cNvSpPr>
          <p:nvPr/>
        </p:nvSpPr>
        <p:spPr bwMode="auto">
          <a:xfrm>
            <a:off x="358775" y="4221163"/>
            <a:ext cx="85328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solidFill>
                  <a:srgbClr val="000066"/>
                </a:solidFill>
              </a:rPr>
              <a:t>The table can be set to automatically adjust to fit your text. You can choose text alignment and use sort functions to arrange the data. Merging and shading cells and changing the colours and thickness of the borders allows you to create a really attractive table to display your data.</a:t>
            </a:r>
          </a:p>
        </p:txBody>
      </p:sp>
      <p:pic>
        <p:nvPicPr>
          <p:cNvPr id="13318" name="Picture 1068" descr="table%202_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052513"/>
            <a:ext cx="13541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Line 1071"/>
          <p:cNvSpPr>
            <a:spLocks noChangeShapeType="1"/>
          </p:cNvSpPr>
          <p:nvPr/>
        </p:nvSpPr>
        <p:spPr bwMode="auto">
          <a:xfrm>
            <a:off x="6732588" y="908050"/>
            <a:ext cx="1943100" cy="1225550"/>
          </a:xfrm>
          <a:prstGeom prst="line">
            <a:avLst/>
          </a:prstGeom>
          <a:noFill/>
          <a:ln w="57150">
            <a:solidFill>
              <a:srgbClr val="F915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1072"/>
          <p:cNvSpPr>
            <a:spLocks noChangeShapeType="1"/>
          </p:cNvSpPr>
          <p:nvPr/>
        </p:nvSpPr>
        <p:spPr bwMode="auto">
          <a:xfrm flipH="1">
            <a:off x="6659563" y="981075"/>
            <a:ext cx="1944687" cy="1152525"/>
          </a:xfrm>
          <a:prstGeom prst="line">
            <a:avLst/>
          </a:prstGeom>
          <a:noFill/>
          <a:ln w="57150">
            <a:solidFill>
              <a:srgbClr val="F9150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2023" name="Picture 1303"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213100"/>
            <a:ext cx="53689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24" name="Picture 1304"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400" y="6097588"/>
            <a:ext cx="628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85"/>
                                        </p:tgtEl>
                                        <p:attrNameLst>
                                          <p:attrName>style.visibility</p:attrName>
                                        </p:attrNameLst>
                                      </p:cBhvr>
                                      <p:to>
                                        <p:strVal val="visible"/>
                                      </p:to>
                                    </p:set>
                                    <p:animEffect transition="in" filter="fade">
                                      <p:cBhvr>
                                        <p:cTn id="7" dur="500"/>
                                        <p:tgtEl>
                                          <p:spTgt spid="31785"/>
                                        </p:tgtEl>
                                      </p:cBhvr>
                                    </p:animEffect>
                                  </p:childTnLst>
                                </p:cTn>
                              </p:par>
                              <p:par>
                                <p:cTn id="8" presetID="10" presetClass="entr" presetSubtype="0" fill="hold" nodeType="withEffect">
                                  <p:stCondLst>
                                    <p:cond delay="0"/>
                                  </p:stCondLst>
                                  <p:childTnLst>
                                    <p:set>
                                      <p:cBhvr>
                                        <p:cTn id="9" dur="1" fill="hold">
                                          <p:stCondLst>
                                            <p:cond delay="0"/>
                                          </p:stCondLst>
                                        </p:cTn>
                                        <p:tgtEl>
                                          <p:spTgt spid="32023"/>
                                        </p:tgtEl>
                                        <p:attrNameLst>
                                          <p:attrName>style.visibility</p:attrName>
                                        </p:attrNameLst>
                                      </p:cBhvr>
                                      <p:to>
                                        <p:strVal val="visible"/>
                                      </p:to>
                                    </p:set>
                                    <p:animEffect transition="in" filter="fade">
                                      <p:cBhvr>
                                        <p:cTn id="10" dur="500"/>
                                        <p:tgtEl>
                                          <p:spTgt spid="320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786"/>
                                        </p:tgtEl>
                                        <p:attrNameLst>
                                          <p:attrName>style.visibility</p:attrName>
                                        </p:attrNameLst>
                                      </p:cBhvr>
                                      <p:to>
                                        <p:strVal val="visible"/>
                                      </p:to>
                                    </p:set>
                                    <p:animEffect transition="in" filter="fade">
                                      <p:cBhvr>
                                        <p:cTn id="15" dur="500"/>
                                        <p:tgtEl>
                                          <p:spTgt spid="31786"/>
                                        </p:tgtEl>
                                      </p:cBhvr>
                                    </p:animEffect>
                                  </p:childTnLst>
                                </p:cTn>
                              </p:par>
                              <p:par>
                                <p:cTn id="16" presetID="1" presetClass="entr" presetSubtype="0" fill="hold" nodeType="withEffect">
                                  <p:stCondLst>
                                    <p:cond delay="0"/>
                                  </p:stCondLst>
                                  <p:childTnLst>
                                    <p:set>
                                      <p:cBhvr>
                                        <p:cTn id="17" dur="1" fill="hold">
                                          <p:stCondLst>
                                            <p:cond delay="0"/>
                                          </p:stCondLst>
                                        </p:cTn>
                                        <p:tgtEl>
                                          <p:spTgt spid="32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 grpId="0"/>
      <p:bldP spid="31786" grpId="0"/>
    </p:bld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4695</TotalTime>
  <Words>1017</Words>
  <Application>Microsoft Office PowerPoint</Application>
  <PresentationFormat>On-screen Show (4:3)</PresentationFormat>
  <Paragraphs>115</Paragraphs>
  <Slides>18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Times New Roman</vt:lpstr>
      <vt:lpstr>Wingdings</vt:lpstr>
      <vt:lpstr>Century Gothic</vt:lpstr>
      <vt:lpstr>Arial Unicode MS</vt:lpstr>
      <vt:lpstr>2_Default Design</vt:lpstr>
      <vt:lpstr>1_Custom Design</vt:lpstr>
      <vt:lpstr>Word Processing</vt:lpstr>
      <vt:lpstr>Learning objectives</vt:lpstr>
      <vt:lpstr>Word processing</vt:lpstr>
      <vt:lpstr>What are its basic features?</vt:lpstr>
      <vt:lpstr>Columns</vt:lpstr>
      <vt:lpstr>Bullets and numbering</vt:lpstr>
      <vt:lpstr>Alignment</vt:lpstr>
      <vt:lpstr>Altering text</vt:lpstr>
      <vt:lpstr>Making tables</vt:lpstr>
      <vt:lpstr>Headers and footers</vt:lpstr>
      <vt:lpstr>Margins and borders</vt:lpstr>
      <vt:lpstr>Pictures</vt:lpstr>
      <vt:lpstr>Identify the features</vt:lpstr>
      <vt:lpstr>Using the tools</vt:lpstr>
      <vt:lpstr>Editing and checking</vt:lpstr>
      <vt:lpstr>Indexing</vt:lpstr>
      <vt:lpstr>What can it be used for?</vt:lpstr>
      <vt:lpstr>Summary</vt:lpstr>
    </vt:vector>
  </TitlesOfParts>
  <Company>Boardworks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Processing</dc:title>
  <dc:subject>Boardworks KS4 ICT</dc:subject>
  <dc:creator>Boardworks Ltd.</dc:creator>
  <cp:lastModifiedBy>Teacher E-Solutions</cp:lastModifiedBy>
  <cp:revision>63</cp:revision>
  <dcterms:created xsi:type="dcterms:W3CDTF">2006-08-04T14:31:22Z</dcterms:created>
  <dcterms:modified xsi:type="dcterms:W3CDTF">2019-01-18T16:45:26Z</dcterms:modified>
</cp:coreProperties>
</file>