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61" r:id="rId6"/>
    <p:sldId id="262" r:id="rId7"/>
    <p:sldId id="263" r:id="rId8"/>
    <p:sldId id="264" r:id="rId9"/>
    <p:sldId id="266" r:id="rId10"/>
    <p:sldId id="274" r:id="rId11"/>
    <p:sldId id="275" r:id="rId12"/>
    <p:sldId id="271" r:id="rId13"/>
    <p:sldId id="272" r:id="rId14"/>
    <p:sldId id="273" r:id="rId15"/>
    <p:sldId id="267" r:id="rId1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B11BE-B985-430D-AC42-88DDC45C0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102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E8838-A249-4CBE-8C83-9A82BB5A3E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64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E27B4-04A8-48B3-A0C6-698C7C0D3F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054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A59B3-39DB-4DAE-BF94-7FEF320F2C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678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4C9B1-6AF3-4D6E-844E-ECB7B1635E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87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E7C66-DF0F-44AC-99FE-CCBAB7FB32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3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47724-8E54-4080-B9EE-F55499425D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822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C2513-EF5B-4905-9C6C-7FC21C47D0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80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3E692-3B9B-42A4-8667-B0B1CD4194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12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51195-9522-4DCB-A980-9BCB67953D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378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4A239-3763-43A7-95C0-C744776DD6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8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5B88E-0B8B-4387-A4B6-16FCFC754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68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3A110-0980-402E-A4AB-8F9B34008E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25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8FFE6D5-CD65-4FA5-B8A8-C18071CCFA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41438"/>
            <a:ext cx="7918450" cy="2663825"/>
          </a:xfrm>
        </p:spPr>
        <p:txBody>
          <a:bodyPr/>
          <a:lstStyle/>
          <a:p>
            <a:pPr eaLnBrk="1" hangingPunct="1"/>
            <a:r>
              <a:rPr lang="en-GB" sz="5400" smtClean="0">
                <a:latin typeface="Cooper Black" pitchFamily="18" charset="0"/>
              </a:rPr>
              <a:t>Mr Watson’s Introduction to Spreadsheets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r>
              <a:rPr lang="en-GB" b="1" smtClean="0">
                <a:latin typeface="Comic Sans MS" pitchFamily="66" charset="0"/>
              </a:rPr>
              <a:t>The ‘</a:t>
            </a:r>
            <a:r>
              <a:rPr lang="en-GB" b="1" u="sng" smtClean="0">
                <a:latin typeface="Comic Sans MS" pitchFamily="66" charset="0"/>
              </a:rPr>
              <a:t>Quick</a:t>
            </a:r>
            <a:r>
              <a:rPr lang="en-GB" b="1" smtClean="0">
                <a:latin typeface="Comic Sans MS" pitchFamily="66" charset="0"/>
              </a:rPr>
              <a:t>’ and ‘</a:t>
            </a:r>
            <a:r>
              <a:rPr lang="en-GB" b="1" u="sng" smtClean="0">
                <a:latin typeface="Comic Sans MS" pitchFamily="66" charset="0"/>
              </a:rPr>
              <a:t>Easy</a:t>
            </a:r>
            <a:r>
              <a:rPr lang="en-GB" b="1" smtClean="0">
                <a:latin typeface="Comic Sans MS" pitchFamily="66" charset="0"/>
              </a:rPr>
              <a:t>’ guide to using Microsoft Excel</a:t>
            </a:r>
          </a:p>
        </p:txBody>
      </p:sp>
      <p:pic>
        <p:nvPicPr>
          <p:cNvPr id="2053" name="Picture 6" descr="MCj040435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1985962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7787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Castellar" pitchFamily="18" charset="0"/>
              </a:rPr>
              <a:t>Task Three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80400" cy="23050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sz="2400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PE Kit</a:t>
            </a:r>
          </a:p>
          <a:p>
            <a:pPr eaLnBrk="1" hangingPunct="1">
              <a:buFontTx/>
              <a:buNone/>
              <a:defRPr/>
            </a:pPr>
            <a:r>
              <a:rPr lang="en-GB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You receive a letter from your teacher. It tells you what PE you </a:t>
            </a:r>
          </a:p>
          <a:p>
            <a:pPr eaLnBrk="1" hangingPunct="1">
              <a:buFontTx/>
              <a:buNone/>
              <a:defRPr/>
            </a:pPr>
            <a:r>
              <a:rPr lang="en-GB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need for the new term.</a:t>
            </a:r>
          </a:p>
          <a:p>
            <a:pPr eaLnBrk="1" hangingPunct="1">
              <a:buFontTx/>
              <a:buNone/>
              <a:defRPr/>
            </a:pPr>
            <a:r>
              <a:rPr lang="en-GB" sz="2000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You need:</a:t>
            </a:r>
          </a:p>
          <a:p>
            <a:pPr eaLnBrk="1" hangingPunct="1">
              <a:buFontTx/>
              <a:buNone/>
              <a:defRPr/>
            </a:pPr>
            <a:r>
              <a:rPr lang="en-GB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 T-shirts, 2 pairs of shorts, 2 pairs of socks, a pair of trainers for </a:t>
            </a:r>
          </a:p>
          <a:p>
            <a:pPr eaLnBrk="1" hangingPunct="1">
              <a:buFontTx/>
              <a:buNone/>
              <a:defRPr/>
            </a:pPr>
            <a:r>
              <a:rPr lang="en-GB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outdoors and a pair of plimsolls for indoors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57563"/>
            <a:ext cx="7777163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187450" y="5516563"/>
            <a:ext cx="540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Open a new document and enter this information into the correct cells.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build="p"/>
      <p:bldP spid="276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Castellar" pitchFamily="18" charset="0"/>
              </a:rPr>
              <a:t>Task Three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9788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23850" y="4149725"/>
            <a:ext cx="8496300" cy="192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With the information shown above you can calculate the cost of you new PE Kit for yourself.</a:t>
            </a:r>
          </a:p>
          <a:p>
            <a:pPr eaLnBrk="1" hangingPunct="1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Fill in cells D2, D3, D4, D5 and D6.</a:t>
            </a:r>
          </a:p>
          <a:p>
            <a:pPr eaLnBrk="1" hangingPunct="1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Now select cell D7 and click on this symbol on the toolbar         . Press RETURN and the column total appears</a:t>
            </a:r>
          </a:p>
          <a:p>
            <a:pPr eaLnBrk="1" hangingPunct="1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Use multiplication to fill column E and F, and use          to total up the columns.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941888"/>
            <a:ext cx="43815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j021179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4451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589588"/>
            <a:ext cx="43815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86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7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Castellar" pitchFamily="18" charset="0"/>
              </a:rPr>
              <a:t>Task four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12969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GB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Creating Graphs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sz="2000" smtClean="0">
                <a:latin typeface="Comic Sans MS" pitchFamily="66" charset="0"/>
              </a:rPr>
              <a:t>You can use spreadsheets to create graphs of your data.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sz="2000" smtClean="0">
                <a:latin typeface="Comic Sans MS" pitchFamily="66" charset="0"/>
              </a:rPr>
              <a:t>Of course you will need some data to make graphs of!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349500"/>
            <a:ext cx="4752975" cy="413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076825" y="2349500"/>
            <a:ext cx="38877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Open a new spreadsheet and set up the columns and rows as shown here.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3357563"/>
            <a:ext cx="3887788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Now you need to find out how many boys and how many girls are in each year group. 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Find out and enter the data.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In column D use a formula to add up the totals.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Click on B10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Then click on        on the toolbar. 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021388"/>
            <a:ext cx="43815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  <p:bldP spid="24582" grpId="0"/>
      <p:bldP spid="245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Castellar" pitchFamily="18" charset="0"/>
              </a:rPr>
              <a:t>Task four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05038"/>
            <a:ext cx="4752975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84313"/>
            <a:ext cx="43815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1081087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Creating Graphs</a:t>
            </a:r>
          </a:p>
          <a:p>
            <a:pPr eaLnBrk="1" hangingPunct="1">
              <a:buFontTx/>
              <a:buNone/>
              <a:defRPr/>
            </a:pPr>
            <a:r>
              <a:rPr lang="en-GB" sz="2000" smtClean="0">
                <a:latin typeface="Comic Sans MS" pitchFamily="66" charset="0"/>
              </a:rPr>
              <a:t>This tool        allows you to add up column totals.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148263" y="2349500"/>
            <a:ext cx="381635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Click on B3, hold down the shift key and click on B8.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The column total should appear in B10.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Use this method to complete the rest of this spreadsheet.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148263" y="4797425"/>
            <a:ext cx="38163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Now you are ready to create a graph!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It is easy – but watch carefully!!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build="p"/>
      <p:bldP spid="25608" grpId="0"/>
      <p:bldP spid="256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50900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Castellar" pitchFamily="18" charset="0"/>
              </a:rPr>
              <a:t>Task four</a:t>
            </a: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1700213"/>
            <a:ext cx="4714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513"/>
            <a:ext cx="2808288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067175" y="1052513"/>
            <a:ext cx="4249738" cy="5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Select the data you are going to graph.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Now you are ready to create a graph! Find this icon and click it.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Select the column graph and click NEXT.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Click the ‘Series’ tab. Change each series, Series 1 – Boys, Series 2 – Girls, and Series 3 – Total.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Click NEXT and give your chart a title and label the X and Y axis.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Click NEXT, choose to place chart in new sheet, then click FINISH.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Now you can print your chart.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It’s that simple!!</a:t>
            </a: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flipV="1">
            <a:off x="8027988" y="2060575"/>
            <a:ext cx="3603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3744913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/>
      <p:bldP spid="266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38" name="Picture 6" descr="MCj040435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43926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1"/>
                </a:solidFill>
                <a:latin typeface="Castellar" pitchFamily="18" charset="0"/>
              </a:rPr>
              <a:t>Congratulations!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79388" y="4437063"/>
            <a:ext cx="8785225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Can you say it then?</a:t>
            </a:r>
          </a:p>
          <a:p>
            <a:pPr marL="342900" indent="-342900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“I know what a spreadsheet is, I can enter simple data </a:t>
            </a:r>
          </a:p>
          <a:p>
            <a:pPr marL="342900" indent="-342900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into a spreadsheet, and I can use simple formulae to </a:t>
            </a:r>
          </a:p>
          <a:p>
            <a:pPr marL="342900" indent="-342900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perform calculations. With help I can create simple graphs.”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5435600" y="2276475"/>
            <a:ext cx="3457575" cy="1944688"/>
          </a:xfrm>
          <a:prstGeom prst="wedgeRoundRectCallout">
            <a:avLst>
              <a:gd name="adj1" fmla="val -90356"/>
              <a:gd name="adj2" fmla="val -72204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b="1">
              <a:latin typeface="Comic Sans MS" pitchFamily="66" charset="0"/>
            </a:endParaRPr>
          </a:p>
          <a:p>
            <a:r>
              <a:rPr lang="en-GB" sz="2400" b="1">
                <a:latin typeface="Comic Sans MS" pitchFamily="66" charset="0"/>
              </a:rPr>
              <a:t>Did you manage it?</a:t>
            </a:r>
          </a:p>
          <a:p>
            <a:endParaRPr lang="en-GB" sz="1000" b="1">
              <a:latin typeface="Comic Sans MS" pitchFamily="66" charset="0"/>
            </a:endParaRPr>
          </a:p>
          <a:p>
            <a:r>
              <a:rPr lang="en-GB" sz="2400" b="1">
                <a:latin typeface="Comic Sans MS" pitchFamily="66" charset="0"/>
              </a:rPr>
              <a:t>Of course you did!</a:t>
            </a:r>
          </a:p>
          <a:p>
            <a:pPr algn="ctr"/>
            <a:endParaRPr lang="en-GB" sz="2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 flipV="1">
            <a:off x="827088" y="1844675"/>
            <a:ext cx="7704137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“I know what a spreadsheet is, I can enter simple data into a spreadsheet, and I can use simple formulae to perform calculations. With help I can create simple graphs”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23850" y="620713"/>
            <a:ext cx="84248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latin typeface="PrimarySans" pitchFamily="2" charset="0"/>
              </a:rPr>
              <a:t>By the end of the lesson, I want you to be able to say…</a:t>
            </a:r>
          </a:p>
        </p:txBody>
      </p:sp>
      <p:pic>
        <p:nvPicPr>
          <p:cNvPr id="3077" name="Picture 8" descr="MCj040435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860800"/>
            <a:ext cx="3097212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smtClean="0">
                <a:solidFill>
                  <a:schemeClr val="bg1"/>
                </a:solidFill>
                <a:latin typeface="Castellar" pitchFamily="18" charset="0"/>
              </a:rPr>
              <a:t>Starting at the Beginning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6762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is a Spreadsheet?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68313" y="2565400"/>
            <a:ext cx="82296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GB" sz="4000">
                <a:latin typeface="Comic Sans MS" pitchFamily="66" charset="0"/>
              </a:rPr>
              <a:t>What are they for?</a:t>
            </a: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395288" y="4149725"/>
            <a:ext cx="82296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GB" sz="4000">
                <a:latin typeface="Comic Sans MS" pitchFamily="66" charset="0"/>
              </a:rPr>
              <a:t>What can they do?</a:t>
            </a:r>
          </a:p>
        </p:txBody>
      </p:sp>
      <p:sp>
        <p:nvSpPr>
          <p:cNvPr id="4103" name="Text Box 16"/>
          <p:cNvSpPr txBox="1">
            <a:spLocks noChangeArrowheads="1"/>
          </p:cNvSpPr>
          <p:nvPr/>
        </p:nvSpPr>
        <p:spPr bwMode="auto">
          <a:xfrm>
            <a:off x="900113" y="2420938"/>
            <a:ext cx="7343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1116013" y="1990725"/>
            <a:ext cx="6911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latin typeface="Monotype Corsiva" pitchFamily="66" charset="0"/>
              </a:rPr>
              <a:t>A spreadsheet is a powerful tool for organising information.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116013" y="3213100"/>
            <a:ext cx="6911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latin typeface="Monotype Corsiva" pitchFamily="66" charset="0"/>
              </a:rPr>
              <a:t>They are used to carry out lots of calculations quickly and  to store large amounts of information for a range of purposes.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1258888" y="4870450"/>
            <a:ext cx="6911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latin typeface="Monotype Corsiva" pitchFamily="66" charset="0"/>
              </a:rPr>
              <a:t>Once you know how to do it – they can do almost any maths that you could need!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086" grpId="0"/>
      <p:bldP spid="3087" grpId="0"/>
      <p:bldP spid="3089" grpId="0"/>
      <p:bldP spid="3090" grpId="0"/>
      <p:bldP spid="30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smtClean="0">
                <a:solidFill>
                  <a:schemeClr val="bg1"/>
                </a:solidFill>
                <a:latin typeface="Castellar" pitchFamily="18" charset="0"/>
              </a:rPr>
              <a:t>So, how do they work then?</a:t>
            </a:r>
          </a:p>
        </p:txBody>
      </p:sp>
      <p:pic>
        <p:nvPicPr>
          <p:cNvPr id="5124" name="Picture 9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412875"/>
            <a:ext cx="8785225" cy="5256213"/>
          </a:xfrm>
        </p:spPr>
      </p:pic>
      <p:sp>
        <p:nvSpPr>
          <p:cNvPr id="4102" name="AutoShape 6"/>
          <p:cNvSpPr>
            <a:spLocks/>
          </p:cNvSpPr>
          <p:nvPr/>
        </p:nvSpPr>
        <p:spPr bwMode="auto">
          <a:xfrm>
            <a:off x="1476375" y="2492375"/>
            <a:ext cx="1582738" cy="792163"/>
          </a:xfrm>
          <a:prstGeom prst="accentCallout2">
            <a:avLst>
              <a:gd name="adj1" fmla="val 14431"/>
              <a:gd name="adj2" fmla="val -4815"/>
              <a:gd name="adj3" fmla="val 14431"/>
              <a:gd name="adj4" fmla="val -27782"/>
              <a:gd name="adj5" fmla="val 14431"/>
              <a:gd name="adj6" fmla="val -51653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>
                <a:latin typeface="Comic Sans MS" pitchFamily="66" charset="0"/>
              </a:rPr>
              <a:t>Rows</a:t>
            </a:r>
          </a:p>
          <a:p>
            <a:pPr algn="ctr"/>
            <a:r>
              <a:rPr lang="en-GB" sz="1400">
                <a:latin typeface="Comic Sans MS" pitchFamily="66" charset="0"/>
              </a:rPr>
              <a:t>(Side to Side)</a:t>
            </a:r>
          </a:p>
          <a:p>
            <a:pPr algn="ctr"/>
            <a:r>
              <a:rPr lang="en-GB" sz="1400">
                <a:latin typeface="Comic Sans MS" pitchFamily="66" charset="0"/>
              </a:rPr>
              <a:t>[Numbered]</a:t>
            </a:r>
          </a:p>
        </p:txBody>
      </p:sp>
      <p:sp>
        <p:nvSpPr>
          <p:cNvPr id="4103" name="AutoShape 7"/>
          <p:cNvSpPr>
            <a:spLocks/>
          </p:cNvSpPr>
          <p:nvPr/>
        </p:nvSpPr>
        <p:spPr bwMode="auto">
          <a:xfrm>
            <a:off x="7235825" y="3429000"/>
            <a:ext cx="1508125" cy="906463"/>
          </a:xfrm>
          <a:prstGeom prst="accentCallout2">
            <a:avLst>
              <a:gd name="adj1" fmla="val 12611"/>
              <a:gd name="adj2" fmla="val -5051"/>
              <a:gd name="adj3" fmla="val 12611"/>
              <a:gd name="adj4" fmla="val -5051"/>
              <a:gd name="adj5" fmla="val -90542"/>
              <a:gd name="adj6" fmla="val -5051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>
                <a:latin typeface="Comic Sans MS" pitchFamily="66" charset="0"/>
              </a:rPr>
              <a:t>Columns </a:t>
            </a:r>
          </a:p>
          <a:p>
            <a:pPr algn="ctr"/>
            <a:r>
              <a:rPr lang="en-GB" sz="1400">
                <a:latin typeface="Comic Sans MS" pitchFamily="66" charset="0"/>
              </a:rPr>
              <a:t>(Up and Down)</a:t>
            </a:r>
          </a:p>
          <a:p>
            <a:pPr algn="ctr"/>
            <a:r>
              <a:rPr lang="en-GB" sz="1400">
                <a:latin typeface="Comic Sans MS" pitchFamily="66" charset="0"/>
              </a:rPr>
              <a:t>[Letters]</a:t>
            </a:r>
          </a:p>
        </p:txBody>
      </p:sp>
      <p:sp>
        <p:nvSpPr>
          <p:cNvPr id="4107" name="AutoShape 11"/>
          <p:cNvSpPr>
            <a:spLocks/>
          </p:cNvSpPr>
          <p:nvPr/>
        </p:nvSpPr>
        <p:spPr bwMode="auto">
          <a:xfrm>
            <a:off x="3927475" y="3933825"/>
            <a:ext cx="1436688" cy="1079500"/>
          </a:xfrm>
          <a:prstGeom prst="accentCallout1">
            <a:avLst>
              <a:gd name="adj1" fmla="val 10588"/>
              <a:gd name="adj2" fmla="val -5306"/>
              <a:gd name="adj3" fmla="val 73236"/>
              <a:gd name="adj4" fmla="val -70389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>
                <a:latin typeface="Comic Sans MS" pitchFamily="66" charset="0"/>
              </a:rPr>
              <a:t>Cell</a:t>
            </a:r>
          </a:p>
          <a:p>
            <a:pPr algn="ctr"/>
            <a:r>
              <a:rPr lang="en-GB" sz="1400">
                <a:latin typeface="Comic Sans MS" pitchFamily="66" charset="0"/>
              </a:rPr>
              <a:t>(Every one on these boxes is a cell)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755650" y="5157788"/>
            <a:ext cx="76327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>
                <a:latin typeface="Comic Sans MS" pitchFamily="66" charset="0"/>
              </a:rPr>
              <a:t>Every cell has a name to help you find the right one.  </a:t>
            </a:r>
          </a:p>
          <a:p>
            <a:pPr eaLnBrk="1" hangingPunct="1">
              <a:spcBef>
                <a:spcPct val="50000"/>
              </a:spcBef>
            </a:pPr>
            <a:r>
              <a:rPr lang="en-GB" sz="1400">
                <a:latin typeface="Comic Sans MS" pitchFamily="66" charset="0"/>
              </a:rPr>
              <a:t>Its name starts with the column letter and then the row number.</a:t>
            </a:r>
          </a:p>
          <a:p>
            <a:pPr eaLnBrk="1" hangingPunct="1">
              <a:spcBef>
                <a:spcPct val="50000"/>
              </a:spcBef>
            </a:pPr>
            <a:r>
              <a:rPr lang="en-GB" sz="1400">
                <a:latin typeface="Comic Sans MS" pitchFamily="66" charset="0"/>
              </a:rPr>
              <a:t>So, this cell is called what?	</a:t>
            </a:r>
            <a:endParaRPr lang="en-GB" sz="1600" b="1">
              <a:latin typeface="Comic Sans MS" pitchFamily="66" charset="0"/>
            </a:endParaRPr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6877050" y="4941888"/>
            <a:ext cx="1727200" cy="1079500"/>
          </a:xfrm>
          <a:prstGeom prst="irregularSeal1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7380288" y="5229225"/>
            <a:ext cx="649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F22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03" grpId="0" animBg="1"/>
      <p:bldP spid="4107" grpId="0" animBg="1"/>
      <p:bldP spid="4108" grpId="0" build="allAtOnce"/>
      <p:bldP spid="4110" grpId="0" animBg="1"/>
      <p:bldP spid="4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19138"/>
          </a:xfrm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1"/>
                </a:solidFill>
                <a:latin typeface="Castellar" pitchFamily="18" charset="0"/>
              </a:rPr>
              <a:t>Using formulae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539750" y="692150"/>
            <a:ext cx="83534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Login and open Microsoft Excel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Entering data in spreadsheets is really easy!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You just click on the cell and type it in.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39750" y="2349500"/>
            <a:ext cx="8353425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Let’s do something more difficult then!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Let’s use some formulae (that means sums!)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In Numeracy, when we write a number sentence we write the ‘=’ sign just before the answer, in a spreadsheet we write it first, before the sum.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So when you want a spreadsheet to work out a sum: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PUT THE </a:t>
            </a:r>
            <a:r>
              <a:rPr lang="en-GB" sz="4000" b="1">
                <a:latin typeface="Comic Sans MS" pitchFamily="66" charset="0"/>
              </a:rPr>
              <a:t>=</a:t>
            </a:r>
            <a:r>
              <a:rPr lang="en-GB" sz="2400" b="1">
                <a:latin typeface="Comic Sans MS" pitchFamily="66" charset="0"/>
              </a:rPr>
              <a:t> FIRST!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If you don’t it won’t work.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1"/>
                </a:solidFill>
                <a:latin typeface="Castellar" pitchFamily="18" charset="0"/>
              </a:rPr>
              <a:t>Using formulae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196975"/>
            <a:ext cx="4105275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There is one more thing 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that you need to know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About using a spreadsheets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to perform calculations.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The symbols for the 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operations are not all the 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same.</a:t>
            </a:r>
          </a:p>
          <a:p>
            <a:pPr eaLnBrk="1" hangingPunct="1">
              <a:buFontTx/>
              <a:buNone/>
            </a:pPr>
            <a:endParaRPr lang="en-GB" sz="1200" b="1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So to calculate 3x4</a:t>
            </a:r>
          </a:p>
          <a:p>
            <a:pPr eaLnBrk="1" hangingPunct="1">
              <a:buFontTx/>
              <a:buNone/>
            </a:pPr>
            <a:endParaRPr lang="en-GB" sz="1200" b="1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You would enter =3*4</a:t>
            </a:r>
          </a:p>
          <a:p>
            <a:pPr eaLnBrk="1" hangingPunct="1">
              <a:buFontTx/>
              <a:buNone/>
            </a:pPr>
            <a:endParaRPr lang="en-GB" sz="1200" b="1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And the spreadsheet would 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show “12”. (That’s the </a:t>
            </a:r>
          </a:p>
          <a:p>
            <a:pPr eaLnBrk="1" hangingPunct="1">
              <a:buFontTx/>
              <a:buNone/>
            </a:pPr>
            <a:r>
              <a:rPr lang="en-GB" sz="2200" b="1" smtClean="0">
                <a:latin typeface="Comic Sans MS" pitchFamily="66" charset="0"/>
              </a:rPr>
              <a:t>answer!)</a:t>
            </a:r>
          </a:p>
        </p:txBody>
      </p:sp>
      <p:graphicFrame>
        <p:nvGraphicFramePr>
          <p:cNvPr id="8228" name="Group 36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Maths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Symbol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Spreadsheet Symbol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1"/>
                </a:solidFill>
                <a:latin typeface="Castellar" pitchFamily="18" charset="0"/>
              </a:rPr>
              <a:t>Task one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400" b="1" smtClean="0">
                <a:latin typeface="Comic Sans MS" pitchFamily="66" charset="0"/>
              </a:rPr>
              <a:t>Open a new page in Microsoft Excel.</a:t>
            </a: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37623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924300" y="1989138"/>
            <a:ext cx="5219700" cy="398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b="1">
                <a:latin typeface="Comic Sans MS" pitchFamily="66" charset="0"/>
              </a:rPr>
              <a:t>Enter this data as shown in the right cells.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b="1">
                <a:latin typeface="Comic Sans MS" pitchFamily="66" charset="0"/>
              </a:rPr>
              <a:t>We are going to make up some Multiplication tables. Click on cell B2.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b="1">
                <a:latin typeface="Comic Sans MS" pitchFamily="66" charset="0"/>
              </a:rPr>
              <a:t>Enter the number 7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b="1">
                <a:latin typeface="Comic Sans MS" pitchFamily="66" charset="0"/>
              </a:rPr>
              <a:t>Highlight the column from B2 to B13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b="1">
                <a:latin typeface="Comic Sans MS" pitchFamily="66" charset="0"/>
              </a:rPr>
              <a:t>On the Menu bar. Select: Edit – Fill – Down. The whole column will fill with 7’s.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b="1">
                <a:latin typeface="Comic Sans MS" pitchFamily="66" charset="0"/>
              </a:rPr>
              <a:t>Click on cell C2. We are going to enter the calculation.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What do we need to enter first?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1"/>
                </a:solidFill>
                <a:latin typeface="Castellar" pitchFamily="18" charset="0"/>
              </a:rPr>
              <a:t>Task one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924300" y="1484313"/>
            <a:ext cx="5040313" cy="430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=a2*b2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This is because these are the cells with 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the numbers we want to multiply.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Note want happens when you enter the 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formula.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Now use the same method that you used 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to FILL column B with 7’s to repeat the 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formula in column C.</a:t>
            </a:r>
          </a:p>
          <a:p>
            <a:pPr eaLnBrk="1" hangingPunct="1">
              <a:spcBef>
                <a:spcPct val="50000"/>
              </a:spcBef>
            </a:pPr>
            <a:endParaRPr lang="en-GB" b="1">
              <a:latin typeface="Comic Sans MS" pitchFamily="66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Can you remember how?</a:t>
            </a:r>
          </a:p>
        </p:txBody>
      </p:sp>
      <p:pic>
        <p:nvPicPr>
          <p:cNvPr id="922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367188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7D0000"/>
              </a:gs>
              <a:gs pos="50000">
                <a:srgbClr val="CC0000"/>
              </a:gs>
              <a:gs pos="100000">
                <a:srgbClr val="7D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1"/>
                </a:solidFill>
                <a:latin typeface="Castellar" pitchFamily="18" charset="0"/>
              </a:rPr>
              <a:t>Task one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28775"/>
            <a:ext cx="3849687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140200" y="1341438"/>
            <a:ext cx="5003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If you have done it right, which you 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will have done!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Your spreadsheet should look like this.</a:t>
            </a:r>
          </a:p>
        </p:txBody>
      </p:sp>
      <p:sp>
        <p:nvSpPr>
          <p:cNvPr id="17418" name="AutoShape 10"/>
          <p:cNvSpPr>
            <a:spLocks noChangeArrowheads="1"/>
          </p:cNvSpPr>
          <p:nvPr/>
        </p:nvSpPr>
        <p:spPr bwMode="auto">
          <a:xfrm>
            <a:off x="4356100" y="2781300"/>
            <a:ext cx="4248150" cy="936625"/>
          </a:xfrm>
          <a:prstGeom prst="leftArrow">
            <a:avLst>
              <a:gd name="adj1" fmla="val 50000"/>
              <a:gd name="adj2" fmla="val 1133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4140200" y="4076700"/>
            <a:ext cx="5003800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Task Two: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In a new spreadsheet, can you create 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the 8x table using the techniques we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have learned so far.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17418" grpId="0" animBg="1"/>
      <p:bldP spid="1741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1009</Words>
  <Application>Microsoft Office PowerPoint</Application>
  <PresentationFormat>On-screen Show (4:3)</PresentationFormat>
  <Paragraphs>139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Cooper Black</vt:lpstr>
      <vt:lpstr>Comic Sans MS</vt:lpstr>
      <vt:lpstr>PrimarySans</vt:lpstr>
      <vt:lpstr>Castellar</vt:lpstr>
      <vt:lpstr>Monotype Corsiva</vt:lpstr>
      <vt:lpstr>Times New Roman</vt:lpstr>
      <vt:lpstr>Default Design</vt:lpstr>
      <vt:lpstr>Mr Watson’s Introduction to Spreadsheets</vt:lpstr>
      <vt:lpstr>PowerPoint Presentation</vt:lpstr>
      <vt:lpstr>Starting at the Beginning</vt:lpstr>
      <vt:lpstr>So, how do they work then?</vt:lpstr>
      <vt:lpstr>Using formulae</vt:lpstr>
      <vt:lpstr>Using formulae</vt:lpstr>
      <vt:lpstr>Task one</vt:lpstr>
      <vt:lpstr>Task one</vt:lpstr>
      <vt:lpstr>Task one</vt:lpstr>
      <vt:lpstr>Task Three</vt:lpstr>
      <vt:lpstr>Task Three</vt:lpstr>
      <vt:lpstr>Task four</vt:lpstr>
      <vt:lpstr>Task four</vt:lpstr>
      <vt:lpstr>Task four</vt:lpstr>
      <vt:lpstr>Congratulations!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 Watson’s Introduction to Spreadsheets</dc:title>
  <dc:creator>stmw11</dc:creator>
  <cp:lastModifiedBy>Teacher E-Solutions</cp:lastModifiedBy>
  <cp:revision>34</cp:revision>
  <dcterms:created xsi:type="dcterms:W3CDTF">2005-11-19T17:32:09Z</dcterms:created>
  <dcterms:modified xsi:type="dcterms:W3CDTF">2019-01-18T16:45:28Z</dcterms:modified>
</cp:coreProperties>
</file>