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7" r:id="rId2"/>
  </p:sldMasterIdLst>
  <p:sldIdLst>
    <p:sldId id="259" r:id="rId3"/>
    <p:sldId id="268" r:id="rId4"/>
    <p:sldId id="292" r:id="rId5"/>
    <p:sldId id="265" r:id="rId6"/>
    <p:sldId id="266" r:id="rId7"/>
    <p:sldId id="260" r:id="rId8"/>
    <p:sldId id="261" r:id="rId9"/>
    <p:sldId id="263" r:id="rId10"/>
    <p:sldId id="280" r:id="rId11"/>
    <p:sldId id="282" r:id="rId12"/>
    <p:sldId id="290" r:id="rId13"/>
    <p:sldId id="283" r:id="rId14"/>
    <p:sldId id="289" r:id="rId15"/>
    <p:sldId id="284" r:id="rId16"/>
    <p:sldId id="288" r:id="rId17"/>
    <p:sldId id="291" r:id="rId18"/>
    <p:sldId id="287" r:id="rId19"/>
    <p:sldId id="293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CCCCFF"/>
    <a:srgbClr val="CCFFCC"/>
    <a:srgbClr val="FFFFCC"/>
    <a:srgbClr val="9900CC"/>
    <a:srgbClr val="008000"/>
    <a:srgbClr val="FF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09990-1E40-48A0-BD84-323C404BB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60317"/>
      </p:ext>
    </p:extLst>
  </p:cSld>
  <p:clrMapOvr>
    <a:masterClrMapping/>
  </p:clrMapOvr>
  <p:transition spd="slow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3E88-B81C-47AD-A1EC-3E2521DE0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13864"/>
      </p:ext>
    </p:extLst>
  </p:cSld>
  <p:clrMapOvr>
    <a:masterClrMapping/>
  </p:clrMapOvr>
  <p:transition spd="slow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DEDCE-AC24-4BEF-8BCC-B8BF43C92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34083"/>
      </p:ext>
    </p:extLst>
  </p:cSld>
  <p:clrMapOvr>
    <a:masterClrMapping/>
  </p:clrMapOvr>
  <p:transition spd="slow">
    <p:checke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191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219200" y="20447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255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6395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29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5CCFC-4D7E-4B44-85E2-6CB9AB533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16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838E06-48C8-4C71-8EA5-5446BC0F0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42770"/>
      </p:ext>
    </p:extLst>
  </p:cSld>
  <p:clrMapOvr>
    <a:masterClrMapping/>
  </p:clrMapOvr>
  <p:transition spd="slow">
    <p:checke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8D5157-7C00-46FF-A119-D3C6B754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34309"/>
      </p:ext>
    </p:extLst>
  </p:cSld>
  <p:clrMapOvr>
    <a:masterClrMapping/>
  </p:clrMapOvr>
  <p:transition spd="slow">
    <p:checke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09730385-1072-499D-8282-A4702E4CA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632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A04FFB-B61C-41C5-9B0A-E47DC57D2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02333"/>
      </p:ext>
    </p:extLst>
  </p:cSld>
  <p:clrMapOvr>
    <a:masterClrMapping/>
  </p:clrMapOvr>
  <p:transition spd="slow">
    <p:checke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B92DBD-E460-4CF8-8365-6241D3559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79748"/>
      </p:ext>
    </p:extLst>
  </p:cSld>
  <p:clrMapOvr>
    <a:masterClrMapping/>
  </p:clrMapOvr>
  <p:transition spd="slow">
    <p:checke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E61FB2-21A9-4E90-8941-DA85A9499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7247"/>
      </p:ext>
    </p:extLst>
  </p:cSld>
  <p:clrMapOvr>
    <a:masterClrMapping/>
  </p:clrMapOvr>
  <p:transition spd="slow">
    <p:checke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42646-2B18-409B-840D-9C02608AA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12380"/>
      </p:ext>
    </p:extLst>
  </p:cSld>
  <p:clrMapOvr>
    <a:masterClrMapping/>
  </p:clrMapOvr>
  <p:transition spd="slow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85557-3EF3-4AF2-8A11-06C718E7B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11638"/>
      </p:ext>
    </p:extLst>
  </p:cSld>
  <p:clrMapOvr>
    <a:masterClrMapping/>
  </p:clrMapOvr>
  <p:transition spd="slow">
    <p:checke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27708AF-7AFF-4C66-8D16-B1915AD0F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88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B6B51DA-7703-450C-9A88-F00DA2328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34271"/>
      </p:ext>
    </p:extLst>
  </p:cSld>
  <p:clrMapOvr>
    <a:masterClrMapping/>
  </p:clrMapOvr>
  <p:transition spd="slow">
    <p:checke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08DE9-28AA-44E0-9863-5D0655E63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00443"/>
      </p:ext>
    </p:extLst>
  </p:cSld>
  <p:clrMapOvr>
    <a:masterClrMapping/>
  </p:clrMapOvr>
  <p:transition spd="slow">
    <p:checke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FE3FB-5726-4BD3-955B-8ABE3DFFD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93874"/>
      </p:ext>
    </p:extLst>
  </p:cSld>
  <p:clrMapOvr>
    <a:masterClrMapping/>
  </p:clrMapOvr>
  <p:transition spd="slow">
    <p:checke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191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219200" y="2044700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255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6395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29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5BC6E-1342-46FE-A713-6DAC224BA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68978-3CBC-44D4-95E5-352A739DC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06053"/>
      </p:ext>
    </p:extLst>
  </p:cSld>
  <p:clrMapOvr>
    <a:masterClrMapping/>
  </p:clrMapOvr>
  <p:transition spd="slow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04FF0-FB01-4652-B0FD-D67B3F002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17043"/>
      </p:ext>
    </p:extLst>
  </p:cSld>
  <p:clrMapOvr>
    <a:masterClrMapping/>
  </p:clrMapOvr>
  <p:transition spd="slow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AD26-EC3B-40CA-9C09-102E4B970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11517"/>
      </p:ext>
    </p:extLst>
  </p:cSld>
  <p:clrMapOvr>
    <a:masterClrMapping/>
  </p:clrMapOvr>
  <p:transition spd="slow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820D-0F5D-4D93-893C-CF214E633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47918"/>
      </p:ext>
    </p:extLst>
  </p:cSld>
  <p:clrMapOvr>
    <a:masterClrMapping/>
  </p:clrMapOvr>
  <p:transition spd="slow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9BC1E-977E-47F2-B2DF-3529454BF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90336"/>
      </p:ext>
    </p:extLst>
  </p:cSld>
  <p:clrMapOvr>
    <a:masterClrMapping/>
  </p:clrMapOvr>
  <p:transition spd="slow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93DB8-2A4B-4FC2-9D2E-2DE291E7B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67687"/>
      </p:ext>
    </p:extLst>
  </p:cSld>
  <p:clrMapOvr>
    <a:masterClrMapping/>
  </p:clrMapOvr>
  <p:transition spd="slow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A4AF1-1DF0-4BC7-B043-6FDDFFA02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39888"/>
      </p:ext>
    </p:extLst>
  </p:cSld>
  <p:clrMapOvr>
    <a:masterClrMapping/>
  </p:clrMapOvr>
  <p:transition spd="slow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1B17AF-5A10-401E-BCCC-CDE6C6BAD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92" r:id="rId12"/>
  </p:sldLayoutIdLst>
  <p:transition spd="slow">
    <p:checke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7C313F4-48DC-44BB-8255-C2D0AD22E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89" r:id="rId7"/>
    <p:sldLayoutId id="2147483799" r:id="rId8"/>
    <p:sldLayoutId id="2147483800" r:id="rId9"/>
    <p:sldLayoutId id="2147483790" r:id="rId10"/>
    <p:sldLayoutId id="2147483791" r:id="rId11"/>
    <p:sldLayoutId id="2147483801" r:id="rId12"/>
  </p:sldLayoutIdLst>
  <p:transition spd="slow">
    <p:checker dir="vert"/>
  </p:transition>
  <p:timing>
    <p:tnLst>
      <p:par>
        <p:cTn id="1" dur="indefinite" restart="never" nodeType="tmRoot"/>
      </p:par>
    </p:tnLst>
  </p:timing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BBFAFF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BBFAFF"/>
          </a:solidFill>
          <a:latin typeface="Rockwell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0BD0D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0BD0D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0BD0D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jpeg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6.v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FF66"/>
                </a:solidFill>
                <a:latin typeface="Comic Sans MS" pitchFamily="66" charset="0"/>
              </a:rPr>
              <a:t>Bar Graphs Line Graphs &amp; Picto-Graphs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04800" y="3733800"/>
            <a:ext cx="59436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lang="en-US" sz="3200">
              <a:solidFill>
                <a:schemeClr val="accent2"/>
              </a:solidFill>
              <a:latin typeface="Comic Sans MS" pitchFamily="66" charset="0"/>
            </a:endParaRPr>
          </a:p>
          <a:p>
            <a:pPr algn="l" eaLnBrk="0" hangingPunct="0"/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Tables, charts and graphs are convenient ways to clearly show your data.</a:t>
            </a:r>
          </a:p>
          <a:p>
            <a:pPr algn="l" eaLnBrk="0" hangingPunct="0"/>
            <a:endParaRPr lang="en-US" sz="320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80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Pictograph</a:t>
            </a: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>
            <p:ph type="chart" idx="1"/>
          </p:nvPr>
        </p:nvGraphicFramePr>
        <p:xfrm>
          <a:off x="1219200" y="2044700"/>
          <a:ext cx="7772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Chart" r:id="rId3" imgW="7772761" imgH="4115162" progId="MSGraph.Chart.8">
                  <p:embed followColorScheme="full"/>
                </p:oleObj>
              </mc:Choice>
              <mc:Fallback>
                <p:oleObj name="Chart" r:id="rId3" imgW="7772761" imgH="4115162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44700"/>
                        <a:ext cx="7772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2" name="Picture 4" descr="G:\Lisa Lyman\pictograph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76400"/>
            <a:ext cx="5486400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4114800" y="5638800"/>
            <a:ext cx="119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Fireflies</a:t>
            </a:r>
          </a:p>
        </p:txBody>
      </p:sp>
      <p:sp>
        <p:nvSpPr>
          <p:cNvPr id="22534" name="Text Box 8"/>
          <p:cNvSpPr txBox="1">
            <a:spLocks noChangeArrowheads="1"/>
          </p:cNvSpPr>
          <p:nvPr/>
        </p:nvSpPr>
        <p:spPr bwMode="auto">
          <a:xfrm rot="-5359302">
            <a:off x="717550" y="3549650"/>
            <a:ext cx="237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Days of the Week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Pictograph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eaLnBrk="1" hangingPunct="1"/>
            <a:r>
              <a:rPr lang="en-US" smtClean="0"/>
              <a:t>All pictographs have a title.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Rows and columns shape the  pictograph.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Label each row and column.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/>
          <a:lstStyle/>
          <a:p>
            <a:pPr eaLnBrk="1" hangingPunct="1"/>
            <a:r>
              <a:rPr lang="en-US" smtClean="0"/>
              <a:t>Use pictures to show the data.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Each picture equals a certain amount of data.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Pictographs need a key.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  <p:bldP spid="3994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419100"/>
            <a:ext cx="8991600" cy="1143000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Name that graph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24579" name="Object 2">
            <a:hlinkClick r:id="rId3" action="ppaction://hlinksldjump"/>
          </p:cNvPr>
          <p:cNvGraphicFramePr>
            <a:graphicFrameLocks noChangeAspect="1"/>
          </p:cNvGraphicFramePr>
          <p:nvPr>
            <p:ph type="chart" idx="1"/>
          </p:nvPr>
        </p:nvGraphicFramePr>
        <p:xfrm>
          <a:off x="1219200" y="2044700"/>
          <a:ext cx="7772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Chart" r:id="rId4" imgW="7772761" imgH="4115162" progId="MSGraph.Chart.8">
                  <p:embed followColorScheme="full"/>
                </p:oleObj>
              </mc:Choice>
              <mc:Fallback>
                <p:oleObj name="Chart" r:id="rId4" imgW="7772761" imgH="4115162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44700"/>
                        <a:ext cx="7772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724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54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Double Bar Graph</a:t>
            </a:r>
            <a:endParaRPr lang="en-US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676400"/>
            <a:ext cx="3810000" cy="46482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/>
              <a:t>The purpose of a double bar graph is to compare two or more sets of data.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/>
              <a:t>Uses bars to show the data.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/>
              <a:t>Double bar graphs  must include: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/>
              <a:t>      - Title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/>
              <a:t>      - Labeled X and Y axes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3810000" cy="44196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/>
              <a:t>   - Equal intervals are used on the Y axis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/>
              <a:t>   - Pairs of bars are equally spaced, but the compared bars are not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/>
              <a:t>   - Key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  <p:bldP spid="3789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457200"/>
            <a:ext cx="87630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Name that Graph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26627" name="Object 2"/>
          <p:cNvGraphicFramePr>
            <a:graphicFrameLocks noChangeAspect="1"/>
          </p:cNvGraphicFramePr>
          <p:nvPr>
            <p:ph type="chart" idx="1"/>
          </p:nvPr>
        </p:nvGraphicFramePr>
        <p:xfrm>
          <a:off x="1219200" y="2044700"/>
          <a:ext cx="7772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Chart" r:id="rId3" imgW="7772761" imgH="4115162" progId="MSGraph.Chart.8">
                  <p:embed followColorScheme="full"/>
                </p:oleObj>
              </mc:Choice>
              <mc:Fallback>
                <p:oleObj name="Chart" r:id="rId3" imgW="7772761" imgH="4115162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44700"/>
                        <a:ext cx="7772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Double Line Graph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eaLnBrk="1" hangingPunct="1"/>
            <a:r>
              <a:rPr lang="en-US" smtClean="0"/>
              <a:t>A double line graph is used to compare two groups of related data over time. </a:t>
            </a:r>
          </a:p>
          <a:p>
            <a:pPr eaLnBrk="1" hangingPunct="1"/>
            <a:r>
              <a:rPr lang="en-US" smtClean="0"/>
              <a:t>Double line graphs need: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	 -  Title</a:t>
            </a:r>
          </a:p>
          <a:p>
            <a:pPr algn="ctr" eaLnBrk="1" hangingPunct="1">
              <a:buFont typeface="Monotype Sorts" pitchFamily="2" charset="2"/>
              <a:buNone/>
            </a:pPr>
            <a:r>
              <a:rPr lang="en-US" smtClean="0"/>
              <a:t>      -  Labeled X and Y axes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     -  Equal Intervals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	- Data displayed by points connected into lines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	- Key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  <p:bldP spid="4506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 Graph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676400"/>
            <a:ext cx="3810000" cy="46482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mtClean="0"/>
              <a:t>The purpose of a bar graph is to display and compare data. </a:t>
            </a:r>
          </a:p>
          <a:p>
            <a:pPr eaLnBrk="1" hangingPunct="1">
              <a:defRPr/>
            </a:pPr>
            <a:r>
              <a:rPr lang="en-US" smtClean="0"/>
              <a:t>Bar graphs use bars to show the data.</a:t>
            </a:r>
          </a:p>
          <a:p>
            <a:pPr eaLnBrk="1" hangingPunct="1">
              <a:defRPr/>
            </a:pPr>
            <a:r>
              <a:rPr lang="en-US" smtClean="0"/>
              <a:t>A bar graph must include: 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mtClean="0"/>
              <a:t>      - a title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mtClean="0"/>
              <a:t>      - labeled  X and Y axes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3810000" cy="44196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lang="en-US" smtClean="0"/>
              <a:t>  - equal intervals are used on the Y axis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mtClean="0"/>
              <a:t>   - the bars are evenly spaced apart from each other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  <p:bldP spid="3379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Line Graph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eaLnBrk="1" hangingPunct="1"/>
            <a:r>
              <a:rPr lang="en-US" smtClean="0"/>
              <a:t>A line graph is used to illustrate change over time.</a:t>
            </a:r>
          </a:p>
          <a:p>
            <a:pPr eaLnBrk="1" hangingPunct="1"/>
            <a:r>
              <a:rPr lang="en-US" smtClean="0"/>
              <a:t>Line graphs need: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       -  Title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       -  Labeled X and Y axes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        - Equal Intervals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smtClean="0"/>
              <a:t>       -  Data displayed by points connected into lines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  <p:bldP spid="4096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CCFF66"/>
                </a:solidFill>
                <a:latin typeface="Comic Sans MS" pitchFamily="66" charset="0"/>
              </a:rPr>
              <a:t>Bar Graphs Line Graphs &amp; </a:t>
            </a:r>
            <a:r>
              <a:rPr lang="en-US" b="1" dirty="0" err="1" smtClean="0">
                <a:solidFill>
                  <a:srgbClr val="CCFF66"/>
                </a:solidFill>
                <a:latin typeface="Comic Sans MS" pitchFamily="66" charset="0"/>
              </a:rPr>
              <a:t>Picto</a:t>
            </a:r>
            <a:r>
              <a:rPr lang="en-US" b="1" dirty="0" smtClean="0">
                <a:solidFill>
                  <a:srgbClr val="CCFF66"/>
                </a:solidFill>
                <a:latin typeface="Comic Sans MS" pitchFamily="66" charset="0"/>
              </a:rPr>
              <a:t>-Graphs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04800" y="3733800"/>
            <a:ext cx="59436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lang="en-US" sz="3200">
              <a:solidFill>
                <a:schemeClr val="accent2"/>
              </a:solidFill>
              <a:latin typeface="Comic Sans MS" pitchFamily="66" charset="0"/>
            </a:endParaRPr>
          </a:p>
          <a:p>
            <a:pPr algn="l" eaLnBrk="0" hangingPunct="0"/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Tables, charts and graphs are convenient ways to clearly show your data.</a:t>
            </a:r>
          </a:p>
          <a:p>
            <a:pPr algn="l" eaLnBrk="0" hangingPunct="0"/>
            <a:endParaRPr lang="en-US" sz="320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8600" y="2590800"/>
          <a:ext cx="8534400" cy="317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Worksheet" r:id="rId3" imgW="4400821" imgH="1638541" progId="Excel.Sheet.8">
                  <p:embed/>
                </p:oleObj>
              </mc:Choice>
              <mc:Fallback>
                <p:oleObj name="Worksheet" r:id="rId3" imgW="4400821" imgH="163854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590800"/>
                        <a:ext cx="8534400" cy="317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>
                <a:latin typeface="Comic Sans MS" pitchFamily="66" charset="0"/>
              </a:rPr>
              <a:t>	The cafeteria wanted to collect data on how much milk was sold in 1 week.  The table below shows the results. We are going to take this data and display it in 3 different types of graphs.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Scale / Intervals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609600" y="1676400"/>
            <a:ext cx="7543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 typeface="Arial" pitchFamily="34" charset="0"/>
              <a:buChar char="•"/>
            </a:pPr>
            <a:r>
              <a:rPr lang="en-US"/>
              <a:t> Counting by a number is the scale of a graph.  Scales can be counting by 2’s, 3’s,4’s, 5’s 10’s … </a:t>
            </a:r>
          </a:p>
          <a:p>
            <a:pPr algn="l" eaLnBrk="1" hangingPunct="1">
              <a:buFont typeface="Arial" pitchFamily="34" charset="0"/>
              <a:buChar char="•"/>
            </a:pPr>
            <a:endParaRPr lang="en-US"/>
          </a:p>
          <a:p>
            <a:pPr algn="l" eaLnBrk="1" hangingPunct="1">
              <a:buFont typeface="Arial" pitchFamily="34" charset="0"/>
              <a:buChar char="•"/>
            </a:pPr>
            <a:r>
              <a:rPr lang="en-US"/>
              <a:t> Intervals should be equal. Like 100, 200, 300 units.</a:t>
            </a:r>
          </a:p>
          <a:p>
            <a:pPr algn="l" eaLnBrk="1" hangingPunct="1"/>
            <a:endParaRPr lang="en-US"/>
          </a:p>
        </p:txBody>
      </p:sp>
      <p:pic>
        <p:nvPicPr>
          <p:cNvPr id="15364" name="Picture 3" descr="C:\DOCUME~1\ROBERT~1\LOCALS~1\Temp\\msotw9_temp0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05200"/>
            <a:ext cx="3429000" cy="262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3300"/>
                </a:solidFill>
                <a:latin typeface="Comic Sans MS" pitchFamily="66" charset="0"/>
              </a:rPr>
              <a:t>Bar Graph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55626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9900CC"/>
                </a:solidFill>
                <a:latin typeface="Comic Sans MS" pitchFamily="66" charset="0"/>
              </a:rPr>
              <a:t>A bar graph is used to show relationships between groups.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  <a:latin typeface="Comic Sans MS" pitchFamily="66" charset="0"/>
              </a:rPr>
              <a:t>The two items being compared do not need to affect each other.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996633"/>
                </a:solidFill>
                <a:latin typeface="Comic Sans MS" pitchFamily="66" charset="0"/>
              </a:rPr>
              <a:t>It's a fast way to show big differences. Notice how easy it is to read a bar graph. 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962400" y="3078163"/>
          <a:ext cx="4953000" cy="377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Worksheet" r:id="rId3" imgW="9573031" imgH="7306157" progId="Excel.Sheet.8">
                  <p:embed/>
                </p:oleObj>
              </mc:Choice>
              <mc:Fallback>
                <p:oleObj name="Worksheet" r:id="rId3" imgW="9573031" imgH="7306157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078163"/>
                        <a:ext cx="4953000" cy="3779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32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3300"/>
                </a:solidFill>
                <a:latin typeface="Comic Sans MS" pitchFamily="66" charset="0"/>
              </a:rPr>
              <a:t>Line Graph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686800" cy="2514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996633"/>
                </a:solidFill>
                <a:latin typeface="Comic Sans MS" pitchFamily="66" charset="0"/>
              </a:rPr>
              <a:t>A line graph is used to show continuing data; how one thing is affected by another. </a:t>
            </a:r>
          </a:p>
          <a:p>
            <a:pPr eaLnBrk="1" hangingPunct="1"/>
            <a:r>
              <a:rPr lang="en-US" sz="2400" smtClean="0">
                <a:solidFill>
                  <a:srgbClr val="6600CC"/>
                </a:solidFill>
                <a:latin typeface="Comic Sans MS" pitchFamily="66" charset="0"/>
              </a:rPr>
              <a:t>It's clear to see how things are going by the rises and falls a line graph shows.</a:t>
            </a:r>
            <a:r>
              <a:rPr lang="en-US" sz="2400" smtClean="0">
                <a:latin typeface="Comic Sans MS" pitchFamily="66" charset="0"/>
              </a:rPr>
              <a:t> </a:t>
            </a:r>
          </a:p>
          <a:p>
            <a:pPr eaLnBrk="1" hangingPunct="1"/>
            <a:endParaRPr lang="en-US" sz="2400" smtClean="0">
              <a:latin typeface="Comic Sans MS" pitchFamily="66" charset="0"/>
            </a:endParaRP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838200" y="2438400"/>
          <a:ext cx="57912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Worksheet" r:id="rId3" imgW="9573031" imgH="7306157" progId="Excel.Sheet.8">
                  <p:embed/>
                </p:oleObj>
              </mc:Choice>
              <mc:Fallback>
                <p:oleObj name="Worksheet" r:id="rId3" imgW="9573031" imgH="7306157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57912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762000" cy="762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495800" y="2203450"/>
          <a:ext cx="4343400" cy="331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Worksheet" r:id="rId3" imgW="9573031" imgH="7306157" progId="Excel.Sheet.8">
                  <p:embed/>
                </p:oleObj>
              </mc:Choice>
              <mc:Fallback>
                <p:oleObj name="Worksheet" r:id="rId3" imgW="9573031" imgH="7306157" progId="Excel.Shee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203450"/>
                        <a:ext cx="4343400" cy="331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28600" y="3427413"/>
          <a:ext cx="4495800" cy="343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Worksheet" r:id="rId5" imgW="9573031" imgH="7306157" progId="Excel.Sheet.8">
                  <p:embed/>
                </p:oleObj>
              </mc:Choice>
              <mc:Fallback>
                <p:oleObj name="Worksheet" r:id="rId5" imgW="9573031" imgH="7306157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427413"/>
                        <a:ext cx="4495800" cy="343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259138" y="228600"/>
            <a:ext cx="1687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3300"/>
                </a:solidFill>
                <a:latin typeface="Comic Sans MS" pitchFamily="66" charset="0"/>
              </a:rPr>
              <a:t>Bar Graph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392738" y="5638800"/>
            <a:ext cx="1763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3300"/>
                </a:solidFill>
                <a:latin typeface="Comic Sans MS" pitchFamily="66" charset="0"/>
              </a:rPr>
              <a:t>Line Graph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3886200"/>
            <a:ext cx="278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3300"/>
                </a:solidFill>
                <a:latin typeface="Comic Sans MS" pitchFamily="66" charset="0"/>
              </a:rPr>
              <a:t>Circle (Pie) Graph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876800" y="1143000"/>
            <a:ext cx="3940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Comic Sans MS" pitchFamily="66" charset="0"/>
              </a:rPr>
              <a:t>The same data displayed in 3 different types of graphs.</a:t>
            </a:r>
          </a:p>
        </p:txBody>
      </p:sp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04800" y="609600"/>
          <a:ext cx="4029075" cy="307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Worksheet" r:id="rId7" imgW="9573031" imgH="7306157" progId="Excel.Sheet.8">
                  <p:embed/>
                </p:oleObj>
              </mc:Choice>
              <mc:Fallback>
                <p:oleObj name="Worksheet" r:id="rId7" imgW="9573031" imgH="7306157" progId="Excel.Shee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09600"/>
                        <a:ext cx="4029075" cy="307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6" presetClass="entr" presetSubtype="4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4" grpId="0" autoUpdateAnimBg="0"/>
      <p:bldP spid="6155" grpId="0" autoUpdateAnimBg="0"/>
      <p:bldP spid="6156" grpId="0" autoUpdateAnimBg="0"/>
      <p:bldP spid="615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55626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Comic Sans MS" pitchFamily="66" charset="0"/>
              </a:rPr>
              <a:t>On what day did they sell the most chocolate milk?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09600" y="0"/>
          <a:ext cx="73914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Worksheet" r:id="rId4" imgW="9573031" imgH="7306157" progId="Excel.Sheet.8">
                  <p:embed/>
                </p:oleObj>
              </mc:Choice>
              <mc:Fallback>
                <p:oleObj name="Worksheet" r:id="rId4" imgW="9573031" imgH="7306157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0"/>
                        <a:ext cx="73914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Box 7"/>
          <p:cNvSpPr txBox="1">
            <a:spLocks noChangeArrowheads="1"/>
          </p:cNvSpPr>
          <p:nvPr/>
        </p:nvSpPr>
        <p:spPr bwMode="auto">
          <a:xfrm>
            <a:off x="4876800" y="6096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10200" y="60960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Wednesday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81000" y="304800"/>
          <a:ext cx="6472238" cy="494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Worksheet" r:id="rId4" imgW="9573031" imgH="7306157" progId="Excel.Sheet.8">
                  <p:embed/>
                </p:oleObj>
              </mc:Choice>
              <mc:Fallback>
                <p:oleObj name="Worksheet" r:id="rId4" imgW="9573031" imgH="7306157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6472238" cy="494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57200" y="5486400"/>
            <a:ext cx="8339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Comic Sans MS" pitchFamily="66" charset="0"/>
              </a:rPr>
              <a:t>On what day did they have a drop in chocolate milk sales?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00800" y="609600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Thursday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CC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FF3300"/>
                </a:solidFill>
                <a:latin typeface="Comic Sans MS" pitchFamily="66" charset="0"/>
              </a:rPr>
              <a:t>Choosing the Right Graph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144000" cy="14478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9900CC"/>
                </a:solidFill>
                <a:latin typeface="Comic Sans MS" pitchFamily="66" charset="0"/>
                <a:cs typeface="Times New Roman" pitchFamily="18" charset="0"/>
              </a:rPr>
              <a:t>Use a bar graph if you are not looking for trends (or patterns) over time; and the items (or categories) are not parts of a whole. </a:t>
            </a:r>
            <a:endParaRPr lang="en-US" sz="2800" b="1" smtClean="0">
              <a:solidFill>
                <a:schemeClr val="accent2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b="1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4648200"/>
            <a:ext cx="906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  <a:cs typeface="Times New Roman" pitchFamily="18" charset="0"/>
              </a:rPr>
              <a:t> Use a line graph if you need to see how a quantity has changed over time.  Line graphs enable us to find trends (or patterns) over time.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 advAuto="1000"/>
      <p:bldP spid="26629" grpId="0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oundr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FF3300"/>
    </a:hlink>
    <a:folHlink>
      <a:srgbClr val="FF33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FF3300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520</Words>
  <Application>Microsoft Office PowerPoint</Application>
  <PresentationFormat>On-screen Show (4:3)</PresentationFormat>
  <Paragraphs>89</Paragraphs>
  <Slides>18</Slides>
  <Notes>0</Notes>
  <HiddenSlides>3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Times New Roman</vt:lpstr>
      <vt:lpstr>Arial</vt:lpstr>
      <vt:lpstr>Calibri</vt:lpstr>
      <vt:lpstr>Rockwell</vt:lpstr>
      <vt:lpstr>Wingdings 2</vt:lpstr>
      <vt:lpstr>Comic Sans MS</vt:lpstr>
      <vt:lpstr>Monotype Sorts</vt:lpstr>
      <vt:lpstr>Default Design</vt:lpstr>
      <vt:lpstr>Foundry</vt:lpstr>
      <vt:lpstr>Microsoft Graph 97 Chart</vt:lpstr>
      <vt:lpstr>Microsoft Excel Worksheet</vt:lpstr>
      <vt:lpstr>Bar Graphs Line Graphs &amp; Picto-Graphs</vt:lpstr>
      <vt:lpstr>PowerPoint Presentation</vt:lpstr>
      <vt:lpstr>Scale / Intervals</vt:lpstr>
      <vt:lpstr>Bar Graph</vt:lpstr>
      <vt:lpstr>Line Graph</vt:lpstr>
      <vt:lpstr>PowerPoint Presentation</vt:lpstr>
      <vt:lpstr>PowerPoint Presentation</vt:lpstr>
      <vt:lpstr>PowerPoint Presentation</vt:lpstr>
      <vt:lpstr>Choosing the Right Graph</vt:lpstr>
      <vt:lpstr>Pictograph</vt:lpstr>
      <vt:lpstr>Pictograph</vt:lpstr>
      <vt:lpstr>Name that graph</vt:lpstr>
      <vt:lpstr>Double Bar Graph</vt:lpstr>
      <vt:lpstr>Name that Graph</vt:lpstr>
      <vt:lpstr>Double Line Graph</vt:lpstr>
      <vt:lpstr>Bar Graph</vt:lpstr>
      <vt:lpstr>Line Graph</vt:lpstr>
      <vt:lpstr>Bar Graphs Line Graphs &amp; Picto-Graphs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Doris R. Spencer</dc:creator>
  <cp:lastModifiedBy>Teacher E-Solutions</cp:lastModifiedBy>
  <cp:revision>105</cp:revision>
  <dcterms:created xsi:type="dcterms:W3CDTF">2004-09-25T22:40:43Z</dcterms:created>
  <dcterms:modified xsi:type="dcterms:W3CDTF">2019-01-18T16:57:52Z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C:\Documents and Settings\CCSS\Desktop</vt:lpwstr>
  </property>
</Properties>
</file>