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7" r:id="rId2"/>
    <p:sldId id="473" r:id="rId3"/>
    <p:sldId id="481" r:id="rId4"/>
    <p:sldId id="482" r:id="rId5"/>
    <p:sldId id="483" r:id="rId6"/>
    <p:sldId id="484" r:id="rId7"/>
    <p:sldId id="485" r:id="rId8"/>
    <p:sldId id="486" r:id="rId9"/>
    <p:sldId id="487" r:id="rId10"/>
    <p:sldId id="489" r:id="rId11"/>
    <p:sldId id="546" r:id="rId12"/>
    <p:sldId id="491" r:id="rId13"/>
    <p:sldId id="496" r:id="rId14"/>
    <p:sldId id="498" r:id="rId15"/>
    <p:sldId id="499" r:id="rId16"/>
    <p:sldId id="500" r:id="rId17"/>
    <p:sldId id="501" r:id="rId18"/>
    <p:sldId id="502" r:id="rId19"/>
    <p:sldId id="518" r:id="rId20"/>
    <p:sldId id="519" r:id="rId21"/>
    <p:sldId id="520" r:id="rId22"/>
    <p:sldId id="521" r:id="rId23"/>
    <p:sldId id="522" r:id="rId24"/>
    <p:sldId id="523" r:id="rId25"/>
    <p:sldId id="524" r:id="rId26"/>
    <p:sldId id="506" r:id="rId27"/>
    <p:sldId id="554" r:id="rId28"/>
    <p:sldId id="535" r:id="rId29"/>
    <p:sldId id="534" r:id="rId30"/>
    <p:sldId id="531" r:id="rId31"/>
    <p:sldId id="562" r:id="rId32"/>
    <p:sldId id="530" r:id="rId33"/>
    <p:sldId id="560" r:id="rId34"/>
    <p:sldId id="561" r:id="rId35"/>
    <p:sldId id="532" r:id="rId36"/>
    <p:sldId id="563" r:id="rId37"/>
    <p:sldId id="507" r:id="rId38"/>
    <p:sldId id="508" r:id="rId39"/>
    <p:sldId id="510" r:id="rId40"/>
    <p:sldId id="527" r:id="rId41"/>
    <p:sldId id="565" r:id="rId42"/>
    <p:sldId id="525" r:id="rId43"/>
    <p:sldId id="566" r:id="rId44"/>
    <p:sldId id="567" r:id="rId45"/>
    <p:sldId id="526" r:id="rId46"/>
    <p:sldId id="568" r:id="rId47"/>
    <p:sldId id="529" r:id="rId48"/>
    <p:sldId id="477" r:id="rId49"/>
    <p:sldId id="478" r:id="rId50"/>
    <p:sldId id="538" r:id="rId51"/>
    <p:sldId id="539" r:id="rId52"/>
    <p:sldId id="540" r:id="rId53"/>
    <p:sldId id="541" r:id="rId54"/>
    <p:sldId id="542" r:id="rId55"/>
    <p:sldId id="545" r:id="rId56"/>
  </p:sldIdLst>
  <p:sldSz cx="9144000" cy="6858000" type="screen4x3"/>
  <p:notesSz cx="6858000" cy="9144000"/>
  <p:embeddedFontLst>
    <p:embeddedFont>
      <p:font typeface="Times New Roman (Arabic)" pitchFamily="26" charset="0"/>
      <p:regular r:id="rId59"/>
      <p:bold r:id="rId60"/>
    </p:embeddedFont>
    <p:embeddedFont>
      <p:font typeface="Arial Rounded MT Bold" pitchFamily="34" charset="0"/>
      <p:regular r:id="rId61"/>
    </p:embeddedFont>
    <p:embeddedFont>
      <p:font typeface="Monotype Sorts" pitchFamily="2" charset="2"/>
      <p:regular r:id="rId62"/>
    </p:embeddedFont>
  </p:embeddedFont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66FF"/>
    <a:srgbClr val="000000"/>
    <a:srgbClr val="CC3300"/>
    <a:srgbClr val="FFFF00"/>
    <a:srgbClr val="006699"/>
    <a:srgbClr val="00CC9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50" d="100"/>
          <a:sy n="50" d="100"/>
        </p:scale>
        <p:origin x="-58" y="-58"/>
      </p:cViewPr>
      <p:guideLst>
        <p:guide orient="horz" pos="4010"/>
        <p:guide pos="268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6284"/>
    </p:cViewPr>
  </p:sorterViewPr>
  <p:notesViewPr>
    <p:cSldViewPr>
      <p:cViewPr>
        <p:scale>
          <a:sx n="50" d="100"/>
          <a:sy n="50" d="100"/>
        </p:scale>
        <p:origin x="-720" y="2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font" Target="fonts/font2.fntdata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1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7DFEEC5-E499-4E0B-AA5B-77B7B632FD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7144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noProof="0" smtClean="0"/>
              <a:t>Click to edit Master text styles</a:t>
            </a:r>
          </a:p>
          <a:p>
            <a:pPr lvl="1"/>
            <a:r>
              <a:rPr lang="en-US" altLang="ar-SA" noProof="0" smtClean="0"/>
              <a:t>Second level</a:t>
            </a:r>
          </a:p>
          <a:p>
            <a:pPr lvl="2"/>
            <a:r>
              <a:rPr lang="en-US" altLang="ar-SA" noProof="0" smtClean="0"/>
              <a:t>Third level</a:t>
            </a:r>
          </a:p>
          <a:p>
            <a:pPr lvl="3"/>
            <a:r>
              <a:rPr lang="en-US" altLang="ar-SA" noProof="0" smtClean="0"/>
              <a:t>Fourth level</a:t>
            </a:r>
          </a:p>
          <a:p>
            <a:pPr lvl="4"/>
            <a:r>
              <a:rPr lang="en-US" altLang="ar-SA" noProof="0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354BD4E-C64B-4FE8-9307-5FAD681BC3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789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762000" y="-1022350"/>
            <a:ext cx="3968750" cy="917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59600" b="1" i="1">
                <a:solidFill>
                  <a:srgbClr val="DDDDDD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848484"/>
                    </a:outerShdw>
                  </a:cont>
                  <a:effect ref="fillLine"/>
                </a:effectDag>
              </a:rPr>
              <a:t>1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28600" y="0"/>
            <a:ext cx="463550" cy="6856413"/>
            <a:chOff x="524" y="0"/>
            <a:chExt cx="292" cy="4319"/>
          </a:xfrm>
        </p:grpSpPr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524" y="0"/>
              <a:ext cx="0" cy="4319"/>
            </a:xfrm>
            <a:prstGeom prst="line">
              <a:avLst/>
            </a:prstGeom>
            <a:noFill/>
            <a:ln w="63500">
              <a:solidFill>
                <a:srgbClr val="CC99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624" y="0"/>
              <a:ext cx="0" cy="4319"/>
            </a:xfrm>
            <a:prstGeom prst="line">
              <a:avLst/>
            </a:prstGeom>
            <a:noFill/>
            <a:ln w="63500">
              <a:solidFill>
                <a:srgbClr val="CC99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726" y="0"/>
              <a:ext cx="0" cy="4319"/>
            </a:xfrm>
            <a:prstGeom prst="line">
              <a:avLst/>
            </a:prstGeom>
            <a:noFill/>
            <a:ln w="63500">
              <a:solidFill>
                <a:srgbClr val="CC99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816" y="0"/>
              <a:ext cx="0" cy="4319"/>
            </a:xfrm>
            <a:prstGeom prst="line">
              <a:avLst/>
            </a:prstGeom>
            <a:noFill/>
            <a:ln w="63500">
              <a:solidFill>
                <a:srgbClr val="CC99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1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sz="7200"/>
            </a:lvl1pPr>
          </a:lstStyle>
          <a:p>
            <a:pPr lvl="0"/>
            <a:r>
              <a:rPr lang="en-US" altLang="ar-SA" noProof="0" smtClean="0"/>
              <a:t>Click to edit Master title style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altLang="ar-SA" noProof="0" smtClean="0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D601DB-E52F-4E5B-A8DD-CD85E9CA80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06127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1E2B4-2F8B-4498-9FDB-3BEDF0BC2E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93394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152400"/>
            <a:ext cx="21717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362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73D30-485F-4EE9-B7E6-40D34BB869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09513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B9776-437A-495A-8C2D-5751E7FE09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6919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D584D-4256-49D1-9B35-D9E7D23078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0521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5240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5240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10B71-33C0-4C10-8B78-B16AC85A56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28367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E3A0D-4FF1-4BF4-ABB5-A4D69F084D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83889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140C6-9ECD-4AA2-9035-BDA95543AD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6231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C6EF2-66EA-43F5-85F1-6B292A393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49447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619E7-551E-478E-87ED-9369D8756E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0113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41AD5-6AB3-440F-B0D1-E68D1AE399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470229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68680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499EFD0-D251-488F-8CC2-E377134EF6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8600" y="0"/>
            <a:ext cx="463550" cy="6856413"/>
            <a:chOff x="524" y="0"/>
            <a:chExt cx="292" cy="4319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524" y="0"/>
              <a:ext cx="0" cy="4319"/>
            </a:xfrm>
            <a:prstGeom prst="line">
              <a:avLst/>
            </a:prstGeom>
            <a:noFill/>
            <a:ln w="63500">
              <a:solidFill>
                <a:srgbClr val="CC99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624" y="0"/>
              <a:ext cx="0" cy="4319"/>
            </a:xfrm>
            <a:prstGeom prst="line">
              <a:avLst/>
            </a:prstGeom>
            <a:noFill/>
            <a:ln w="63500">
              <a:solidFill>
                <a:srgbClr val="CC99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>
              <a:off x="726" y="0"/>
              <a:ext cx="0" cy="4319"/>
            </a:xfrm>
            <a:prstGeom prst="line">
              <a:avLst/>
            </a:prstGeom>
            <a:noFill/>
            <a:ln w="63500">
              <a:solidFill>
                <a:srgbClr val="CC99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816" y="0"/>
              <a:ext cx="0" cy="4319"/>
            </a:xfrm>
            <a:prstGeom prst="line">
              <a:avLst/>
            </a:prstGeom>
            <a:noFill/>
            <a:ln w="63500">
              <a:solidFill>
                <a:srgbClr val="CC99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Times New Roman (Arabic)" pitchFamily="26" charset="-7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Times New Roman (Arabic)" pitchFamily="26" charset="-7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Times New Roman (Arabic)" pitchFamily="26" charset="-7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Times New Roman (Arabic)" pitchFamily="26" charset="-7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Times New Roman (Arabic)" pitchFamily="26" charset="-7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Times New Roman (Arabic)" pitchFamily="26" charset="-7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Times New Roman (Arabic)" pitchFamily="26" charset="-7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Times New Roman (Arabic)" pitchFamily="26" charset="-7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3200" b="1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2800" b="1">
          <a:solidFill>
            <a:srgbClr val="006699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2400" b="1">
          <a:solidFill>
            <a:srgbClr val="006699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2000" b="1">
          <a:solidFill>
            <a:srgbClr val="00669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2000" b="1">
          <a:solidFill>
            <a:srgbClr val="006699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2000" b="1">
          <a:solidFill>
            <a:srgbClr val="006699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2000" b="1">
          <a:solidFill>
            <a:srgbClr val="006699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2000" b="1">
          <a:solidFill>
            <a:srgbClr val="006699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2000" b="1">
          <a:solidFill>
            <a:srgbClr val="0066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91BC806C-3233-4B18-A946-7700E4FF66C4}" type="slidenum">
              <a:rPr lang="en-US" altLang="en-US" sz="1400"/>
              <a:pPr/>
              <a:t>1</a:t>
            </a:fld>
            <a:endParaRPr lang="en-US" altLang="en-US" sz="1400"/>
          </a:p>
        </p:txBody>
      </p:sp>
      <p:sp>
        <p:nvSpPr>
          <p:cNvPr id="3075" name="Rectangle 16"/>
          <p:cNvSpPr>
            <a:spLocks noChangeArrowheads="1"/>
          </p:cNvSpPr>
          <p:nvPr/>
        </p:nvSpPr>
        <p:spPr bwMode="auto">
          <a:xfrm>
            <a:off x="1260475" y="-1000125"/>
            <a:ext cx="2778125" cy="917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59600" b="1" i="1">
                <a:solidFill>
                  <a:srgbClr val="66FFCC"/>
                </a:solidFill>
              </a:rPr>
              <a:t>1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4950" y="577850"/>
            <a:ext cx="8680450" cy="393700"/>
            <a:chOff x="148" y="169"/>
            <a:chExt cx="5468" cy="248"/>
          </a:xfrm>
        </p:grpSpPr>
        <p:sp>
          <p:nvSpPr>
            <p:cNvPr id="3078" name="Rectangle 4"/>
            <p:cNvSpPr>
              <a:spLocks noChangeArrowheads="1"/>
            </p:cNvSpPr>
            <p:nvPr/>
          </p:nvSpPr>
          <p:spPr bwMode="auto">
            <a:xfrm>
              <a:off x="3028" y="169"/>
              <a:ext cx="284" cy="248"/>
            </a:xfrm>
            <a:prstGeom prst="rect">
              <a:avLst/>
            </a:prstGeom>
            <a:gradFill rotWithShape="0">
              <a:gsLst>
                <a:gs pos="0">
                  <a:srgbClr val="6666FF"/>
                </a:gs>
                <a:gs pos="100000">
                  <a:srgbClr val="009999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Rectangle 5"/>
            <p:cNvSpPr>
              <a:spLocks noChangeArrowheads="1"/>
            </p:cNvSpPr>
            <p:nvPr/>
          </p:nvSpPr>
          <p:spPr bwMode="auto">
            <a:xfrm>
              <a:off x="2452" y="169"/>
              <a:ext cx="284" cy="248"/>
            </a:xfrm>
            <a:prstGeom prst="rect">
              <a:avLst/>
            </a:prstGeom>
            <a:gradFill rotWithShape="0">
              <a:gsLst>
                <a:gs pos="0">
                  <a:srgbClr val="CC00FF"/>
                </a:gs>
                <a:gs pos="100000">
                  <a:srgbClr val="6666FF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Rectangle 6"/>
            <p:cNvSpPr>
              <a:spLocks noChangeArrowheads="1"/>
            </p:cNvSpPr>
            <p:nvPr/>
          </p:nvSpPr>
          <p:spPr bwMode="auto">
            <a:xfrm>
              <a:off x="1876" y="169"/>
              <a:ext cx="284" cy="248"/>
            </a:xfrm>
            <a:prstGeom prst="rect">
              <a:avLst/>
            </a:prstGeom>
            <a:gradFill rotWithShape="0">
              <a:gsLst>
                <a:gs pos="0">
                  <a:srgbClr val="FF33CC"/>
                </a:gs>
                <a:gs pos="100000">
                  <a:srgbClr val="CC00FF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Rectangle 7"/>
            <p:cNvSpPr>
              <a:spLocks noChangeArrowheads="1"/>
            </p:cNvSpPr>
            <p:nvPr/>
          </p:nvSpPr>
          <p:spPr bwMode="auto">
            <a:xfrm>
              <a:off x="1300" y="169"/>
              <a:ext cx="284" cy="248"/>
            </a:xfrm>
            <a:prstGeom prst="rect">
              <a:avLst/>
            </a:prstGeom>
            <a:gradFill rotWithShape="0">
              <a:gsLst>
                <a:gs pos="0">
                  <a:srgbClr val="FF0066"/>
                </a:gs>
                <a:gs pos="100000">
                  <a:srgbClr val="FF33CC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Rectangle 8"/>
            <p:cNvSpPr>
              <a:spLocks noChangeArrowheads="1"/>
            </p:cNvSpPr>
            <p:nvPr/>
          </p:nvSpPr>
          <p:spPr bwMode="auto">
            <a:xfrm>
              <a:off x="724" y="169"/>
              <a:ext cx="284" cy="248"/>
            </a:xfrm>
            <a:prstGeom prst="rect">
              <a:avLst/>
            </a:prstGeom>
            <a:gradFill rotWithShape="0">
              <a:gsLst>
                <a:gs pos="0">
                  <a:srgbClr val="FF5050"/>
                </a:gs>
                <a:gs pos="100000">
                  <a:srgbClr val="FF0066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Rectangle 9"/>
            <p:cNvSpPr>
              <a:spLocks noChangeArrowheads="1"/>
            </p:cNvSpPr>
            <p:nvPr/>
          </p:nvSpPr>
          <p:spPr bwMode="auto">
            <a:xfrm>
              <a:off x="148" y="169"/>
              <a:ext cx="284" cy="248"/>
            </a:xfrm>
            <a:prstGeom prst="rect">
              <a:avLst/>
            </a:prstGeom>
            <a:gradFill rotWithShape="0">
              <a:gsLst>
                <a:gs pos="0">
                  <a:srgbClr val="FF9933"/>
                </a:gs>
                <a:gs pos="100000">
                  <a:srgbClr val="FF00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Rectangle 10"/>
            <p:cNvSpPr>
              <a:spLocks noChangeArrowheads="1"/>
            </p:cNvSpPr>
            <p:nvPr/>
          </p:nvSpPr>
          <p:spPr bwMode="auto">
            <a:xfrm>
              <a:off x="5332" y="169"/>
              <a:ext cx="284" cy="248"/>
            </a:xfrm>
            <a:prstGeom prst="rect">
              <a:avLst/>
            </a:prstGeom>
            <a:gradFill rotWithShape="0">
              <a:gsLst>
                <a:gs pos="0">
                  <a:srgbClr val="CCFF33"/>
                </a:gs>
                <a:gs pos="100000">
                  <a:srgbClr val="FFFF00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Rectangle 11"/>
            <p:cNvSpPr>
              <a:spLocks noChangeArrowheads="1"/>
            </p:cNvSpPr>
            <p:nvPr/>
          </p:nvSpPr>
          <p:spPr bwMode="auto">
            <a:xfrm>
              <a:off x="4756" y="169"/>
              <a:ext cx="284" cy="248"/>
            </a:xfrm>
            <a:prstGeom prst="rect">
              <a:avLst/>
            </a:prstGeom>
            <a:gradFill rotWithShape="0">
              <a:gsLst>
                <a:gs pos="0">
                  <a:srgbClr val="00CC00"/>
                </a:gs>
                <a:gs pos="100000">
                  <a:srgbClr val="CCFF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" name="Rectangle 12"/>
            <p:cNvSpPr>
              <a:spLocks noChangeArrowheads="1"/>
            </p:cNvSpPr>
            <p:nvPr/>
          </p:nvSpPr>
          <p:spPr bwMode="auto">
            <a:xfrm>
              <a:off x="4180" y="169"/>
              <a:ext cx="284" cy="248"/>
            </a:xfrm>
            <a:prstGeom prst="rect">
              <a:avLst/>
            </a:prstGeom>
            <a:gradFill rotWithShape="0">
              <a:gsLst>
                <a:gs pos="0">
                  <a:srgbClr val="009966"/>
                </a:gs>
                <a:gs pos="100000">
                  <a:srgbClr val="00CC00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3604" y="169"/>
              <a:ext cx="284" cy="248"/>
            </a:xfrm>
            <a:prstGeom prst="rect">
              <a:avLst/>
            </a:prstGeom>
            <a:gradFill rotWithShape="0">
              <a:gsLst>
                <a:gs pos="0">
                  <a:srgbClr val="009999"/>
                </a:gs>
                <a:gs pos="100000">
                  <a:srgbClr val="009966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914400" y="1295400"/>
            <a:ext cx="8001000" cy="255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FFCC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ar-SA" sz="8000" b="1">
                <a:solidFill>
                  <a:srgbClr val="006699"/>
                </a:solidFill>
              </a:rPr>
              <a:t>Word Processing</a:t>
            </a:r>
            <a:br>
              <a:rPr lang="en-US" altLang="ar-SA" sz="8000" b="1">
                <a:solidFill>
                  <a:srgbClr val="006699"/>
                </a:solidFill>
              </a:rPr>
            </a:br>
            <a:r>
              <a:rPr lang="en-US" altLang="ar-SA" sz="8000" b="1">
                <a:solidFill>
                  <a:srgbClr val="006699"/>
                </a:solidFill>
              </a:rPr>
              <a:t>Part I</a:t>
            </a:r>
            <a:br>
              <a:rPr lang="en-US" altLang="ar-SA" sz="8000" b="1">
                <a:solidFill>
                  <a:srgbClr val="006699"/>
                </a:solidFill>
              </a:rPr>
            </a:br>
            <a:endParaRPr lang="en-US" altLang="ar-SA" sz="8000" b="1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8605B6B1-BB5D-4F7A-94CA-885F308F276C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Loading Word 97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Start, Programs, Microsoft Word or</a:t>
            </a:r>
          </a:p>
          <a:p>
            <a:r>
              <a:rPr lang="en-US" altLang="ar-SA" smtClean="0"/>
              <a:t>Double-click on Word shortcut on the desktop</a:t>
            </a:r>
          </a:p>
          <a:p>
            <a:r>
              <a:rPr lang="en-US" altLang="ar-SA" smtClean="0"/>
              <a:t>From the Microsoft Office Shortcut Bar, click on New Office Document, then Blank Document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28035" name="Group 3"/>
          <p:cNvGrpSpPr>
            <a:grpSpLocks/>
          </p:cNvGrpSpPr>
          <p:nvPr/>
        </p:nvGrpSpPr>
        <p:grpSpPr bwMode="auto">
          <a:xfrm>
            <a:off x="5861050" y="304800"/>
            <a:ext cx="3282950" cy="1676400"/>
            <a:chOff x="3692" y="192"/>
            <a:chExt cx="2068" cy="1056"/>
          </a:xfrm>
        </p:grpSpPr>
        <p:sp>
          <p:nvSpPr>
            <p:cNvPr id="13336" name="AutoShape 4"/>
            <p:cNvSpPr>
              <a:spLocks noChangeArrowheads="1"/>
            </p:cNvSpPr>
            <p:nvPr/>
          </p:nvSpPr>
          <p:spPr bwMode="auto">
            <a:xfrm rot="10800000">
              <a:off x="5376" y="192"/>
              <a:ext cx="242" cy="536"/>
            </a:xfrm>
            <a:prstGeom prst="downArrow">
              <a:avLst>
                <a:gd name="adj1" fmla="val 50000"/>
                <a:gd name="adj2" fmla="val 55372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7" name="Text Box 5"/>
            <p:cNvSpPr txBox="1">
              <a:spLocks noChangeArrowheads="1"/>
            </p:cNvSpPr>
            <p:nvPr/>
          </p:nvSpPr>
          <p:spPr bwMode="auto">
            <a:xfrm>
              <a:off x="3692" y="584"/>
              <a:ext cx="2068" cy="6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Minimize, Restore/Maximum Close buttons</a:t>
              </a:r>
            </a:p>
          </p:txBody>
        </p:sp>
      </p:grpSp>
      <p:grpSp>
        <p:nvGrpSpPr>
          <p:cNvPr id="428038" name="Group 6"/>
          <p:cNvGrpSpPr>
            <a:grpSpLocks/>
          </p:cNvGrpSpPr>
          <p:nvPr/>
        </p:nvGrpSpPr>
        <p:grpSpPr bwMode="auto">
          <a:xfrm>
            <a:off x="0" y="914400"/>
            <a:ext cx="3200400" cy="1189038"/>
            <a:chOff x="0" y="576"/>
            <a:chExt cx="2016" cy="749"/>
          </a:xfrm>
        </p:grpSpPr>
        <p:sp>
          <p:nvSpPr>
            <p:cNvPr id="13334" name="AutoShape 7"/>
            <p:cNvSpPr>
              <a:spLocks noChangeArrowheads="1"/>
            </p:cNvSpPr>
            <p:nvPr/>
          </p:nvSpPr>
          <p:spPr bwMode="auto">
            <a:xfrm rot="10800000">
              <a:off x="480" y="576"/>
              <a:ext cx="242" cy="536"/>
            </a:xfrm>
            <a:prstGeom prst="downArrow">
              <a:avLst>
                <a:gd name="adj1" fmla="val 50000"/>
                <a:gd name="adj2" fmla="val 55372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5" name="Text Box 8"/>
            <p:cNvSpPr txBox="1">
              <a:spLocks noChangeArrowheads="1"/>
            </p:cNvSpPr>
            <p:nvPr/>
          </p:nvSpPr>
          <p:spPr bwMode="auto">
            <a:xfrm>
              <a:off x="0" y="1065"/>
              <a:ext cx="2016" cy="2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Standard tool bar</a:t>
              </a:r>
            </a:p>
          </p:txBody>
        </p:sp>
      </p:grpSp>
      <p:grpSp>
        <p:nvGrpSpPr>
          <p:cNvPr id="428041" name="Group 9"/>
          <p:cNvGrpSpPr>
            <a:grpSpLocks/>
          </p:cNvGrpSpPr>
          <p:nvPr/>
        </p:nvGrpSpPr>
        <p:grpSpPr bwMode="auto">
          <a:xfrm>
            <a:off x="1993900" y="533400"/>
            <a:ext cx="1816100" cy="884238"/>
            <a:chOff x="1256" y="336"/>
            <a:chExt cx="1144" cy="557"/>
          </a:xfrm>
        </p:grpSpPr>
        <p:sp>
          <p:nvSpPr>
            <p:cNvPr id="13332" name="AutoShape 10"/>
            <p:cNvSpPr>
              <a:spLocks noChangeArrowheads="1"/>
            </p:cNvSpPr>
            <p:nvPr/>
          </p:nvSpPr>
          <p:spPr bwMode="auto">
            <a:xfrm rot="10800000">
              <a:off x="2110" y="336"/>
              <a:ext cx="242" cy="536"/>
            </a:xfrm>
            <a:prstGeom prst="downArrow">
              <a:avLst>
                <a:gd name="adj1" fmla="val 50000"/>
                <a:gd name="adj2" fmla="val 55372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3" name="Text Box 11"/>
            <p:cNvSpPr txBox="1">
              <a:spLocks noChangeArrowheads="1"/>
            </p:cNvSpPr>
            <p:nvPr/>
          </p:nvSpPr>
          <p:spPr bwMode="auto">
            <a:xfrm>
              <a:off x="1256" y="633"/>
              <a:ext cx="1144" cy="2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menu bar</a:t>
              </a:r>
            </a:p>
          </p:txBody>
        </p:sp>
      </p:grpSp>
      <p:grpSp>
        <p:nvGrpSpPr>
          <p:cNvPr id="428044" name="Group 12"/>
          <p:cNvGrpSpPr>
            <a:grpSpLocks/>
          </p:cNvGrpSpPr>
          <p:nvPr/>
        </p:nvGrpSpPr>
        <p:grpSpPr bwMode="auto">
          <a:xfrm>
            <a:off x="4546600" y="1216025"/>
            <a:ext cx="2235200" cy="1893888"/>
            <a:chOff x="2864" y="766"/>
            <a:chExt cx="1408" cy="1193"/>
          </a:xfrm>
        </p:grpSpPr>
        <p:sp>
          <p:nvSpPr>
            <p:cNvPr id="13330" name="AutoShape 13"/>
            <p:cNvSpPr>
              <a:spLocks noChangeArrowheads="1"/>
            </p:cNvSpPr>
            <p:nvPr/>
          </p:nvSpPr>
          <p:spPr bwMode="auto">
            <a:xfrm rot="10800000">
              <a:off x="3310" y="766"/>
              <a:ext cx="242" cy="866"/>
            </a:xfrm>
            <a:prstGeom prst="downArrow">
              <a:avLst>
                <a:gd name="adj1" fmla="val 50000"/>
                <a:gd name="adj2" fmla="val 89463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1" name="Text Box 14"/>
            <p:cNvSpPr txBox="1">
              <a:spLocks noChangeArrowheads="1"/>
            </p:cNvSpPr>
            <p:nvPr/>
          </p:nvSpPr>
          <p:spPr bwMode="auto">
            <a:xfrm>
              <a:off x="2864" y="1497"/>
              <a:ext cx="1408" cy="4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Formatting tool bar</a:t>
              </a:r>
            </a:p>
          </p:txBody>
        </p:sp>
      </p:grpSp>
      <p:grpSp>
        <p:nvGrpSpPr>
          <p:cNvPr id="428047" name="Group 15"/>
          <p:cNvGrpSpPr>
            <a:grpSpLocks/>
          </p:cNvGrpSpPr>
          <p:nvPr/>
        </p:nvGrpSpPr>
        <p:grpSpPr bwMode="auto">
          <a:xfrm>
            <a:off x="1447800" y="5683250"/>
            <a:ext cx="2181225" cy="1177925"/>
            <a:chOff x="912" y="3580"/>
            <a:chExt cx="1374" cy="742"/>
          </a:xfrm>
        </p:grpSpPr>
        <p:sp>
          <p:nvSpPr>
            <p:cNvPr id="13328" name="AutoShape 16"/>
            <p:cNvSpPr>
              <a:spLocks noChangeArrowheads="1"/>
            </p:cNvSpPr>
            <p:nvPr/>
          </p:nvSpPr>
          <p:spPr bwMode="auto">
            <a:xfrm>
              <a:off x="1487" y="3648"/>
              <a:ext cx="241" cy="674"/>
            </a:xfrm>
            <a:prstGeom prst="downArrow">
              <a:avLst>
                <a:gd name="adj1" fmla="val 50000"/>
                <a:gd name="adj2" fmla="val 69917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912" y="3580"/>
              <a:ext cx="1374" cy="2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r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Status bar</a:t>
              </a:r>
            </a:p>
          </p:txBody>
        </p:sp>
      </p:grpSp>
      <p:grpSp>
        <p:nvGrpSpPr>
          <p:cNvPr id="428050" name="Group 18"/>
          <p:cNvGrpSpPr>
            <a:grpSpLocks/>
          </p:cNvGrpSpPr>
          <p:nvPr/>
        </p:nvGrpSpPr>
        <p:grpSpPr bwMode="auto">
          <a:xfrm>
            <a:off x="2874963" y="1620838"/>
            <a:ext cx="1336675" cy="1573212"/>
            <a:chOff x="1811" y="1021"/>
            <a:chExt cx="842" cy="991"/>
          </a:xfrm>
        </p:grpSpPr>
        <p:sp>
          <p:nvSpPr>
            <p:cNvPr id="13326" name="AutoShape 19"/>
            <p:cNvSpPr>
              <a:spLocks noChangeArrowheads="1"/>
            </p:cNvSpPr>
            <p:nvPr/>
          </p:nvSpPr>
          <p:spPr bwMode="auto">
            <a:xfrm rot="10800000">
              <a:off x="2100" y="1021"/>
              <a:ext cx="242" cy="866"/>
            </a:xfrm>
            <a:prstGeom prst="downArrow">
              <a:avLst>
                <a:gd name="adj1" fmla="val 50000"/>
                <a:gd name="adj2" fmla="val 89463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7" name="Text Box 20"/>
            <p:cNvSpPr txBox="1">
              <a:spLocks noChangeArrowheads="1"/>
            </p:cNvSpPr>
            <p:nvPr/>
          </p:nvSpPr>
          <p:spPr bwMode="auto">
            <a:xfrm>
              <a:off x="1811" y="1752"/>
              <a:ext cx="842" cy="2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ruler</a:t>
              </a:r>
            </a:p>
          </p:txBody>
        </p:sp>
      </p:grpSp>
      <p:sp>
        <p:nvSpPr>
          <p:cNvPr id="13321" name="Text Box 21"/>
          <p:cNvSpPr txBox="1">
            <a:spLocks noChangeArrowheads="1"/>
          </p:cNvSpPr>
          <p:nvPr/>
        </p:nvSpPr>
        <p:spPr bwMode="auto">
          <a:xfrm>
            <a:off x="700088" y="3336925"/>
            <a:ext cx="2092325" cy="7334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pPr algn="l">
              <a:lnSpc>
                <a:spcPct val="75000"/>
              </a:lnSpc>
              <a:spcBef>
                <a:spcPct val="75000"/>
              </a:spcBef>
            </a:pPr>
            <a:r>
              <a:rPr lang="en-US" altLang="ar-SA" sz="2800">
                <a:latin typeface="Arial Rounded MT Bold" pitchFamily="34" charset="0"/>
              </a:rPr>
              <a:t>document window</a:t>
            </a:r>
          </a:p>
        </p:txBody>
      </p:sp>
      <p:grpSp>
        <p:nvGrpSpPr>
          <p:cNvPr id="428054" name="Group 22"/>
          <p:cNvGrpSpPr>
            <a:grpSpLocks/>
          </p:cNvGrpSpPr>
          <p:nvPr/>
        </p:nvGrpSpPr>
        <p:grpSpPr bwMode="auto">
          <a:xfrm>
            <a:off x="5892800" y="5172075"/>
            <a:ext cx="2836863" cy="1200150"/>
            <a:chOff x="3712" y="3258"/>
            <a:chExt cx="1787" cy="756"/>
          </a:xfrm>
        </p:grpSpPr>
        <p:sp>
          <p:nvSpPr>
            <p:cNvPr id="13323" name="AutoShape 23"/>
            <p:cNvSpPr>
              <a:spLocks noChangeArrowheads="1"/>
            </p:cNvSpPr>
            <p:nvPr/>
          </p:nvSpPr>
          <p:spPr bwMode="auto">
            <a:xfrm>
              <a:off x="3778" y="3478"/>
              <a:ext cx="242" cy="536"/>
            </a:xfrm>
            <a:prstGeom prst="downArrow">
              <a:avLst>
                <a:gd name="adj1" fmla="val 50000"/>
                <a:gd name="adj2" fmla="val 55372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4" name="AutoShape 24"/>
            <p:cNvSpPr>
              <a:spLocks noChangeArrowheads="1"/>
            </p:cNvSpPr>
            <p:nvPr/>
          </p:nvSpPr>
          <p:spPr bwMode="auto">
            <a:xfrm rot="-5400000">
              <a:off x="5110" y="3111"/>
              <a:ext cx="242" cy="536"/>
            </a:xfrm>
            <a:prstGeom prst="downArrow">
              <a:avLst>
                <a:gd name="adj1" fmla="val 50000"/>
                <a:gd name="adj2" fmla="val 55372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Text Box 25"/>
            <p:cNvSpPr txBox="1">
              <a:spLocks noChangeArrowheads="1"/>
            </p:cNvSpPr>
            <p:nvPr/>
          </p:nvSpPr>
          <p:spPr bwMode="auto">
            <a:xfrm>
              <a:off x="3712" y="3265"/>
              <a:ext cx="1384" cy="2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scroll bars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6EE002BF-44A7-4FC1-8993-5BDC06A9F66F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Using Office Assistant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Automatically suggests help topics as you work</a:t>
            </a:r>
          </a:p>
          <a:p>
            <a:r>
              <a:rPr lang="en-US" altLang="ar-SA" smtClean="0"/>
              <a:t>Anticipates your actions and responds with suggestions on performing related tasks </a:t>
            </a:r>
          </a:p>
          <a:p>
            <a:r>
              <a:rPr lang="en-US" altLang="ar-SA" smtClean="0"/>
              <a:t>Can activate the Office Assistant any time its needed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8088B1A3-B626-43E0-9E44-ACA0DA2989E5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01AA091C-A70E-4469-AF7A-AC37F766FAED}" type="slidenum">
              <a:rPr lang="en-US" altLang="en-US" sz="1400"/>
              <a:pPr/>
              <a:t>14</a:t>
            </a:fld>
            <a:endParaRPr lang="en-US" altLang="en-US" sz="1400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Creating a New Document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Planning - understand document’s purpose and what it will say</a:t>
            </a:r>
          </a:p>
          <a:p>
            <a:r>
              <a:rPr lang="en-US" altLang="ar-SA" smtClean="0"/>
              <a:t>Entering - entering contents by typing into word processor</a:t>
            </a:r>
          </a:p>
          <a:p>
            <a:r>
              <a:rPr lang="en-US" altLang="ar-SA" smtClean="0"/>
              <a:t>Editing - making changes to document, to correct errors and enhance content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9F3E292A-CC19-4C14-90B7-30A0298688B9}" type="slidenum">
              <a:rPr lang="en-US" altLang="en-US" sz="1400"/>
              <a:pPr/>
              <a:t>15</a:t>
            </a:fld>
            <a:endParaRPr lang="en-US" altLang="en-US" sz="1400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Creating a New Document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SA" smtClean="0"/>
              <a:t>Formatting - enhancing to make more readable and attractive, such as boldface text, italics and bullets</a:t>
            </a:r>
          </a:p>
          <a:p>
            <a:r>
              <a:rPr lang="en-US" altLang="ar-SA" smtClean="0"/>
              <a:t>Previewing and Printing - displaying onscreen how document will look printed, allows for final changes before printing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2CFE3BC2-7338-42FF-B108-6DFC3F37CF20}" type="slidenum">
              <a:rPr lang="en-US" altLang="en-US" sz="1400"/>
              <a:pPr/>
              <a:t>16</a:t>
            </a:fld>
            <a:endParaRPr lang="en-US" altLang="en-US" sz="1400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Entering and Editing Text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New Word document like a blank piece of paper, but with many predefined or </a:t>
            </a:r>
            <a:r>
              <a:rPr lang="en-US" altLang="ar-SA" i="1" smtClean="0"/>
              <a:t>default </a:t>
            </a:r>
            <a:r>
              <a:rPr lang="en-US" altLang="ar-SA" smtClean="0"/>
              <a:t>settings</a:t>
            </a:r>
          </a:p>
          <a:p>
            <a:r>
              <a:rPr lang="en-US" altLang="ar-SA" smtClean="0"/>
              <a:t>Default settings contained in the document 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1A3EFF3F-1200-480C-933D-CF5189CE3C2F}" type="slidenum">
              <a:rPr lang="en-US" altLang="en-US" sz="1400"/>
              <a:pPr/>
              <a:t>17</a:t>
            </a:fld>
            <a:endParaRPr lang="en-US" altLang="en-US" sz="1400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Document Template 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Every Word document based on a document template</a:t>
            </a:r>
          </a:p>
          <a:p>
            <a:r>
              <a:rPr lang="en-US" altLang="ar-SA" smtClean="0"/>
              <a:t>Settings are stored in the Blank document template</a:t>
            </a:r>
          </a:p>
          <a:p>
            <a:r>
              <a:rPr lang="en-US" altLang="ar-SA" smtClean="0"/>
              <a:t>Other templates can be used to create different styles of memos, letters and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Document Template</a:t>
            </a:r>
          </a:p>
        </p:txBody>
      </p:sp>
      <p:pic>
        <p:nvPicPr>
          <p:cNvPr id="3788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45" b="72408"/>
          <a:stretch>
            <a:fillRect/>
          </a:stretch>
        </p:blipFill>
        <p:spPr bwMode="auto">
          <a:xfrm>
            <a:off x="0" y="1195388"/>
            <a:ext cx="914400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8911" name="Group 31"/>
          <p:cNvGrpSpPr>
            <a:grpSpLocks/>
          </p:cNvGrpSpPr>
          <p:nvPr/>
        </p:nvGrpSpPr>
        <p:grpSpPr bwMode="auto">
          <a:xfrm>
            <a:off x="5943600" y="1533525"/>
            <a:ext cx="3200400" cy="1509713"/>
            <a:chOff x="3744" y="966"/>
            <a:chExt cx="2016" cy="951"/>
          </a:xfrm>
        </p:grpSpPr>
        <p:sp>
          <p:nvSpPr>
            <p:cNvPr id="20508" name="AutoShape 5"/>
            <p:cNvSpPr>
              <a:spLocks noChangeArrowheads="1"/>
            </p:cNvSpPr>
            <p:nvPr/>
          </p:nvSpPr>
          <p:spPr bwMode="auto">
            <a:xfrm rot="10800000">
              <a:off x="4548" y="966"/>
              <a:ext cx="242" cy="536"/>
            </a:xfrm>
            <a:prstGeom prst="downArrow">
              <a:avLst>
                <a:gd name="adj1" fmla="val 50000"/>
                <a:gd name="adj2" fmla="val 55372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Text Box 6"/>
            <p:cNvSpPr txBox="1">
              <a:spLocks noChangeArrowheads="1"/>
            </p:cNvSpPr>
            <p:nvPr/>
          </p:nvSpPr>
          <p:spPr bwMode="auto">
            <a:xfrm>
              <a:off x="3744" y="1455"/>
              <a:ext cx="2016" cy="4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right paragraph indent</a:t>
              </a:r>
            </a:p>
          </p:txBody>
        </p:sp>
      </p:grpSp>
      <p:grpSp>
        <p:nvGrpSpPr>
          <p:cNvPr id="378910" name="Group 30"/>
          <p:cNvGrpSpPr>
            <a:grpSpLocks/>
          </p:cNvGrpSpPr>
          <p:nvPr/>
        </p:nvGrpSpPr>
        <p:grpSpPr bwMode="auto">
          <a:xfrm>
            <a:off x="3441700" y="1609725"/>
            <a:ext cx="1816100" cy="1223963"/>
            <a:chOff x="2168" y="1014"/>
            <a:chExt cx="1144" cy="771"/>
          </a:xfrm>
        </p:grpSpPr>
        <p:sp>
          <p:nvSpPr>
            <p:cNvPr id="20505" name="AutoShape 17"/>
            <p:cNvSpPr>
              <a:spLocks noChangeArrowheads="1"/>
            </p:cNvSpPr>
            <p:nvPr/>
          </p:nvSpPr>
          <p:spPr bwMode="auto">
            <a:xfrm rot="10800000">
              <a:off x="2266" y="1014"/>
              <a:ext cx="242" cy="536"/>
            </a:xfrm>
            <a:prstGeom prst="downArrow">
              <a:avLst>
                <a:gd name="adj1" fmla="val 50000"/>
                <a:gd name="adj2" fmla="val 55372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AutoShape 7"/>
            <p:cNvSpPr>
              <a:spLocks noChangeArrowheads="1"/>
            </p:cNvSpPr>
            <p:nvPr/>
          </p:nvSpPr>
          <p:spPr bwMode="auto">
            <a:xfrm rot="10800000">
              <a:off x="2950" y="1026"/>
              <a:ext cx="242" cy="536"/>
            </a:xfrm>
            <a:prstGeom prst="downArrow">
              <a:avLst>
                <a:gd name="adj1" fmla="val 50000"/>
                <a:gd name="adj2" fmla="val 55372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Text Box 8"/>
            <p:cNvSpPr txBox="1">
              <a:spLocks noChangeArrowheads="1"/>
            </p:cNvSpPr>
            <p:nvPr/>
          </p:nvSpPr>
          <p:spPr bwMode="auto">
            <a:xfrm>
              <a:off x="2168" y="1323"/>
              <a:ext cx="1144" cy="4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en-US" sz="2800">
                  <a:latin typeface="Arial Rounded MT Bold" pitchFamily="34" charset="0"/>
                </a:rPr>
                <a:t>.5 </a:t>
              </a:r>
              <a:r>
                <a:rPr lang="en-US" altLang="ar-SA" sz="2800">
                  <a:latin typeface="Arial Rounded MT Bold" pitchFamily="34" charset="0"/>
                </a:rPr>
                <a:t>inch tap stops</a:t>
              </a:r>
            </a:p>
          </p:txBody>
        </p:sp>
      </p:grpSp>
      <p:grpSp>
        <p:nvGrpSpPr>
          <p:cNvPr id="378909" name="Group 29"/>
          <p:cNvGrpSpPr>
            <a:grpSpLocks/>
          </p:cNvGrpSpPr>
          <p:nvPr/>
        </p:nvGrpSpPr>
        <p:grpSpPr bwMode="auto">
          <a:xfrm>
            <a:off x="0" y="1609725"/>
            <a:ext cx="2708275" cy="1509713"/>
            <a:chOff x="0" y="1014"/>
            <a:chExt cx="1706" cy="951"/>
          </a:xfrm>
        </p:grpSpPr>
        <p:sp>
          <p:nvSpPr>
            <p:cNvPr id="20503" name="AutoShape 15"/>
            <p:cNvSpPr>
              <a:spLocks noChangeArrowheads="1"/>
            </p:cNvSpPr>
            <p:nvPr/>
          </p:nvSpPr>
          <p:spPr bwMode="auto">
            <a:xfrm rot="10800000">
              <a:off x="660" y="1014"/>
              <a:ext cx="242" cy="536"/>
            </a:xfrm>
            <a:prstGeom prst="downArrow">
              <a:avLst>
                <a:gd name="adj1" fmla="val 50000"/>
                <a:gd name="adj2" fmla="val 55372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Text Box 16"/>
            <p:cNvSpPr txBox="1">
              <a:spLocks noChangeArrowheads="1"/>
            </p:cNvSpPr>
            <p:nvPr/>
          </p:nvSpPr>
          <p:spPr bwMode="auto">
            <a:xfrm>
              <a:off x="0" y="1503"/>
              <a:ext cx="1706" cy="4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left paragraph indent</a:t>
              </a:r>
            </a:p>
          </p:txBody>
        </p:sp>
      </p:grpSp>
      <p:grpSp>
        <p:nvGrpSpPr>
          <p:cNvPr id="378916" name="Group 36"/>
          <p:cNvGrpSpPr>
            <a:grpSpLocks/>
          </p:cNvGrpSpPr>
          <p:nvPr/>
        </p:nvGrpSpPr>
        <p:grpSpPr bwMode="auto">
          <a:xfrm>
            <a:off x="868363" y="5468938"/>
            <a:ext cx="3397250" cy="1189037"/>
            <a:chOff x="547" y="3571"/>
            <a:chExt cx="2140" cy="749"/>
          </a:xfrm>
        </p:grpSpPr>
        <p:sp>
          <p:nvSpPr>
            <p:cNvPr id="20501" name="AutoShape 22"/>
            <p:cNvSpPr>
              <a:spLocks noChangeArrowheads="1"/>
            </p:cNvSpPr>
            <p:nvPr/>
          </p:nvSpPr>
          <p:spPr bwMode="auto">
            <a:xfrm rot="10800000">
              <a:off x="1315" y="3571"/>
              <a:ext cx="242" cy="536"/>
            </a:xfrm>
            <a:prstGeom prst="downArrow">
              <a:avLst>
                <a:gd name="adj1" fmla="val 50000"/>
                <a:gd name="adj2" fmla="val 55372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2" name="Text Box 23"/>
            <p:cNvSpPr txBox="1">
              <a:spLocks noChangeArrowheads="1"/>
            </p:cNvSpPr>
            <p:nvPr/>
          </p:nvSpPr>
          <p:spPr bwMode="auto">
            <a:xfrm>
              <a:off x="547" y="4060"/>
              <a:ext cx="2140" cy="2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Document section</a:t>
              </a:r>
            </a:p>
          </p:txBody>
        </p:sp>
      </p:grpSp>
      <p:grpSp>
        <p:nvGrpSpPr>
          <p:cNvPr id="378915" name="Group 35"/>
          <p:cNvGrpSpPr>
            <a:grpSpLocks/>
          </p:cNvGrpSpPr>
          <p:nvPr/>
        </p:nvGrpSpPr>
        <p:grpSpPr bwMode="auto">
          <a:xfrm>
            <a:off x="5599113" y="5416550"/>
            <a:ext cx="2544762" cy="1431925"/>
            <a:chOff x="3527" y="3412"/>
            <a:chExt cx="1603" cy="902"/>
          </a:xfrm>
        </p:grpSpPr>
        <p:sp>
          <p:nvSpPr>
            <p:cNvPr id="20499" name="AutoShape 24"/>
            <p:cNvSpPr>
              <a:spLocks noChangeArrowheads="1"/>
            </p:cNvSpPr>
            <p:nvPr/>
          </p:nvSpPr>
          <p:spPr bwMode="auto">
            <a:xfrm flipH="1" flipV="1">
              <a:off x="4092" y="3412"/>
              <a:ext cx="241" cy="674"/>
            </a:xfrm>
            <a:prstGeom prst="downArrow">
              <a:avLst>
                <a:gd name="adj1" fmla="val 50000"/>
                <a:gd name="adj2" fmla="val 69917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Text Box 25"/>
            <p:cNvSpPr txBox="1">
              <a:spLocks noChangeArrowheads="1"/>
            </p:cNvSpPr>
            <p:nvPr/>
          </p:nvSpPr>
          <p:spPr bwMode="auto">
            <a:xfrm>
              <a:off x="3527" y="3650"/>
              <a:ext cx="1603" cy="6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Line position of insertion point</a:t>
              </a:r>
            </a:p>
          </p:txBody>
        </p:sp>
      </p:grpSp>
      <p:pic>
        <p:nvPicPr>
          <p:cNvPr id="3788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49" r="44531"/>
          <a:stretch>
            <a:fillRect/>
          </a:stretch>
        </p:blipFill>
        <p:spPr bwMode="auto">
          <a:xfrm>
            <a:off x="319088" y="4957763"/>
            <a:ext cx="85153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8913" name="Group 33"/>
          <p:cNvGrpSpPr>
            <a:grpSpLocks/>
          </p:cNvGrpSpPr>
          <p:nvPr/>
        </p:nvGrpSpPr>
        <p:grpSpPr bwMode="auto">
          <a:xfrm>
            <a:off x="3675063" y="3292475"/>
            <a:ext cx="2713037" cy="1663700"/>
            <a:chOff x="2315" y="2074"/>
            <a:chExt cx="1709" cy="1048"/>
          </a:xfrm>
        </p:grpSpPr>
        <p:sp>
          <p:nvSpPr>
            <p:cNvPr id="20497" name="AutoShape 11"/>
            <p:cNvSpPr>
              <a:spLocks noChangeArrowheads="1"/>
            </p:cNvSpPr>
            <p:nvPr/>
          </p:nvSpPr>
          <p:spPr bwMode="auto">
            <a:xfrm>
              <a:off x="3322" y="2448"/>
              <a:ext cx="241" cy="674"/>
            </a:xfrm>
            <a:prstGeom prst="downArrow">
              <a:avLst>
                <a:gd name="adj1" fmla="val 50000"/>
                <a:gd name="adj2" fmla="val 69917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Text Box 12"/>
            <p:cNvSpPr txBox="1">
              <a:spLocks noChangeArrowheads="1"/>
            </p:cNvSpPr>
            <p:nvPr/>
          </p:nvSpPr>
          <p:spPr bwMode="auto">
            <a:xfrm>
              <a:off x="2315" y="2074"/>
              <a:ext cx="1709" cy="6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vertical position of insertion point</a:t>
              </a:r>
            </a:p>
          </p:txBody>
        </p:sp>
      </p:grpSp>
      <p:grpSp>
        <p:nvGrpSpPr>
          <p:cNvPr id="378912" name="Group 32"/>
          <p:cNvGrpSpPr>
            <a:grpSpLocks/>
          </p:cNvGrpSpPr>
          <p:nvPr/>
        </p:nvGrpSpPr>
        <p:grpSpPr bwMode="auto">
          <a:xfrm>
            <a:off x="0" y="3324225"/>
            <a:ext cx="2911475" cy="1660525"/>
            <a:chOff x="0" y="2094"/>
            <a:chExt cx="1834" cy="1046"/>
          </a:xfrm>
        </p:grpSpPr>
        <p:sp>
          <p:nvSpPr>
            <p:cNvPr id="20495" name="AutoShape 9"/>
            <p:cNvSpPr>
              <a:spLocks noChangeArrowheads="1"/>
            </p:cNvSpPr>
            <p:nvPr/>
          </p:nvSpPr>
          <p:spPr bwMode="auto">
            <a:xfrm>
              <a:off x="335" y="2466"/>
              <a:ext cx="241" cy="674"/>
            </a:xfrm>
            <a:prstGeom prst="downArrow">
              <a:avLst>
                <a:gd name="adj1" fmla="val 50000"/>
                <a:gd name="adj2" fmla="val 69917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Text Box 21"/>
            <p:cNvSpPr txBox="1">
              <a:spLocks noChangeArrowheads="1"/>
            </p:cNvSpPr>
            <p:nvPr/>
          </p:nvSpPr>
          <p:spPr bwMode="auto">
            <a:xfrm>
              <a:off x="0" y="2094"/>
              <a:ext cx="1834" cy="4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document page number</a:t>
              </a:r>
            </a:p>
          </p:txBody>
        </p:sp>
      </p:grpSp>
      <p:grpSp>
        <p:nvGrpSpPr>
          <p:cNvPr id="378914" name="Group 34"/>
          <p:cNvGrpSpPr>
            <a:grpSpLocks/>
          </p:cNvGrpSpPr>
          <p:nvPr/>
        </p:nvGrpSpPr>
        <p:grpSpPr bwMode="auto">
          <a:xfrm>
            <a:off x="6430963" y="3263900"/>
            <a:ext cx="2713037" cy="1703388"/>
            <a:chOff x="4051" y="2074"/>
            <a:chExt cx="1709" cy="1073"/>
          </a:xfrm>
        </p:grpSpPr>
        <p:sp>
          <p:nvSpPr>
            <p:cNvPr id="20493" name="AutoShape 26"/>
            <p:cNvSpPr>
              <a:spLocks noChangeArrowheads="1"/>
            </p:cNvSpPr>
            <p:nvPr/>
          </p:nvSpPr>
          <p:spPr bwMode="auto">
            <a:xfrm>
              <a:off x="4914" y="2473"/>
              <a:ext cx="241" cy="674"/>
            </a:xfrm>
            <a:prstGeom prst="downArrow">
              <a:avLst>
                <a:gd name="adj1" fmla="val 50000"/>
                <a:gd name="adj2" fmla="val 69917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FFD28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Text Box 27"/>
            <p:cNvSpPr txBox="1">
              <a:spLocks noChangeArrowheads="1"/>
            </p:cNvSpPr>
            <p:nvPr/>
          </p:nvSpPr>
          <p:spPr bwMode="auto">
            <a:xfrm>
              <a:off x="4051" y="2074"/>
              <a:ext cx="1709" cy="6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 (Arabic)" pitchFamily="26" charset="-78"/>
                </a:defRPr>
              </a:lvl9pPr>
            </a:lstStyle>
            <a:p>
              <a:pPr algn="l">
                <a:lnSpc>
                  <a:spcPct val="75000"/>
                </a:lnSpc>
                <a:spcBef>
                  <a:spcPct val="75000"/>
                </a:spcBef>
              </a:pPr>
              <a:r>
                <a:rPr lang="en-US" altLang="ar-SA" sz="2800">
                  <a:latin typeface="Arial Rounded MT Bold" pitchFamily="34" charset="0"/>
                </a:rPr>
                <a:t>horizontal position of insertion point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1B331828-ADDC-4F4D-845E-CB042AA6AC12}" type="slidenum">
              <a:rPr lang="en-US" altLang="en-US" sz="1400"/>
              <a:pPr/>
              <a:t>19</a:t>
            </a:fld>
            <a:endParaRPr lang="en-US" altLang="en-US" sz="1400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AutoCorrect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Part of Office 97 </a:t>
            </a:r>
            <a:r>
              <a:rPr lang="en-US" altLang="ar-SA" i="1" smtClean="0"/>
              <a:t>IntelliSense </a:t>
            </a:r>
            <a:r>
              <a:rPr lang="en-US" altLang="ar-SA" smtClean="0"/>
              <a:t>feature</a:t>
            </a:r>
          </a:p>
          <a:p>
            <a:r>
              <a:rPr lang="en-US" altLang="ar-SA" smtClean="0"/>
              <a:t>Makes basic assumptions about text user is typing</a:t>
            </a:r>
          </a:p>
          <a:p>
            <a:r>
              <a:rPr lang="en-US" altLang="ar-SA" smtClean="0"/>
              <a:t>Uses assumptions to automatically identify and correct an entry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47023E33-2BC3-4F23-96B0-CC57A72E7307}" type="slidenum">
              <a:rPr lang="en-US" altLang="en-US" sz="1400"/>
              <a:pPr/>
              <a:t>2</a:t>
            </a:fld>
            <a:endParaRPr lang="en-US" altLang="en-US" sz="1400"/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Overview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Definition of Word Processing</a:t>
            </a:r>
          </a:p>
          <a:p>
            <a:r>
              <a:rPr lang="en-US" altLang="ar-SA" smtClean="0"/>
              <a:t>Advantages of Using a Word Processor</a:t>
            </a:r>
          </a:p>
          <a:p>
            <a:r>
              <a:rPr lang="en-US" altLang="ar-SA" smtClean="0"/>
              <a:t>Word Processing Terminology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982B78C3-B02B-437D-A505-EF84B0BBEDF0}" type="slidenum">
              <a:rPr lang="en-US" altLang="en-US" sz="1400"/>
              <a:pPr/>
              <a:t>20</a:t>
            </a:fld>
            <a:endParaRPr lang="en-US" altLang="en-US" sz="1400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AutoCorrect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Corrects for capitalization and spelling</a:t>
            </a:r>
          </a:p>
          <a:p>
            <a:r>
              <a:rPr lang="en-US" altLang="ar-SA" smtClean="0"/>
              <a:t>Can prompt user by finishing common phrases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69DA28B6-1C48-4112-B5CA-5A3E1E0AAE3F}" type="slidenum">
              <a:rPr lang="en-US" altLang="en-US" sz="1400"/>
              <a:pPr/>
              <a:t>21</a:t>
            </a:fld>
            <a:endParaRPr lang="en-US" altLang="en-US" sz="140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Spelling and Grammar Checkers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Automatically advises user of misspelled words or incorrect grammar</a:t>
            </a:r>
          </a:p>
          <a:p>
            <a:r>
              <a:rPr lang="en-US" altLang="ar-SA" smtClean="0"/>
              <a:t>Spelling Checker compares typed words to those in a main dictionary</a:t>
            </a:r>
          </a:p>
          <a:p>
            <a:pPr lvl="1"/>
            <a:r>
              <a:rPr lang="en-US" altLang="ar-SA" smtClean="0"/>
              <a:t>Those failing to match are identified as misspelled</a:t>
            </a:r>
          </a:p>
          <a:p>
            <a:pPr lvl="1"/>
            <a:r>
              <a:rPr lang="en-US" altLang="ar-SA" smtClean="0"/>
              <a:t>User can then correct herself or choose from menu of suggested words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34FEF711-679C-4416-ACCA-04E0BC2FF03E}" type="slidenum">
              <a:rPr lang="en-US" altLang="en-US" sz="1400"/>
              <a:pPr/>
              <a:t>22</a:t>
            </a:fld>
            <a:endParaRPr lang="en-US" altLang="en-US" sz="1400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Spelling and Grammar Checkers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Grammar Checker looks for incorrect verb and tense agreements, verb forms, commonly confused words and others</a:t>
            </a:r>
          </a:p>
          <a:p>
            <a:pPr lvl="1"/>
            <a:r>
              <a:rPr lang="en-US" altLang="ar-SA" smtClean="0"/>
              <a:t>Words and phrases identified with a wavy green line</a:t>
            </a:r>
          </a:p>
          <a:p>
            <a:pPr lvl="1"/>
            <a:r>
              <a:rPr lang="en-US" altLang="ar-SA" smtClean="0"/>
              <a:t>User can then edit, or choose from a menu of suggested changes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3F47B4FF-C969-4913-8B43-23AD7B5623DF}" type="slidenum">
              <a:rPr lang="en-US" altLang="en-US" sz="1400"/>
              <a:pPr/>
              <a:t>23</a:t>
            </a:fld>
            <a:endParaRPr lang="en-US" altLang="en-US" sz="1400"/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Inserting and Deleting Blank Lines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If insertion point is on a line above another line, and at the beginning or end of the line, press Enter key to</a:t>
            </a:r>
          </a:p>
          <a:p>
            <a:r>
              <a:rPr lang="en-US" altLang="ar-SA" smtClean="0"/>
              <a:t>Two ways of deleting a blank line</a:t>
            </a:r>
          </a:p>
          <a:p>
            <a:pPr lvl="1"/>
            <a:r>
              <a:rPr lang="en-US" altLang="ar-SA" smtClean="0"/>
              <a:t>Pressing the delete key</a:t>
            </a:r>
          </a:p>
          <a:p>
            <a:pPr lvl="1"/>
            <a:r>
              <a:rPr lang="en-US" altLang="ar-SA" smtClean="0"/>
              <a:t>Click on Edit, Clear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18266D43-BE5E-4810-999C-9753B3DB35D9}" type="slidenum">
              <a:rPr lang="en-US" altLang="en-US" sz="1400"/>
              <a:pPr/>
              <a:t>24</a:t>
            </a:fld>
            <a:endParaRPr lang="en-US" altLang="en-US" sz="1400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Inserting Characters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Move your cursor to the insert area</a:t>
            </a:r>
          </a:p>
          <a:p>
            <a:r>
              <a:rPr lang="en-US" altLang="ar-SA" smtClean="0"/>
              <a:t>Type in the text desired</a:t>
            </a:r>
          </a:p>
          <a:p>
            <a:r>
              <a:rPr lang="en-US" altLang="ar-SA" smtClean="0"/>
              <a:t>Add spaces if necessary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37A683DD-347B-4336-AE0A-BFA4FCA946A8}" type="slidenum">
              <a:rPr lang="en-US" altLang="en-US" sz="1400"/>
              <a:pPr/>
              <a:t>25</a:t>
            </a:fld>
            <a:endParaRPr lang="en-US" altLang="en-US" sz="1400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Deleting Words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Position your insertion cursor and press the Control Delete key</a:t>
            </a:r>
          </a:p>
          <a:p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67DD55F3-FF3B-40A2-BC0E-860C5565438A}" type="slidenum">
              <a:rPr lang="en-US" altLang="en-US" sz="1400"/>
              <a:pPr/>
              <a:t>26</a:t>
            </a:fld>
            <a:endParaRPr lang="en-US" altLang="en-US" sz="1400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Word Wrap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Feature that automatically decides where to end a line</a:t>
            </a:r>
          </a:p>
          <a:p>
            <a:r>
              <a:rPr lang="en-US" altLang="ar-SA" smtClean="0"/>
              <a:t>Text is “wrapped” to next line based on margin settings</a:t>
            </a:r>
          </a:p>
          <a:p>
            <a:r>
              <a:rPr lang="en-US" altLang="ar-SA" smtClean="0"/>
              <a:t>Saves time - pressing Enter key only when starting new paragraph or inserting blank 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61037B0D-4E69-42E7-A41D-195654BCE377}" type="slidenum">
              <a:rPr lang="en-US" altLang="en-US" sz="1400"/>
              <a:pPr/>
              <a:t>27</a:t>
            </a:fld>
            <a:endParaRPr lang="en-US" altLang="en-US" sz="1400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Moving Around the Document Window  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Closing and Saving Files  </a:t>
            </a:r>
          </a:p>
          <a:p>
            <a:r>
              <a:rPr lang="en-US" altLang="ar-SA" smtClean="0"/>
              <a:t>Moving Through a Document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61CEEE4C-BD66-412A-A526-952F0C271A31}" type="slidenum">
              <a:rPr lang="en-US" altLang="en-US" sz="1400"/>
              <a:pPr/>
              <a:t>28</a:t>
            </a:fld>
            <a:endParaRPr lang="en-US" altLang="en-US" sz="1400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Opening, Closing and Saving Files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Closing</a:t>
            </a:r>
          </a:p>
          <a:p>
            <a:pPr lvl="1"/>
            <a:r>
              <a:rPr lang="en-US" altLang="ar-SA" smtClean="0"/>
              <a:t>File, Close menu command</a:t>
            </a:r>
          </a:p>
          <a:p>
            <a:pPr lvl="1"/>
            <a:r>
              <a:rPr lang="en-US" altLang="ar-SA" smtClean="0"/>
              <a:t>File Close button</a:t>
            </a:r>
          </a:p>
          <a:p>
            <a:r>
              <a:rPr lang="en-US" altLang="ar-SA" smtClean="0"/>
              <a:t>Saving</a:t>
            </a:r>
          </a:p>
          <a:p>
            <a:pPr lvl="1"/>
            <a:r>
              <a:rPr lang="en-US" altLang="ar-SA" smtClean="0"/>
              <a:t>File, Save and Save menu commands</a:t>
            </a:r>
          </a:p>
          <a:p>
            <a:pPr lvl="1"/>
            <a:r>
              <a:rPr lang="en-US" altLang="ar-SA" smtClean="0"/>
              <a:t>Diskette file save icon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A60EBEE9-E512-4227-994B-5B632298E785}" type="slidenum">
              <a:rPr lang="en-US" altLang="en-US" sz="1400"/>
              <a:pPr/>
              <a:t>29</a:t>
            </a:fld>
            <a:endParaRPr lang="en-US" altLang="en-US" sz="1400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Moving Through a Document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Moving mouse</a:t>
            </a:r>
          </a:p>
          <a:p>
            <a:r>
              <a:rPr lang="en-US" altLang="ar-SA" smtClean="0"/>
              <a:t>PgUp and PgDn keys</a:t>
            </a:r>
          </a:p>
          <a:p>
            <a:r>
              <a:rPr lang="en-US" altLang="ar-SA" smtClean="0"/>
              <a:t>Vertical scroll bar and buttons</a:t>
            </a:r>
          </a:p>
          <a:p>
            <a:r>
              <a:rPr lang="en-US" altLang="ar-SA" smtClean="0"/>
              <a:t>Horizontal scroll bar and buttons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2B489FE1-4770-4E2B-88D9-0F886DAFC4F1}" type="slidenum">
              <a:rPr lang="en-US" altLang="en-US" sz="1400"/>
              <a:pPr/>
              <a:t>3</a:t>
            </a:fld>
            <a:endParaRPr lang="en-US" altLang="en-US" sz="1400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Definition of Word Processing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Manipulates text data to produce a  letter, report, memo or any other type of correspondence</a:t>
            </a:r>
          </a:p>
          <a:p>
            <a:r>
              <a:rPr lang="en-US" altLang="ar-SA" smtClean="0"/>
              <a:t>Grouping of related words, sentences and paragraphs is a document</a:t>
            </a:r>
          </a:p>
          <a:p>
            <a:r>
              <a:rPr lang="en-US" altLang="ar-SA" smtClean="0"/>
              <a:t>Create, modify, store, retrieve and print all or part of document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2A2108E6-799D-4126-A0DA-A36A16EEA690}" type="slidenum">
              <a:rPr lang="en-US" altLang="en-US" sz="1400"/>
              <a:pPr/>
              <a:t>30</a:t>
            </a:fld>
            <a:endParaRPr lang="en-US" altLang="en-US" sz="1400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Editing Key Summary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Key</a:t>
            </a:r>
            <a:endParaRPr lang="en-US" altLang="ar-SA" smtClean="0"/>
          </a:p>
          <a:p>
            <a:r>
              <a:rPr lang="en-US" altLang="ar-SA" smtClean="0"/>
              <a:t>Ctrl + Delete</a:t>
            </a:r>
          </a:p>
        </p:txBody>
      </p:sp>
      <p:sp>
        <p:nvSpPr>
          <p:cNvPr id="32773" name="Rectangle 4"/>
          <p:cNvSpPr>
            <a:spLocks noGrp="1" noChangeArrowheads="1"/>
          </p:cNvSpPr>
          <p:nvPr>
            <p:ph type="body" sz="half" idx="2"/>
          </p:nvPr>
        </p:nvSpPr>
        <p:spPr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Action</a:t>
            </a:r>
            <a:endParaRPr lang="en-US" altLang="ar-SA" smtClean="0"/>
          </a:p>
          <a:p>
            <a:r>
              <a:rPr lang="en-US" altLang="ar-SA" smtClean="0"/>
              <a:t>Deletes word to the right of insertion 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CAFF68A7-EB85-4C52-88B5-1C8C3E9ED1E7}" type="slidenum">
              <a:rPr lang="en-US" altLang="en-US" sz="1400"/>
              <a:pPr/>
              <a:t>31</a:t>
            </a:fld>
            <a:endParaRPr lang="en-US" altLang="en-US" sz="1400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Editing Key Summary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Key</a:t>
            </a:r>
            <a:endParaRPr lang="en-US" altLang="ar-SA" smtClean="0"/>
          </a:p>
          <a:p>
            <a:r>
              <a:rPr lang="en-US" altLang="ar-SA" smtClean="0"/>
              <a:t>Ctrl + Delete</a:t>
            </a:r>
            <a:br>
              <a:rPr lang="en-US" altLang="ar-SA" smtClean="0"/>
            </a:br>
            <a:r>
              <a:rPr lang="en-US" altLang="ar-SA" smtClean="0"/>
              <a:t/>
            </a:r>
            <a:br>
              <a:rPr lang="en-US" altLang="ar-SA" smtClean="0"/>
            </a:br>
            <a:endParaRPr lang="en-US" altLang="ar-SA" smtClean="0"/>
          </a:p>
          <a:p>
            <a:r>
              <a:rPr lang="en-US" altLang="ar-SA" smtClean="0"/>
              <a:t>Enter</a:t>
            </a:r>
            <a:br>
              <a:rPr lang="en-US" altLang="ar-SA" smtClean="0"/>
            </a:br>
            <a:endParaRPr lang="en-US" altLang="ar-SA" smtClean="0"/>
          </a:p>
        </p:txBody>
      </p:sp>
      <p:sp>
        <p:nvSpPr>
          <p:cNvPr id="33797" name="Rectangle 4"/>
          <p:cNvSpPr>
            <a:spLocks noGrp="1" noChangeArrowheads="1"/>
          </p:cNvSpPr>
          <p:nvPr>
            <p:ph type="body" sz="half" idx="2"/>
          </p:nvPr>
        </p:nvSpPr>
        <p:spPr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Action</a:t>
            </a:r>
            <a:endParaRPr lang="en-US" altLang="ar-SA" smtClean="0"/>
          </a:p>
          <a:p>
            <a:r>
              <a:rPr lang="en-US" altLang="ar-SA" smtClean="0"/>
              <a:t>Deletes word to the right of insertion point</a:t>
            </a:r>
          </a:p>
          <a:p>
            <a:r>
              <a:rPr lang="en-US" altLang="ar-SA" smtClean="0"/>
              <a:t>Ends a line and moves insertion point to next line or inserts a blank 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88DAE25F-A28B-44A7-BA15-10401BD612D6}" type="slidenum">
              <a:rPr lang="en-US" altLang="en-US" sz="1400"/>
              <a:pPr/>
              <a:t>32</a:t>
            </a:fld>
            <a:endParaRPr lang="en-US" altLang="en-US" sz="1400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Editing Key Summary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524000"/>
            <a:ext cx="3810000" cy="4764088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Key</a:t>
            </a:r>
            <a:endParaRPr lang="en-US" altLang="ar-SA" smtClean="0"/>
          </a:p>
          <a:p>
            <a:r>
              <a:rPr lang="en-US" altLang="ar-SA" smtClean="0"/>
              <a:t>&lt;-Backspace</a:t>
            </a:r>
          </a:p>
        </p:txBody>
      </p:sp>
      <p:sp>
        <p:nvSpPr>
          <p:cNvPr id="3482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524000"/>
            <a:ext cx="3827463" cy="47625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Action</a:t>
            </a:r>
            <a:endParaRPr lang="en-US" altLang="ar-SA" smtClean="0"/>
          </a:p>
          <a:p>
            <a:r>
              <a:rPr lang="en-US" altLang="ar-SA" smtClean="0"/>
              <a:t>Deletes character to the left of insertion 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C36E7A10-9DF5-49F1-8935-839A55DA71A5}" type="slidenum">
              <a:rPr lang="en-US" altLang="en-US" sz="1400"/>
              <a:pPr/>
              <a:t>33</a:t>
            </a:fld>
            <a:endParaRPr lang="en-US" altLang="en-US" sz="1400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Editing Key Summary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524000"/>
            <a:ext cx="3810000" cy="4764088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Key</a:t>
            </a:r>
          </a:p>
          <a:p>
            <a:r>
              <a:rPr lang="en-US" altLang="ar-SA" smtClean="0"/>
              <a:t>&lt;-Backspace</a:t>
            </a:r>
            <a:br>
              <a:rPr lang="en-US" altLang="ar-SA" smtClean="0"/>
            </a:br>
            <a:r>
              <a:rPr lang="en-US" altLang="ar-SA" smtClean="0"/>
              <a:t/>
            </a:r>
            <a:br>
              <a:rPr lang="en-US" altLang="ar-SA" smtClean="0"/>
            </a:br>
            <a:endParaRPr lang="en-US" altLang="ar-SA" smtClean="0"/>
          </a:p>
          <a:p>
            <a:r>
              <a:rPr lang="en-US" altLang="ar-SA" smtClean="0"/>
              <a:t>Delete</a:t>
            </a:r>
            <a:br>
              <a:rPr lang="en-US" altLang="ar-SA" smtClean="0"/>
            </a:br>
            <a:endParaRPr lang="en-US" altLang="ar-SA" smtClean="0"/>
          </a:p>
        </p:txBody>
      </p:sp>
      <p:sp>
        <p:nvSpPr>
          <p:cNvPr id="3584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524000"/>
            <a:ext cx="3827463" cy="47625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Action</a:t>
            </a:r>
            <a:endParaRPr lang="en-US" altLang="ar-SA" smtClean="0"/>
          </a:p>
          <a:p>
            <a:r>
              <a:rPr lang="en-US" altLang="ar-SA" smtClean="0"/>
              <a:t>Deletes character to the left of insertion point</a:t>
            </a:r>
          </a:p>
          <a:p>
            <a:r>
              <a:rPr lang="en-US" altLang="ar-SA" smtClean="0"/>
              <a:t>Deletes character to right of insertion 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3C034A65-7296-485D-A5D1-1F20F61763F0}" type="slidenum">
              <a:rPr lang="en-US" altLang="en-US" sz="1400"/>
              <a:pPr/>
              <a:t>34</a:t>
            </a:fld>
            <a:endParaRPr lang="en-US" altLang="en-US" sz="1400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Editing Key Summary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524000"/>
            <a:ext cx="3810000" cy="4764088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Key</a:t>
            </a:r>
          </a:p>
          <a:p>
            <a:r>
              <a:rPr lang="en-US" altLang="ar-SA" smtClean="0"/>
              <a:t>&lt;-Backspace</a:t>
            </a:r>
            <a:br>
              <a:rPr lang="en-US" altLang="ar-SA" smtClean="0"/>
            </a:br>
            <a:r>
              <a:rPr lang="en-US" altLang="ar-SA" smtClean="0"/>
              <a:t/>
            </a:r>
            <a:br>
              <a:rPr lang="en-US" altLang="ar-SA" smtClean="0"/>
            </a:br>
            <a:endParaRPr lang="en-US" altLang="ar-SA" smtClean="0"/>
          </a:p>
          <a:p>
            <a:r>
              <a:rPr lang="en-US" altLang="ar-SA" smtClean="0"/>
              <a:t>Delete</a:t>
            </a:r>
            <a:br>
              <a:rPr lang="en-US" altLang="ar-SA" smtClean="0"/>
            </a:br>
            <a:r>
              <a:rPr lang="en-US" altLang="ar-SA" smtClean="0"/>
              <a:t/>
            </a:r>
            <a:br>
              <a:rPr lang="en-US" altLang="ar-SA" smtClean="0"/>
            </a:br>
            <a:endParaRPr lang="en-US" altLang="ar-SA" smtClean="0"/>
          </a:p>
          <a:p>
            <a:r>
              <a:rPr lang="en-US" altLang="ar-SA" smtClean="0"/>
              <a:t>Ctrl + &lt;-Backspace</a:t>
            </a:r>
            <a:br>
              <a:rPr lang="en-US" altLang="ar-SA" smtClean="0"/>
            </a:br>
            <a:endParaRPr lang="en-US" altLang="ar-SA" smtClean="0"/>
          </a:p>
        </p:txBody>
      </p:sp>
      <p:sp>
        <p:nvSpPr>
          <p:cNvPr id="3686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524000"/>
            <a:ext cx="3827463" cy="47625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Action</a:t>
            </a:r>
            <a:endParaRPr lang="en-US" altLang="ar-SA" smtClean="0"/>
          </a:p>
          <a:p>
            <a:r>
              <a:rPr lang="en-US" altLang="ar-SA" smtClean="0"/>
              <a:t>Deletes character to the left of insertion point</a:t>
            </a:r>
          </a:p>
          <a:p>
            <a:r>
              <a:rPr lang="en-US" altLang="ar-SA" smtClean="0"/>
              <a:t>Deletes character to right of insertion point</a:t>
            </a:r>
          </a:p>
          <a:p>
            <a:r>
              <a:rPr lang="en-US" altLang="ar-SA" smtClean="0"/>
              <a:t>Deletes word to left of insertion 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4709EFDC-564A-4FED-B9D4-1DB15F67C8BF}" type="slidenum">
              <a:rPr lang="en-US" altLang="en-US" sz="1400"/>
              <a:pPr/>
              <a:t>35</a:t>
            </a:fld>
            <a:endParaRPr lang="en-US" altLang="en-US" sz="1400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Editing Key Summary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sz="half" idx="1"/>
          </p:nvPr>
        </p:nvSpPr>
        <p:spPr>
          <a:extLst>
            <a:ext uri="{91240B29-F687-4F45-9708-019B960494DF}">
              <a14:hiddenLine xmlns:a14="http://schemas.microsoft.com/office/drawing/2010/main" w="57150" cmpd="sng">
                <a:solidFill>
                  <a:srgbClr val="CC99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Key</a:t>
            </a:r>
            <a:endParaRPr lang="en-US" altLang="ar-SA" smtClean="0"/>
          </a:p>
          <a:p>
            <a:r>
              <a:rPr lang="en-US" altLang="ar-SA" smtClean="0"/>
              <a:t>Edit, Undo</a:t>
            </a:r>
          </a:p>
        </p:txBody>
      </p:sp>
      <p:sp>
        <p:nvSpPr>
          <p:cNvPr id="37893" name="Rectangle 4"/>
          <p:cNvSpPr>
            <a:spLocks noGrp="1" noChangeArrowheads="1"/>
          </p:cNvSpPr>
          <p:nvPr>
            <p:ph type="body" sz="half" idx="2"/>
          </p:nvPr>
        </p:nvSpPr>
        <p:spPr>
          <a:extLst>
            <a:ext uri="{91240B29-F687-4F45-9708-019B960494DF}">
              <a14:hiddenLine xmlns:a14="http://schemas.microsoft.com/office/drawing/2010/main" w="57150" cmpd="sng">
                <a:solidFill>
                  <a:srgbClr val="CC99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Action</a:t>
            </a:r>
          </a:p>
          <a:p>
            <a:r>
              <a:rPr lang="en-US" altLang="ar-SA" smtClean="0"/>
              <a:t>Reverses your last action or command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EC1FADD0-0D9D-44A5-826F-D233952CA229}" type="slidenum">
              <a:rPr lang="en-US" altLang="en-US" sz="1400"/>
              <a:pPr/>
              <a:t>36</a:t>
            </a:fld>
            <a:endParaRPr lang="en-US" altLang="en-US" sz="1400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Editing Key Summary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sz="half" idx="1"/>
          </p:nvPr>
        </p:nvSpPr>
        <p:spPr>
          <a:extLst>
            <a:ext uri="{91240B29-F687-4F45-9708-019B960494DF}">
              <a14:hiddenLine xmlns:a14="http://schemas.microsoft.com/office/drawing/2010/main" w="57150" cmpd="sng">
                <a:solidFill>
                  <a:srgbClr val="CC99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Key</a:t>
            </a:r>
            <a:endParaRPr lang="en-US" altLang="ar-SA" smtClean="0"/>
          </a:p>
          <a:p>
            <a:r>
              <a:rPr lang="en-US" altLang="ar-SA" smtClean="0"/>
              <a:t>Edit, Undo</a:t>
            </a:r>
            <a:br>
              <a:rPr lang="en-US" altLang="ar-SA" smtClean="0"/>
            </a:br>
            <a:endParaRPr lang="en-US" altLang="ar-SA" smtClean="0"/>
          </a:p>
          <a:p>
            <a:r>
              <a:rPr lang="en-US" altLang="ar-SA" smtClean="0"/>
              <a:t>Edit, Redo</a:t>
            </a:r>
          </a:p>
        </p:txBody>
      </p:sp>
      <p:sp>
        <p:nvSpPr>
          <p:cNvPr id="38917" name="Rectangle 4"/>
          <p:cNvSpPr>
            <a:spLocks noGrp="1" noChangeArrowheads="1"/>
          </p:cNvSpPr>
          <p:nvPr>
            <p:ph type="body" sz="half" idx="2"/>
          </p:nvPr>
        </p:nvSpPr>
        <p:spPr>
          <a:extLst>
            <a:ext uri="{91240B29-F687-4F45-9708-019B960494DF}">
              <a14:hiddenLine xmlns:a14="http://schemas.microsoft.com/office/drawing/2010/main" w="57150" cmpd="sng">
                <a:solidFill>
                  <a:srgbClr val="CC99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i="1" u="sng" smtClean="0"/>
              <a:t>Action</a:t>
            </a:r>
          </a:p>
          <a:p>
            <a:r>
              <a:rPr lang="en-US" altLang="ar-SA" smtClean="0"/>
              <a:t>Reverses your last action or command</a:t>
            </a:r>
          </a:p>
          <a:p>
            <a:r>
              <a:rPr lang="en-US" altLang="ar-SA" smtClean="0"/>
              <a:t>Reverses the effects of Undo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2799502C-5F61-401B-9DAC-7A86EC9DF7B1}" type="slidenum">
              <a:rPr lang="en-US" altLang="en-US" sz="1400"/>
              <a:pPr/>
              <a:t>37</a:t>
            </a:fld>
            <a:endParaRPr lang="en-US" altLang="en-US" sz="1400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Displaying Special Characters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Normally hidden characters that display text characteristics</a:t>
            </a:r>
          </a:p>
          <a:p>
            <a:r>
              <a:rPr lang="en-US" altLang="ar-SA" smtClean="0"/>
              <a:t>Examples</a:t>
            </a:r>
          </a:p>
          <a:p>
            <a:pPr lvl="1"/>
            <a:r>
              <a:rPr lang="en-US" altLang="ar-SA" smtClean="0"/>
              <a:t>Paragraph symbol</a:t>
            </a:r>
          </a:p>
          <a:p>
            <a:pPr lvl="1"/>
            <a:r>
              <a:rPr lang="en-US" altLang="ar-SA" smtClean="0"/>
              <a:t>Dots for spacebar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EF1599C7-015D-4A9C-90BF-24E47368289F}" type="slidenum">
              <a:rPr lang="en-US" altLang="en-US" sz="1400"/>
              <a:pPr/>
              <a:t>38</a:t>
            </a:fld>
            <a:endParaRPr lang="en-US" altLang="en-US" sz="1400"/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48179809-7DF2-4FC2-B1D7-45D9735FF1EF}" type="slidenum">
              <a:rPr lang="en-US" altLang="en-US" sz="1400"/>
              <a:pPr/>
              <a:t>39</a:t>
            </a:fld>
            <a:endParaRPr lang="en-US" altLang="en-US" sz="1400"/>
          </a:p>
        </p:txBody>
      </p:sp>
      <p:pic>
        <p:nvPicPr>
          <p:cNvPr id="4198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8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4" t="29167" r="3125" b="8888"/>
          <a:stretch>
            <a:fillRect/>
          </a:stretch>
        </p:blipFill>
        <p:spPr bwMode="auto">
          <a:xfrm>
            <a:off x="361950" y="1354138"/>
            <a:ext cx="8439150" cy="424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98C93581-385B-4585-A382-C5F8668AB20F}" type="slidenum">
              <a:rPr lang="en-US" altLang="en-US" sz="1400"/>
              <a:pPr/>
              <a:t>4</a:t>
            </a:fld>
            <a:endParaRPr lang="en-US" altLang="en-US" sz="1400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Advantages of Using a Word Processor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It won’t improve your typing speed</a:t>
            </a:r>
          </a:p>
          <a:p>
            <a:r>
              <a:rPr lang="en-US" altLang="ar-SA" smtClean="0"/>
              <a:t>Does make it easier to correct and modify the document</a:t>
            </a:r>
          </a:p>
          <a:p>
            <a:r>
              <a:rPr lang="en-US" altLang="ar-SA" smtClean="0"/>
              <a:t>Word wrap eliminates concern about where to end a line</a:t>
            </a:r>
          </a:p>
          <a:p>
            <a:r>
              <a:rPr lang="en-US" altLang="ar-SA" smtClean="0"/>
              <a:t>Particularly powerful for editing a document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62EC75B1-D220-48E2-8CA1-4A2DACA3BC40}" type="slidenum">
              <a:rPr lang="en-US" altLang="en-US" sz="1400"/>
              <a:pPr/>
              <a:t>40</a:t>
            </a:fld>
            <a:endParaRPr lang="en-US" altLang="en-US" sz="1400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Selecting Text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38325"/>
            <a:ext cx="3810000" cy="4681538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To select a word:</a:t>
            </a:r>
            <a:endParaRPr lang="en-US" altLang="ar-SA" sz="3200" smtClean="0"/>
          </a:p>
          <a:p>
            <a:r>
              <a:rPr lang="en-US" altLang="ar-SA" smtClean="0"/>
              <a:t>Multiple paragraphs</a:t>
            </a:r>
            <a:br>
              <a:rPr lang="en-US" altLang="ar-SA" smtClean="0"/>
            </a:br>
            <a:endParaRPr lang="en-US" altLang="ar-SA" smtClean="0"/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838325"/>
            <a:ext cx="3894138" cy="4683125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Procedure:</a:t>
            </a:r>
          </a:p>
          <a:p>
            <a:r>
              <a:rPr lang="en-US" altLang="ar-SA" smtClean="0"/>
              <a:t>Drag in the selection bar next to the paragraphs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B321D72C-E578-4C19-8567-5AA43135A480}" type="slidenum">
              <a:rPr lang="en-US" altLang="en-US" sz="1400"/>
              <a:pPr/>
              <a:t>41</a:t>
            </a:fld>
            <a:endParaRPr lang="en-US" altLang="en-US" sz="1400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Selecting Text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38325"/>
            <a:ext cx="3810000" cy="4681538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To select a word:</a:t>
            </a:r>
            <a:endParaRPr lang="en-US" altLang="ar-SA" sz="3200" smtClean="0"/>
          </a:p>
          <a:p>
            <a:r>
              <a:rPr lang="en-US" altLang="ar-SA" smtClean="0"/>
              <a:t>Multiple paragraphs</a:t>
            </a:r>
            <a:br>
              <a:rPr lang="en-US" altLang="ar-SA" smtClean="0"/>
            </a:br>
            <a:endParaRPr lang="en-US" altLang="ar-SA" smtClean="0"/>
          </a:p>
          <a:p>
            <a:endParaRPr lang="en-US" altLang="ar-SA" smtClean="0"/>
          </a:p>
          <a:p>
            <a:r>
              <a:rPr lang="en-US" altLang="ar-SA" smtClean="0"/>
              <a:t>Document</a:t>
            </a:r>
          </a:p>
          <a:p>
            <a:endParaRPr lang="en-US" altLang="ar-SA" smtClean="0"/>
          </a:p>
          <a:p>
            <a:endParaRPr lang="en-US" altLang="en-US" smtClean="0"/>
          </a:p>
        </p:txBody>
      </p:sp>
      <p:sp>
        <p:nvSpPr>
          <p:cNvPr id="4403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838325"/>
            <a:ext cx="3894138" cy="4683125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Procedure:</a:t>
            </a:r>
          </a:p>
          <a:p>
            <a:r>
              <a:rPr lang="en-US" altLang="ar-SA" smtClean="0"/>
              <a:t>Drag in the selection bar next to the paragraphs</a:t>
            </a:r>
          </a:p>
          <a:p>
            <a:endParaRPr lang="en-US" altLang="ar-SA" smtClean="0"/>
          </a:p>
          <a:p>
            <a:r>
              <a:rPr lang="en-US" altLang="ar-SA" smtClean="0"/>
              <a:t>Triple-click in the selection bar or press Ctrl and click in the selection bar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DD3A09C3-9D8B-4CB5-94CF-04B682E5A21E}" type="slidenum">
              <a:rPr lang="en-US" altLang="en-US" sz="1400"/>
              <a:pPr/>
              <a:t>42</a:t>
            </a:fld>
            <a:endParaRPr lang="en-US" altLang="en-US" sz="1400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Selecting Text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38325"/>
            <a:ext cx="3810000" cy="43434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To select a word:</a:t>
            </a:r>
            <a:endParaRPr lang="en-US" altLang="ar-SA" sz="3200" smtClean="0"/>
          </a:p>
          <a:p>
            <a:r>
              <a:rPr lang="en-US" altLang="ar-SA" smtClean="0"/>
              <a:t>Word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838325"/>
            <a:ext cx="3810000" cy="43434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Procedure:</a:t>
            </a:r>
          </a:p>
          <a:p>
            <a:r>
              <a:rPr lang="en-US" altLang="ar-SA" smtClean="0"/>
              <a:t>Double-click in the word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9821D23B-F52B-4106-89C6-0A25EC280BCA}" type="slidenum">
              <a:rPr lang="en-US" altLang="en-US" sz="1400"/>
              <a:pPr/>
              <a:t>43</a:t>
            </a:fld>
            <a:endParaRPr lang="en-US" altLang="en-US" sz="1400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Selecting Text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38325"/>
            <a:ext cx="3810000" cy="43434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To select a word:</a:t>
            </a:r>
          </a:p>
          <a:p>
            <a:r>
              <a:rPr lang="en-US" altLang="ar-SA" smtClean="0"/>
              <a:t>Word</a:t>
            </a:r>
            <a:br>
              <a:rPr lang="en-US" altLang="ar-SA" smtClean="0"/>
            </a:br>
            <a:endParaRPr lang="en-US" altLang="ar-SA" smtClean="0"/>
          </a:p>
          <a:p>
            <a:r>
              <a:rPr lang="en-US" altLang="ar-SA" smtClean="0"/>
              <a:t>Sentence</a:t>
            </a:r>
            <a:br>
              <a:rPr lang="en-US" altLang="ar-SA" smtClean="0"/>
            </a:br>
            <a:endParaRPr lang="en-US" altLang="ar-SA" smtClean="0"/>
          </a:p>
        </p:txBody>
      </p:sp>
      <p:sp>
        <p:nvSpPr>
          <p:cNvPr id="4608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838325"/>
            <a:ext cx="3810000" cy="43434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Procedure:</a:t>
            </a:r>
          </a:p>
          <a:p>
            <a:r>
              <a:rPr lang="en-US" altLang="ar-SA" smtClean="0"/>
              <a:t>Double-click in the word</a:t>
            </a:r>
          </a:p>
          <a:p>
            <a:r>
              <a:rPr lang="en-US" altLang="ar-SA" smtClean="0"/>
              <a:t>Press Ctrl and click within the sentence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E2D36314-A55B-4A79-9C2F-CB59E6BE050E}" type="slidenum">
              <a:rPr lang="en-US" altLang="en-US" sz="1400"/>
              <a:pPr/>
              <a:t>44</a:t>
            </a:fld>
            <a:endParaRPr lang="en-US" altLang="en-US" sz="1400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Selecting Text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38325"/>
            <a:ext cx="3810000" cy="43434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To select a word:</a:t>
            </a:r>
          </a:p>
          <a:p>
            <a:r>
              <a:rPr lang="en-US" altLang="ar-SA" smtClean="0"/>
              <a:t>Word</a:t>
            </a:r>
            <a:br>
              <a:rPr lang="en-US" altLang="ar-SA" smtClean="0"/>
            </a:br>
            <a:endParaRPr lang="en-US" altLang="ar-SA" smtClean="0"/>
          </a:p>
          <a:p>
            <a:r>
              <a:rPr lang="en-US" altLang="ar-SA" smtClean="0"/>
              <a:t>Sentence</a:t>
            </a:r>
            <a:br>
              <a:rPr lang="en-US" altLang="ar-SA" smtClean="0"/>
            </a:br>
            <a:endParaRPr lang="en-US" altLang="ar-SA" smtClean="0"/>
          </a:p>
          <a:p>
            <a:endParaRPr lang="en-US" altLang="ar-SA" smtClean="0"/>
          </a:p>
          <a:p>
            <a:r>
              <a:rPr lang="en-US" altLang="ar-SA" smtClean="0"/>
              <a:t>Line</a:t>
            </a:r>
          </a:p>
          <a:p>
            <a:endParaRPr lang="en-US" altLang="ar-SA" smtClean="0"/>
          </a:p>
          <a:p>
            <a:endParaRPr lang="en-US" altLang="en-US" smtClean="0"/>
          </a:p>
        </p:txBody>
      </p:sp>
      <p:sp>
        <p:nvSpPr>
          <p:cNvPr id="4710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838325"/>
            <a:ext cx="3810000" cy="43434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Procedure:</a:t>
            </a:r>
          </a:p>
          <a:p>
            <a:r>
              <a:rPr lang="en-US" altLang="ar-SA" smtClean="0"/>
              <a:t>Double-click in the word</a:t>
            </a:r>
          </a:p>
          <a:p>
            <a:r>
              <a:rPr lang="en-US" altLang="ar-SA" smtClean="0"/>
              <a:t>Press Ctrl and click within the sentence</a:t>
            </a:r>
          </a:p>
          <a:p>
            <a:r>
              <a:rPr lang="en-US" altLang="ar-SA" smtClean="0"/>
              <a:t>Click in the selection bar next to the 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1439E8B3-92FB-472D-BCD8-E4520AFB6105}" type="slidenum">
              <a:rPr lang="en-US" altLang="en-US" sz="1400"/>
              <a:pPr/>
              <a:t>45</a:t>
            </a:fld>
            <a:endParaRPr lang="en-US" altLang="en-US" sz="1400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Selecting Text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38325"/>
            <a:ext cx="3810000" cy="43434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To select a word:</a:t>
            </a:r>
          </a:p>
          <a:p>
            <a:r>
              <a:rPr lang="en-US" altLang="ar-SA" smtClean="0"/>
              <a:t>Multiple lines</a:t>
            </a:r>
          </a:p>
          <a:p>
            <a:endParaRPr lang="en-US" altLang="ar-SA" smtClean="0"/>
          </a:p>
          <a:p>
            <a:endParaRPr lang="en-US" altLang="ar-SA" smtClean="0"/>
          </a:p>
          <a:p>
            <a:endParaRPr lang="en-US" altLang="en-US" smtClean="0"/>
          </a:p>
        </p:txBody>
      </p:sp>
      <p:sp>
        <p:nvSpPr>
          <p:cNvPr id="4813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838325"/>
            <a:ext cx="3810000" cy="43434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Procedure:</a:t>
            </a:r>
          </a:p>
          <a:p>
            <a:r>
              <a:rPr lang="en-US" altLang="ar-SA" smtClean="0"/>
              <a:t>Drag in the selection bar next to the lines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766FC19C-73D6-45AA-8328-C8BCE8279C4F}" type="slidenum">
              <a:rPr lang="en-US" altLang="en-US" sz="1400"/>
              <a:pPr/>
              <a:t>46</a:t>
            </a:fld>
            <a:endParaRPr lang="en-US" altLang="en-US" sz="1400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Selecting Text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38325"/>
            <a:ext cx="3810000" cy="43434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To select a word:</a:t>
            </a:r>
          </a:p>
          <a:p>
            <a:r>
              <a:rPr lang="en-US" altLang="ar-SA" smtClean="0"/>
              <a:t>Multiple lines</a:t>
            </a:r>
            <a:br>
              <a:rPr lang="en-US" altLang="ar-SA" smtClean="0"/>
            </a:br>
            <a:r>
              <a:rPr lang="en-US" altLang="ar-SA" smtClean="0"/>
              <a:t/>
            </a:r>
            <a:br>
              <a:rPr lang="en-US" altLang="ar-SA" smtClean="0"/>
            </a:br>
            <a:endParaRPr lang="en-US" altLang="ar-SA" smtClean="0"/>
          </a:p>
          <a:p>
            <a:r>
              <a:rPr lang="en-US" altLang="ar-SA" smtClean="0"/>
              <a:t>Paragraph</a:t>
            </a:r>
            <a:br>
              <a:rPr lang="en-US" altLang="ar-SA" smtClean="0"/>
            </a:br>
            <a:endParaRPr lang="en-US" altLang="ar-SA" smtClean="0"/>
          </a:p>
          <a:p>
            <a:endParaRPr lang="en-US" altLang="ar-SA" smtClean="0"/>
          </a:p>
          <a:p>
            <a:endParaRPr lang="en-US" altLang="ar-SA" smtClean="0"/>
          </a:p>
          <a:p>
            <a:endParaRPr lang="en-US" altLang="en-US" smtClean="0"/>
          </a:p>
        </p:txBody>
      </p:sp>
      <p:sp>
        <p:nvSpPr>
          <p:cNvPr id="4915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838325"/>
            <a:ext cx="3810000" cy="4343400"/>
          </a:xfrm>
          <a:noFill/>
          <a:extLst>
            <a:ext uri="{91240B29-F687-4F45-9708-019B960494DF}">
              <a14:hiddenLine xmlns:a14="http://schemas.microsoft.com/office/drawing/2010/main" w="57150" cap="flat" cmpd="sng">
                <a:solidFill>
                  <a:srgbClr val="CC99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ar-SA" sz="3200" i="1" u="sng" smtClean="0"/>
              <a:t>Procedure:</a:t>
            </a:r>
          </a:p>
          <a:p>
            <a:r>
              <a:rPr lang="en-US" altLang="ar-SA" smtClean="0"/>
              <a:t>Drag in the selection bar next to the lines</a:t>
            </a:r>
          </a:p>
          <a:p>
            <a:r>
              <a:rPr lang="en-US" altLang="ar-SA" smtClean="0"/>
              <a:t>Triple-click on the paragraph or double-click in the selection bar next to the paragraph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A1F3FFE5-EAC6-4AF8-A2E9-873BE8B340E3}" type="slidenum">
              <a:rPr lang="en-US" altLang="en-US" sz="1400"/>
              <a:pPr/>
              <a:t>47</a:t>
            </a:fld>
            <a:endParaRPr lang="en-US" altLang="en-US" sz="1400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Undoing Editing Changes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Delete the change</a:t>
            </a:r>
          </a:p>
          <a:p>
            <a:r>
              <a:rPr lang="en-US" altLang="ar-SA" smtClean="0"/>
              <a:t>Click on the Undo button</a:t>
            </a:r>
          </a:p>
          <a:p>
            <a:r>
              <a:rPr lang="en-US" altLang="ar-SA" smtClean="0"/>
              <a:t>Click on the Edit, Undo menu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A4A2BD22-A840-4071-AA1C-7E7728CEAAB5}" type="slidenum">
              <a:rPr lang="en-US" altLang="en-US" sz="1400"/>
              <a:pPr/>
              <a:t>48</a:t>
            </a:fld>
            <a:endParaRPr lang="en-US" altLang="en-US" sz="1400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Documenting and Printing a Document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Documenting a File  </a:t>
            </a:r>
          </a:p>
          <a:p>
            <a:r>
              <a:rPr lang="en-US" altLang="ar-SA" smtClean="0"/>
              <a:t>Previewing and Printing a Document  </a:t>
            </a:r>
          </a:p>
          <a:p>
            <a:r>
              <a:rPr lang="en-US" altLang="ar-SA" smtClean="0"/>
              <a:t>Document Preview</a:t>
            </a:r>
          </a:p>
          <a:p>
            <a:r>
              <a:rPr lang="en-US" altLang="ar-SA" smtClean="0"/>
              <a:t>Exiting Word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F1482D65-0F2A-4BC1-9BCD-2A91E4154243}" type="slidenum">
              <a:rPr lang="en-US" altLang="en-US" sz="1400"/>
              <a:pPr/>
              <a:t>49</a:t>
            </a:fld>
            <a:endParaRPr lang="en-US" altLang="en-US" sz="140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524000"/>
            <a:ext cx="7772400" cy="4343400"/>
          </a:xfrm>
        </p:spPr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29" name="Text Box 6"/>
          <p:cNvSpPr txBox="1">
            <a:spLocks noChangeArrowheads="1"/>
          </p:cNvSpPr>
          <p:nvPr/>
        </p:nvSpPr>
        <p:spPr bwMode="auto">
          <a:xfrm>
            <a:off x="1617663" y="5988050"/>
            <a:ext cx="5924550" cy="412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pPr algn="l">
              <a:lnSpc>
                <a:spcPct val="75000"/>
              </a:lnSpc>
              <a:spcBef>
                <a:spcPct val="75000"/>
              </a:spcBef>
            </a:pPr>
            <a:r>
              <a:rPr lang="en-US" altLang="ar-SA" sz="2800">
                <a:latin typeface="Arial Rounded MT Bold" pitchFamily="34" charset="0"/>
              </a:rPr>
              <a:t>general document properties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77A12388-1E10-452B-89D8-6BDCD9B411E1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Advantages of Using a Word Processor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Easy insertion and deletion of text</a:t>
            </a:r>
          </a:p>
          <a:p>
            <a:r>
              <a:rPr lang="en-US" altLang="ar-SA" smtClean="0"/>
              <a:t>Ability to combine text from two or more documents </a:t>
            </a:r>
          </a:p>
          <a:p>
            <a:r>
              <a:rPr lang="en-US" altLang="ar-SA" smtClean="0"/>
              <a:t>Additional support with spelling and grammar checkers</a:t>
            </a:r>
          </a:p>
          <a:p>
            <a:r>
              <a:rPr lang="en-US" altLang="ar-SA" smtClean="0"/>
              <a:t>Easy to modify to the output formatting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5F3F2ADF-CD8D-497E-89F4-DFF3A7FEA521}" type="slidenum">
              <a:rPr lang="en-US" altLang="en-US" sz="1400"/>
              <a:pPr/>
              <a:t>50</a:t>
            </a:fld>
            <a:endParaRPr lang="en-US" altLang="en-US" sz="1400"/>
          </a:p>
        </p:txBody>
      </p:sp>
      <p:pic>
        <p:nvPicPr>
          <p:cNvPr id="532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1617663" y="5988050"/>
            <a:ext cx="5924550" cy="412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pPr algn="l">
              <a:lnSpc>
                <a:spcPct val="75000"/>
              </a:lnSpc>
              <a:spcBef>
                <a:spcPct val="75000"/>
              </a:spcBef>
            </a:pPr>
            <a:r>
              <a:rPr lang="en-US" altLang="ar-SA" sz="2800">
                <a:latin typeface="Arial Rounded MT Bold" pitchFamily="34" charset="0"/>
              </a:rPr>
              <a:t>summary document properties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FEA8F850-59C0-4A52-BA9F-C2BAB3282D74}" type="slidenum">
              <a:rPr lang="en-US" altLang="en-US" sz="1400"/>
              <a:pPr/>
              <a:t>51</a:t>
            </a:fld>
            <a:endParaRPr lang="en-US" altLang="en-US" sz="1400"/>
          </a:p>
        </p:txBody>
      </p:sp>
      <p:pic>
        <p:nvPicPr>
          <p:cNvPr id="542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276" name="Text Box 3"/>
          <p:cNvSpPr txBox="1">
            <a:spLocks noChangeArrowheads="1"/>
          </p:cNvSpPr>
          <p:nvPr/>
        </p:nvSpPr>
        <p:spPr bwMode="auto">
          <a:xfrm>
            <a:off x="2513013" y="5848350"/>
            <a:ext cx="4133850" cy="412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en-US" altLang="ar-SA" sz="2800">
                <a:latin typeface="Arial Rounded MT Bold" pitchFamily="34" charset="0"/>
              </a:rPr>
              <a:t>document statistics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F81588CE-F31E-456A-94AF-289070203270}" type="slidenum">
              <a:rPr lang="en-US" altLang="en-US" sz="1400"/>
              <a:pPr/>
              <a:t>52</a:t>
            </a:fld>
            <a:endParaRPr lang="en-US" altLang="en-US" sz="1400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Previewing the Document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View onscreen how document will look printed out</a:t>
            </a:r>
          </a:p>
          <a:p>
            <a:r>
              <a:rPr lang="en-US" altLang="ar-SA" smtClean="0"/>
              <a:t>Each page displayed in a reduced sized so that you can see the layout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4EC80D23-4927-46F7-A661-515A6273160F}" type="slidenum">
              <a:rPr lang="en-US" altLang="en-US" sz="1400"/>
              <a:pPr/>
              <a:t>53</a:t>
            </a:fld>
            <a:endParaRPr lang="en-US" altLang="en-US" sz="1400"/>
          </a:p>
        </p:txBody>
      </p:sp>
      <p:pic>
        <p:nvPicPr>
          <p:cNvPr id="563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2513013" y="5848350"/>
            <a:ext cx="4133850" cy="412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en-US" altLang="ar-SA" sz="2800">
                <a:latin typeface="Arial Rounded MT Bold" pitchFamily="34" charset="0"/>
              </a:rPr>
              <a:t>Print Preview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94296C16-2BB2-4186-8099-0C1AF6538D25}" type="slidenum">
              <a:rPr lang="en-US" altLang="en-US" sz="1400"/>
              <a:pPr/>
              <a:t>54</a:t>
            </a:fld>
            <a:endParaRPr lang="en-US" altLang="en-US" sz="1400"/>
          </a:p>
        </p:txBody>
      </p:sp>
      <p:pic>
        <p:nvPicPr>
          <p:cNvPr id="573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48" name="AutoShape 5"/>
          <p:cNvSpPr>
            <a:spLocks noChangeArrowheads="1"/>
          </p:cNvSpPr>
          <p:nvPr/>
        </p:nvSpPr>
        <p:spPr bwMode="auto">
          <a:xfrm rot="5407628">
            <a:off x="2983707" y="3024981"/>
            <a:ext cx="382588" cy="1069975"/>
          </a:xfrm>
          <a:prstGeom prst="downArrow">
            <a:avLst>
              <a:gd name="adj1" fmla="val 50000"/>
              <a:gd name="adj2" fmla="val 69917"/>
            </a:avLst>
          </a:prstGeom>
          <a:gradFill rotWithShape="0">
            <a:gsLst>
              <a:gs pos="0">
                <a:srgbClr val="FF9900"/>
              </a:gs>
              <a:gs pos="100000">
                <a:srgbClr val="FFD28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3140075" y="5743575"/>
            <a:ext cx="2879725" cy="412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en-US" altLang="ar-SA" sz="2800">
                <a:latin typeface="Arial Rounded MT Bold" pitchFamily="34" charset="0"/>
              </a:rPr>
              <a:t>Print window</a:t>
            </a: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473450" y="3352800"/>
            <a:ext cx="2774950" cy="412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en-US" altLang="ar-SA" sz="2800">
                <a:latin typeface="Arial Rounded MT Bold" pitchFamily="34" charset="0"/>
              </a:rPr>
              <a:t>Print options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875DD0B1-0024-4137-85C3-6B16AAB75FF3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Word Processing Terminology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Bold - produces dark or heavy print</a:t>
            </a:r>
          </a:p>
          <a:p>
            <a:r>
              <a:rPr lang="en-US" altLang="ar-SA" smtClean="0"/>
              <a:t>Center - centering text evenly between the margins</a:t>
            </a:r>
          </a:p>
          <a:p>
            <a:r>
              <a:rPr lang="en-US" altLang="ar-SA" smtClean="0"/>
              <a:t>Edit - change or modify the document</a:t>
            </a:r>
          </a:p>
          <a:p>
            <a:r>
              <a:rPr lang="en-US" altLang="ar-SA" smtClean="0"/>
              <a:t>Font - type style and size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FD8D2C05-2DB3-44E3-AD66-E036EA483287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Word Processing Terminology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Format - defines how printed document will appear; e.g. underline, boldface, print size, margin settings, line spacing, etc.</a:t>
            </a:r>
          </a:p>
          <a:p>
            <a:r>
              <a:rPr lang="en-US" altLang="ar-SA" smtClean="0"/>
              <a:t>Grammar checker - checks for grammar, phrasing, capitalization</a:t>
            </a:r>
          </a:p>
          <a:p>
            <a:r>
              <a:rPr lang="en-US" altLang="ar-SA" smtClean="0"/>
              <a:t>Justified - text is evenly aligned on both left and right margin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CE0E0D14-FA5B-4AC9-BFD2-D888DDA4317C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Word Processing Terminology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mtClean="0"/>
              <a:t>Spelling checker - checks words or entire document for spelling</a:t>
            </a:r>
          </a:p>
          <a:p>
            <a:r>
              <a:rPr lang="en-US" altLang="ar-SA" smtClean="0"/>
              <a:t>Text data - any number, letter or symbol you can type on the keyboard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Times New Roman (Arabic)" pitchFamily="26" charset="-78"/>
              </a:defRPr>
            </a:lvl9pPr>
          </a:lstStyle>
          <a:p>
            <a:fld id="{33A1E317-2AA6-4354-A4E7-A6E36C5E52BB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smtClean="0"/>
              <a:t>Word Processing Terminology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en-US" altLang="ar-SA" smtClean="0"/>
          </a:p>
          <a:p>
            <a:r>
              <a:rPr lang="en-US" altLang="ar-SA" smtClean="0"/>
              <a:t>Word wrap - automatic adjustment of the number of characters or words on a line; eliminates need to press Enter key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 (Arabic)"/>
      </a:majorFont>
      <a:minorFont>
        <a:latin typeface="Arial Rounded MT Bold"/>
        <a:ea typeface=""/>
        <a:cs typeface="Times New Roman (Arabic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 (Arabic)" pitchFamily="26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 (Arabic)" pitchFamily="26" charset="-7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2687</TotalTime>
  <Words>1284</Words>
  <Application>Microsoft Office PowerPoint</Application>
  <PresentationFormat>On-screen Show (4:3)</PresentationFormat>
  <Paragraphs>291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Times New Roman</vt:lpstr>
      <vt:lpstr>Times New Roman (Arabic)</vt:lpstr>
      <vt:lpstr>Arial</vt:lpstr>
      <vt:lpstr>Arial Rounded MT Bold</vt:lpstr>
      <vt:lpstr>Monotype Sorts</vt:lpstr>
      <vt:lpstr>Default Design</vt:lpstr>
      <vt:lpstr>PowerPoint Presentation</vt:lpstr>
      <vt:lpstr>Overview</vt:lpstr>
      <vt:lpstr>Definition of Word Processing</vt:lpstr>
      <vt:lpstr>Advantages of Using a Word Processor</vt:lpstr>
      <vt:lpstr>Advantages of Using a Word Processor</vt:lpstr>
      <vt:lpstr>Word Processing Terminology</vt:lpstr>
      <vt:lpstr>Word Processing Terminology</vt:lpstr>
      <vt:lpstr>Word Processing Terminology</vt:lpstr>
      <vt:lpstr>Word Processing Terminology</vt:lpstr>
      <vt:lpstr>Loading Word 97</vt:lpstr>
      <vt:lpstr>PowerPoint Presentation</vt:lpstr>
      <vt:lpstr>Using Office Assistant</vt:lpstr>
      <vt:lpstr>PowerPoint Presentation</vt:lpstr>
      <vt:lpstr>Creating a New Document</vt:lpstr>
      <vt:lpstr>Creating a New Document</vt:lpstr>
      <vt:lpstr>Entering and Editing Text</vt:lpstr>
      <vt:lpstr>Document Template </vt:lpstr>
      <vt:lpstr>Document Template</vt:lpstr>
      <vt:lpstr>AutoCorrect</vt:lpstr>
      <vt:lpstr>AutoCorrect</vt:lpstr>
      <vt:lpstr>Spelling and Grammar Checkers</vt:lpstr>
      <vt:lpstr>Spelling and Grammar Checkers</vt:lpstr>
      <vt:lpstr>Inserting and Deleting Blank Lines</vt:lpstr>
      <vt:lpstr>Inserting Characters</vt:lpstr>
      <vt:lpstr>Deleting Words</vt:lpstr>
      <vt:lpstr>Word Wrap</vt:lpstr>
      <vt:lpstr>Moving Around the Document Window  </vt:lpstr>
      <vt:lpstr>Opening, Closing and Saving Files</vt:lpstr>
      <vt:lpstr>Moving Through a Document</vt:lpstr>
      <vt:lpstr>Editing Key Summary</vt:lpstr>
      <vt:lpstr>Editing Key Summary</vt:lpstr>
      <vt:lpstr>Editing Key Summary</vt:lpstr>
      <vt:lpstr>Editing Key Summary</vt:lpstr>
      <vt:lpstr>Editing Key Summary</vt:lpstr>
      <vt:lpstr>Editing Key Summary</vt:lpstr>
      <vt:lpstr>Editing Key Summary</vt:lpstr>
      <vt:lpstr>Displaying Special Characters</vt:lpstr>
      <vt:lpstr>PowerPoint Presentation</vt:lpstr>
      <vt:lpstr>PowerPoint Presentation</vt:lpstr>
      <vt:lpstr>Selecting Text</vt:lpstr>
      <vt:lpstr>Selecting Text</vt:lpstr>
      <vt:lpstr>Selecting Text</vt:lpstr>
      <vt:lpstr>Selecting Text</vt:lpstr>
      <vt:lpstr>Selecting Text</vt:lpstr>
      <vt:lpstr>Selecting Text</vt:lpstr>
      <vt:lpstr>Selecting Text</vt:lpstr>
      <vt:lpstr>Undoing Editing Changes</vt:lpstr>
      <vt:lpstr>Documenting and Printing a Document</vt:lpstr>
      <vt:lpstr>PowerPoint Presentation</vt:lpstr>
      <vt:lpstr>PowerPoint Presentation</vt:lpstr>
      <vt:lpstr>PowerPoint Presentation</vt:lpstr>
      <vt:lpstr>Previewing the Document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AKOBIA</dc:creator>
  <cp:lastModifiedBy>Teacher E-Solutions</cp:lastModifiedBy>
  <cp:revision>149</cp:revision>
  <cp:lastPrinted>1997-07-23T20:09:30Z</cp:lastPrinted>
  <dcterms:created xsi:type="dcterms:W3CDTF">1997-07-18T01:01:36Z</dcterms:created>
  <dcterms:modified xsi:type="dcterms:W3CDTF">2019-01-18T16:45:32Z</dcterms:modified>
</cp:coreProperties>
</file>