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28"/>
  </p:notesMasterIdLst>
  <p:handoutMasterIdLst>
    <p:handoutMasterId r:id="rId29"/>
  </p:handoutMasterIdLst>
  <p:sldIdLst>
    <p:sldId id="256" r:id="rId2"/>
    <p:sldId id="354" r:id="rId3"/>
    <p:sldId id="355" r:id="rId4"/>
    <p:sldId id="356" r:id="rId5"/>
    <p:sldId id="383" r:id="rId6"/>
    <p:sldId id="357" r:id="rId7"/>
    <p:sldId id="384" r:id="rId8"/>
    <p:sldId id="358" r:id="rId9"/>
    <p:sldId id="359" r:id="rId10"/>
    <p:sldId id="360" r:id="rId11"/>
    <p:sldId id="361" r:id="rId12"/>
    <p:sldId id="362" r:id="rId13"/>
    <p:sldId id="363" r:id="rId14"/>
    <p:sldId id="365" r:id="rId15"/>
    <p:sldId id="366" r:id="rId16"/>
    <p:sldId id="367" r:id="rId17"/>
    <p:sldId id="368" r:id="rId18"/>
    <p:sldId id="369" r:id="rId19"/>
    <p:sldId id="377" r:id="rId20"/>
    <p:sldId id="378" r:id="rId21"/>
    <p:sldId id="379" r:id="rId22"/>
    <p:sldId id="380" r:id="rId23"/>
    <p:sldId id="381" r:id="rId24"/>
    <p:sldId id="382" r:id="rId25"/>
    <p:sldId id="342" r:id="rId26"/>
    <p:sldId id="343"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598" autoAdjust="0"/>
  </p:normalViewPr>
  <p:slideViewPr>
    <p:cSldViewPr>
      <p:cViewPr>
        <p:scale>
          <a:sx n="75" d="100"/>
          <a:sy n="75" d="100"/>
        </p:scale>
        <p:origin x="-5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83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Arial" charset="0"/>
              </a:defRPr>
            </a:lvl1pPr>
          </a:lstStyle>
          <a:p>
            <a:pPr>
              <a:defRPr/>
            </a:pPr>
            <a:fld id="{19831E8A-BEB4-4497-80DD-E8B044C8ADFF}" type="slidenum">
              <a:rPr lang="en-US"/>
              <a:pPr>
                <a:defRPr/>
              </a:pPr>
              <a:t>‹#›</a:t>
            </a:fld>
            <a:endParaRPr lang="en-US"/>
          </a:p>
        </p:txBody>
      </p:sp>
    </p:spTree>
    <p:extLst>
      <p:ext uri="{BB962C8B-B14F-4D97-AF65-F5344CB8AC3E}">
        <p14:creationId xmlns:p14="http://schemas.microsoft.com/office/powerpoint/2010/main" val="27582325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2970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Arial" charset="0"/>
              </a:defRPr>
            </a:lvl1pPr>
          </a:lstStyle>
          <a:p>
            <a:pPr>
              <a:defRPr/>
            </a:pPr>
            <a:fld id="{54C3B4FB-8745-4AA1-820E-9CCF08A03A3E}" type="slidenum">
              <a:rPr lang="en-US"/>
              <a:pPr>
                <a:defRPr/>
              </a:pPr>
              <a:t>‹#›</a:t>
            </a:fld>
            <a:endParaRPr lang="en-US"/>
          </a:p>
        </p:txBody>
      </p:sp>
    </p:spTree>
    <p:extLst>
      <p:ext uri="{BB962C8B-B14F-4D97-AF65-F5344CB8AC3E}">
        <p14:creationId xmlns:p14="http://schemas.microsoft.com/office/powerpoint/2010/main" val="19004835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9F942CD4-2FC8-40C1-A19D-CF3537FCFB8B}" type="slidenum">
              <a:rPr lang="en-US" smtClean="0"/>
              <a:pPr/>
              <a:t>25</a:t>
            </a:fld>
            <a:endParaRPr lang="en-US"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198672" name="Rectangle 16"/>
          <p:cNvSpPr>
            <a:spLocks noGrp="1" noChangeArrowheads="1"/>
          </p:cNvSpPr>
          <p:nvPr>
            <p:ph type="ctrTitle"/>
          </p:nvPr>
        </p:nvSpPr>
        <p:spPr>
          <a:xfrm>
            <a:off x="2971800" y="1828800"/>
            <a:ext cx="6019800" cy="2209800"/>
          </a:xfrm>
        </p:spPr>
        <p:txBody>
          <a:bodyPr/>
          <a:lstStyle>
            <a:lvl1pPr>
              <a:defRPr sz="4000">
                <a:solidFill>
                  <a:srgbClr val="FFFFFF"/>
                </a:solidFill>
                <a:latin typeface="Tahoma" pitchFamily="34" charset="0"/>
              </a:defRPr>
            </a:lvl1pPr>
          </a:lstStyle>
          <a:p>
            <a:r>
              <a:rPr lang="en-US"/>
              <a:t>Click to edit Master title style</a:t>
            </a:r>
          </a:p>
        </p:txBody>
      </p:sp>
      <p:sp>
        <p:nvSpPr>
          <p:cNvPr id="198673" name="Rectangle 17"/>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2600"/>
            </a:lvl1pPr>
          </a:lstStyle>
          <a:p>
            <a:r>
              <a:rPr lang="en-US"/>
              <a:t>Click to edit Master subtitle style</a:t>
            </a:r>
          </a:p>
        </p:txBody>
      </p:sp>
    </p:spTree>
    <p:extLst>
      <p:ext uri="{BB962C8B-B14F-4D97-AF65-F5344CB8AC3E}">
        <p14:creationId xmlns:p14="http://schemas.microsoft.com/office/powerpoint/2010/main" val="3205958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sldNum" sz="quarter" idx="10"/>
          </p:nvPr>
        </p:nvSpPr>
        <p:spPr>
          <a:ln/>
        </p:spPr>
        <p:txBody>
          <a:bodyPr/>
          <a:lstStyle>
            <a:lvl1pPr>
              <a:defRPr/>
            </a:lvl1pPr>
          </a:lstStyle>
          <a:p>
            <a:pPr>
              <a:defRPr/>
            </a:pPr>
            <a:fld id="{DF5C77A0-5E46-4BBC-8797-D456FC879795}" type="slidenum">
              <a:rPr lang="en-US"/>
              <a:pPr>
                <a:defRPr/>
              </a:pPr>
              <a:t>‹#›</a:t>
            </a:fld>
            <a:endParaRPr lang="en-US"/>
          </a:p>
        </p:txBody>
      </p:sp>
    </p:spTree>
    <p:extLst>
      <p:ext uri="{BB962C8B-B14F-4D97-AF65-F5344CB8AC3E}">
        <p14:creationId xmlns:p14="http://schemas.microsoft.com/office/powerpoint/2010/main" val="3782486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33375"/>
            <a:ext cx="2057400" cy="5832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33375"/>
            <a:ext cx="6019800" cy="5832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sldNum" sz="quarter" idx="10"/>
          </p:nvPr>
        </p:nvSpPr>
        <p:spPr>
          <a:ln/>
        </p:spPr>
        <p:txBody>
          <a:bodyPr/>
          <a:lstStyle>
            <a:lvl1pPr>
              <a:defRPr/>
            </a:lvl1pPr>
          </a:lstStyle>
          <a:p>
            <a:pPr>
              <a:defRPr/>
            </a:pPr>
            <a:fld id="{A81F545B-369F-435A-9C7C-C803A4557010}" type="slidenum">
              <a:rPr lang="en-US"/>
              <a:pPr>
                <a:defRPr/>
              </a:pPr>
              <a:t>‹#›</a:t>
            </a:fld>
            <a:endParaRPr lang="en-US"/>
          </a:p>
        </p:txBody>
      </p:sp>
    </p:spTree>
    <p:extLst>
      <p:ext uri="{BB962C8B-B14F-4D97-AF65-F5344CB8AC3E}">
        <p14:creationId xmlns:p14="http://schemas.microsoft.com/office/powerpoint/2010/main" val="3391364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sldNum" sz="quarter" idx="10"/>
          </p:nvPr>
        </p:nvSpPr>
        <p:spPr>
          <a:ln/>
        </p:spPr>
        <p:txBody>
          <a:bodyPr/>
          <a:lstStyle>
            <a:lvl1pPr>
              <a:defRPr/>
            </a:lvl1pPr>
          </a:lstStyle>
          <a:p>
            <a:pPr>
              <a:defRPr/>
            </a:pPr>
            <a:fld id="{EC712F8E-7202-4241-BD46-8143A30BABE3}" type="slidenum">
              <a:rPr lang="en-US"/>
              <a:pPr>
                <a:defRPr/>
              </a:pPr>
              <a:t>‹#›</a:t>
            </a:fld>
            <a:endParaRPr lang="en-US"/>
          </a:p>
        </p:txBody>
      </p:sp>
    </p:spTree>
    <p:extLst>
      <p:ext uri="{BB962C8B-B14F-4D97-AF65-F5344CB8AC3E}">
        <p14:creationId xmlns:p14="http://schemas.microsoft.com/office/powerpoint/2010/main" val="2816215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sldNum" sz="quarter" idx="10"/>
          </p:nvPr>
        </p:nvSpPr>
        <p:spPr>
          <a:ln/>
        </p:spPr>
        <p:txBody>
          <a:bodyPr/>
          <a:lstStyle>
            <a:lvl1pPr>
              <a:defRPr/>
            </a:lvl1pPr>
          </a:lstStyle>
          <a:p>
            <a:pPr>
              <a:defRPr/>
            </a:pPr>
            <a:fld id="{0B98D5EE-F0A0-4C28-A2FC-D0BD172FB665}" type="slidenum">
              <a:rPr lang="en-US"/>
              <a:pPr>
                <a:defRPr/>
              </a:pPr>
              <a:t>‹#›</a:t>
            </a:fld>
            <a:endParaRPr lang="en-US"/>
          </a:p>
        </p:txBody>
      </p:sp>
    </p:spTree>
    <p:extLst>
      <p:ext uri="{BB962C8B-B14F-4D97-AF65-F5344CB8AC3E}">
        <p14:creationId xmlns:p14="http://schemas.microsoft.com/office/powerpoint/2010/main" val="420611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68413"/>
            <a:ext cx="4038600"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68413"/>
            <a:ext cx="4038600"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sldNum" sz="quarter" idx="10"/>
          </p:nvPr>
        </p:nvSpPr>
        <p:spPr>
          <a:ln/>
        </p:spPr>
        <p:txBody>
          <a:bodyPr/>
          <a:lstStyle>
            <a:lvl1pPr>
              <a:defRPr/>
            </a:lvl1pPr>
          </a:lstStyle>
          <a:p>
            <a:pPr>
              <a:defRPr/>
            </a:pPr>
            <a:fld id="{FB60D0D7-2941-4E01-AC8F-4C5E40BDB4E3}" type="slidenum">
              <a:rPr lang="en-US"/>
              <a:pPr>
                <a:defRPr/>
              </a:pPr>
              <a:t>‹#›</a:t>
            </a:fld>
            <a:endParaRPr lang="en-US"/>
          </a:p>
        </p:txBody>
      </p:sp>
    </p:spTree>
    <p:extLst>
      <p:ext uri="{BB962C8B-B14F-4D97-AF65-F5344CB8AC3E}">
        <p14:creationId xmlns:p14="http://schemas.microsoft.com/office/powerpoint/2010/main" val="647816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sldNum" sz="quarter" idx="10"/>
          </p:nvPr>
        </p:nvSpPr>
        <p:spPr>
          <a:ln/>
        </p:spPr>
        <p:txBody>
          <a:bodyPr/>
          <a:lstStyle>
            <a:lvl1pPr>
              <a:defRPr/>
            </a:lvl1pPr>
          </a:lstStyle>
          <a:p>
            <a:pPr>
              <a:defRPr/>
            </a:pPr>
            <a:fld id="{07DF54E2-B51E-4205-8516-5140962A7844}" type="slidenum">
              <a:rPr lang="en-US"/>
              <a:pPr>
                <a:defRPr/>
              </a:pPr>
              <a:t>‹#›</a:t>
            </a:fld>
            <a:endParaRPr lang="en-US"/>
          </a:p>
        </p:txBody>
      </p:sp>
    </p:spTree>
    <p:extLst>
      <p:ext uri="{BB962C8B-B14F-4D97-AF65-F5344CB8AC3E}">
        <p14:creationId xmlns:p14="http://schemas.microsoft.com/office/powerpoint/2010/main" val="2874707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sldNum" sz="quarter" idx="10"/>
          </p:nvPr>
        </p:nvSpPr>
        <p:spPr>
          <a:ln/>
        </p:spPr>
        <p:txBody>
          <a:bodyPr/>
          <a:lstStyle>
            <a:lvl1pPr>
              <a:defRPr/>
            </a:lvl1pPr>
          </a:lstStyle>
          <a:p>
            <a:pPr>
              <a:defRPr/>
            </a:pPr>
            <a:fld id="{E681049E-4EFA-4682-9B0E-AD506E7DC0B4}" type="slidenum">
              <a:rPr lang="en-US"/>
              <a:pPr>
                <a:defRPr/>
              </a:pPr>
              <a:t>‹#›</a:t>
            </a:fld>
            <a:endParaRPr lang="en-US"/>
          </a:p>
        </p:txBody>
      </p:sp>
    </p:spTree>
    <p:extLst>
      <p:ext uri="{BB962C8B-B14F-4D97-AF65-F5344CB8AC3E}">
        <p14:creationId xmlns:p14="http://schemas.microsoft.com/office/powerpoint/2010/main" val="606110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sldNum" sz="quarter" idx="10"/>
          </p:nvPr>
        </p:nvSpPr>
        <p:spPr>
          <a:ln/>
        </p:spPr>
        <p:txBody>
          <a:bodyPr/>
          <a:lstStyle>
            <a:lvl1pPr>
              <a:defRPr/>
            </a:lvl1pPr>
          </a:lstStyle>
          <a:p>
            <a:pPr>
              <a:defRPr/>
            </a:pPr>
            <a:fld id="{EA44E944-86BD-44CC-AF39-B745BBC771E7}" type="slidenum">
              <a:rPr lang="en-US"/>
              <a:pPr>
                <a:defRPr/>
              </a:pPr>
              <a:t>‹#›</a:t>
            </a:fld>
            <a:endParaRPr lang="en-US"/>
          </a:p>
        </p:txBody>
      </p:sp>
    </p:spTree>
    <p:extLst>
      <p:ext uri="{BB962C8B-B14F-4D97-AF65-F5344CB8AC3E}">
        <p14:creationId xmlns:p14="http://schemas.microsoft.com/office/powerpoint/2010/main" val="1936778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sldNum" sz="quarter" idx="10"/>
          </p:nvPr>
        </p:nvSpPr>
        <p:spPr>
          <a:ln/>
        </p:spPr>
        <p:txBody>
          <a:bodyPr/>
          <a:lstStyle>
            <a:lvl1pPr>
              <a:defRPr/>
            </a:lvl1pPr>
          </a:lstStyle>
          <a:p>
            <a:pPr>
              <a:defRPr/>
            </a:pPr>
            <a:fld id="{6398ABBC-A436-43A0-AB59-D062A1360AA2}" type="slidenum">
              <a:rPr lang="en-US"/>
              <a:pPr>
                <a:defRPr/>
              </a:pPr>
              <a:t>‹#›</a:t>
            </a:fld>
            <a:endParaRPr lang="en-US"/>
          </a:p>
        </p:txBody>
      </p:sp>
    </p:spTree>
    <p:extLst>
      <p:ext uri="{BB962C8B-B14F-4D97-AF65-F5344CB8AC3E}">
        <p14:creationId xmlns:p14="http://schemas.microsoft.com/office/powerpoint/2010/main" val="1062798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sldNum" sz="quarter" idx="10"/>
          </p:nvPr>
        </p:nvSpPr>
        <p:spPr>
          <a:ln/>
        </p:spPr>
        <p:txBody>
          <a:bodyPr/>
          <a:lstStyle>
            <a:lvl1pPr>
              <a:defRPr/>
            </a:lvl1pPr>
          </a:lstStyle>
          <a:p>
            <a:pPr>
              <a:defRPr/>
            </a:pPr>
            <a:fld id="{06E90D35-2CD5-4E92-9B65-FDCD59D976AF}" type="slidenum">
              <a:rPr lang="en-US"/>
              <a:pPr>
                <a:defRPr/>
              </a:pPr>
              <a:t>‹#›</a:t>
            </a:fld>
            <a:endParaRPr lang="en-US"/>
          </a:p>
        </p:txBody>
      </p:sp>
    </p:spTree>
    <p:extLst>
      <p:ext uri="{BB962C8B-B14F-4D97-AF65-F5344CB8AC3E}">
        <p14:creationId xmlns:p14="http://schemas.microsoft.com/office/powerpoint/2010/main" val="1303312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546100"/>
            <a:chOff x="0" y="0"/>
            <a:chExt cx="5760" cy="344"/>
          </a:xfrm>
        </p:grpSpPr>
        <p:sp>
          <p:nvSpPr>
            <p:cNvPr id="197635" name="Rectangle 3"/>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97636" name="Rectangle 4"/>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197637" name="Rectangle 5"/>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197638" name="Rectangle 6"/>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197639" name="Rectangle 7"/>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sp>
          <p:nvSpPr>
            <p:cNvPr id="197640" name="Rectangle 8"/>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endParaRPr>
            </a:p>
          </p:txBody>
        </p:sp>
        <p:sp>
          <p:nvSpPr>
            <p:cNvPr id="197641" name="Rectangle 9"/>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97642" name="Rectangle 10"/>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sp>
          <p:nvSpPr>
            <p:cNvPr id="197643" name="Rectangle 11"/>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endParaRPr>
            </a:p>
          </p:txBody>
        </p:sp>
      </p:grpSp>
      <p:sp>
        <p:nvSpPr>
          <p:cNvPr id="1027" name="Rectangle 12"/>
          <p:cNvSpPr>
            <a:spLocks noGrp="1" noChangeArrowheads="1"/>
          </p:cNvSpPr>
          <p:nvPr>
            <p:ph type="title"/>
          </p:nvPr>
        </p:nvSpPr>
        <p:spPr bwMode="auto">
          <a:xfrm>
            <a:off x="457200" y="333375"/>
            <a:ext cx="822960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13"/>
          <p:cNvSpPr>
            <a:spLocks noGrp="1" noChangeArrowheads="1"/>
          </p:cNvSpPr>
          <p:nvPr>
            <p:ph type="body" idx="1"/>
          </p:nvPr>
        </p:nvSpPr>
        <p:spPr bwMode="auto">
          <a:xfrm>
            <a:off x="457200" y="1268413"/>
            <a:ext cx="8229600" cy="489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7646" name="Rectangle 14"/>
          <p:cNvSpPr>
            <a:spLocks noGrp="1" noChangeArrowheads="1"/>
          </p:cNvSpPr>
          <p:nvPr>
            <p:ph type="sldNum" sz="quarter" idx="4"/>
          </p:nvPr>
        </p:nvSpPr>
        <p:spPr bwMode="auto">
          <a:xfrm>
            <a:off x="6569075" y="6381750"/>
            <a:ext cx="2133600" cy="47625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latin typeface="Arial" charset="0"/>
                <a:cs typeface="Arial" charset="0"/>
              </a:defRPr>
            </a:lvl1pPr>
          </a:lstStyle>
          <a:p>
            <a:pPr>
              <a:defRPr/>
            </a:pPr>
            <a:fld id="{9224E2A4-ABBC-4BA6-8731-ED95B78C5E8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0"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ctr" rtl="0" eaLnBrk="0" fontAlgn="base" hangingPunct="0">
        <a:spcBef>
          <a:spcPct val="0"/>
        </a:spcBef>
        <a:spcAft>
          <a:spcPct val="0"/>
        </a:spcAft>
        <a:defRPr sz="3600" b="1">
          <a:solidFill>
            <a:srgbClr val="FF0000"/>
          </a:solidFill>
          <a:latin typeface="+mj-lt"/>
          <a:ea typeface="+mj-ea"/>
          <a:cs typeface="+mj-cs"/>
        </a:defRPr>
      </a:lvl1pPr>
      <a:lvl2pPr algn="ctr" rtl="0" eaLnBrk="0" fontAlgn="base" hangingPunct="0">
        <a:spcBef>
          <a:spcPct val="0"/>
        </a:spcBef>
        <a:spcAft>
          <a:spcPct val="0"/>
        </a:spcAft>
        <a:defRPr sz="3600" b="1">
          <a:solidFill>
            <a:srgbClr val="FF0000"/>
          </a:solidFill>
          <a:latin typeface="Times New Roman" pitchFamily="18" charset="0"/>
          <a:cs typeface="Arial" charset="0"/>
        </a:defRPr>
      </a:lvl2pPr>
      <a:lvl3pPr algn="ctr" rtl="0" eaLnBrk="0" fontAlgn="base" hangingPunct="0">
        <a:spcBef>
          <a:spcPct val="0"/>
        </a:spcBef>
        <a:spcAft>
          <a:spcPct val="0"/>
        </a:spcAft>
        <a:defRPr sz="3600" b="1">
          <a:solidFill>
            <a:srgbClr val="FF0000"/>
          </a:solidFill>
          <a:latin typeface="Times New Roman" pitchFamily="18" charset="0"/>
          <a:cs typeface="Arial" charset="0"/>
        </a:defRPr>
      </a:lvl3pPr>
      <a:lvl4pPr algn="ctr" rtl="0" eaLnBrk="0" fontAlgn="base" hangingPunct="0">
        <a:spcBef>
          <a:spcPct val="0"/>
        </a:spcBef>
        <a:spcAft>
          <a:spcPct val="0"/>
        </a:spcAft>
        <a:defRPr sz="3600" b="1">
          <a:solidFill>
            <a:srgbClr val="FF0000"/>
          </a:solidFill>
          <a:latin typeface="Times New Roman" pitchFamily="18" charset="0"/>
          <a:cs typeface="Arial" charset="0"/>
        </a:defRPr>
      </a:lvl4pPr>
      <a:lvl5pPr algn="ctr" rtl="0" eaLnBrk="0" fontAlgn="base" hangingPunct="0">
        <a:spcBef>
          <a:spcPct val="0"/>
        </a:spcBef>
        <a:spcAft>
          <a:spcPct val="0"/>
        </a:spcAft>
        <a:defRPr sz="3600" b="1">
          <a:solidFill>
            <a:srgbClr val="FF0000"/>
          </a:solidFill>
          <a:latin typeface="Times New Roman" pitchFamily="18" charset="0"/>
          <a:cs typeface="Arial" charset="0"/>
        </a:defRPr>
      </a:lvl5pPr>
      <a:lvl6pPr marL="457200" algn="ctr" rtl="0" fontAlgn="base">
        <a:spcBef>
          <a:spcPct val="0"/>
        </a:spcBef>
        <a:spcAft>
          <a:spcPct val="0"/>
        </a:spcAft>
        <a:defRPr sz="3600" b="1">
          <a:solidFill>
            <a:srgbClr val="FF0000"/>
          </a:solidFill>
          <a:latin typeface="Times New Roman" pitchFamily="18" charset="0"/>
          <a:cs typeface="Arial" charset="0"/>
        </a:defRPr>
      </a:lvl6pPr>
      <a:lvl7pPr marL="914400" algn="ctr" rtl="0" fontAlgn="base">
        <a:spcBef>
          <a:spcPct val="0"/>
        </a:spcBef>
        <a:spcAft>
          <a:spcPct val="0"/>
        </a:spcAft>
        <a:defRPr sz="3600" b="1">
          <a:solidFill>
            <a:srgbClr val="FF0000"/>
          </a:solidFill>
          <a:latin typeface="Times New Roman" pitchFamily="18" charset="0"/>
          <a:cs typeface="Arial" charset="0"/>
        </a:defRPr>
      </a:lvl7pPr>
      <a:lvl8pPr marL="1371600" algn="ctr" rtl="0" fontAlgn="base">
        <a:spcBef>
          <a:spcPct val="0"/>
        </a:spcBef>
        <a:spcAft>
          <a:spcPct val="0"/>
        </a:spcAft>
        <a:defRPr sz="3600" b="1">
          <a:solidFill>
            <a:srgbClr val="FF0000"/>
          </a:solidFill>
          <a:latin typeface="Times New Roman" pitchFamily="18" charset="0"/>
          <a:cs typeface="Arial" charset="0"/>
        </a:defRPr>
      </a:lvl8pPr>
      <a:lvl9pPr marL="1828800" algn="ctr" rtl="0" fontAlgn="base">
        <a:spcBef>
          <a:spcPct val="0"/>
        </a:spcBef>
        <a:spcAft>
          <a:spcPct val="0"/>
        </a:spcAft>
        <a:defRPr sz="3600" b="1">
          <a:solidFill>
            <a:srgbClr val="FF0000"/>
          </a:solidFill>
          <a:latin typeface="Times New Roman" pitchFamily="18"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2400">
          <a:solidFill>
            <a:schemeClr val="bg2"/>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400">
          <a:solidFill>
            <a:schemeClr val="bg2"/>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bg2"/>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400">
          <a:solidFill>
            <a:schemeClr val="bg2"/>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400">
          <a:solidFill>
            <a:schemeClr val="bg2"/>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400">
          <a:solidFill>
            <a:schemeClr val="bg2"/>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400">
          <a:solidFill>
            <a:schemeClr val="bg2"/>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400">
          <a:solidFill>
            <a:schemeClr val="bg2"/>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400">
          <a:solidFill>
            <a:schemeClr val="bg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l" eaLnBrk="1" hangingPunct="1"/>
            <a:r>
              <a:rPr lang="en-US" sz="3400" smtClean="0">
                <a:latin typeface="Georgia" pitchFamily="18" charset="0"/>
              </a:rPr>
              <a:t>Computer Security</a:t>
            </a:r>
            <a:r>
              <a:rPr lang="en-US"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21DE437D-7C10-4678-B54C-9D237B2B69AD}" type="slidenum">
              <a:rPr lang="en-US" smtClean="0"/>
              <a:pPr/>
              <a:t>10</a:t>
            </a:fld>
            <a:endParaRPr lang="en-US" smtClean="0"/>
          </a:p>
        </p:txBody>
      </p:sp>
      <p:sp>
        <p:nvSpPr>
          <p:cNvPr id="12291" name="Rectangle 2"/>
          <p:cNvSpPr>
            <a:spLocks noGrp="1" noChangeArrowheads="1"/>
          </p:cNvSpPr>
          <p:nvPr>
            <p:ph type="title"/>
          </p:nvPr>
        </p:nvSpPr>
        <p:spPr/>
        <p:txBody>
          <a:bodyPr/>
          <a:lstStyle/>
          <a:p>
            <a:pPr eaLnBrk="1" hangingPunct="1"/>
            <a:r>
              <a:rPr lang="en-US" sz="3000" smtClean="0"/>
              <a:t>Types of Viruses</a:t>
            </a:r>
          </a:p>
        </p:txBody>
      </p:sp>
      <p:sp>
        <p:nvSpPr>
          <p:cNvPr id="172035" name="Text Box 3"/>
          <p:cNvSpPr>
            <a:spLocks noChangeArrowheads="1"/>
          </p:cNvSpPr>
          <p:nvPr>
            <p:ph type="body" idx="1"/>
          </p:nvPr>
        </p:nvSpPr>
        <p:spPr>
          <a:xfrm>
            <a:off x="457200" y="1268413"/>
            <a:ext cx="8229600" cy="3313112"/>
          </a:xfrm>
          <a:noFill/>
          <a:ln>
            <a:solidFill>
              <a:srgbClr val="A50021"/>
            </a:solidFill>
            <a:miter lim="800000"/>
            <a:headEnd/>
            <a:tailEnd/>
          </a:ln>
        </p:spPr>
        <p:txBody>
          <a:bodyPr/>
          <a:lstStyle/>
          <a:p>
            <a:pPr eaLnBrk="1" hangingPunct="1"/>
            <a:r>
              <a:rPr lang="en-US" b="1" smtClean="0">
                <a:solidFill>
                  <a:srgbClr val="FF0000"/>
                </a:solidFill>
                <a:latin typeface="Bookman Old Style" pitchFamily="18" charset="0"/>
              </a:rPr>
              <a:t>Macro Viruses</a:t>
            </a:r>
          </a:p>
          <a:p>
            <a:pPr lvl="1" eaLnBrk="1" hangingPunct="1"/>
            <a:r>
              <a:rPr lang="en-US" b="1" smtClean="0">
                <a:solidFill>
                  <a:srgbClr val="000099"/>
                </a:solidFill>
                <a:latin typeface="Bookman Old Style" pitchFamily="18" charset="0"/>
              </a:rPr>
              <a:t>Take advantage of the automatic command capabilities created by macros</a:t>
            </a:r>
          </a:p>
          <a:p>
            <a:pPr lvl="1" eaLnBrk="1" hangingPunct="1"/>
            <a:r>
              <a:rPr lang="en-US" b="1" smtClean="0">
                <a:solidFill>
                  <a:srgbClr val="000099"/>
                </a:solidFill>
                <a:latin typeface="Bookman Old Style" pitchFamily="18" charset="0"/>
              </a:rPr>
              <a:t>Attach themselves to the data files in word processing, spreadsheet, and database programs</a:t>
            </a:r>
          </a:p>
          <a:p>
            <a:pPr lvl="1" eaLnBrk="1" hangingPunct="1"/>
            <a:r>
              <a:rPr lang="en-US" b="1" smtClean="0">
                <a:solidFill>
                  <a:srgbClr val="000099"/>
                </a:solidFill>
                <a:latin typeface="Bookman Old Style" pitchFamily="18" charset="0"/>
              </a:rPr>
              <a:t>Spread when the data files are exchanged between users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72035">
                                            <p:txEl>
                                              <p:pRg st="0" end="0"/>
                                            </p:txEl>
                                          </p:spTgt>
                                        </p:tgtEl>
                                        <p:attrNameLst>
                                          <p:attrName>style.visibility</p:attrName>
                                        </p:attrNameLst>
                                      </p:cBhvr>
                                      <p:to>
                                        <p:strVal val="visible"/>
                                      </p:to>
                                    </p:set>
                                    <p:animEffect transition="in" filter="wipe(left)">
                                      <p:cBhvr>
                                        <p:cTn id="7" dur="1000"/>
                                        <p:tgtEl>
                                          <p:spTgt spid="172035">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72035">
                                            <p:txEl>
                                              <p:pRg st="1" end="1"/>
                                            </p:txEl>
                                          </p:spTgt>
                                        </p:tgtEl>
                                        <p:attrNameLst>
                                          <p:attrName>style.visibility</p:attrName>
                                        </p:attrNameLst>
                                      </p:cBhvr>
                                      <p:to>
                                        <p:strVal val="visible"/>
                                      </p:to>
                                    </p:set>
                                    <p:animEffect transition="in" filter="wipe(left)">
                                      <p:cBhvr>
                                        <p:cTn id="10" dur="1000"/>
                                        <p:tgtEl>
                                          <p:spTgt spid="172035">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72035">
                                            <p:txEl>
                                              <p:pRg st="2" end="2"/>
                                            </p:txEl>
                                          </p:spTgt>
                                        </p:tgtEl>
                                        <p:attrNameLst>
                                          <p:attrName>style.visibility</p:attrName>
                                        </p:attrNameLst>
                                      </p:cBhvr>
                                      <p:to>
                                        <p:strVal val="visible"/>
                                      </p:to>
                                    </p:set>
                                    <p:animEffect transition="in" filter="wipe(left)">
                                      <p:cBhvr>
                                        <p:cTn id="13" dur="1000"/>
                                        <p:tgtEl>
                                          <p:spTgt spid="172035">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172035">
                                            <p:txEl>
                                              <p:pRg st="3" end="3"/>
                                            </p:txEl>
                                          </p:spTgt>
                                        </p:tgtEl>
                                        <p:attrNameLst>
                                          <p:attrName>style.visibility</p:attrName>
                                        </p:attrNameLst>
                                      </p:cBhvr>
                                      <p:to>
                                        <p:strVal val="visible"/>
                                      </p:to>
                                    </p:set>
                                    <p:animEffect transition="in" filter="wipe(left)">
                                      <p:cBhvr>
                                        <p:cTn id="16" dur="1000"/>
                                        <p:tgtEl>
                                          <p:spTgt spid="172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40B93207-1217-473A-B8A4-B4959C843260}" type="slidenum">
              <a:rPr lang="en-US" smtClean="0"/>
              <a:pPr/>
              <a:t>11</a:t>
            </a:fld>
            <a:endParaRPr lang="en-US" smtClean="0"/>
          </a:p>
        </p:txBody>
      </p:sp>
      <p:sp>
        <p:nvSpPr>
          <p:cNvPr id="13315" name="Text Box 2"/>
          <p:cNvSpPr>
            <a:spLocks noChangeArrowheads="1"/>
          </p:cNvSpPr>
          <p:nvPr>
            <p:ph type="title"/>
          </p:nvPr>
        </p:nvSpPr>
        <p:spPr>
          <a:xfrm>
            <a:off x="488950" y="401638"/>
            <a:ext cx="8229600" cy="609600"/>
          </a:xfrm>
          <a:noFill/>
        </p:spPr>
        <p:txBody>
          <a:bodyPr/>
          <a:lstStyle/>
          <a:p>
            <a:pPr eaLnBrk="1" hangingPunct="1"/>
            <a:r>
              <a:rPr lang="en-US" sz="3000" smtClean="0"/>
              <a:t>More Rogue Programs</a:t>
            </a:r>
          </a:p>
        </p:txBody>
      </p:sp>
      <p:sp>
        <p:nvSpPr>
          <p:cNvPr id="173059" name="Text Box 3"/>
          <p:cNvSpPr>
            <a:spLocks noChangeArrowheads="1"/>
          </p:cNvSpPr>
          <p:nvPr>
            <p:ph type="body" sz="half" idx="1"/>
          </p:nvPr>
        </p:nvSpPr>
        <p:spPr>
          <a:xfrm>
            <a:off x="352425" y="1216025"/>
            <a:ext cx="8199438" cy="2778125"/>
          </a:xfrm>
          <a:noFill/>
        </p:spPr>
        <p:txBody>
          <a:bodyPr/>
          <a:lstStyle/>
          <a:p>
            <a:pPr eaLnBrk="1" hangingPunct="1">
              <a:spcBef>
                <a:spcPct val="0"/>
              </a:spcBef>
            </a:pPr>
            <a:r>
              <a:rPr lang="en-US" sz="2400" b="1" smtClean="0">
                <a:solidFill>
                  <a:srgbClr val="FF0000"/>
                </a:solidFill>
                <a:latin typeface="Bookman Old Style" pitchFamily="18" charset="0"/>
              </a:rPr>
              <a:t>Time Bombs</a:t>
            </a:r>
          </a:p>
          <a:p>
            <a:pPr lvl="1" eaLnBrk="1" hangingPunct="1">
              <a:spcBef>
                <a:spcPct val="0"/>
              </a:spcBef>
            </a:pPr>
            <a:r>
              <a:rPr lang="en-US" b="1" smtClean="0">
                <a:solidFill>
                  <a:srgbClr val="000099"/>
                </a:solidFill>
                <a:latin typeface="Bookman Old Style" pitchFamily="18" charset="0"/>
              </a:rPr>
              <a:t>Also called logic bombs</a:t>
            </a:r>
          </a:p>
          <a:p>
            <a:pPr lvl="1" eaLnBrk="1" hangingPunct="1">
              <a:spcBef>
                <a:spcPct val="0"/>
              </a:spcBef>
            </a:pPr>
            <a:r>
              <a:rPr lang="en-US" b="1" smtClean="0">
                <a:solidFill>
                  <a:srgbClr val="000099"/>
                </a:solidFill>
                <a:latin typeface="Bookman Old Style" pitchFamily="18" charset="0"/>
              </a:rPr>
              <a:t>Harmless until a certain event or circumstance activates the program</a:t>
            </a:r>
          </a:p>
        </p:txBody>
      </p:sp>
      <p:sp>
        <p:nvSpPr>
          <p:cNvPr id="173060" name="Text Box 4"/>
          <p:cNvSpPr>
            <a:spLocks noChangeArrowheads="1"/>
          </p:cNvSpPr>
          <p:nvPr>
            <p:ph type="body" sz="half" idx="2"/>
          </p:nvPr>
        </p:nvSpPr>
        <p:spPr>
          <a:xfrm>
            <a:off x="468313" y="2741613"/>
            <a:ext cx="8072437" cy="3424237"/>
          </a:xfrm>
          <a:noFill/>
        </p:spPr>
        <p:txBody>
          <a:bodyPr/>
          <a:lstStyle/>
          <a:p>
            <a:pPr eaLnBrk="1" hangingPunct="1">
              <a:spcBef>
                <a:spcPct val="0"/>
              </a:spcBef>
            </a:pPr>
            <a:r>
              <a:rPr lang="en-US" sz="2400" b="1" smtClean="0">
                <a:solidFill>
                  <a:srgbClr val="FF0000"/>
                </a:solidFill>
                <a:latin typeface="Bookman Old Style" pitchFamily="18" charset="0"/>
              </a:rPr>
              <a:t>Worms</a:t>
            </a:r>
          </a:p>
          <a:p>
            <a:pPr lvl="1" eaLnBrk="1" hangingPunct="1">
              <a:spcBef>
                <a:spcPct val="0"/>
              </a:spcBef>
            </a:pPr>
            <a:r>
              <a:rPr lang="en-US" b="1" smtClean="0">
                <a:solidFill>
                  <a:srgbClr val="000099"/>
                </a:solidFill>
                <a:latin typeface="Bookman Old Style" pitchFamily="18" charset="0"/>
              </a:rPr>
              <a:t>Resemble a virus</a:t>
            </a:r>
          </a:p>
          <a:p>
            <a:pPr lvl="1" eaLnBrk="1" hangingPunct="1">
              <a:spcBef>
                <a:spcPct val="0"/>
              </a:spcBef>
            </a:pPr>
            <a:r>
              <a:rPr lang="en-US" b="1" smtClean="0">
                <a:solidFill>
                  <a:srgbClr val="000099"/>
                </a:solidFill>
                <a:latin typeface="Bookman Old Style" pitchFamily="18" charset="0"/>
              </a:rPr>
              <a:t>Spread from one computer to another over computer network.</a:t>
            </a:r>
          </a:p>
          <a:p>
            <a:pPr lvl="1" eaLnBrk="1" hangingPunct="1">
              <a:spcBef>
                <a:spcPct val="0"/>
              </a:spcBef>
            </a:pPr>
            <a:r>
              <a:rPr lang="en-US" b="1" smtClean="0">
                <a:solidFill>
                  <a:srgbClr val="000099"/>
                </a:solidFill>
                <a:latin typeface="Bookman Old Style" pitchFamily="18" charset="0"/>
              </a:rPr>
              <a:t>Control and use the resources of infected computers to attack other networked computers</a:t>
            </a:r>
          </a:p>
        </p:txBody>
      </p:sp>
      <p:pic>
        <p:nvPicPr>
          <p:cNvPr id="173061" name="Picture 5" descr="j03417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4088" y="785813"/>
            <a:ext cx="1839912" cy="257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73059"/>
                                        </p:tgtEl>
                                        <p:attrNameLst>
                                          <p:attrName>style.visibility</p:attrName>
                                        </p:attrNameLst>
                                      </p:cBhvr>
                                      <p:to>
                                        <p:strVal val="visible"/>
                                      </p:to>
                                    </p:set>
                                    <p:animEffect transition="in" filter="wipe(left)">
                                      <p:cBhvr>
                                        <p:cTn id="7" dur="1000"/>
                                        <p:tgtEl>
                                          <p:spTgt spid="173059"/>
                                        </p:tgtEl>
                                      </p:cBhvr>
                                    </p:animEffect>
                                  </p:childTnLst>
                                </p:cTn>
                              </p:par>
                            </p:childTnLst>
                          </p:cTn>
                        </p:par>
                        <p:par>
                          <p:cTn id="8" fill="hold" nodeType="afterGroup">
                            <p:stCondLst>
                              <p:cond delay="1000"/>
                            </p:stCondLst>
                            <p:childTnLst>
                              <p:par>
                                <p:cTn id="9" presetID="31" presetClass="entr" presetSubtype="0" fill="hold" nodeType="afterEffect">
                                  <p:stCondLst>
                                    <p:cond delay="0"/>
                                  </p:stCondLst>
                                  <p:iterate type="lt">
                                    <p:tmPct val="5000"/>
                                  </p:iterate>
                                  <p:childTnLst>
                                    <p:set>
                                      <p:cBhvr>
                                        <p:cTn id="10" dur="1" fill="hold">
                                          <p:stCondLst>
                                            <p:cond delay="0"/>
                                          </p:stCondLst>
                                        </p:cTn>
                                        <p:tgtEl>
                                          <p:spTgt spid="173061"/>
                                        </p:tgtEl>
                                        <p:attrNameLst>
                                          <p:attrName>style.visibility</p:attrName>
                                        </p:attrNameLst>
                                      </p:cBhvr>
                                      <p:to>
                                        <p:strVal val="visible"/>
                                      </p:to>
                                    </p:set>
                                    <p:anim calcmode="lin" valueType="num">
                                      <p:cBhvr>
                                        <p:cTn id="11" dur="1000" fill="hold"/>
                                        <p:tgtEl>
                                          <p:spTgt spid="173061"/>
                                        </p:tgtEl>
                                        <p:attrNameLst>
                                          <p:attrName>ppt_w</p:attrName>
                                        </p:attrNameLst>
                                      </p:cBhvr>
                                      <p:tavLst>
                                        <p:tav tm="0">
                                          <p:val>
                                            <p:fltVal val="0"/>
                                          </p:val>
                                        </p:tav>
                                        <p:tav tm="100000">
                                          <p:val>
                                            <p:strVal val="#ppt_w"/>
                                          </p:val>
                                        </p:tav>
                                      </p:tavLst>
                                    </p:anim>
                                    <p:anim calcmode="lin" valueType="num">
                                      <p:cBhvr>
                                        <p:cTn id="12" dur="1000" fill="hold"/>
                                        <p:tgtEl>
                                          <p:spTgt spid="173061"/>
                                        </p:tgtEl>
                                        <p:attrNameLst>
                                          <p:attrName>ppt_h</p:attrName>
                                        </p:attrNameLst>
                                      </p:cBhvr>
                                      <p:tavLst>
                                        <p:tav tm="0">
                                          <p:val>
                                            <p:fltVal val="0"/>
                                          </p:val>
                                        </p:tav>
                                        <p:tav tm="100000">
                                          <p:val>
                                            <p:strVal val="#ppt_h"/>
                                          </p:val>
                                        </p:tav>
                                      </p:tavLst>
                                    </p:anim>
                                    <p:anim calcmode="lin" valueType="num">
                                      <p:cBhvr>
                                        <p:cTn id="13" dur="1000" fill="hold"/>
                                        <p:tgtEl>
                                          <p:spTgt spid="173061"/>
                                        </p:tgtEl>
                                        <p:attrNameLst>
                                          <p:attrName>style.rotation</p:attrName>
                                        </p:attrNameLst>
                                      </p:cBhvr>
                                      <p:tavLst>
                                        <p:tav tm="0">
                                          <p:val>
                                            <p:fltVal val="90"/>
                                          </p:val>
                                        </p:tav>
                                        <p:tav tm="100000">
                                          <p:val>
                                            <p:fltVal val="0"/>
                                          </p:val>
                                        </p:tav>
                                      </p:tavLst>
                                    </p:anim>
                                    <p:animEffect transition="in" filter="fade">
                                      <p:cBhvr>
                                        <p:cTn id="14" dur="1000"/>
                                        <p:tgtEl>
                                          <p:spTgt spid="173061"/>
                                        </p:tgtEl>
                                      </p:cBhvr>
                                    </p:animEffect>
                                  </p:childTnLst>
                                </p:cTn>
                              </p:par>
                            </p:childTnLst>
                          </p:cTn>
                        </p:par>
                        <p:par>
                          <p:cTn id="15" fill="hold" nodeType="afterGroup">
                            <p:stCondLst>
                              <p:cond delay="2000"/>
                            </p:stCondLst>
                            <p:childTnLst>
                              <p:par>
                                <p:cTn id="16" presetID="22" presetClass="entr" presetSubtype="8" fill="hold" grpId="0" nodeType="afterEffect">
                                  <p:stCondLst>
                                    <p:cond delay="0"/>
                                  </p:stCondLst>
                                  <p:childTnLst>
                                    <p:set>
                                      <p:cBhvr>
                                        <p:cTn id="17" dur="1" fill="hold">
                                          <p:stCondLst>
                                            <p:cond delay="0"/>
                                          </p:stCondLst>
                                        </p:cTn>
                                        <p:tgtEl>
                                          <p:spTgt spid="173060"/>
                                        </p:tgtEl>
                                        <p:attrNameLst>
                                          <p:attrName>style.visibility</p:attrName>
                                        </p:attrNameLst>
                                      </p:cBhvr>
                                      <p:to>
                                        <p:strVal val="visible"/>
                                      </p:to>
                                    </p:set>
                                    <p:animEffect transition="in" filter="wipe(left)">
                                      <p:cBhvr>
                                        <p:cTn id="18" dur="1000"/>
                                        <p:tgtEl>
                                          <p:spTgt spid="173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p:bldP spid="17306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FCB577C0-E4B5-4BBF-90A1-41C068A6B858}" type="slidenum">
              <a:rPr lang="en-US" smtClean="0"/>
              <a:pPr/>
              <a:t>12</a:t>
            </a:fld>
            <a:endParaRPr lang="en-US" smtClean="0"/>
          </a:p>
        </p:txBody>
      </p:sp>
      <p:sp>
        <p:nvSpPr>
          <p:cNvPr id="14339" name="Text Box 2"/>
          <p:cNvSpPr>
            <a:spLocks noChangeArrowheads="1"/>
          </p:cNvSpPr>
          <p:nvPr>
            <p:ph type="title"/>
          </p:nvPr>
        </p:nvSpPr>
        <p:spPr>
          <a:xfrm>
            <a:off x="488950" y="401638"/>
            <a:ext cx="8229600" cy="609600"/>
          </a:xfrm>
          <a:noFill/>
        </p:spPr>
        <p:txBody>
          <a:bodyPr/>
          <a:lstStyle/>
          <a:p>
            <a:pPr eaLnBrk="1" hangingPunct="1"/>
            <a:r>
              <a:rPr lang="en-US" sz="3000" smtClean="0"/>
              <a:t>More Rogue Programs</a:t>
            </a:r>
          </a:p>
        </p:txBody>
      </p:sp>
      <p:pic>
        <p:nvPicPr>
          <p:cNvPr id="174083" name="Picture 3" descr="j02897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3500" y="1000125"/>
            <a:ext cx="36576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Rectangle 4"/>
          <p:cNvSpPr>
            <a:spLocks noGrp="1" noChangeArrowheads="1"/>
          </p:cNvSpPr>
          <p:nvPr>
            <p:ph type="body" sz="half" idx="1"/>
          </p:nvPr>
        </p:nvSpPr>
        <p:spPr>
          <a:xfrm>
            <a:off x="0" y="1143000"/>
            <a:ext cx="4637088" cy="5500688"/>
          </a:xfrm>
        </p:spPr>
        <p:txBody>
          <a:bodyPr/>
          <a:lstStyle/>
          <a:p>
            <a:pPr eaLnBrk="1" hangingPunct="1">
              <a:lnSpc>
                <a:spcPct val="80000"/>
              </a:lnSpc>
            </a:pPr>
            <a:r>
              <a:rPr lang="en-US" sz="2400" b="1" smtClean="0">
                <a:solidFill>
                  <a:srgbClr val="FF0000"/>
                </a:solidFill>
                <a:latin typeface="Bookman Old Style" pitchFamily="18" charset="0"/>
              </a:rPr>
              <a:t>Denial of Service Attack (DoS)</a:t>
            </a:r>
          </a:p>
          <a:p>
            <a:pPr lvl="1" eaLnBrk="1" hangingPunct="1">
              <a:lnSpc>
                <a:spcPct val="80000"/>
              </a:lnSpc>
            </a:pPr>
            <a:r>
              <a:rPr lang="en-US" b="1" smtClean="0">
                <a:solidFill>
                  <a:srgbClr val="000099"/>
                </a:solidFill>
                <a:latin typeface="Bookman Old Style" pitchFamily="18" charset="0"/>
              </a:rPr>
              <a:t>Also called Syn flooding</a:t>
            </a:r>
          </a:p>
          <a:p>
            <a:pPr lvl="1" eaLnBrk="1" hangingPunct="1">
              <a:lnSpc>
                <a:spcPct val="80000"/>
              </a:lnSpc>
            </a:pPr>
            <a:r>
              <a:rPr lang="en-US" b="1" smtClean="0">
                <a:solidFill>
                  <a:srgbClr val="000099"/>
                </a:solidFill>
                <a:latin typeface="Bookman Old Style" pitchFamily="18" charset="0"/>
              </a:rPr>
              <a:t>Overload an Internet server with a large number of requests</a:t>
            </a:r>
          </a:p>
          <a:p>
            <a:pPr lvl="1" eaLnBrk="1" hangingPunct="1">
              <a:lnSpc>
                <a:spcPct val="80000"/>
              </a:lnSpc>
              <a:buFont typeface="Wingdings" pitchFamily="2" charset="2"/>
              <a:buNone/>
            </a:pPr>
            <a:endParaRPr lang="en-US" b="1" smtClean="0">
              <a:solidFill>
                <a:srgbClr val="000099"/>
              </a:solidFill>
              <a:latin typeface="Bookman Old Style" pitchFamily="18" charset="0"/>
            </a:endParaRPr>
          </a:p>
          <a:p>
            <a:pPr eaLnBrk="1" hangingPunct="1">
              <a:lnSpc>
                <a:spcPct val="80000"/>
              </a:lnSpc>
              <a:spcBef>
                <a:spcPct val="0"/>
              </a:spcBef>
            </a:pPr>
            <a:r>
              <a:rPr lang="en-US" sz="2400" b="1" smtClean="0">
                <a:solidFill>
                  <a:srgbClr val="FF0000"/>
                </a:solidFill>
                <a:latin typeface="Bookman Old Style" pitchFamily="18" charset="0"/>
              </a:rPr>
              <a:t>Trojan Horses</a:t>
            </a:r>
          </a:p>
          <a:p>
            <a:pPr lvl="1" eaLnBrk="1" hangingPunct="1">
              <a:lnSpc>
                <a:spcPct val="80000"/>
              </a:lnSpc>
              <a:spcBef>
                <a:spcPct val="0"/>
              </a:spcBef>
            </a:pPr>
            <a:r>
              <a:rPr lang="en-US" b="1" smtClean="0">
                <a:solidFill>
                  <a:srgbClr val="000099"/>
                </a:solidFill>
                <a:latin typeface="Bookman Old Style" pitchFamily="18" charset="0"/>
              </a:rPr>
              <a:t>cover up themselves as useful programs</a:t>
            </a:r>
          </a:p>
          <a:p>
            <a:pPr lvl="1" eaLnBrk="1" hangingPunct="1">
              <a:lnSpc>
                <a:spcPct val="80000"/>
              </a:lnSpc>
              <a:spcBef>
                <a:spcPct val="0"/>
              </a:spcBef>
            </a:pPr>
            <a:r>
              <a:rPr lang="en-US" b="1" smtClean="0">
                <a:solidFill>
                  <a:srgbClr val="000099"/>
                </a:solidFill>
                <a:latin typeface="Bookman Old Style" pitchFamily="18" charset="0"/>
              </a:rPr>
              <a:t>Contain hidden instructions to perform malicious tasks</a:t>
            </a:r>
          </a:p>
          <a:p>
            <a:pPr lvl="1" eaLnBrk="1" hangingPunct="1">
              <a:lnSpc>
                <a:spcPct val="80000"/>
              </a:lnSpc>
              <a:spcBef>
                <a:spcPct val="0"/>
              </a:spcBef>
            </a:pPr>
            <a:r>
              <a:rPr lang="en-US" b="1" smtClean="0">
                <a:solidFill>
                  <a:srgbClr val="000099"/>
                </a:solidFill>
                <a:latin typeface="Bookman Old Style" pitchFamily="18" charset="0"/>
              </a:rPr>
              <a:t>May erase data or cause other damage</a:t>
            </a:r>
          </a:p>
          <a:p>
            <a:pPr eaLnBrk="1" hangingPunct="1">
              <a:lnSpc>
                <a:spcPct val="80000"/>
              </a:lnSpc>
            </a:pPr>
            <a:endParaRPr lang="en-US" sz="2400" b="1" smtClean="0">
              <a:solidFill>
                <a:srgbClr val="000099"/>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174083"/>
                                        </p:tgtEl>
                                        <p:attrNameLst>
                                          <p:attrName>style.visibility</p:attrName>
                                        </p:attrNameLst>
                                      </p:cBhvr>
                                      <p:to>
                                        <p:strVal val="visible"/>
                                      </p:to>
                                    </p:set>
                                    <p:anim calcmode="lin" valueType="num">
                                      <p:cBhvr>
                                        <p:cTn id="7" dur="1000" fill="hold"/>
                                        <p:tgtEl>
                                          <p:spTgt spid="174083"/>
                                        </p:tgtEl>
                                        <p:attrNameLst>
                                          <p:attrName>ppt_x</p:attrName>
                                        </p:attrNameLst>
                                      </p:cBhvr>
                                      <p:tavLst>
                                        <p:tav tm="0">
                                          <p:val>
                                            <p:strVal val="#ppt_x-.2"/>
                                          </p:val>
                                        </p:tav>
                                        <p:tav tm="100000">
                                          <p:val>
                                            <p:strVal val="#ppt_x"/>
                                          </p:val>
                                        </p:tav>
                                      </p:tavLst>
                                    </p:anim>
                                    <p:anim calcmode="lin" valueType="num">
                                      <p:cBhvr>
                                        <p:cTn id="8" dur="1000" fill="hold"/>
                                        <p:tgtEl>
                                          <p:spTgt spid="17408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4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90EE27B3-81AF-4B1A-972B-E7B1A827BF3C}" type="slidenum">
              <a:rPr lang="en-US" smtClean="0"/>
              <a:pPr/>
              <a:t>13</a:t>
            </a:fld>
            <a:endParaRPr lang="en-US" smtClean="0"/>
          </a:p>
        </p:txBody>
      </p:sp>
      <p:sp>
        <p:nvSpPr>
          <p:cNvPr id="15363" name="Text Box 2"/>
          <p:cNvSpPr>
            <a:spLocks noChangeArrowheads="1"/>
          </p:cNvSpPr>
          <p:nvPr>
            <p:ph type="title"/>
          </p:nvPr>
        </p:nvSpPr>
        <p:spPr>
          <a:xfrm>
            <a:off x="488950" y="401638"/>
            <a:ext cx="8229600" cy="609600"/>
          </a:xfrm>
          <a:noFill/>
        </p:spPr>
        <p:txBody>
          <a:bodyPr/>
          <a:lstStyle/>
          <a:p>
            <a:pPr eaLnBrk="1" hangingPunct="1"/>
            <a:r>
              <a:rPr lang="en-US" sz="3000" smtClean="0"/>
              <a:t>Fraud and Theft</a:t>
            </a:r>
          </a:p>
        </p:txBody>
      </p:sp>
      <p:sp>
        <p:nvSpPr>
          <p:cNvPr id="15364" name="Rectangle 3"/>
          <p:cNvSpPr>
            <a:spLocks noGrp="1" noChangeArrowheads="1"/>
          </p:cNvSpPr>
          <p:nvPr>
            <p:ph type="body" sz="half" idx="1"/>
          </p:nvPr>
        </p:nvSpPr>
        <p:spPr>
          <a:xfrm>
            <a:off x="457200" y="1268413"/>
            <a:ext cx="5237163" cy="4897437"/>
          </a:xfrm>
        </p:spPr>
        <p:txBody>
          <a:bodyPr/>
          <a:lstStyle/>
          <a:p>
            <a:pPr eaLnBrk="1" hangingPunct="1"/>
            <a:r>
              <a:rPr lang="en-US" sz="2400" b="1" smtClean="0">
                <a:solidFill>
                  <a:srgbClr val="FF0000"/>
                </a:solidFill>
                <a:latin typeface="Bookman Old Style" pitchFamily="18" charset="0"/>
              </a:rPr>
              <a:t>Salami Shaving</a:t>
            </a:r>
          </a:p>
          <a:p>
            <a:pPr lvl="1" eaLnBrk="1" hangingPunct="1"/>
            <a:r>
              <a:rPr lang="en-US" b="1" smtClean="0">
                <a:solidFill>
                  <a:srgbClr val="000099"/>
                </a:solidFill>
                <a:latin typeface="Bookman Old Style" pitchFamily="18" charset="0"/>
              </a:rPr>
              <a:t>Programmer alters a program to take a small amount of money out of an account</a:t>
            </a:r>
          </a:p>
          <a:p>
            <a:pPr eaLnBrk="1" hangingPunct="1"/>
            <a:r>
              <a:rPr lang="en-US" sz="2400" b="1" smtClean="0">
                <a:solidFill>
                  <a:srgbClr val="FF0000"/>
                </a:solidFill>
                <a:latin typeface="Bookman Old Style" pitchFamily="18" charset="0"/>
              </a:rPr>
              <a:t>Data Diddling</a:t>
            </a:r>
          </a:p>
          <a:p>
            <a:pPr lvl="1" eaLnBrk="1" hangingPunct="1"/>
            <a:r>
              <a:rPr lang="en-US" b="1" smtClean="0">
                <a:solidFill>
                  <a:srgbClr val="000099"/>
                </a:solidFill>
                <a:latin typeface="Bookman Old Style" pitchFamily="18" charset="0"/>
              </a:rPr>
              <a:t>Data is altered to hide theft </a:t>
            </a:r>
          </a:p>
          <a:p>
            <a:pPr lvl="1" eaLnBrk="1" hangingPunct="1"/>
            <a:r>
              <a:rPr lang="en-US" b="1" smtClean="0">
                <a:solidFill>
                  <a:srgbClr val="000099"/>
                </a:solidFill>
                <a:latin typeface="Bookman Old Style" pitchFamily="18" charset="0"/>
              </a:rPr>
              <a:t>Insiders modify data by altering accounts</a:t>
            </a:r>
          </a:p>
          <a:p>
            <a:pPr eaLnBrk="1" hangingPunct="1"/>
            <a:endParaRPr lang="en-US" sz="2400" smtClean="0"/>
          </a:p>
        </p:txBody>
      </p:sp>
      <p:pic>
        <p:nvPicPr>
          <p:cNvPr id="175108" name="Picture 4" descr="j03029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2650" y="2246313"/>
            <a:ext cx="2198688" cy="308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175108"/>
                                        </p:tgtEl>
                                        <p:attrNameLst>
                                          <p:attrName>style.visibility</p:attrName>
                                        </p:attrNameLst>
                                      </p:cBhvr>
                                      <p:to>
                                        <p:strVal val="visible"/>
                                      </p:to>
                                    </p:set>
                                    <p:anim calcmode="lin" valueType="num">
                                      <p:cBhvr>
                                        <p:cTn id="7" dur="1000" fill="hold"/>
                                        <p:tgtEl>
                                          <p:spTgt spid="175108"/>
                                        </p:tgtEl>
                                        <p:attrNameLst>
                                          <p:attrName>ppt_w</p:attrName>
                                        </p:attrNameLst>
                                      </p:cBhvr>
                                      <p:tavLst>
                                        <p:tav tm="0">
                                          <p:val>
                                            <p:strVal val="#ppt_w+.3"/>
                                          </p:val>
                                        </p:tav>
                                        <p:tav tm="100000">
                                          <p:val>
                                            <p:strVal val="#ppt_w"/>
                                          </p:val>
                                        </p:tav>
                                      </p:tavLst>
                                    </p:anim>
                                    <p:anim calcmode="lin" valueType="num">
                                      <p:cBhvr>
                                        <p:cTn id="8" dur="1000" fill="hold"/>
                                        <p:tgtEl>
                                          <p:spTgt spid="175108"/>
                                        </p:tgtEl>
                                        <p:attrNameLst>
                                          <p:attrName>ppt_h</p:attrName>
                                        </p:attrNameLst>
                                      </p:cBhvr>
                                      <p:tavLst>
                                        <p:tav tm="0">
                                          <p:val>
                                            <p:strVal val="#ppt_h"/>
                                          </p:val>
                                        </p:tav>
                                        <p:tav tm="100000">
                                          <p:val>
                                            <p:strVal val="#ppt_h"/>
                                          </p:val>
                                        </p:tav>
                                      </p:tavLst>
                                    </p:anim>
                                    <p:animEffect transition="in" filter="fade">
                                      <p:cBhvr>
                                        <p:cTn id="9" dur="1000"/>
                                        <p:tgtEl>
                                          <p:spTgt spid="175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B7AE8ECA-25B8-4F09-BC17-7D56733F4117}" type="slidenum">
              <a:rPr lang="en-US" smtClean="0"/>
              <a:pPr/>
              <a:t>14</a:t>
            </a:fld>
            <a:endParaRPr lang="en-US" smtClean="0"/>
          </a:p>
        </p:txBody>
      </p:sp>
      <p:sp>
        <p:nvSpPr>
          <p:cNvPr id="16387" name="Text Box 2"/>
          <p:cNvSpPr>
            <a:spLocks noChangeArrowheads="1"/>
          </p:cNvSpPr>
          <p:nvPr>
            <p:ph type="title"/>
          </p:nvPr>
        </p:nvSpPr>
        <p:spPr>
          <a:xfrm>
            <a:off x="488950" y="401638"/>
            <a:ext cx="8229600" cy="609600"/>
          </a:xfrm>
          <a:noFill/>
        </p:spPr>
        <p:txBody>
          <a:bodyPr/>
          <a:lstStyle/>
          <a:p>
            <a:pPr eaLnBrk="1" hangingPunct="1"/>
            <a:r>
              <a:rPr lang="en-US" sz="3000" smtClean="0"/>
              <a:t>Forgery and Blackmail</a:t>
            </a:r>
          </a:p>
        </p:txBody>
      </p:sp>
      <p:sp>
        <p:nvSpPr>
          <p:cNvPr id="16388" name="Rectangle 3"/>
          <p:cNvSpPr>
            <a:spLocks noGrp="1" noChangeArrowheads="1"/>
          </p:cNvSpPr>
          <p:nvPr>
            <p:ph type="body" sz="half" idx="1"/>
          </p:nvPr>
        </p:nvSpPr>
        <p:spPr>
          <a:xfrm>
            <a:off x="725488" y="1584325"/>
            <a:ext cx="7729537" cy="4525963"/>
          </a:xfrm>
        </p:spPr>
        <p:txBody>
          <a:bodyPr/>
          <a:lstStyle/>
          <a:p>
            <a:pPr eaLnBrk="1" hangingPunct="1">
              <a:spcBef>
                <a:spcPct val="0"/>
              </a:spcBef>
            </a:pPr>
            <a:r>
              <a:rPr lang="en-US" sz="2400" b="1" smtClean="0">
                <a:solidFill>
                  <a:srgbClr val="FF0000"/>
                </a:solidFill>
                <a:latin typeface="Bookman Old Style" pitchFamily="18" charset="0"/>
              </a:rPr>
              <a:t>Forgery</a:t>
            </a:r>
          </a:p>
          <a:p>
            <a:pPr lvl="1" eaLnBrk="1" hangingPunct="1">
              <a:spcBef>
                <a:spcPct val="0"/>
              </a:spcBef>
            </a:pPr>
            <a:r>
              <a:rPr lang="en-US" b="1" smtClean="0">
                <a:solidFill>
                  <a:srgbClr val="000099"/>
                </a:solidFill>
                <a:latin typeface="Bookman Old Style" pitchFamily="18" charset="0"/>
              </a:rPr>
              <a:t>Internet data can appear to be coming from one source when its really coming from another</a:t>
            </a:r>
          </a:p>
          <a:p>
            <a:pPr lvl="1" eaLnBrk="1" hangingPunct="1">
              <a:spcBef>
                <a:spcPct val="0"/>
              </a:spcBef>
            </a:pPr>
            <a:r>
              <a:rPr lang="en-US" b="1" smtClean="0">
                <a:solidFill>
                  <a:srgbClr val="000099"/>
                </a:solidFill>
                <a:latin typeface="Bookman Old Style" pitchFamily="18" charset="0"/>
              </a:rPr>
              <a:t>Forged e-mail and Web pages</a:t>
            </a:r>
          </a:p>
          <a:p>
            <a:pPr eaLnBrk="1" hangingPunct="1">
              <a:spcBef>
                <a:spcPct val="0"/>
              </a:spcBef>
            </a:pPr>
            <a:r>
              <a:rPr lang="en-US" sz="2400" b="1" smtClean="0">
                <a:solidFill>
                  <a:srgbClr val="FF0000"/>
                </a:solidFill>
                <a:latin typeface="Bookman Old Style" pitchFamily="18" charset="0"/>
              </a:rPr>
              <a:t>Blackmail</a:t>
            </a:r>
          </a:p>
          <a:p>
            <a:pPr lvl="1" eaLnBrk="1" hangingPunct="1">
              <a:spcBef>
                <a:spcPct val="0"/>
              </a:spcBef>
            </a:pPr>
            <a:r>
              <a:rPr lang="en-US" b="1" smtClean="0">
                <a:solidFill>
                  <a:srgbClr val="000099"/>
                </a:solidFill>
                <a:latin typeface="Bookman Old Style" pitchFamily="18" charset="0"/>
              </a:rPr>
              <a:t>Confronting publicity fears have been used to blackmail financial institutions</a:t>
            </a:r>
          </a:p>
          <a:p>
            <a:pPr eaLnBrk="1" hangingPunct="1"/>
            <a:endParaRPr lang="en-US" sz="2400" b="1" smtClean="0">
              <a:solidFill>
                <a:srgbClr val="000099"/>
              </a:solidFill>
              <a:latin typeface="Bookman Old Style"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1C47C200-31AB-4722-945F-6F259F1896DF}" type="slidenum">
              <a:rPr lang="en-US" smtClean="0"/>
              <a:pPr/>
              <a:t>15</a:t>
            </a:fld>
            <a:endParaRPr lang="en-US" smtClean="0"/>
          </a:p>
        </p:txBody>
      </p:sp>
      <p:sp>
        <p:nvSpPr>
          <p:cNvPr id="17411" name="Text Box 2"/>
          <p:cNvSpPr txBox="1">
            <a:spLocks noChangeArrowheads="1"/>
          </p:cNvSpPr>
          <p:nvPr/>
        </p:nvSpPr>
        <p:spPr bwMode="auto">
          <a:xfrm>
            <a:off x="304800" y="1447800"/>
            <a:ext cx="43434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0000"/>
              </a:lnSpc>
              <a:buClr>
                <a:srgbClr val="6699FF"/>
              </a:buClr>
              <a:buFont typeface="Wingdings" pitchFamily="2" charset="2"/>
              <a:buChar char="n"/>
            </a:pPr>
            <a:endParaRPr lang="en-US" sz="2200">
              <a:solidFill>
                <a:schemeClr val="bg1"/>
              </a:solidFill>
            </a:endParaRPr>
          </a:p>
        </p:txBody>
      </p:sp>
      <p:sp>
        <p:nvSpPr>
          <p:cNvPr id="17412" name="Text Box 3"/>
          <p:cNvSpPr txBox="1">
            <a:spLocks noChangeArrowheads="1"/>
          </p:cNvSpPr>
          <p:nvPr/>
        </p:nvSpPr>
        <p:spPr bwMode="auto">
          <a:xfrm>
            <a:off x="304800" y="4648200"/>
            <a:ext cx="40386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0000"/>
              </a:lnSpc>
              <a:buClr>
                <a:srgbClr val="6699FF"/>
              </a:buClr>
              <a:buFont typeface="Wingdings" pitchFamily="2" charset="2"/>
              <a:buChar char="n"/>
            </a:pPr>
            <a:endParaRPr lang="en-US" sz="2200"/>
          </a:p>
        </p:txBody>
      </p:sp>
      <p:sp>
        <p:nvSpPr>
          <p:cNvPr id="17413" name="Text Box 4"/>
          <p:cNvSpPr>
            <a:spLocks noChangeArrowheads="1"/>
          </p:cNvSpPr>
          <p:nvPr>
            <p:ph type="title"/>
          </p:nvPr>
        </p:nvSpPr>
        <p:spPr>
          <a:xfrm>
            <a:off x="488950" y="314325"/>
            <a:ext cx="8229600" cy="715963"/>
          </a:xfrm>
          <a:noFill/>
        </p:spPr>
        <p:txBody>
          <a:bodyPr/>
          <a:lstStyle/>
          <a:p>
            <a:pPr eaLnBrk="1" hangingPunct="1"/>
            <a:r>
              <a:rPr lang="en-US" sz="3000" smtClean="0"/>
              <a:t>Meet the Attackers</a:t>
            </a:r>
          </a:p>
        </p:txBody>
      </p:sp>
      <p:sp>
        <p:nvSpPr>
          <p:cNvPr id="178181" name="Text Box 5"/>
          <p:cNvSpPr>
            <a:spLocks noChangeArrowheads="1"/>
          </p:cNvSpPr>
          <p:nvPr>
            <p:ph type="body" sz="half" idx="1"/>
          </p:nvPr>
        </p:nvSpPr>
        <p:spPr>
          <a:xfrm>
            <a:off x="928688" y="1000125"/>
            <a:ext cx="7632700" cy="4903788"/>
          </a:xfrm>
          <a:noFill/>
        </p:spPr>
        <p:txBody>
          <a:bodyPr/>
          <a:lstStyle/>
          <a:p>
            <a:pPr eaLnBrk="1" hangingPunct="1">
              <a:spcBef>
                <a:spcPct val="0"/>
              </a:spcBef>
            </a:pPr>
            <a:r>
              <a:rPr lang="en-US" sz="2400" b="1" smtClean="0">
                <a:solidFill>
                  <a:srgbClr val="FF0000"/>
                </a:solidFill>
                <a:latin typeface="Bookman Old Style" pitchFamily="18" charset="0"/>
              </a:rPr>
              <a:t>Hackers</a:t>
            </a:r>
          </a:p>
          <a:p>
            <a:pPr lvl="1" eaLnBrk="1" hangingPunct="1">
              <a:spcBef>
                <a:spcPct val="0"/>
              </a:spcBef>
            </a:pPr>
            <a:r>
              <a:rPr lang="en-US" b="1" smtClean="0">
                <a:solidFill>
                  <a:srgbClr val="000099"/>
                </a:solidFill>
                <a:latin typeface="Bookman Old Style" pitchFamily="18" charset="0"/>
              </a:rPr>
              <a:t>Computer hobbyists </a:t>
            </a:r>
          </a:p>
          <a:p>
            <a:pPr lvl="1" eaLnBrk="1" hangingPunct="1">
              <a:spcBef>
                <a:spcPct val="0"/>
              </a:spcBef>
            </a:pPr>
            <a:r>
              <a:rPr lang="en-US" b="1" smtClean="0">
                <a:solidFill>
                  <a:srgbClr val="000099"/>
                </a:solidFill>
                <a:latin typeface="Bookman Old Style" pitchFamily="18" charset="0"/>
              </a:rPr>
              <a:t>Find weaknesses and loopholes in computer systems</a:t>
            </a:r>
          </a:p>
          <a:p>
            <a:pPr lvl="1" eaLnBrk="1" hangingPunct="1">
              <a:spcBef>
                <a:spcPct val="0"/>
              </a:spcBef>
            </a:pPr>
            <a:r>
              <a:rPr lang="en-US" b="1" smtClean="0">
                <a:solidFill>
                  <a:srgbClr val="000099"/>
                </a:solidFill>
                <a:latin typeface="Bookman Old Style" pitchFamily="18" charset="0"/>
              </a:rPr>
              <a:t>Rarely destructive</a:t>
            </a:r>
          </a:p>
          <a:p>
            <a:pPr lvl="1" eaLnBrk="1" hangingPunct="1">
              <a:spcBef>
                <a:spcPct val="0"/>
              </a:spcBef>
            </a:pPr>
            <a:r>
              <a:rPr lang="en-US" b="1" smtClean="0">
                <a:solidFill>
                  <a:srgbClr val="000099"/>
                </a:solidFill>
                <a:latin typeface="Bookman Old Style" pitchFamily="18" charset="0"/>
              </a:rPr>
              <a:t>Adhere to the hacker</a:t>
            </a:r>
            <a:r>
              <a:rPr lang="en-US" b="1" smtClean="0">
                <a:solidFill>
                  <a:srgbClr val="000099"/>
                </a:solidFill>
                <a:latin typeface="Arial" charset="0"/>
              </a:rPr>
              <a:t>’</a:t>
            </a:r>
            <a:r>
              <a:rPr lang="en-US" b="1" smtClean="0">
                <a:solidFill>
                  <a:srgbClr val="000099"/>
                </a:solidFill>
                <a:latin typeface="Bookman Old Style" pitchFamily="18" charset="0"/>
              </a:rPr>
              <a:t>s code of ethics</a:t>
            </a:r>
          </a:p>
          <a:p>
            <a:pPr eaLnBrk="1" hangingPunct="1">
              <a:spcBef>
                <a:spcPct val="0"/>
              </a:spcBef>
            </a:pPr>
            <a:endParaRPr lang="en-US" sz="2400" b="1" smtClean="0">
              <a:solidFill>
                <a:srgbClr val="000099"/>
              </a:solidFill>
              <a:latin typeface="Bookman Old Style" pitchFamily="18" charset="0"/>
            </a:endParaRPr>
          </a:p>
          <a:p>
            <a:pPr eaLnBrk="1" hangingPunct="1">
              <a:spcBef>
                <a:spcPct val="0"/>
              </a:spcBef>
            </a:pPr>
            <a:r>
              <a:rPr lang="en-US" sz="2400" b="1" smtClean="0">
                <a:solidFill>
                  <a:srgbClr val="FF0000"/>
                </a:solidFill>
                <a:latin typeface="Bookman Old Style" pitchFamily="18" charset="0"/>
              </a:rPr>
              <a:t>Crackers</a:t>
            </a:r>
          </a:p>
          <a:p>
            <a:pPr lvl="1" eaLnBrk="1" hangingPunct="1">
              <a:spcBef>
                <a:spcPct val="0"/>
              </a:spcBef>
            </a:pPr>
            <a:r>
              <a:rPr lang="en-US" b="1" smtClean="0">
                <a:solidFill>
                  <a:srgbClr val="000099"/>
                </a:solidFill>
                <a:latin typeface="Bookman Old Style" pitchFamily="18" charset="0"/>
              </a:rPr>
              <a:t>Also called black hats </a:t>
            </a:r>
          </a:p>
          <a:p>
            <a:pPr lvl="1" eaLnBrk="1" hangingPunct="1">
              <a:spcBef>
                <a:spcPct val="0"/>
              </a:spcBef>
            </a:pPr>
            <a:r>
              <a:rPr lang="en-US" b="1" smtClean="0">
                <a:solidFill>
                  <a:srgbClr val="000099"/>
                </a:solidFill>
                <a:latin typeface="Bookman Old Style" pitchFamily="18" charset="0"/>
              </a:rPr>
              <a:t>Obsessed with entering secure computer systems</a:t>
            </a:r>
          </a:p>
          <a:p>
            <a:pPr lvl="1" eaLnBrk="1" hangingPunct="1">
              <a:spcBef>
                <a:spcPct val="0"/>
              </a:spcBef>
            </a:pPr>
            <a:r>
              <a:rPr lang="en-US" b="1" smtClean="0">
                <a:solidFill>
                  <a:srgbClr val="000099"/>
                </a:solidFill>
                <a:latin typeface="Bookman Old Style" pitchFamily="18" charset="0"/>
              </a:rPr>
              <a:t>Rarely destructive</a:t>
            </a:r>
          </a:p>
          <a:p>
            <a:pPr lvl="1" eaLnBrk="1" hangingPunct="1">
              <a:spcBef>
                <a:spcPct val="0"/>
              </a:spcBef>
            </a:pPr>
            <a:r>
              <a:rPr lang="en-US" b="1" smtClean="0">
                <a:solidFill>
                  <a:srgbClr val="000099"/>
                </a:solidFill>
                <a:latin typeface="Bookman Old Style" pitchFamily="18" charset="0"/>
              </a:rPr>
              <a:t>Leave calling cards on the systems they enter</a:t>
            </a:r>
          </a:p>
          <a:p>
            <a:pPr lvl="1" eaLnBrk="1" hangingPunct="1">
              <a:spcBef>
                <a:spcPct val="0"/>
              </a:spcBef>
            </a:pPr>
            <a:endParaRPr lang="en-US" b="1" smtClean="0">
              <a:solidFill>
                <a:srgbClr val="000099"/>
              </a:solidFill>
              <a:latin typeface="Bookman Old Style" pitchFamily="18" charset="0"/>
            </a:endParaRPr>
          </a:p>
          <a:p>
            <a:pPr lvl="1" eaLnBrk="1" hangingPunct="1">
              <a:spcBef>
                <a:spcPct val="0"/>
              </a:spcBef>
              <a:buFont typeface="Wingdings" pitchFamily="2" charset="2"/>
              <a:buNone/>
            </a:pPr>
            <a:endParaRPr lang="en-US" b="1" smtClean="0">
              <a:solidFill>
                <a:srgbClr val="000099"/>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78181">
                                            <p:txEl>
                                              <p:pRg st="0" end="0"/>
                                            </p:txEl>
                                          </p:spTgt>
                                        </p:tgtEl>
                                        <p:attrNameLst>
                                          <p:attrName>style.visibility</p:attrName>
                                        </p:attrNameLst>
                                      </p:cBhvr>
                                      <p:to>
                                        <p:strVal val="visible"/>
                                      </p:to>
                                    </p:set>
                                    <p:animEffect transition="in" filter="wipe(left)">
                                      <p:cBhvr>
                                        <p:cTn id="7" dur="1000"/>
                                        <p:tgtEl>
                                          <p:spTgt spid="178181">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78181">
                                            <p:txEl>
                                              <p:pRg st="1" end="1"/>
                                            </p:txEl>
                                          </p:spTgt>
                                        </p:tgtEl>
                                        <p:attrNameLst>
                                          <p:attrName>style.visibility</p:attrName>
                                        </p:attrNameLst>
                                      </p:cBhvr>
                                      <p:to>
                                        <p:strVal val="visible"/>
                                      </p:to>
                                    </p:set>
                                    <p:animEffect transition="in" filter="wipe(left)">
                                      <p:cBhvr>
                                        <p:cTn id="10" dur="1000"/>
                                        <p:tgtEl>
                                          <p:spTgt spid="178181">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78181">
                                            <p:txEl>
                                              <p:pRg st="2" end="2"/>
                                            </p:txEl>
                                          </p:spTgt>
                                        </p:tgtEl>
                                        <p:attrNameLst>
                                          <p:attrName>style.visibility</p:attrName>
                                        </p:attrNameLst>
                                      </p:cBhvr>
                                      <p:to>
                                        <p:strVal val="visible"/>
                                      </p:to>
                                    </p:set>
                                    <p:animEffect transition="in" filter="wipe(left)">
                                      <p:cBhvr>
                                        <p:cTn id="13" dur="1000"/>
                                        <p:tgtEl>
                                          <p:spTgt spid="178181">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178181">
                                            <p:txEl>
                                              <p:pRg st="3" end="3"/>
                                            </p:txEl>
                                          </p:spTgt>
                                        </p:tgtEl>
                                        <p:attrNameLst>
                                          <p:attrName>style.visibility</p:attrName>
                                        </p:attrNameLst>
                                      </p:cBhvr>
                                      <p:to>
                                        <p:strVal val="visible"/>
                                      </p:to>
                                    </p:set>
                                    <p:animEffect transition="in" filter="wipe(left)">
                                      <p:cBhvr>
                                        <p:cTn id="16" dur="1000"/>
                                        <p:tgtEl>
                                          <p:spTgt spid="178181">
                                            <p:txEl>
                                              <p:pRg st="3" end="3"/>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178181">
                                            <p:txEl>
                                              <p:pRg st="4" end="4"/>
                                            </p:txEl>
                                          </p:spTgt>
                                        </p:tgtEl>
                                        <p:attrNameLst>
                                          <p:attrName>style.visibility</p:attrName>
                                        </p:attrNameLst>
                                      </p:cBhvr>
                                      <p:to>
                                        <p:strVal val="visible"/>
                                      </p:to>
                                    </p:set>
                                    <p:animEffect transition="in" filter="wipe(left)">
                                      <p:cBhvr>
                                        <p:cTn id="19" dur="1000"/>
                                        <p:tgtEl>
                                          <p:spTgt spid="178181">
                                            <p:txEl>
                                              <p:pRg st="4" end="4"/>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178181">
                                            <p:txEl>
                                              <p:pRg st="6" end="6"/>
                                            </p:txEl>
                                          </p:spTgt>
                                        </p:tgtEl>
                                        <p:attrNameLst>
                                          <p:attrName>style.visibility</p:attrName>
                                        </p:attrNameLst>
                                      </p:cBhvr>
                                      <p:to>
                                        <p:strVal val="visible"/>
                                      </p:to>
                                    </p:set>
                                    <p:animEffect transition="in" filter="wipe(left)">
                                      <p:cBhvr>
                                        <p:cTn id="22" dur="1000"/>
                                        <p:tgtEl>
                                          <p:spTgt spid="178181">
                                            <p:txEl>
                                              <p:pRg st="6" end="6"/>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178181">
                                            <p:txEl>
                                              <p:pRg st="7" end="7"/>
                                            </p:txEl>
                                          </p:spTgt>
                                        </p:tgtEl>
                                        <p:attrNameLst>
                                          <p:attrName>style.visibility</p:attrName>
                                        </p:attrNameLst>
                                      </p:cBhvr>
                                      <p:to>
                                        <p:strVal val="visible"/>
                                      </p:to>
                                    </p:set>
                                    <p:animEffect transition="in" filter="wipe(left)">
                                      <p:cBhvr>
                                        <p:cTn id="25" dur="1000"/>
                                        <p:tgtEl>
                                          <p:spTgt spid="178181">
                                            <p:txEl>
                                              <p:pRg st="7" end="7"/>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178181">
                                            <p:txEl>
                                              <p:pRg st="8" end="8"/>
                                            </p:txEl>
                                          </p:spTgt>
                                        </p:tgtEl>
                                        <p:attrNameLst>
                                          <p:attrName>style.visibility</p:attrName>
                                        </p:attrNameLst>
                                      </p:cBhvr>
                                      <p:to>
                                        <p:strVal val="visible"/>
                                      </p:to>
                                    </p:set>
                                    <p:animEffect transition="in" filter="wipe(left)">
                                      <p:cBhvr>
                                        <p:cTn id="28" dur="1000"/>
                                        <p:tgtEl>
                                          <p:spTgt spid="178181">
                                            <p:txEl>
                                              <p:pRg st="8" end="8"/>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178181">
                                            <p:txEl>
                                              <p:pRg st="9" end="9"/>
                                            </p:txEl>
                                          </p:spTgt>
                                        </p:tgtEl>
                                        <p:attrNameLst>
                                          <p:attrName>style.visibility</p:attrName>
                                        </p:attrNameLst>
                                      </p:cBhvr>
                                      <p:to>
                                        <p:strVal val="visible"/>
                                      </p:to>
                                    </p:set>
                                    <p:animEffect transition="in" filter="wipe(left)">
                                      <p:cBhvr>
                                        <p:cTn id="31" dur="1000"/>
                                        <p:tgtEl>
                                          <p:spTgt spid="178181">
                                            <p:txEl>
                                              <p:pRg st="9" end="9"/>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178181">
                                            <p:txEl>
                                              <p:pRg st="10" end="10"/>
                                            </p:txEl>
                                          </p:spTgt>
                                        </p:tgtEl>
                                        <p:attrNameLst>
                                          <p:attrName>style.visibility</p:attrName>
                                        </p:attrNameLst>
                                      </p:cBhvr>
                                      <p:to>
                                        <p:strVal val="visible"/>
                                      </p:to>
                                    </p:set>
                                    <p:animEffect transition="in" filter="wipe(left)">
                                      <p:cBhvr>
                                        <p:cTn id="34" dur="1000"/>
                                        <p:tgtEl>
                                          <p:spTgt spid="17818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B1FD6CF7-222A-4113-8A7E-4499350716E7}" type="slidenum">
              <a:rPr lang="en-US" smtClean="0"/>
              <a:pPr/>
              <a:t>16</a:t>
            </a:fld>
            <a:endParaRPr lang="en-US" smtClean="0"/>
          </a:p>
        </p:txBody>
      </p:sp>
      <p:sp>
        <p:nvSpPr>
          <p:cNvPr id="18435" name="Text Box 2"/>
          <p:cNvSpPr txBox="1">
            <a:spLocks noChangeArrowheads="1"/>
          </p:cNvSpPr>
          <p:nvPr/>
        </p:nvSpPr>
        <p:spPr bwMode="auto">
          <a:xfrm>
            <a:off x="304800" y="1447800"/>
            <a:ext cx="43434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0000"/>
              </a:lnSpc>
              <a:buClr>
                <a:srgbClr val="6699FF"/>
              </a:buClr>
              <a:buFont typeface="Wingdings" pitchFamily="2" charset="2"/>
              <a:buChar char="n"/>
            </a:pPr>
            <a:endParaRPr lang="en-US" sz="2200">
              <a:solidFill>
                <a:schemeClr val="bg1"/>
              </a:solidFill>
            </a:endParaRPr>
          </a:p>
        </p:txBody>
      </p:sp>
      <p:sp>
        <p:nvSpPr>
          <p:cNvPr id="18436" name="Text Box 3"/>
          <p:cNvSpPr txBox="1">
            <a:spLocks noChangeArrowheads="1"/>
          </p:cNvSpPr>
          <p:nvPr/>
        </p:nvSpPr>
        <p:spPr bwMode="auto">
          <a:xfrm>
            <a:off x="304800" y="4648200"/>
            <a:ext cx="40386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0000"/>
              </a:lnSpc>
              <a:buClr>
                <a:srgbClr val="6699FF"/>
              </a:buClr>
              <a:buFont typeface="Wingdings" pitchFamily="2" charset="2"/>
              <a:buChar char="n"/>
            </a:pPr>
            <a:endParaRPr lang="en-US" sz="2200"/>
          </a:p>
        </p:txBody>
      </p:sp>
      <p:sp>
        <p:nvSpPr>
          <p:cNvPr id="18437" name="Text Box 4"/>
          <p:cNvSpPr>
            <a:spLocks noChangeArrowheads="1"/>
          </p:cNvSpPr>
          <p:nvPr>
            <p:ph type="title"/>
          </p:nvPr>
        </p:nvSpPr>
        <p:spPr>
          <a:xfrm>
            <a:off x="488950" y="314325"/>
            <a:ext cx="8229600" cy="715963"/>
          </a:xfrm>
          <a:noFill/>
        </p:spPr>
        <p:txBody>
          <a:bodyPr/>
          <a:lstStyle/>
          <a:p>
            <a:pPr eaLnBrk="1" hangingPunct="1"/>
            <a:r>
              <a:rPr lang="en-US" sz="3000" smtClean="0"/>
              <a:t>Meet the Attackers</a:t>
            </a:r>
          </a:p>
        </p:txBody>
      </p:sp>
      <p:sp>
        <p:nvSpPr>
          <p:cNvPr id="179205" name="Text Box 5"/>
          <p:cNvSpPr>
            <a:spLocks noChangeArrowheads="1"/>
          </p:cNvSpPr>
          <p:nvPr>
            <p:ph type="body" sz="half" idx="2"/>
          </p:nvPr>
        </p:nvSpPr>
        <p:spPr>
          <a:xfrm>
            <a:off x="814388" y="1000125"/>
            <a:ext cx="8104187" cy="5580063"/>
          </a:xfrm>
          <a:noFill/>
        </p:spPr>
        <p:txBody>
          <a:bodyPr/>
          <a:lstStyle/>
          <a:p>
            <a:pPr lvl="1" eaLnBrk="1" hangingPunct="1">
              <a:spcBef>
                <a:spcPct val="0"/>
              </a:spcBef>
              <a:buFont typeface="Wingdings" pitchFamily="2" charset="2"/>
              <a:buNone/>
            </a:pPr>
            <a:endParaRPr lang="en-US" b="1" smtClean="0">
              <a:solidFill>
                <a:srgbClr val="000099"/>
              </a:solidFill>
              <a:latin typeface="Bookman Old Style" pitchFamily="18" charset="0"/>
            </a:endParaRPr>
          </a:p>
          <a:p>
            <a:pPr eaLnBrk="1" hangingPunct="1">
              <a:spcBef>
                <a:spcPct val="0"/>
              </a:spcBef>
            </a:pPr>
            <a:r>
              <a:rPr lang="en-US" sz="2400" b="1" smtClean="0">
                <a:solidFill>
                  <a:srgbClr val="FF0000"/>
                </a:solidFill>
                <a:latin typeface="Bookman Old Style" pitchFamily="18" charset="0"/>
              </a:rPr>
              <a:t>Virus Authors</a:t>
            </a:r>
          </a:p>
          <a:p>
            <a:pPr lvl="1" eaLnBrk="1" hangingPunct="1">
              <a:spcBef>
                <a:spcPct val="0"/>
              </a:spcBef>
            </a:pPr>
            <a:r>
              <a:rPr lang="en-US" b="1" smtClean="0">
                <a:solidFill>
                  <a:srgbClr val="000099"/>
                </a:solidFill>
                <a:latin typeface="Bookman Old Style" pitchFamily="18" charset="0"/>
              </a:rPr>
              <a:t>Usually teenage males</a:t>
            </a:r>
          </a:p>
          <a:p>
            <a:pPr lvl="1" eaLnBrk="1" hangingPunct="1">
              <a:spcBef>
                <a:spcPct val="0"/>
              </a:spcBef>
            </a:pPr>
            <a:r>
              <a:rPr lang="en-US" b="1" smtClean="0">
                <a:solidFill>
                  <a:srgbClr val="000099"/>
                </a:solidFill>
                <a:latin typeface="Bookman Old Style" pitchFamily="18" charset="0"/>
              </a:rPr>
              <a:t>Push the boundaries of antivirus software</a:t>
            </a:r>
          </a:p>
          <a:p>
            <a:pPr lvl="1" eaLnBrk="1" hangingPunct="1">
              <a:spcBef>
                <a:spcPct val="0"/>
              </a:spcBef>
            </a:pPr>
            <a:r>
              <a:rPr lang="en-US" b="1" smtClean="0">
                <a:solidFill>
                  <a:srgbClr val="000099"/>
                </a:solidFill>
                <a:latin typeface="Bookman Old Style" pitchFamily="18" charset="0"/>
              </a:rPr>
              <a:t>Create viruses that are very damaging</a:t>
            </a:r>
          </a:p>
          <a:p>
            <a:pPr lvl="1" eaLnBrk="1" hangingPunct="1">
              <a:spcBef>
                <a:spcPct val="0"/>
              </a:spcBef>
              <a:buFont typeface="Wingdings" pitchFamily="2" charset="2"/>
              <a:buNone/>
            </a:pPr>
            <a:endParaRPr lang="en-US" b="1" smtClean="0">
              <a:solidFill>
                <a:srgbClr val="000099"/>
              </a:solidFill>
              <a:latin typeface="Bookman Old Style" pitchFamily="18" charset="0"/>
            </a:endParaRPr>
          </a:p>
          <a:p>
            <a:pPr eaLnBrk="1" hangingPunct="1">
              <a:spcBef>
                <a:spcPct val="0"/>
              </a:spcBef>
            </a:pPr>
            <a:r>
              <a:rPr lang="en-US" sz="2400" b="1" smtClean="0">
                <a:solidFill>
                  <a:srgbClr val="FF0000"/>
                </a:solidFill>
                <a:latin typeface="Bookman Old Style" pitchFamily="18" charset="0"/>
              </a:rPr>
              <a:t>Cyber Gangs</a:t>
            </a:r>
          </a:p>
          <a:p>
            <a:pPr lvl="1" eaLnBrk="1" hangingPunct="1">
              <a:spcBef>
                <a:spcPct val="0"/>
              </a:spcBef>
            </a:pPr>
            <a:r>
              <a:rPr lang="en-US" b="1" smtClean="0">
                <a:solidFill>
                  <a:srgbClr val="000099"/>
                </a:solidFill>
                <a:latin typeface="Bookman Old Style" pitchFamily="18" charset="0"/>
              </a:rPr>
              <a:t>Group of hackers and crackers working together to coordinate attacks on the Internet</a:t>
            </a:r>
          </a:p>
          <a:p>
            <a:pPr lvl="1" eaLnBrk="1" hangingPunct="1">
              <a:spcBef>
                <a:spcPct val="0"/>
              </a:spcBef>
            </a:pPr>
            <a:endParaRPr lang="en-US" b="1" smtClean="0">
              <a:solidFill>
                <a:srgbClr val="000099"/>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79205">
                                            <p:txEl>
                                              <p:pRg st="1" end="1"/>
                                            </p:txEl>
                                          </p:spTgt>
                                        </p:tgtEl>
                                        <p:attrNameLst>
                                          <p:attrName>style.visibility</p:attrName>
                                        </p:attrNameLst>
                                      </p:cBhvr>
                                      <p:to>
                                        <p:strVal val="visible"/>
                                      </p:to>
                                    </p:set>
                                    <p:animEffect transition="in" filter="wipe(left)">
                                      <p:cBhvr>
                                        <p:cTn id="7" dur="1000"/>
                                        <p:tgtEl>
                                          <p:spTgt spid="179205">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79205">
                                            <p:txEl>
                                              <p:pRg st="2" end="2"/>
                                            </p:txEl>
                                          </p:spTgt>
                                        </p:tgtEl>
                                        <p:attrNameLst>
                                          <p:attrName>style.visibility</p:attrName>
                                        </p:attrNameLst>
                                      </p:cBhvr>
                                      <p:to>
                                        <p:strVal val="visible"/>
                                      </p:to>
                                    </p:set>
                                    <p:animEffect transition="in" filter="wipe(left)">
                                      <p:cBhvr>
                                        <p:cTn id="10" dur="1000"/>
                                        <p:tgtEl>
                                          <p:spTgt spid="179205">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79205">
                                            <p:txEl>
                                              <p:pRg st="3" end="3"/>
                                            </p:txEl>
                                          </p:spTgt>
                                        </p:tgtEl>
                                        <p:attrNameLst>
                                          <p:attrName>style.visibility</p:attrName>
                                        </p:attrNameLst>
                                      </p:cBhvr>
                                      <p:to>
                                        <p:strVal val="visible"/>
                                      </p:to>
                                    </p:set>
                                    <p:animEffect transition="in" filter="wipe(left)">
                                      <p:cBhvr>
                                        <p:cTn id="13" dur="1000"/>
                                        <p:tgtEl>
                                          <p:spTgt spid="179205">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179205">
                                            <p:txEl>
                                              <p:pRg st="4" end="4"/>
                                            </p:txEl>
                                          </p:spTgt>
                                        </p:tgtEl>
                                        <p:attrNameLst>
                                          <p:attrName>style.visibility</p:attrName>
                                        </p:attrNameLst>
                                      </p:cBhvr>
                                      <p:to>
                                        <p:strVal val="visible"/>
                                      </p:to>
                                    </p:set>
                                    <p:animEffect transition="in" filter="wipe(left)">
                                      <p:cBhvr>
                                        <p:cTn id="16" dur="1000"/>
                                        <p:tgtEl>
                                          <p:spTgt spid="179205">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179205">
                                            <p:txEl>
                                              <p:pRg st="6" end="6"/>
                                            </p:txEl>
                                          </p:spTgt>
                                        </p:tgtEl>
                                        <p:attrNameLst>
                                          <p:attrName>style.visibility</p:attrName>
                                        </p:attrNameLst>
                                      </p:cBhvr>
                                      <p:to>
                                        <p:strVal val="visible"/>
                                      </p:to>
                                    </p:set>
                                    <p:animEffect transition="in" filter="wipe(left)">
                                      <p:cBhvr>
                                        <p:cTn id="19" dur="1000"/>
                                        <p:tgtEl>
                                          <p:spTgt spid="179205">
                                            <p:txEl>
                                              <p:pRg st="6" end="6"/>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179205">
                                            <p:txEl>
                                              <p:pRg st="7" end="7"/>
                                            </p:txEl>
                                          </p:spTgt>
                                        </p:tgtEl>
                                        <p:attrNameLst>
                                          <p:attrName>style.visibility</p:attrName>
                                        </p:attrNameLst>
                                      </p:cBhvr>
                                      <p:to>
                                        <p:strVal val="visible"/>
                                      </p:to>
                                    </p:set>
                                    <p:animEffect transition="in" filter="wipe(left)">
                                      <p:cBhvr>
                                        <p:cTn id="22" dur="1000"/>
                                        <p:tgtEl>
                                          <p:spTgt spid="17920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E28E9D2C-C21D-43ED-88F9-BF5E38DEC0F2}" type="slidenum">
              <a:rPr lang="en-US" smtClean="0"/>
              <a:pPr/>
              <a:t>17</a:t>
            </a:fld>
            <a:endParaRPr lang="en-US" smtClean="0"/>
          </a:p>
        </p:txBody>
      </p:sp>
      <p:sp>
        <p:nvSpPr>
          <p:cNvPr id="19459" name="Text Box 2"/>
          <p:cNvSpPr txBox="1">
            <a:spLocks noChangeArrowheads="1"/>
          </p:cNvSpPr>
          <p:nvPr/>
        </p:nvSpPr>
        <p:spPr bwMode="auto">
          <a:xfrm>
            <a:off x="304800" y="1406525"/>
            <a:ext cx="42672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80000"/>
              </a:lnSpc>
              <a:buClr>
                <a:srgbClr val="6699FF"/>
              </a:buClr>
              <a:buFont typeface="Wingdings" pitchFamily="2" charset="2"/>
              <a:buChar char="n"/>
            </a:pPr>
            <a:endParaRPr lang="en-US" sz="2200" b="1">
              <a:solidFill>
                <a:schemeClr val="bg1"/>
              </a:solidFill>
            </a:endParaRPr>
          </a:p>
        </p:txBody>
      </p:sp>
      <p:sp>
        <p:nvSpPr>
          <p:cNvPr id="19460" name="Text Box 3"/>
          <p:cNvSpPr>
            <a:spLocks noChangeArrowheads="1"/>
          </p:cNvSpPr>
          <p:nvPr>
            <p:ph type="title"/>
          </p:nvPr>
        </p:nvSpPr>
        <p:spPr>
          <a:xfrm>
            <a:off x="457200" y="220663"/>
            <a:ext cx="8229600" cy="990600"/>
          </a:xfrm>
          <a:noFill/>
        </p:spPr>
        <p:txBody>
          <a:bodyPr/>
          <a:lstStyle/>
          <a:p>
            <a:pPr eaLnBrk="1" hangingPunct="1"/>
            <a:r>
              <a:rPr lang="en-US" sz="3000" smtClean="0"/>
              <a:t>More Attackers</a:t>
            </a:r>
          </a:p>
        </p:txBody>
      </p:sp>
      <p:sp>
        <p:nvSpPr>
          <p:cNvPr id="180228" name="Text Box 4"/>
          <p:cNvSpPr>
            <a:spLocks noChangeArrowheads="1"/>
          </p:cNvSpPr>
          <p:nvPr>
            <p:ph type="body" sz="half" idx="1"/>
          </p:nvPr>
        </p:nvSpPr>
        <p:spPr>
          <a:xfrm>
            <a:off x="382588" y="969963"/>
            <a:ext cx="7889875" cy="5053012"/>
          </a:xfrm>
          <a:noFill/>
        </p:spPr>
        <p:txBody>
          <a:bodyPr/>
          <a:lstStyle/>
          <a:p>
            <a:pPr lvl="1" eaLnBrk="1" hangingPunct="1">
              <a:spcBef>
                <a:spcPct val="0"/>
              </a:spcBef>
              <a:buFont typeface="Wingdings" pitchFamily="2" charset="2"/>
              <a:buNone/>
            </a:pPr>
            <a:endParaRPr lang="en-US" b="1" smtClean="0">
              <a:solidFill>
                <a:srgbClr val="000099"/>
              </a:solidFill>
              <a:latin typeface="Bookman Old Style" pitchFamily="18" charset="0"/>
            </a:endParaRPr>
          </a:p>
          <a:p>
            <a:pPr eaLnBrk="1" hangingPunct="1">
              <a:spcBef>
                <a:spcPct val="0"/>
              </a:spcBef>
            </a:pPr>
            <a:r>
              <a:rPr lang="en-US" sz="2400" b="1" smtClean="0">
                <a:solidFill>
                  <a:srgbClr val="FF0000"/>
                </a:solidFill>
                <a:latin typeface="Bookman Old Style" pitchFamily="18" charset="0"/>
              </a:rPr>
              <a:t>Swindlers</a:t>
            </a:r>
          </a:p>
          <a:p>
            <a:pPr lvl="1" eaLnBrk="1" hangingPunct="1">
              <a:spcBef>
                <a:spcPct val="0"/>
              </a:spcBef>
            </a:pPr>
            <a:r>
              <a:rPr lang="en-US" b="1" smtClean="0">
                <a:solidFill>
                  <a:srgbClr val="000099"/>
                </a:solidFill>
                <a:latin typeface="Bookman Old Style" pitchFamily="18" charset="0"/>
              </a:rPr>
              <a:t>Use the Internet to scam money from people</a:t>
            </a:r>
          </a:p>
          <a:p>
            <a:pPr lvl="1" eaLnBrk="1" hangingPunct="1">
              <a:spcBef>
                <a:spcPct val="0"/>
              </a:spcBef>
            </a:pPr>
            <a:r>
              <a:rPr lang="en-US" b="1" smtClean="0">
                <a:solidFill>
                  <a:srgbClr val="000099"/>
                </a:solidFill>
                <a:latin typeface="Bookman Old Style" pitchFamily="18" charset="0"/>
              </a:rPr>
              <a:t>Typically create bogus work at home opportunities, illegal pyramid scheme, chain letters, get rich quick scheme, etc.</a:t>
            </a:r>
          </a:p>
          <a:p>
            <a:pPr lvl="1" eaLnBrk="1" hangingPunct="1">
              <a:spcBef>
                <a:spcPct val="0"/>
              </a:spcBef>
            </a:pPr>
            <a:endParaRPr lang="en-US" b="1" smtClean="0">
              <a:solidFill>
                <a:srgbClr val="000099"/>
              </a:solidFill>
              <a:latin typeface="Bookman Old Style" pitchFamily="18" charset="0"/>
            </a:endParaRPr>
          </a:p>
          <a:p>
            <a:pPr eaLnBrk="1" hangingPunct="1">
              <a:spcBef>
                <a:spcPct val="0"/>
              </a:spcBef>
              <a:buFont typeface="Wingdings" pitchFamily="2" charset="2"/>
              <a:buNone/>
            </a:pPr>
            <a:endParaRPr lang="en-US" sz="2400" b="1" smtClean="0">
              <a:solidFill>
                <a:srgbClr val="000099"/>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80228">
                                            <p:txEl>
                                              <p:pRg st="1" end="1"/>
                                            </p:txEl>
                                          </p:spTgt>
                                        </p:tgtEl>
                                        <p:attrNameLst>
                                          <p:attrName>style.visibility</p:attrName>
                                        </p:attrNameLst>
                                      </p:cBhvr>
                                      <p:to>
                                        <p:strVal val="visible"/>
                                      </p:to>
                                    </p:set>
                                    <p:animEffect transition="in" filter="wipe(left)">
                                      <p:cBhvr>
                                        <p:cTn id="7" dur="1000"/>
                                        <p:tgtEl>
                                          <p:spTgt spid="180228">
                                            <p:txEl>
                                              <p:pRg st="1" end="1"/>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80228">
                                            <p:txEl>
                                              <p:pRg st="2" end="2"/>
                                            </p:txEl>
                                          </p:spTgt>
                                        </p:tgtEl>
                                        <p:attrNameLst>
                                          <p:attrName>style.visibility</p:attrName>
                                        </p:attrNameLst>
                                      </p:cBhvr>
                                      <p:to>
                                        <p:strVal val="visible"/>
                                      </p:to>
                                    </p:set>
                                    <p:animEffect transition="in" filter="wipe(left)">
                                      <p:cBhvr>
                                        <p:cTn id="10" dur="1000"/>
                                        <p:tgtEl>
                                          <p:spTgt spid="180228">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80228">
                                            <p:txEl>
                                              <p:pRg st="3" end="3"/>
                                            </p:txEl>
                                          </p:spTgt>
                                        </p:tgtEl>
                                        <p:attrNameLst>
                                          <p:attrName>style.visibility</p:attrName>
                                        </p:attrNameLst>
                                      </p:cBhvr>
                                      <p:to>
                                        <p:strVal val="visible"/>
                                      </p:to>
                                    </p:set>
                                    <p:animEffect transition="in" filter="wipe(left)">
                                      <p:cBhvr>
                                        <p:cTn id="13" dur="1000"/>
                                        <p:tgtEl>
                                          <p:spTgt spid="1802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2E3C0B0F-F3BB-4391-A008-C48CE3880E18}" type="slidenum">
              <a:rPr lang="en-US" smtClean="0"/>
              <a:pPr/>
              <a:t>18</a:t>
            </a:fld>
            <a:endParaRPr lang="en-US" smtClean="0"/>
          </a:p>
        </p:txBody>
      </p:sp>
      <p:sp>
        <p:nvSpPr>
          <p:cNvPr id="20483" name="Text Box 2"/>
          <p:cNvSpPr txBox="1">
            <a:spLocks noChangeArrowheads="1"/>
          </p:cNvSpPr>
          <p:nvPr/>
        </p:nvSpPr>
        <p:spPr bwMode="auto">
          <a:xfrm>
            <a:off x="304800" y="1406525"/>
            <a:ext cx="42672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80000"/>
              </a:lnSpc>
              <a:buClr>
                <a:srgbClr val="6699FF"/>
              </a:buClr>
              <a:buFont typeface="Wingdings" pitchFamily="2" charset="2"/>
              <a:buChar char="n"/>
            </a:pPr>
            <a:endParaRPr lang="en-US" sz="2200" b="1">
              <a:solidFill>
                <a:schemeClr val="bg1"/>
              </a:solidFill>
            </a:endParaRPr>
          </a:p>
        </p:txBody>
      </p:sp>
      <p:sp>
        <p:nvSpPr>
          <p:cNvPr id="20484" name="Text Box 3"/>
          <p:cNvSpPr>
            <a:spLocks noChangeArrowheads="1"/>
          </p:cNvSpPr>
          <p:nvPr>
            <p:ph type="title"/>
          </p:nvPr>
        </p:nvSpPr>
        <p:spPr>
          <a:xfrm>
            <a:off x="457200" y="220663"/>
            <a:ext cx="8229600" cy="990600"/>
          </a:xfrm>
          <a:noFill/>
        </p:spPr>
        <p:txBody>
          <a:bodyPr/>
          <a:lstStyle/>
          <a:p>
            <a:pPr eaLnBrk="1" hangingPunct="1"/>
            <a:r>
              <a:rPr lang="en-US" sz="3000" smtClean="0"/>
              <a:t>More Attackers</a:t>
            </a:r>
          </a:p>
        </p:txBody>
      </p:sp>
      <p:sp>
        <p:nvSpPr>
          <p:cNvPr id="181252" name="Text Box 4"/>
          <p:cNvSpPr>
            <a:spLocks noChangeArrowheads="1"/>
          </p:cNvSpPr>
          <p:nvPr>
            <p:ph type="body" sz="half" idx="2"/>
          </p:nvPr>
        </p:nvSpPr>
        <p:spPr>
          <a:xfrm>
            <a:off x="642938" y="1389063"/>
            <a:ext cx="5553075" cy="4691062"/>
          </a:xfrm>
          <a:noFill/>
        </p:spPr>
        <p:txBody>
          <a:bodyPr/>
          <a:lstStyle/>
          <a:p>
            <a:pPr eaLnBrk="1" hangingPunct="1">
              <a:lnSpc>
                <a:spcPct val="90000"/>
              </a:lnSpc>
              <a:spcBef>
                <a:spcPct val="0"/>
              </a:spcBef>
            </a:pPr>
            <a:r>
              <a:rPr lang="en-US" sz="2400" b="1" smtClean="0">
                <a:solidFill>
                  <a:srgbClr val="FF0000"/>
                </a:solidFill>
                <a:latin typeface="Bookman Old Style" pitchFamily="18" charset="0"/>
              </a:rPr>
              <a:t>Shills</a:t>
            </a:r>
          </a:p>
          <a:p>
            <a:pPr lvl="1" eaLnBrk="1" hangingPunct="1">
              <a:lnSpc>
                <a:spcPct val="90000"/>
              </a:lnSpc>
              <a:spcBef>
                <a:spcPct val="0"/>
              </a:spcBef>
            </a:pPr>
            <a:r>
              <a:rPr lang="en-US" b="1" smtClean="0">
                <a:solidFill>
                  <a:srgbClr val="000099"/>
                </a:solidFill>
                <a:latin typeface="Bookman Old Style" pitchFamily="18" charset="0"/>
              </a:rPr>
              <a:t>Use Internet auctions</a:t>
            </a:r>
          </a:p>
          <a:p>
            <a:pPr lvl="1" eaLnBrk="1" hangingPunct="1">
              <a:lnSpc>
                <a:spcPct val="90000"/>
              </a:lnSpc>
              <a:spcBef>
                <a:spcPct val="0"/>
              </a:spcBef>
            </a:pPr>
            <a:r>
              <a:rPr lang="en-US" b="1" smtClean="0">
                <a:solidFill>
                  <a:srgbClr val="000099"/>
                </a:solidFill>
                <a:latin typeface="Bookman Old Style" pitchFamily="18" charset="0"/>
              </a:rPr>
              <a:t>Secret operatives who bid on a seller</a:t>
            </a:r>
            <a:r>
              <a:rPr lang="en-US" b="1" smtClean="0">
                <a:solidFill>
                  <a:srgbClr val="000099"/>
                </a:solidFill>
                <a:latin typeface="Arial" charset="0"/>
              </a:rPr>
              <a:t>’</a:t>
            </a:r>
            <a:r>
              <a:rPr lang="en-US" b="1" smtClean="0">
                <a:solidFill>
                  <a:srgbClr val="000099"/>
                </a:solidFill>
                <a:latin typeface="Bookman Old Style" pitchFamily="18" charset="0"/>
              </a:rPr>
              <a:t>s item to drive up the bid</a:t>
            </a:r>
          </a:p>
          <a:p>
            <a:pPr lvl="1" eaLnBrk="1" hangingPunct="1">
              <a:lnSpc>
                <a:spcPct val="90000"/>
              </a:lnSpc>
              <a:spcBef>
                <a:spcPct val="0"/>
              </a:spcBef>
            </a:pPr>
            <a:endParaRPr lang="en-US" b="1" smtClean="0">
              <a:solidFill>
                <a:srgbClr val="000099"/>
              </a:solidFill>
              <a:latin typeface="Bookman Old Style" pitchFamily="18" charset="0"/>
            </a:endParaRPr>
          </a:p>
          <a:p>
            <a:pPr eaLnBrk="1" hangingPunct="1">
              <a:lnSpc>
                <a:spcPct val="90000"/>
              </a:lnSpc>
              <a:spcBef>
                <a:spcPct val="0"/>
              </a:spcBef>
            </a:pPr>
            <a:r>
              <a:rPr lang="en-US" sz="2400" b="1" smtClean="0">
                <a:solidFill>
                  <a:srgbClr val="FF0000"/>
                </a:solidFill>
                <a:latin typeface="Bookman Old Style" pitchFamily="18" charset="0"/>
              </a:rPr>
              <a:t>Cyberstalkers and Sexual Predators</a:t>
            </a:r>
          </a:p>
          <a:p>
            <a:pPr lvl="1" eaLnBrk="1" hangingPunct="1">
              <a:lnSpc>
                <a:spcPct val="90000"/>
              </a:lnSpc>
              <a:spcBef>
                <a:spcPct val="0"/>
              </a:spcBef>
            </a:pPr>
            <a:r>
              <a:rPr lang="en-US" b="1" smtClean="0">
                <a:solidFill>
                  <a:srgbClr val="000099"/>
                </a:solidFill>
                <a:latin typeface="Bookman Old Style" pitchFamily="18" charset="0"/>
              </a:rPr>
              <a:t>Using the Internet to repeatedly harass or threaten</a:t>
            </a:r>
          </a:p>
          <a:p>
            <a:pPr lvl="1" eaLnBrk="1" hangingPunct="1">
              <a:lnSpc>
                <a:spcPct val="90000"/>
              </a:lnSpc>
              <a:spcBef>
                <a:spcPct val="0"/>
              </a:spcBef>
            </a:pPr>
            <a:r>
              <a:rPr lang="en-US" b="1" smtClean="0">
                <a:solidFill>
                  <a:srgbClr val="000099"/>
                </a:solidFill>
                <a:latin typeface="Bookman Old Style" pitchFamily="18" charset="0"/>
              </a:rPr>
              <a:t>Children are at risk from sexual predators</a:t>
            </a:r>
          </a:p>
        </p:txBody>
      </p:sp>
      <p:pic>
        <p:nvPicPr>
          <p:cNvPr id="20486" name="Picture 5" descr="j03864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625" y="1985963"/>
            <a:ext cx="24384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81252">
                                            <p:txEl>
                                              <p:pRg st="0" end="0"/>
                                            </p:txEl>
                                          </p:spTgt>
                                        </p:tgtEl>
                                        <p:attrNameLst>
                                          <p:attrName>style.visibility</p:attrName>
                                        </p:attrNameLst>
                                      </p:cBhvr>
                                      <p:to>
                                        <p:strVal val="visible"/>
                                      </p:to>
                                    </p:set>
                                    <p:animEffect transition="in" filter="wipe(left)">
                                      <p:cBhvr>
                                        <p:cTn id="7" dur="1000"/>
                                        <p:tgtEl>
                                          <p:spTgt spid="181252">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81252">
                                            <p:txEl>
                                              <p:pRg st="1" end="1"/>
                                            </p:txEl>
                                          </p:spTgt>
                                        </p:tgtEl>
                                        <p:attrNameLst>
                                          <p:attrName>style.visibility</p:attrName>
                                        </p:attrNameLst>
                                      </p:cBhvr>
                                      <p:to>
                                        <p:strVal val="visible"/>
                                      </p:to>
                                    </p:set>
                                    <p:animEffect transition="in" filter="wipe(left)">
                                      <p:cBhvr>
                                        <p:cTn id="10" dur="1000"/>
                                        <p:tgtEl>
                                          <p:spTgt spid="181252">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81252">
                                            <p:txEl>
                                              <p:pRg st="2" end="2"/>
                                            </p:txEl>
                                          </p:spTgt>
                                        </p:tgtEl>
                                        <p:attrNameLst>
                                          <p:attrName>style.visibility</p:attrName>
                                        </p:attrNameLst>
                                      </p:cBhvr>
                                      <p:to>
                                        <p:strVal val="visible"/>
                                      </p:to>
                                    </p:set>
                                    <p:animEffect transition="in" filter="wipe(left)">
                                      <p:cBhvr>
                                        <p:cTn id="13" dur="1000"/>
                                        <p:tgtEl>
                                          <p:spTgt spid="181252">
                                            <p:txEl>
                                              <p:pRg st="2" end="2"/>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181252">
                                            <p:txEl>
                                              <p:pRg st="4" end="4"/>
                                            </p:txEl>
                                          </p:spTgt>
                                        </p:tgtEl>
                                        <p:attrNameLst>
                                          <p:attrName>style.visibility</p:attrName>
                                        </p:attrNameLst>
                                      </p:cBhvr>
                                      <p:to>
                                        <p:strVal val="visible"/>
                                      </p:to>
                                    </p:set>
                                    <p:animEffect transition="in" filter="wipe(left)">
                                      <p:cBhvr>
                                        <p:cTn id="16" dur="1000"/>
                                        <p:tgtEl>
                                          <p:spTgt spid="181252">
                                            <p:txEl>
                                              <p:pRg st="4" end="4"/>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181252">
                                            <p:txEl>
                                              <p:pRg st="5" end="5"/>
                                            </p:txEl>
                                          </p:spTgt>
                                        </p:tgtEl>
                                        <p:attrNameLst>
                                          <p:attrName>style.visibility</p:attrName>
                                        </p:attrNameLst>
                                      </p:cBhvr>
                                      <p:to>
                                        <p:strVal val="visible"/>
                                      </p:to>
                                    </p:set>
                                    <p:animEffect transition="in" filter="wipe(left)">
                                      <p:cBhvr>
                                        <p:cTn id="19" dur="1000"/>
                                        <p:tgtEl>
                                          <p:spTgt spid="181252">
                                            <p:txEl>
                                              <p:pRg st="5" end="5"/>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181252">
                                            <p:txEl>
                                              <p:pRg st="6" end="6"/>
                                            </p:txEl>
                                          </p:spTgt>
                                        </p:tgtEl>
                                        <p:attrNameLst>
                                          <p:attrName>style.visibility</p:attrName>
                                        </p:attrNameLst>
                                      </p:cBhvr>
                                      <p:to>
                                        <p:strVal val="visible"/>
                                      </p:to>
                                    </p:set>
                                    <p:animEffect transition="in" filter="wipe(left)">
                                      <p:cBhvr>
                                        <p:cTn id="22" dur="1000"/>
                                        <p:tgtEl>
                                          <p:spTgt spid="18125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CCA7A511-C2B3-49F4-A281-22F4A6CE9852}" type="slidenum">
              <a:rPr lang="en-US" smtClean="0"/>
              <a:pPr/>
              <a:t>19</a:t>
            </a:fld>
            <a:endParaRPr lang="en-US" smtClean="0"/>
          </a:p>
        </p:txBody>
      </p:sp>
      <p:sp>
        <p:nvSpPr>
          <p:cNvPr id="21507" name="Text Box 2"/>
          <p:cNvSpPr>
            <a:spLocks noChangeArrowheads="1"/>
          </p:cNvSpPr>
          <p:nvPr>
            <p:ph type="title"/>
          </p:nvPr>
        </p:nvSpPr>
        <p:spPr>
          <a:xfrm>
            <a:off x="457200" y="115888"/>
            <a:ext cx="8229600" cy="1143000"/>
          </a:xfrm>
          <a:noFill/>
        </p:spPr>
        <p:txBody>
          <a:bodyPr/>
          <a:lstStyle/>
          <a:p>
            <a:pPr eaLnBrk="1" hangingPunct="1"/>
            <a:r>
              <a:rPr lang="en-US" sz="3000" smtClean="0"/>
              <a:t>Encryption</a:t>
            </a:r>
          </a:p>
        </p:txBody>
      </p:sp>
      <p:sp>
        <p:nvSpPr>
          <p:cNvPr id="189443" name="Text Box 3"/>
          <p:cNvSpPr>
            <a:spLocks noChangeArrowheads="1"/>
          </p:cNvSpPr>
          <p:nvPr>
            <p:ph type="body" idx="1"/>
          </p:nvPr>
        </p:nvSpPr>
        <p:spPr>
          <a:xfrm>
            <a:off x="457200" y="1817688"/>
            <a:ext cx="8229600" cy="4525962"/>
          </a:xfrm>
          <a:noFill/>
        </p:spPr>
        <p:txBody>
          <a:bodyPr/>
          <a:lstStyle/>
          <a:p>
            <a:pPr eaLnBrk="1" hangingPunct="1">
              <a:spcBef>
                <a:spcPct val="0"/>
              </a:spcBef>
            </a:pPr>
            <a:r>
              <a:rPr lang="en-US" b="1" smtClean="0">
                <a:solidFill>
                  <a:srgbClr val="FF0000"/>
                </a:solidFill>
                <a:latin typeface="Bookman Old Style" pitchFamily="18" charset="0"/>
              </a:rPr>
              <a:t>Encryption</a:t>
            </a:r>
            <a:r>
              <a:rPr lang="en-US" b="1" smtClean="0">
                <a:solidFill>
                  <a:srgbClr val="000099"/>
                </a:solidFill>
                <a:latin typeface="Bookman Old Style" pitchFamily="18" charset="0"/>
              </a:rPr>
              <a:t> is the coding and scrambling process by which a message is made unreadable except by the intended recipient</a:t>
            </a:r>
          </a:p>
          <a:p>
            <a:pPr eaLnBrk="1" hangingPunct="1">
              <a:spcBef>
                <a:spcPct val="0"/>
              </a:spcBef>
            </a:pPr>
            <a:r>
              <a:rPr lang="en-US" b="1" smtClean="0">
                <a:solidFill>
                  <a:srgbClr val="000099"/>
                </a:solidFill>
                <a:latin typeface="Bookman Old Style" pitchFamily="18" charset="0"/>
              </a:rPr>
              <a:t>Encryption is needed for electronic commerce</a:t>
            </a:r>
          </a:p>
          <a:p>
            <a:pPr eaLnBrk="1" hangingPunct="1">
              <a:spcBef>
                <a:spcPct val="0"/>
              </a:spcBef>
            </a:pPr>
            <a:r>
              <a:rPr lang="en-US" b="1" smtClean="0">
                <a:solidFill>
                  <a:srgbClr val="000099"/>
                </a:solidFill>
                <a:latin typeface="Bookman Old Style" pitchFamily="18" charset="0"/>
              </a:rPr>
              <a:t>The potential for encryption's misuse troubles law enforcement officials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89443">
                                            <p:txEl>
                                              <p:pRg st="0" end="0"/>
                                            </p:txEl>
                                          </p:spTgt>
                                        </p:tgtEl>
                                        <p:attrNameLst>
                                          <p:attrName>style.visibility</p:attrName>
                                        </p:attrNameLst>
                                      </p:cBhvr>
                                      <p:to>
                                        <p:strVal val="visible"/>
                                      </p:to>
                                    </p:set>
                                    <p:animEffect transition="in" filter="wipe(left)">
                                      <p:cBhvr>
                                        <p:cTn id="7" dur="1000"/>
                                        <p:tgtEl>
                                          <p:spTgt spid="189443">
                                            <p:txEl>
                                              <p:pRg st="0" end="0"/>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89443">
                                            <p:txEl>
                                              <p:pRg st="1" end="1"/>
                                            </p:txEl>
                                          </p:spTgt>
                                        </p:tgtEl>
                                        <p:attrNameLst>
                                          <p:attrName>style.visibility</p:attrName>
                                        </p:attrNameLst>
                                      </p:cBhvr>
                                      <p:to>
                                        <p:strVal val="visible"/>
                                      </p:to>
                                    </p:set>
                                    <p:animEffect transition="in" filter="wipe(left)">
                                      <p:cBhvr>
                                        <p:cTn id="11" dur="1000"/>
                                        <p:tgtEl>
                                          <p:spTgt spid="189443">
                                            <p:txEl>
                                              <p:pRg st="1" end="1"/>
                                            </p:txEl>
                                          </p:spTgt>
                                        </p:tgtEl>
                                      </p:cBhvr>
                                    </p:animEffect>
                                  </p:childTnLst>
                                </p:cTn>
                              </p:par>
                            </p:childTnLst>
                          </p:cTn>
                        </p:par>
                        <p:par>
                          <p:cTn id="12" fill="hold" nodeType="afterGroup">
                            <p:stCondLst>
                              <p:cond delay="2000"/>
                            </p:stCondLst>
                            <p:childTnLst>
                              <p:par>
                                <p:cTn id="13" presetID="22" presetClass="entr" presetSubtype="8" fill="hold" nodeType="afterEffect">
                                  <p:stCondLst>
                                    <p:cond delay="0"/>
                                  </p:stCondLst>
                                  <p:childTnLst>
                                    <p:set>
                                      <p:cBhvr>
                                        <p:cTn id="14" dur="1" fill="hold">
                                          <p:stCondLst>
                                            <p:cond delay="0"/>
                                          </p:stCondLst>
                                        </p:cTn>
                                        <p:tgtEl>
                                          <p:spTgt spid="189443">
                                            <p:txEl>
                                              <p:pRg st="2" end="2"/>
                                            </p:txEl>
                                          </p:spTgt>
                                        </p:tgtEl>
                                        <p:attrNameLst>
                                          <p:attrName>style.visibility</p:attrName>
                                        </p:attrNameLst>
                                      </p:cBhvr>
                                      <p:to>
                                        <p:strVal val="visible"/>
                                      </p:to>
                                    </p:set>
                                    <p:animEffect transition="in" filter="wipe(left)">
                                      <p:cBhvr>
                                        <p:cTn id="15" dur="1000"/>
                                        <p:tgtEl>
                                          <p:spTgt spid="1894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E73F3F5C-B41D-4275-AD12-435C3339F837}" type="slidenum">
              <a:rPr lang="en-US" smtClean="0"/>
              <a:pPr/>
              <a:t>2</a:t>
            </a:fld>
            <a:endParaRPr lang="en-US" smtClean="0"/>
          </a:p>
        </p:txBody>
      </p:sp>
      <p:sp>
        <p:nvSpPr>
          <p:cNvPr id="4099" name="Text Box 2"/>
          <p:cNvSpPr>
            <a:spLocks noChangeArrowheads="1"/>
          </p:cNvSpPr>
          <p:nvPr>
            <p:ph type="title"/>
          </p:nvPr>
        </p:nvSpPr>
        <p:spPr>
          <a:xfrm>
            <a:off x="457200" y="252413"/>
            <a:ext cx="8229600" cy="1143000"/>
          </a:xfrm>
          <a:noFill/>
        </p:spPr>
        <p:txBody>
          <a:bodyPr/>
          <a:lstStyle/>
          <a:p>
            <a:pPr eaLnBrk="1" hangingPunct="1"/>
            <a:r>
              <a:rPr lang="en-US" sz="3000" smtClean="0"/>
              <a:t>Computer Crime and Cybercrime</a:t>
            </a:r>
          </a:p>
        </p:txBody>
      </p:sp>
      <p:sp>
        <p:nvSpPr>
          <p:cNvPr id="165891" name="Text Box 3"/>
          <p:cNvSpPr>
            <a:spLocks noChangeArrowheads="1"/>
          </p:cNvSpPr>
          <p:nvPr>
            <p:ph type="body" idx="1"/>
          </p:nvPr>
        </p:nvSpPr>
        <p:spPr>
          <a:xfrm>
            <a:off x="252413" y="1608138"/>
            <a:ext cx="8891587" cy="3589337"/>
          </a:xfrm>
          <a:noFill/>
        </p:spPr>
        <p:txBody>
          <a:bodyPr/>
          <a:lstStyle/>
          <a:p>
            <a:pPr eaLnBrk="1" hangingPunct="1">
              <a:spcBef>
                <a:spcPct val="0"/>
              </a:spcBef>
            </a:pPr>
            <a:r>
              <a:rPr lang="en-US" b="1" smtClean="0">
                <a:solidFill>
                  <a:srgbClr val="000099"/>
                </a:solidFill>
                <a:latin typeface="Bookman Old Style" pitchFamily="18" charset="0"/>
              </a:rPr>
              <a:t>Computer crimes occur when intruders gain unauthorized access to computer systems</a:t>
            </a:r>
          </a:p>
          <a:p>
            <a:pPr eaLnBrk="1" hangingPunct="1">
              <a:spcBef>
                <a:spcPct val="0"/>
              </a:spcBef>
            </a:pPr>
            <a:r>
              <a:rPr lang="en-US" b="1" smtClean="0">
                <a:solidFill>
                  <a:srgbClr val="000099"/>
                </a:solidFill>
                <a:latin typeface="Bookman Old Style" pitchFamily="18" charset="0"/>
              </a:rPr>
              <a:t>Cybercrime is crime carried out over the Internet</a:t>
            </a:r>
          </a:p>
          <a:p>
            <a:pPr eaLnBrk="1" hangingPunct="1">
              <a:spcBef>
                <a:spcPct val="0"/>
              </a:spcBef>
            </a:pPr>
            <a:r>
              <a:rPr lang="en-US" b="1" smtClean="0">
                <a:solidFill>
                  <a:srgbClr val="000099"/>
                </a:solidFill>
                <a:latin typeface="Bookman Old Style" pitchFamily="18" charset="0"/>
              </a:rPr>
              <a:t>Cyberlaw tracks and combats computer related crime</a:t>
            </a:r>
          </a:p>
        </p:txBody>
      </p:sp>
      <p:pic>
        <p:nvPicPr>
          <p:cNvPr id="165892" name="Picture 4" descr="j038526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2350" y="3622675"/>
            <a:ext cx="2017713" cy="244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5891">
                                            <p:txEl>
                                              <p:pRg st="0" end="0"/>
                                            </p:txEl>
                                          </p:spTgt>
                                        </p:tgtEl>
                                        <p:attrNameLst>
                                          <p:attrName>style.visibility</p:attrName>
                                        </p:attrNameLst>
                                      </p:cBhvr>
                                      <p:to>
                                        <p:strVal val="visible"/>
                                      </p:to>
                                    </p:set>
                                    <p:animEffect transition="in" filter="wipe(left)">
                                      <p:cBhvr>
                                        <p:cTn id="7" dur="1000"/>
                                        <p:tgtEl>
                                          <p:spTgt spid="165891">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65891">
                                            <p:txEl>
                                              <p:pRg st="1" end="1"/>
                                            </p:txEl>
                                          </p:spTgt>
                                        </p:tgtEl>
                                        <p:attrNameLst>
                                          <p:attrName>style.visibility</p:attrName>
                                        </p:attrNameLst>
                                      </p:cBhvr>
                                      <p:to>
                                        <p:strVal val="visible"/>
                                      </p:to>
                                    </p:set>
                                    <p:animEffect transition="in" filter="wipe(left)">
                                      <p:cBhvr>
                                        <p:cTn id="10" dur="1000"/>
                                        <p:tgtEl>
                                          <p:spTgt spid="165891">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65891">
                                            <p:txEl>
                                              <p:pRg st="2" end="2"/>
                                            </p:txEl>
                                          </p:spTgt>
                                        </p:tgtEl>
                                        <p:attrNameLst>
                                          <p:attrName>style.visibility</p:attrName>
                                        </p:attrNameLst>
                                      </p:cBhvr>
                                      <p:to>
                                        <p:strVal val="visible"/>
                                      </p:to>
                                    </p:set>
                                    <p:animEffect transition="in" filter="wipe(left)">
                                      <p:cBhvr>
                                        <p:cTn id="13" dur="1000"/>
                                        <p:tgtEl>
                                          <p:spTgt spid="165891">
                                            <p:txEl>
                                              <p:pRg st="2" end="2"/>
                                            </p:txEl>
                                          </p:spTgt>
                                        </p:tgtEl>
                                      </p:cBhvr>
                                    </p:animEffect>
                                  </p:childTnLst>
                                </p:cTn>
                              </p:par>
                            </p:childTnLst>
                          </p:cTn>
                        </p:par>
                        <p:par>
                          <p:cTn id="14" fill="hold" nodeType="afterGroup">
                            <p:stCondLst>
                              <p:cond delay="1000"/>
                            </p:stCondLst>
                            <p:childTnLst>
                              <p:par>
                                <p:cTn id="15" presetID="2" presetClass="entr" presetSubtype="4" fill="hold" nodeType="afterEffect">
                                  <p:stCondLst>
                                    <p:cond delay="0"/>
                                  </p:stCondLst>
                                  <p:childTnLst>
                                    <p:set>
                                      <p:cBhvr>
                                        <p:cTn id="16" dur="1" fill="hold">
                                          <p:stCondLst>
                                            <p:cond delay="0"/>
                                          </p:stCondLst>
                                        </p:cTn>
                                        <p:tgtEl>
                                          <p:spTgt spid="165892"/>
                                        </p:tgtEl>
                                        <p:attrNameLst>
                                          <p:attrName>style.visibility</p:attrName>
                                        </p:attrNameLst>
                                      </p:cBhvr>
                                      <p:to>
                                        <p:strVal val="visible"/>
                                      </p:to>
                                    </p:set>
                                    <p:anim calcmode="lin" valueType="num">
                                      <p:cBhvr additive="base">
                                        <p:cTn id="17" dur="1000" fill="hold"/>
                                        <p:tgtEl>
                                          <p:spTgt spid="165892"/>
                                        </p:tgtEl>
                                        <p:attrNameLst>
                                          <p:attrName>ppt_x</p:attrName>
                                        </p:attrNameLst>
                                      </p:cBhvr>
                                      <p:tavLst>
                                        <p:tav tm="0">
                                          <p:val>
                                            <p:strVal val="#ppt_x"/>
                                          </p:val>
                                        </p:tav>
                                        <p:tav tm="100000">
                                          <p:val>
                                            <p:strVal val="#ppt_x"/>
                                          </p:val>
                                        </p:tav>
                                      </p:tavLst>
                                    </p:anim>
                                    <p:anim calcmode="lin" valueType="num">
                                      <p:cBhvr additive="base">
                                        <p:cTn id="18" dur="1000" fill="hold"/>
                                        <p:tgtEl>
                                          <p:spTgt spid="1658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7E19B38A-2A7B-4BC3-B9C9-2E44D07E0C53}" type="slidenum">
              <a:rPr lang="en-US" smtClean="0"/>
              <a:pPr/>
              <a:t>20</a:t>
            </a:fld>
            <a:endParaRPr lang="en-US" smtClean="0"/>
          </a:p>
        </p:txBody>
      </p:sp>
      <p:sp>
        <p:nvSpPr>
          <p:cNvPr id="22531" name="Text Box 2"/>
          <p:cNvSpPr>
            <a:spLocks noChangeArrowheads="1"/>
          </p:cNvSpPr>
          <p:nvPr>
            <p:ph type="title"/>
          </p:nvPr>
        </p:nvSpPr>
        <p:spPr>
          <a:xfrm>
            <a:off x="412750" y="115888"/>
            <a:ext cx="8229600" cy="1143000"/>
          </a:xfrm>
          <a:noFill/>
        </p:spPr>
        <p:txBody>
          <a:bodyPr/>
          <a:lstStyle/>
          <a:p>
            <a:pPr eaLnBrk="1" hangingPunct="1"/>
            <a:r>
              <a:rPr lang="en-US" sz="3000" smtClean="0"/>
              <a:t>Encryption Basics</a:t>
            </a:r>
          </a:p>
        </p:txBody>
      </p:sp>
      <p:sp>
        <p:nvSpPr>
          <p:cNvPr id="190467" name="Text Box 3"/>
          <p:cNvSpPr>
            <a:spLocks noChangeArrowheads="1"/>
          </p:cNvSpPr>
          <p:nvPr>
            <p:ph type="body" idx="1"/>
          </p:nvPr>
        </p:nvSpPr>
        <p:spPr>
          <a:xfrm>
            <a:off x="395288" y="1790700"/>
            <a:ext cx="8229600" cy="4546600"/>
          </a:xfrm>
          <a:noFill/>
        </p:spPr>
        <p:txBody>
          <a:bodyPr/>
          <a:lstStyle/>
          <a:p>
            <a:pPr eaLnBrk="1" hangingPunct="1">
              <a:spcBef>
                <a:spcPct val="30000"/>
              </a:spcBef>
            </a:pPr>
            <a:r>
              <a:rPr lang="en-US" b="1" smtClean="0">
                <a:solidFill>
                  <a:srgbClr val="000099"/>
                </a:solidFill>
                <a:latin typeface="Bookman Old Style" pitchFamily="18" charset="0"/>
              </a:rPr>
              <a:t>A readable message is called plaintext</a:t>
            </a:r>
          </a:p>
          <a:p>
            <a:pPr eaLnBrk="1" hangingPunct="1">
              <a:spcBef>
                <a:spcPct val="30000"/>
              </a:spcBef>
            </a:pPr>
            <a:r>
              <a:rPr lang="en-US" b="1" smtClean="0">
                <a:solidFill>
                  <a:srgbClr val="000099"/>
                </a:solidFill>
                <a:latin typeface="Bookman Old Style" pitchFamily="18" charset="0"/>
              </a:rPr>
              <a:t>An encryption key is a formula used to make plaintext unreadable</a:t>
            </a:r>
          </a:p>
          <a:p>
            <a:pPr eaLnBrk="1" hangingPunct="1">
              <a:spcBef>
                <a:spcPct val="30000"/>
              </a:spcBef>
            </a:pPr>
            <a:r>
              <a:rPr lang="en-US" b="1" smtClean="0">
                <a:solidFill>
                  <a:srgbClr val="000099"/>
                </a:solidFill>
                <a:latin typeface="Bookman Old Style" pitchFamily="18" charset="0"/>
              </a:rPr>
              <a:t>The coded message is called ciphertext</a:t>
            </a:r>
          </a:p>
          <a:p>
            <a:pPr eaLnBrk="1" hangingPunct="1">
              <a:spcBef>
                <a:spcPct val="30000"/>
              </a:spcBef>
            </a:pPr>
            <a:r>
              <a:rPr lang="en-US" b="1" smtClean="0">
                <a:solidFill>
                  <a:srgbClr val="000099"/>
                </a:solidFill>
                <a:latin typeface="Bookman Old Style" pitchFamily="18" charset="0"/>
              </a:rPr>
              <a:t>An encryption technique called rot-13 is used in chat rooms and Usenet discussions</a:t>
            </a:r>
          </a:p>
        </p:txBody>
      </p:sp>
      <p:sp>
        <p:nvSpPr>
          <p:cNvPr id="190468" name="Text Box 4"/>
          <p:cNvSpPr txBox="1">
            <a:spLocks noChangeArrowheads="1"/>
          </p:cNvSpPr>
          <p:nvPr/>
        </p:nvSpPr>
        <p:spPr bwMode="auto">
          <a:xfrm>
            <a:off x="6948488" y="1773238"/>
            <a:ext cx="2128837" cy="466725"/>
          </a:xfrm>
          <a:prstGeom prst="rect">
            <a:avLst/>
          </a:prstGeom>
          <a:solidFill>
            <a:schemeClr val="bg1"/>
          </a:solidFill>
          <a:ln w="9525" algn="ctr">
            <a:solidFill>
              <a:schemeClr val="tx1"/>
            </a:solidFill>
            <a:miter lim="800000"/>
            <a:headEnd/>
            <a:tailEnd/>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400" b="1">
                <a:latin typeface="Times New Roman" pitchFamily="18" charset="0"/>
              </a:rPr>
              <a:t>I LOVE YOU</a:t>
            </a:r>
          </a:p>
        </p:txBody>
      </p:sp>
      <p:sp>
        <p:nvSpPr>
          <p:cNvPr id="190469" name="Text Box 5"/>
          <p:cNvSpPr txBox="1">
            <a:spLocks noChangeArrowheads="1"/>
          </p:cNvSpPr>
          <p:nvPr/>
        </p:nvSpPr>
        <p:spPr bwMode="auto">
          <a:xfrm>
            <a:off x="7019925" y="3106738"/>
            <a:ext cx="2128838" cy="466725"/>
          </a:xfrm>
          <a:prstGeom prst="rect">
            <a:avLst/>
          </a:prstGeom>
          <a:solidFill>
            <a:schemeClr val="bg1"/>
          </a:solidFill>
          <a:ln w="9525" algn="ctr">
            <a:solidFill>
              <a:schemeClr val="tx1"/>
            </a:solidFill>
            <a:miter lim="800000"/>
            <a:headEnd/>
            <a:tailEnd/>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400" b="1">
                <a:latin typeface="Times New Roman" pitchFamily="18" charset="0"/>
              </a:rPr>
              <a:t>V YBIR LBH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90467">
                                            <p:txEl>
                                              <p:pRg st="0" end="0"/>
                                            </p:txEl>
                                          </p:spTgt>
                                        </p:tgtEl>
                                        <p:attrNameLst>
                                          <p:attrName>style.visibility</p:attrName>
                                        </p:attrNameLst>
                                      </p:cBhvr>
                                      <p:to>
                                        <p:strVal val="visible"/>
                                      </p:to>
                                    </p:set>
                                    <p:animEffect transition="in" filter="wipe(left)">
                                      <p:cBhvr>
                                        <p:cTn id="7" dur="1000"/>
                                        <p:tgtEl>
                                          <p:spTgt spid="190467">
                                            <p:txEl>
                                              <p:pRg st="0" end="0"/>
                                            </p:txEl>
                                          </p:spTgt>
                                        </p:tgtEl>
                                      </p:cBhvr>
                                    </p:animEffect>
                                  </p:childTnLst>
                                </p:cTn>
                              </p:par>
                            </p:childTnLst>
                          </p:cTn>
                        </p:par>
                        <p:par>
                          <p:cTn id="8" fill="hold" nodeType="afterGroup">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190468"/>
                                        </p:tgtEl>
                                        <p:attrNameLst>
                                          <p:attrName>style.visibility</p:attrName>
                                        </p:attrNameLst>
                                      </p:cBhvr>
                                      <p:to>
                                        <p:strVal val="visible"/>
                                      </p:to>
                                    </p:set>
                                    <p:animEffect transition="in" filter="wipe(left)">
                                      <p:cBhvr>
                                        <p:cTn id="11" dur="500"/>
                                        <p:tgtEl>
                                          <p:spTgt spid="190468"/>
                                        </p:tgtEl>
                                      </p:cBhvr>
                                    </p:animEffect>
                                  </p:childTnLst>
                                </p:cTn>
                              </p:par>
                            </p:childTnLst>
                          </p:cTn>
                        </p:par>
                        <p:par>
                          <p:cTn id="12" fill="hold" nodeType="afterGroup">
                            <p:stCondLst>
                              <p:cond delay="1500"/>
                            </p:stCondLst>
                            <p:childTnLst>
                              <p:par>
                                <p:cTn id="13" presetID="22" presetClass="entr" presetSubtype="8" fill="hold" nodeType="afterEffect">
                                  <p:stCondLst>
                                    <p:cond delay="0"/>
                                  </p:stCondLst>
                                  <p:childTnLst>
                                    <p:set>
                                      <p:cBhvr>
                                        <p:cTn id="14" dur="1" fill="hold">
                                          <p:stCondLst>
                                            <p:cond delay="0"/>
                                          </p:stCondLst>
                                        </p:cTn>
                                        <p:tgtEl>
                                          <p:spTgt spid="190467">
                                            <p:txEl>
                                              <p:pRg st="1" end="1"/>
                                            </p:txEl>
                                          </p:spTgt>
                                        </p:tgtEl>
                                        <p:attrNameLst>
                                          <p:attrName>style.visibility</p:attrName>
                                        </p:attrNameLst>
                                      </p:cBhvr>
                                      <p:to>
                                        <p:strVal val="visible"/>
                                      </p:to>
                                    </p:set>
                                    <p:animEffect transition="in" filter="wipe(left)">
                                      <p:cBhvr>
                                        <p:cTn id="15" dur="1000"/>
                                        <p:tgtEl>
                                          <p:spTgt spid="190467">
                                            <p:txEl>
                                              <p:pRg st="1" end="1"/>
                                            </p:txEl>
                                          </p:spTgt>
                                        </p:tgtEl>
                                      </p:cBhvr>
                                    </p:animEffect>
                                  </p:childTnLst>
                                </p:cTn>
                              </p:par>
                            </p:childTnLst>
                          </p:cTn>
                        </p:par>
                        <p:par>
                          <p:cTn id="16" fill="hold" nodeType="afterGroup">
                            <p:stCondLst>
                              <p:cond delay="2500"/>
                            </p:stCondLst>
                            <p:childTnLst>
                              <p:par>
                                <p:cTn id="17" presetID="22" presetClass="entr" presetSubtype="8" fill="hold" nodeType="afterEffect">
                                  <p:stCondLst>
                                    <p:cond delay="0"/>
                                  </p:stCondLst>
                                  <p:childTnLst>
                                    <p:set>
                                      <p:cBhvr>
                                        <p:cTn id="18" dur="1" fill="hold">
                                          <p:stCondLst>
                                            <p:cond delay="0"/>
                                          </p:stCondLst>
                                        </p:cTn>
                                        <p:tgtEl>
                                          <p:spTgt spid="190467">
                                            <p:txEl>
                                              <p:pRg st="2" end="2"/>
                                            </p:txEl>
                                          </p:spTgt>
                                        </p:tgtEl>
                                        <p:attrNameLst>
                                          <p:attrName>style.visibility</p:attrName>
                                        </p:attrNameLst>
                                      </p:cBhvr>
                                      <p:to>
                                        <p:strVal val="visible"/>
                                      </p:to>
                                    </p:set>
                                    <p:animEffect transition="in" filter="wipe(left)">
                                      <p:cBhvr>
                                        <p:cTn id="19" dur="1000"/>
                                        <p:tgtEl>
                                          <p:spTgt spid="190467">
                                            <p:txEl>
                                              <p:pRg st="2" end="2"/>
                                            </p:txEl>
                                          </p:spTgt>
                                        </p:tgtEl>
                                      </p:cBhvr>
                                    </p:animEffect>
                                  </p:childTnLst>
                                </p:cTn>
                              </p:par>
                            </p:childTnLst>
                          </p:cTn>
                        </p:par>
                        <p:par>
                          <p:cTn id="20" fill="hold" nodeType="afterGroup">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190469"/>
                                        </p:tgtEl>
                                        <p:attrNameLst>
                                          <p:attrName>style.visibility</p:attrName>
                                        </p:attrNameLst>
                                      </p:cBhvr>
                                      <p:to>
                                        <p:strVal val="visible"/>
                                      </p:to>
                                    </p:set>
                                    <p:animEffect transition="in" filter="wipe(left)">
                                      <p:cBhvr>
                                        <p:cTn id="23" dur="1000"/>
                                        <p:tgtEl>
                                          <p:spTgt spid="190469"/>
                                        </p:tgtEl>
                                      </p:cBhvr>
                                    </p:animEffect>
                                  </p:childTnLst>
                                </p:cTn>
                              </p:par>
                            </p:childTnLst>
                          </p:cTn>
                        </p:par>
                        <p:par>
                          <p:cTn id="24" fill="hold" nodeType="afterGroup">
                            <p:stCondLst>
                              <p:cond delay="4500"/>
                            </p:stCondLst>
                            <p:childTnLst>
                              <p:par>
                                <p:cTn id="25" presetID="22" presetClass="entr" presetSubtype="8" fill="hold" nodeType="afterEffect">
                                  <p:stCondLst>
                                    <p:cond delay="0"/>
                                  </p:stCondLst>
                                  <p:childTnLst>
                                    <p:set>
                                      <p:cBhvr>
                                        <p:cTn id="26" dur="1" fill="hold">
                                          <p:stCondLst>
                                            <p:cond delay="0"/>
                                          </p:stCondLst>
                                        </p:cTn>
                                        <p:tgtEl>
                                          <p:spTgt spid="190467">
                                            <p:txEl>
                                              <p:pRg st="3" end="3"/>
                                            </p:txEl>
                                          </p:spTgt>
                                        </p:tgtEl>
                                        <p:attrNameLst>
                                          <p:attrName>style.visibility</p:attrName>
                                        </p:attrNameLst>
                                      </p:cBhvr>
                                      <p:to>
                                        <p:strVal val="visible"/>
                                      </p:to>
                                    </p:set>
                                    <p:animEffect transition="in" filter="wipe(left)">
                                      <p:cBhvr>
                                        <p:cTn id="27" dur="1000"/>
                                        <p:tgtEl>
                                          <p:spTgt spid="1904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8" grpId="0" animBg="1"/>
      <p:bldP spid="19046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97613136-9914-4AD8-B47C-4F8B7F09265B}" type="slidenum">
              <a:rPr lang="en-US" smtClean="0"/>
              <a:pPr/>
              <a:t>21</a:t>
            </a:fld>
            <a:endParaRPr lang="en-US" smtClean="0"/>
          </a:p>
        </p:txBody>
      </p:sp>
      <p:sp>
        <p:nvSpPr>
          <p:cNvPr id="23555" name="Rectangle 2"/>
          <p:cNvSpPr>
            <a:spLocks noGrp="1" noChangeArrowheads="1"/>
          </p:cNvSpPr>
          <p:nvPr>
            <p:ph type="title"/>
          </p:nvPr>
        </p:nvSpPr>
        <p:spPr/>
        <p:txBody>
          <a:bodyPr/>
          <a:lstStyle/>
          <a:p>
            <a:pPr eaLnBrk="1" hangingPunct="1"/>
            <a:r>
              <a:rPr lang="en-US" sz="3000" smtClean="0"/>
              <a:t>Encryption Basics</a:t>
            </a:r>
          </a:p>
        </p:txBody>
      </p:sp>
      <p:sp>
        <p:nvSpPr>
          <p:cNvPr id="191491" name="Rectangle 3"/>
          <p:cNvSpPr>
            <a:spLocks noGrp="1" noChangeArrowheads="1"/>
          </p:cNvSpPr>
          <p:nvPr>
            <p:ph type="body" idx="1"/>
          </p:nvPr>
        </p:nvSpPr>
        <p:spPr>
          <a:xfrm>
            <a:off x="457200" y="1268413"/>
            <a:ext cx="8229600" cy="2492375"/>
          </a:xfrm>
        </p:spPr>
        <p:txBody>
          <a:bodyPr/>
          <a:lstStyle/>
          <a:p>
            <a:pPr eaLnBrk="1" hangingPunct="1">
              <a:lnSpc>
                <a:spcPct val="90000"/>
              </a:lnSpc>
              <a:spcBef>
                <a:spcPct val="30000"/>
              </a:spcBef>
            </a:pPr>
            <a:r>
              <a:rPr lang="en-US" b="1" smtClean="0">
                <a:solidFill>
                  <a:srgbClr val="000099"/>
                </a:solidFill>
                <a:latin typeface="Bookman Old Style" pitchFamily="18" charset="0"/>
              </a:rPr>
              <a:t>Symmetric key encryption are encryption techniques that use the same key to encrypt and decrypt a message</a:t>
            </a:r>
          </a:p>
          <a:p>
            <a:pPr eaLnBrk="1" hangingPunct="1">
              <a:lnSpc>
                <a:spcPct val="90000"/>
              </a:lnSpc>
              <a:spcBef>
                <a:spcPct val="30000"/>
              </a:spcBef>
              <a:buClrTx/>
            </a:pPr>
            <a:r>
              <a:rPr lang="en-US" b="1" smtClean="0">
                <a:solidFill>
                  <a:srgbClr val="000099"/>
                </a:solidFill>
                <a:latin typeface="Bookman Old Style" pitchFamily="18" charset="0"/>
              </a:rPr>
              <a:t>Strong encryption refers to encryption methods that are used by banks and military agencies and are nearly impossible to break</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91491">
                                            <p:txEl>
                                              <p:pRg st="0" end="0"/>
                                            </p:txEl>
                                          </p:spTgt>
                                        </p:tgtEl>
                                        <p:attrNameLst>
                                          <p:attrName>style.visibility</p:attrName>
                                        </p:attrNameLst>
                                      </p:cBhvr>
                                      <p:to>
                                        <p:strVal val="visible"/>
                                      </p:to>
                                    </p:set>
                                    <p:animEffect transition="in" filter="wipe(left)">
                                      <p:cBhvr>
                                        <p:cTn id="7" dur="1000"/>
                                        <p:tgtEl>
                                          <p:spTgt spid="191491">
                                            <p:txEl>
                                              <p:pRg st="0" end="0"/>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91491">
                                            <p:txEl>
                                              <p:pRg st="1" end="1"/>
                                            </p:txEl>
                                          </p:spTgt>
                                        </p:tgtEl>
                                        <p:attrNameLst>
                                          <p:attrName>style.visibility</p:attrName>
                                        </p:attrNameLst>
                                      </p:cBhvr>
                                      <p:to>
                                        <p:strVal val="visible"/>
                                      </p:to>
                                    </p:set>
                                    <p:animEffect transition="in" filter="wipe(left)">
                                      <p:cBhvr>
                                        <p:cTn id="11" dur="1000"/>
                                        <p:tgtEl>
                                          <p:spTgt spid="1914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C71E7CEB-596A-4EB5-8908-BD204FADE1EE}" type="slidenum">
              <a:rPr lang="en-US" smtClean="0"/>
              <a:pPr/>
              <a:t>22</a:t>
            </a:fld>
            <a:endParaRPr lang="en-US" smtClean="0"/>
          </a:p>
        </p:txBody>
      </p:sp>
      <p:sp>
        <p:nvSpPr>
          <p:cNvPr id="24579" name="Rectangle 2"/>
          <p:cNvSpPr>
            <a:spLocks noGrp="1" noChangeArrowheads="1"/>
          </p:cNvSpPr>
          <p:nvPr>
            <p:ph type="title"/>
          </p:nvPr>
        </p:nvSpPr>
        <p:spPr/>
        <p:txBody>
          <a:bodyPr/>
          <a:lstStyle/>
          <a:p>
            <a:pPr eaLnBrk="1" hangingPunct="1"/>
            <a:r>
              <a:rPr lang="en-US" sz="3000" smtClean="0"/>
              <a:t>The Problem of Key Interception</a:t>
            </a:r>
          </a:p>
        </p:txBody>
      </p:sp>
      <p:sp>
        <p:nvSpPr>
          <p:cNvPr id="192515" name="Rectangle 3"/>
          <p:cNvSpPr>
            <a:spLocks noGrp="1" noChangeArrowheads="1"/>
          </p:cNvSpPr>
          <p:nvPr>
            <p:ph type="body" idx="1"/>
          </p:nvPr>
        </p:nvSpPr>
        <p:spPr>
          <a:xfrm>
            <a:off x="457200" y="1268413"/>
            <a:ext cx="8229600" cy="2555875"/>
          </a:xfrm>
        </p:spPr>
        <p:txBody>
          <a:bodyPr/>
          <a:lstStyle/>
          <a:p>
            <a:pPr eaLnBrk="1" hangingPunct="1">
              <a:spcBef>
                <a:spcPct val="40000"/>
              </a:spcBef>
            </a:pPr>
            <a:r>
              <a:rPr lang="en-US" b="1" smtClean="0">
                <a:solidFill>
                  <a:srgbClr val="000099"/>
                </a:solidFill>
                <a:latin typeface="Bookman Old Style" pitchFamily="18" charset="0"/>
              </a:rPr>
              <a:t>Rot-13 is not a secure encryption system</a:t>
            </a:r>
          </a:p>
          <a:p>
            <a:pPr eaLnBrk="1" hangingPunct="1">
              <a:spcBef>
                <a:spcPct val="40000"/>
              </a:spcBef>
            </a:pPr>
            <a:r>
              <a:rPr lang="en-US" b="1" smtClean="0">
                <a:solidFill>
                  <a:srgbClr val="000099"/>
                </a:solidFill>
                <a:latin typeface="Bookman Old Style" pitchFamily="18" charset="0"/>
              </a:rPr>
              <a:t>Symmetric key encryption systems are vulnerable to key interception, or having their key stolen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92515">
                                            <p:txEl>
                                              <p:pRg st="0" end="0"/>
                                            </p:txEl>
                                          </p:spTgt>
                                        </p:tgtEl>
                                        <p:attrNameLst>
                                          <p:attrName>style.visibility</p:attrName>
                                        </p:attrNameLst>
                                      </p:cBhvr>
                                      <p:to>
                                        <p:strVal val="visible"/>
                                      </p:to>
                                    </p:set>
                                    <p:animEffect transition="in" filter="wipe(left)">
                                      <p:cBhvr>
                                        <p:cTn id="7" dur="1000"/>
                                        <p:tgtEl>
                                          <p:spTgt spid="192515">
                                            <p:txEl>
                                              <p:pRg st="0" end="0"/>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92515">
                                            <p:txEl>
                                              <p:pRg st="1" end="1"/>
                                            </p:txEl>
                                          </p:spTgt>
                                        </p:tgtEl>
                                        <p:attrNameLst>
                                          <p:attrName>style.visibility</p:attrName>
                                        </p:attrNameLst>
                                      </p:cBhvr>
                                      <p:to>
                                        <p:strVal val="visible"/>
                                      </p:to>
                                    </p:set>
                                    <p:animEffect transition="in" filter="wipe(left)">
                                      <p:cBhvr>
                                        <p:cTn id="11" dur="1000"/>
                                        <p:tgtEl>
                                          <p:spTgt spid="1925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2593A542-5998-4141-ACE1-29BD92972038}" type="slidenum">
              <a:rPr lang="en-US" smtClean="0"/>
              <a:pPr/>
              <a:t>23</a:t>
            </a:fld>
            <a:endParaRPr lang="en-US" smtClean="0"/>
          </a:p>
        </p:txBody>
      </p:sp>
      <p:sp>
        <p:nvSpPr>
          <p:cNvPr id="25603" name="Text Box 2"/>
          <p:cNvSpPr>
            <a:spLocks noChangeArrowheads="1"/>
          </p:cNvSpPr>
          <p:nvPr>
            <p:ph type="title"/>
          </p:nvPr>
        </p:nvSpPr>
        <p:spPr>
          <a:xfrm>
            <a:off x="519113" y="44450"/>
            <a:ext cx="8229600" cy="1143000"/>
          </a:xfrm>
          <a:noFill/>
        </p:spPr>
        <p:txBody>
          <a:bodyPr/>
          <a:lstStyle/>
          <a:p>
            <a:pPr eaLnBrk="1" hangingPunct="1"/>
            <a:r>
              <a:rPr lang="en-US" sz="3000" smtClean="0"/>
              <a:t>Public Key Encryption</a:t>
            </a:r>
          </a:p>
        </p:txBody>
      </p:sp>
      <p:sp>
        <p:nvSpPr>
          <p:cNvPr id="193539" name="Text Box 3"/>
          <p:cNvSpPr>
            <a:spLocks noChangeArrowheads="1"/>
          </p:cNvSpPr>
          <p:nvPr>
            <p:ph type="body" idx="1"/>
          </p:nvPr>
        </p:nvSpPr>
        <p:spPr>
          <a:xfrm>
            <a:off x="660400" y="1322388"/>
            <a:ext cx="7902575" cy="4265612"/>
          </a:xfrm>
          <a:noFill/>
        </p:spPr>
        <p:txBody>
          <a:bodyPr/>
          <a:lstStyle/>
          <a:p>
            <a:pPr eaLnBrk="1" hangingPunct="1">
              <a:lnSpc>
                <a:spcPct val="90000"/>
              </a:lnSpc>
            </a:pPr>
            <a:r>
              <a:rPr lang="en-US" b="1" smtClean="0">
                <a:solidFill>
                  <a:srgbClr val="000099"/>
                </a:solidFill>
                <a:latin typeface="Bookman Old Style" pitchFamily="18" charset="0"/>
              </a:rPr>
              <a:t>Public key encryption uses two different keys</a:t>
            </a:r>
          </a:p>
          <a:p>
            <a:pPr lvl="1" eaLnBrk="1" hangingPunct="1">
              <a:lnSpc>
                <a:spcPct val="90000"/>
              </a:lnSpc>
            </a:pPr>
            <a:r>
              <a:rPr lang="en-US" b="1" smtClean="0">
                <a:solidFill>
                  <a:srgbClr val="000099"/>
                </a:solidFill>
                <a:latin typeface="Bookman Old Style" pitchFamily="18" charset="0"/>
              </a:rPr>
              <a:t> </a:t>
            </a:r>
            <a:r>
              <a:rPr lang="en-US" b="1" smtClean="0">
                <a:solidFill>
                  <a:srgbClr val="FF0000"/>
                </a:solidFill>
                <a:latin typeface="Bookman Old Style" pitchFamily="18" charset="0"/>
              </a:rPr>
              <a:t>Public key</a:t>
            </a:r>
            <a:r>
              <a:rPr lang="en-US" b="1" smtClean="0">
                <a:solidFill>
                  <a:srgbClr val="000099"/>
                </a:solidFill>
                <a:latin typeface="Bookman Old Style" pitchFamily="18" charset="0"/>
              </a:rPr>
              <a:t> is the encryption key</a:t>
            </a:r>
          </a:p>
          <a:p>
            <a:pPr lvl="1" eaLnBrk="1" hangingPunct="1">
              <a:lnSpc>
                <a:spcPct val="90000"/>
              </a:lnSpc>
            </a:pPr>
            <a:r>
              <a:rPr lang="en-US" b="1" smtClean="0">
                <a:solidFill>
                  <a:srgbClr val="000099"/>
                </a:solidFill>
                <a:latin typeface="Bookman Old Style" pitchFamily="18" charset="0"/>
              </a:rPr>
              <a:t> </a:t>
            </a:r>
            <a:r>
              <a:rPr lang="en-US" b="1" smtClean="0">
                <a:solidFill>
                  <a:srgbClr val="FF0000"/>
                </a:solidFill>
                <a:latin typeface="Bookman Old Style" pitchFamily="18" charset="0"/>
              </a:rPr>
              <a:t>Private key</a:t>
            </a:r>
            <a:r>
              <a:rPr lang="en-US" b="1" smtClean="0">
                <a:solidFill>
                  <a:srgbClr val="000099"/>
                </a:solidFill>
                <a:latin typeface="Bookman Old Style" pitchFamily="18" charset="0"/>
              </a:rPr>
              <a:t> is the decryption key</a:t>
            </a:r>
          </a:p>
          <a:p>
            <a:pPr eaLnBrk="1" hangingPunct="1">
              <a:lnSpc>
                <a:spcPct val="90000"/>
              </a:lnSpc>
            </a:pPr>
            <a:r>
              <a:rPr lang="en-US" b="1" smtClean="0">
                <a:solidFill>
                  <a:srgbClr val="000099"/>
                </a:solidFill>
                <a:latin typeface="Bookman Old Style" pitchFamily="18" charset="0"/>
              </a:rPr>
              <a:t>They are used in e-commerce transactions</a:t>
            </a:r>
          </a:p>
          <a:p>
            <a:pPr eaLnBrk="1" hangingPunct="1">
              <a:lnSpc>
                <a:spcPct val="90000"/>
              </a:lnSpc>
            </a:pPr>
            <a:r>
              <a:rPr lang="en-US" b="1" smtClean="0">
                <a:solidFill>
                  <a:srgbClr val="000099"/>
                </a:solidFill>
                <a:latin typeface="Bookman Old Style" pitchFamily="18" charset="0"/>
              </a:rPr>
              <a:t>A secure channel for information is provided when the keys are used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animEffect transition="in" filter="wipe(left)">
                                      <p:cBhvr>
                                        <p:cTn id="7" dur="1000"/>
                                        <p:tgtEl>
                                          <p:spTgt spid="193539">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93539">
                                            <p:txEl>
                                              <p:pRg st="1" end="1"/>
                                            </p:txEl>
                                          </p:spTgt>
                                        </p:tgtEl>
                                        <p:attrNameLst>
                                          <p:attrName>style.visibility</p:attrName>
                                        </p:attrNameLst>
                                      </p:cBhvr>
                                      <p:to>
                                        <p:strVal val="visible"/>
                                      </p:to>
                                    </p:set>
                                    <p:animEffect transition="in" filter="wipe(left)">
                                      <p:cBhvr>
                                        <p:cTn id="10" dur="1000"/>
                                        <p:tgtEl>
                                          <p:spTgt spid="193539">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93539">
                                            <p:txEl>
                                              <p:pRg st="2" end="2"/>
                                            </p:txEl>
                                          </p:spTgt>
                                        </p:tgtEl>
                                        <p:attrNameLst>
                                          <p:attrName>style.visibility</p:attrName>
                                        </p:attrNameLst>
                                      </p:cBhvr>
                                      <p:to>
                                        <p:strVal val="visible"/>
                                      </p:to>
                                    </p:set>
                                    <p:animEffect transition="in" filter="wipe(left)">
                                      <p:cBhvr>
                                        <p:cTn id="13" dur="1000"/>
                                        <p:tgtEl>
                                          <p:spTgt spid="193539">
                                            <p:txEl>
                                              <p:pRg st="2" end="2"/>
                                            </p:txEl>
                                          </p:spTgt>
                                        </p:tgtEl>
                                      </p:cBhvr>
                                    </p:animEffect>
                                  </p:childTnLst>
                                </p:cTn>
                              </p:par>
                            </p:childTnLst>
                          </p:cTn>
                        </p:par>
                        <p:par>
                          <p:cTn id="14" fill="hold" nodeType="afterGroup">
                            <p:stCondLst>
                              <p:cond delay="1000"/>
                            </p:stCondLst>
                            <p:childTnLst>
                              <p:par>
                                <p:cTn id="15" presetID="22" presetClass="entr" presetSubtype="8" fill="hold" nodeType="afterEffect">
                                  <p:stCondLst>
                                    <p:cond delay="0"/>
                                  </p:stCondLst>
                                  <p:childTnLst>
                                    <p:set>
                                      <p:cBhvr>
                                        <p:cTn id="16" dur="1" fill="hold">
                                          <p:stCondLst>
                                            <p:cond delay="0"/>
                                          </p:stCondLst>
                                        </p:cTn>
                                        <p:tgtEl>
                                          <p:spTgt spid="193539">
                                            <p:txEl>
                                              <p:pRg st="3" end="3"/>
                                            </p:txEl>
                                          </p:spTgt>
                                        </p:tgtEl>
                                        <p:attrNameLst>
                                          <p:attrName>style.visibility</p:attrName>
                                        </p:attrNameLst>
                                      </p:cBhvr>
                                      <p:to>
                                        <p:strVal val="visible"/>
                                      </p:to>
                                    </p:set>
                                    <p:animEffect transition="in" filter="wipe(left)">
                                      <p:cBhvr>
                                        <p:cTn id="17" dur="1000"/>
                                        <p:tgtEl>
                                          <p:spTgt spid="193539">
                                            <p:txEl>
                                              <p:pRg st="3" end="3"/>
                                            </p:txEl>
                                          </p:spTgt>
                                        </p:tgtEl>
                                      </p:cBhvr>
                                    </p:animEffect>
                                  </p:childTnLst>
                                </p:cTn>
                              </p:par>
                            </p:childTnLst>
                          </p:cTn>
                        </p:par>
                        <p:par>
                          <p:cTn id="18" fill="hold" nodeType="afterGroup">
                            <p:stCondLst>
                              <p:cond delay="2000"/>
                            </p:stCondLst>
                            <p:childTnLst>
                              <p:par>
                                <p:cTn id="19" presetID="22" presetClass="entr" presetSubtype="8" fill="hold" nodeType="afterEffect">
                                  <p:stCondLst>
                                    <p:cond delay="0"/>
                                  </p:stCondLst>
                                  <p:childTnLst>
                                    <p:set>
                                      <p:cBhvr>
                                        <p:cTn id="20" dur="1" fill="hold">
                                          <p:stCondLst>
                                            <p:cond delay="0"/>
                                          </p:stCondLst>
                                        </p:cTn>
                                        <p:tgtEl>
                                          <p:spTgt spid="193539">
                                            <p:txEl>
                                              <p:pRg st="4" end="4"/>
                                            </p:txEl>
                                          </p:spTgt>
                                        </p:tgtEl>
                                        <p:attrNameLst>
                                          <p:attrName>style.visibility</p:attrName>
                                        </p:attrNameLst>
                                      </p:cBhvr>
                                      <p:to>
                                        <p:strVal val="visible"/>
                                      </p:to>
                                    </p:set>
                                    <p:animEffect transition="in" filter="wipe(left)">
                                      <p:cBhvr>
                                        <p:cTn id="21" dur="1000"/>
                                        <p:tgtEl>
                                          <p:spTgt spid="193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754E3F6B-C440-4314-8F23-3F973921F6A1}" type="slidenum">
              <a:rPr lang="en-US" smtClean="0"/>
              <a:pPr/>
              <a:t>24</a:t>
            </a:fld>
            <a:endParaRPr lang="en-US" smtClean="0"/>
          </a:p>
        </p:txBody>
      </p:sp>
      <p:sp>
        <p:nvSpPr>
          <p:cNvPr id="26627" name="Rectangle 2"/>
          <p:cNvSpPr>
            <a:spLocks noGrp="1" noChangeArrowheads="1"/>
          </p:cNvSpPr>
          <p:nvPr>
            <p:ph type="title"/>
          </p:nvPr>
        </p:nvSpPr>
        <p:spPr/>
        <p:txBody>
          <a:bodyPr/>
          <a:lstStyle/>
          <a:p>
            <a:pPr eaLnBrk="1" hangingPunct="1"/>
            <a:r>
              <a:rPr lang="en-US" sz="3000" smtClean="0"/>
              <a:t>Digital Signatures and Certificates</a:t>
            </a:r>
          </a:p>
        </p:txBody>
      </p:sp>
      <p:sp>
        <p:nvSpPr>
          <p:cNvPr id="194563" name="Rectangle 3"/>
          <p:cNvSpPr>
            <a:spLocks noGrp="1" noChangeArrowheads="1"/>
          </p:cNvSpPr>
          <p:nvPr>
            <p:ph type="body" idx="1"/>
          </p:nvPr>
        </p:nvSpPr>
        <p:spPr>
          <a:xfrm>
            <a:off x="409575" y="1333500"/>
            <a:ext cx="8229600" cy="4525963"/>
          </a:xfrm>
        </p:spPr>
        <p:txBody>
          <a:bodyPr/>
          <a:lstStyle/>
          <a:p>
            <a:pPr eaLnBrk="1" hangingPunct="1"/>
            <a:r>
              <a:rPr lang="en-US" b="1" smtClean="0">
                <a:solidFill>
                  <a:srgbClr val="000099"/>
                </a:solidFill>
                <a:latin typeface="Bookman Old Style" pitchFamily="18" charset="0"/>
              </a:rPr>
              <a:t>Public key can be used to implement digital signature</a:t>
            </a:r>
          </a:p>
          <a:p>
            <a:pPr eaLnBrk="1" hangingPunct="1"/>
            <a:r>
              <a:rPr lang="en-US" b="1" smtClean="0">
                <a:solidFill>
                  <a:srgbClr val="000099"/>
                </a:solidFill>
                <a:latin typeface="Bookman Old Style" pitchFamily="18" charset="0"/>
              </a:rPr>
              <a:t>Digital signatures are a technique used to guarantee that a message has not been tampered with</a:t>
            </a:r>
          </a:p>
          <a:p>
            <a:pPr eaLnBrk="1" hangingPunct="1"/>
            <a:r>
              <a:rPr lang="en-US" b="1" smtClean="0">
                <a:solidFill>
                  <a:srgbClr val="000099"/>
                </a:solidFill>
                <a:latin typeface="Bookman Old Style" pitchFamily="18" charset="0"/>
              </a:rPr>
              <a:t>Digital certificates are a technique used to validate one</a:t>
            </a:r>
            <a:r>
              <a:rPr lang="en-US" b="1" smtClean="0">
                <a:solidFill>
                  <a:srgbClr val="000099"/>
                </a:solidFill>
                <a:latin typeface="Arial" charset="0"/>
              </a:rPr>
              <a:t>’</a:t>
            </a:r>
            <a:r>
              <a:rPr lang="en-US" b="1" smtClean="0">
                <a:solidFill>
                  <a:srgbClr val="000099"/>
                </a:solidFill>
                <a:latin typeface="Bookman Old Style" pitchFamily="18" charset="0"/>
              </a:rPr>
              <a:t>s identity</a:t>
            </a:r>
          </a:p>
          <a:p>
            <a:pPr eaLnBrk="1" hangingPunct="1"/>
            <a:r>
              <a:rPr lang="en-US" b="1" smtClean="0">
                <a:solidFill>
                  <a:srgbClr val="000099"/>
                </a:solidFill>
                <a:latin typeface="Bookman Old Style" pitchFamily="18" charset="0"/>
              </a:rPr>
              <a:t>Secure Electronic Transactions (SET) are online shopping security standards used to protect merchants and customers from credit card fraud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94563">
                                            <p:txEl>
                                              <p:pRg st="0" end="0"/>
                                            </p:txEl>
                                          </p:spTgt>
                                        </p:tgtEl>
                                        <p:attrNameLst>
                                          <p:attrName>style.visibility</p:attrName>
                                        </p:attrNameLst>
                                      </p:cBhvr>
                                      <p:to>
                                        <p:strVal val="visible"/>
                                      </p:to>
                                    </p:set>
                                    <p:animEffect transition="in" filter="wipe(left)">
                                      <p:cBhvr>
                                        <p:cTn id="7" dur="1000"/>
                                        <p:tgtEl>
                                          <p:spTgt spid="194563">
                                            <p:txEl>
                                              <p:pRg st="0" end="0"/>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94563">
                                            <p:txEl>
                                              <p:pRg st="1" end="1"/>
                                            </p:txEl>
                                          </p:spTgt>
                                        </p:tgtEl>
                                        <p:attrNameLst>
                                          <p:attrName>style.visibility</p:attrName>
                                        </p:attrNameLst>
                                      </p:cBhvr>
                                      <p:to>
                                        <p:strVal val="visible"/>
                                      </p:to>
                                    </p:set>
                                    <p:animEffect transition="in" filter="wipe(left)">
                                      <p:cBhvr>
                                        <p:cTn id="11" dur="1000"/>
                                        <p:tgtEl>
                                          <p:spTgt spid="194563">
                                            <p:txEl>
                                              <p:pRg st="1" end="1"/>
                                            </p:txEl>
                                          </p:spTgt>
                                        </p:tgtEl>
                                      </p:cBhvr>
                                    </p:animEffect>
                                  </p:childTnLst>
                                </p:cTn>
                              </p:par>
                            </p:childTnLst>
                          </p:cTn>
                        </p:par>
                        <p:par>
                          <p:cTn id="12" fill="hold" nodeType="afterGroup">
                            <p:stCondLst>
                              <p:cond delay="2000"/>
                            </p:stCondLst>
                            <p:childTnLst>
                              <p:par>
                                <p:cTn id="13" presetID="22" presetClass="entr" presetSubtype="8" fill="hold" nodeType="afterEffect">
                                  <p:stCondLst>
                                    <p:cond delay="0"/>
                                  </p:stCondLst>
                                  <p:childTnLst>
                                    <p:set>
                                      <p:cBhvr>
                                        <p:cTn id="14" dur="1" fill="hold">
                                          <p:stCondLst>
                                            <p:cond delay="0"/>
                                          </p:stCondLst>
                                        </p:cTn>
                                        <p:tgtEl>
                                          <p:spTgt spid="194563">
                                            <p:txEl>
                                              <p:pRg st="2" end="2"/>
                                            </p:txEl>
                                          </p:spTgt>
                                        </p:tgtEl>
                                        <p:attrNameLst>
                                          <p:attrName>style.visibility</p:attrName>
                                        </p:attrNameLst>
                                      </p:cBhvr>
                                      <p:to>
                                        <p:strVal val="visible"/>
                                      </p:to>
                                    </p:set>
                                    <p:animEffect transition="in" filter="wipe(left)">
                                      <p:cBhvr>
                                        <p:cTn id="15" dur="1000"/>
                                        <p:tgtEl>
                                          <p:spTgt spid="194563">
                                            <p:txEl>
                                              <p:pRg st="2" end="2"/>
                                            </p:txEl>
                                          </p:spTgt>
                                        </p:tgtEl>
                                      </p:cBhvr>
                                    </p:animEffect>
                                  </p:childTnLst>
                                </p:cTn>
                              </p:par>
                            </p:childTnLst>
                          </p:cTn>
                        </p:par>
                        <p:par>
                          <p:cTn id="16" fill="hold" nodeType="afterGroup">
                            <p:stCondLst>
                              <p:cond delay="3000"/>
                            </p:stCondLst>
                            <p:childTnLst>
                              <p:par>
                                <p:cTn id="17" presetID="22" presetClass="entr" presetSubtype="8" fill="hold" nodeType="afterEffect">
                                  <p:stCondLst>
                                    <p:cond delay="0"/>
                                  </p:stCondLst>
                                  <p:childTnLst>
                                    <p:set>
                                      <p:cBhvr>
                                        <p:cTn id="18" dur="1" fill="hold">
                                          <p:stCondLst>
                                            <p:cond delay="0"/>
                                          </p:stCondLst>
                                        </p:cTn>
                                        <p:tgtEl>
                                          <p:spTgt spid="194563">
                                            <p:txEl>
                                              <p:pRg st="3" end="3"/>
                                            </p:txEl>
                                          </p:spTgt>
                                        </p:tgtEl>
                                        <p:attrNameLst>
                                          <p:attrName>style.visibility</p:attrName>
                                        </p:attrNameLst>
                                      </p:cBhvr>
                                      <p:to>
                                        <p:strVal val="visible"/>
                                      </p:to>
                                    </p:set>
                                    <p:animEffect transition="in" filter="wipe(left)">
                                      <p:cBhvr>
                                        <p:cTn id="19" dur="1000"/>
                                        <p:tgtEl>
                                          <p:spTgt spid="1945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CCD04D8A-9A25-448C-B6F6-596700DC6C6A}" type="slidenum">
              <a:rPr lang="en-US" smtClean="0"/>
              <a:pPr/>
              <a:t>25</a:t>
            </a:fld>
            <a:endParaRPr lang="en-US" smtClean="0"/>
          </a:p>
        </p:txBody>
      </p:sp>
      <p:sp>
        <p:nvSpPr>
          <p:cNvPr id="27651" name="Text Box 4"/>
          <p:cNvSpPr>
            <a:spLocks noChangeArrowheads="1"/>
          </p:cNvSpPr>
          <p:nvPr>
            <p:ph type="title"/>
          </p:nvPr>
        </p:nvSpPr>
        <p:spPr>
          <a:xfrm>
            <a:off x="539750" y="385763"/>
            <a:ext cx="8604250" cy="549275"/>
          </a:xfrm>
          <a:noFill/>
        </p:spPr>
        <p:txBody>
          <a:bodyPr>
            <a:spAutoFit/>
          </a:bodyPr>
          <a:lstStyle/>
          <a:p>
            <a:pPr eaLnBrk="1" hangingPunct="1">
              <a:spcBef>
                <a:spcPct val="50000"/>
              </a:spcBef>
            </a:pPr>
            <a:r>
              <a:rPr lang="en-US" sz="3000" smtClean="0"/>
              <a:t>Summary</a:t>
            </a:r>
          </a:p>
        </p:txBody>
      </p:sp>
      <p:sp>
        <p:nvSpPr>
          <p:cNvPr id="152581" name="Text Box 5"/>
          <p:cNvSpPr txBox="1">
            <a:spLocks noGrp="1" noChangeArrowheads="1"/>
          </p:cNvSpPr>
          <p:nvPr>
            <p:ph type="body" idx="1"/>
          </p:nvPr>
        </p:nvSpPr>
        <p:spPr>
          <a:xfrm>
            <a:off x="179388" y="1125538"/>
            <a:ext cx="8748712" cy="3378200"/>
          </a:xfrm>
          <a:solidFill>
            <a:srgbClr val="FFFF99"/>
          </a:solidFill>
          <a:effectLst>
            <a:outerShdw dist="144802" dir="2272499" algn="ctr" rotWithShape="0">
              <a:srgbClr val="FFFF99">
                <a:alpha val="50000"/>
              </a:srgbClr>
            </a:outerShdw>
          </a:effectLst>
        </p:spPr>
        <p:txBody>
          <a:bodyPr>
            <a:spAutoFit/>
          </a:bodyPr>
          <a:lstStyle/>
          <a:p>
            <a:pPr marL="457200" indent="-457200" eaLnBrk="1" hangingPunct="1">
              <a:spcBef>
                <a:spcPct val="0"/>
              </a:spcBef>
              <a:buFontTx/>
              <a:buChar char="•"/>
              <a:defRPr/>
            </a:pPr>
            <a:r>
              <a:rPr lang="en-US" b="1" smtClean="0">
                <a:solidFill>
                  <a:srgbClr val="000099"/>
                </a:solidFill>
                <a:latin typeface="Bookman Old Style" pitchFamily="18" charset="0"/>
              </a:rPr>
              <a:t>Many websites collect and store information about Web users</a:t>
            </a:r>
          </a:p>
          <a:p>
            <a:pPr marL="457200" indent="-457200" eaLnBrk="1" hangingPunct="1">
              <a:spcBef>
                <a:spcPct val="0"/>
              </a:spcBef>
              <a:buFontTx/>
              <a:buChar char="•"/>
              <a:defRPr/>
            </a:pPr>
            <a:r>
              <a:rPr lang="en-US" b="1" smtClean="0">
                <a:solidFill>
                  <a:srgbClr val="000099"/>
                </a:solidFill>
                <a:latin typeface="Bookman Old Style" pitchFamily="18" charset="0"/>
              </a:rPr>
              <a:t>Cookies and GUIDs are used to collect data</a:t>
            </a:r>
          </a:p>
          <a:p>
            <a:pPr marL="457200" indent="-457200" eaLnBrk="1" hangingPunct="1">
              <a:spcBef>
                <a:spcPct val="0"/>
              </a:spcBef>
              <a:buFontTx/>
              <a:buChar char="•"/>
              <a:defRPr/>
            </a:pPr>
            <a:r>
              <a:rPr lang="en-US" b="1" smtClean="0">
                <a:solidFill>
                  <a:srgbClr val="000099"/>
                </a:solidFill>
                <a:latin typeface="Bookman Old Style" pitchFamily="18" charset="0"/>
              </a:rPr>
              <a:t>Computer crime and cybercrime</a:t>
            </a:r>
          </a:p>
          <a:p>
            <a:pPr marL="914400" lvl="1" indent="-457200" eaLnBrk="1" hangingPunct="1">
              <a:spcBef>
                <a:spcPct val="0"/>
              </a:spcBef>
              <a:buFontTx/>
              <a:buChar char="•"/>
              <a:defRPr/>
            </a:pPr>
            <a:r>
              <a:rPr lang="en-US" b="1" smtClean="0">
                <a:solidFill>
                  <a:srgbClr val="000099"/>
                </a:solidFill>
                <a:latin typeface="Bookman Old Style" pitchFamily="18" charset="0"/>
              </a:rPr>
              <a:t>Identity theft</a:t>
            </a:r>
          </a:p>
          <a:p>
            <a:pPr marL="914400" lvl="1" indent="-457200" eaLnBrk="1" hangingPunct="1">
              <a:spcBef>
                <a:spcPct val="0"/>
              </a:spcBef>
              <a:buFontTx/>
              <a:buChar char="•"/>
              <a:defRPr/>
            </a:pPr>
            <a:r>
              <a:rPr lang="en-US" b="1" smtClean="0">
                <a:solidFill>
                  <a:srgbClr val="000099"/>
                </a:solidFill>
                <a:latin typeface="Bookman Old Style" pitchFamily="18" charset="0"/>
              </a:rPr>
              <a:t>Computer viruses</a:t>
            </a:r>
          </a:p>
          <a:p>
            <a:pPr marL="914400" lvl="1" indent="-457200" eaLnBrk="1" hangingPunct="1">
              <a:spcBef>
                <a:spcPct val="0"/>
              </a:spcBef>
              <a:buFontTx/>
              <a:buChar char="•"/>
              <a:defRPr/>
            </a:pPr>
            <a:r>
              <a:rPr lang="en-US" b="1" smtClean="0">
                <a:solidFill>
                  <a:srgbClr val="000099"/>
                </a:solidFill>
                <a:latin typeface="Bookman Old Style" pitchFamily="18" charset="0"/>
              </a:rPr>
              <a:t>Rogue programs</a:t>
            </a:r>
          </a:p>
          <a:p>
            <a:pPr marL="914400" lvl="1" indent="-457200" eaLnBrk="1" hangingPunct="1">
              <a:spcBef>
                <a:spcPct val="0"/>
              </a:spcBef>
              <a:buFontTx/>
              <a:buChar char="•"/>
              <a:defRPr/>
            </a:pPr>
            <a:r>
              <a:rPr lang="en-US" b="1" smtClean="0">
                <a:solidFill>
                  <a:srgbClr val="000099"/>
                </a:solidFill>
                <a:latin typeface="Bookman Old Style" pitchFamily="18" charset="0"/>
              </a:rPr>
              <a:t>Forgery</a:t>
            </a:r>
          </a:p>
          <a:p>
            <a:pPr marL="914400" lvl="1" indent="-457200" eaLnBrk="1" hangingPunct="1">
              <a:spcBef>
                <a:spcPct val="0"/>
              </a:spcBef>
              <a:buFontTx/>
              <a:buChar char="•"/>
              <a:defRPr/>
            </a:pPr>
            <a:r>
              <a:rPr lang="en-US" b="1" smtClean="0">
                <a:solidFill>
                  <a:srgbClr val="000099"/>
                </a:solidFill>
                <a:latin typeface="Bookman Old Style" pitchFamily="18" charset="0"/>
              </a:rPr>
              <a:t>Blackmail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2581"/>
                                        </p:tgtEl>
                                        <p:attrNameLst>
                                          <p:attrName>style.visibility</p:attrName>
                                        </p:attrNameLst>
                                      </p:cBhvr>
                                      <p:to>
                                        <p:strVal val="visible"/>
                                      </p:to>
                                    </p:set>
                                    <p:animEffect transition="in" filter="wipe(left)">
                                      <p:cBhvr>
                                        <p:cTn id="7" dur="500"/>
                                        <p:tgtEl>
                                          <p:spTgt spid="152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8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BE41EA1D-BEA5-44BE-A615-8AFA7242195D}" type="slidenum">
              <a:rPr lang="en-US" smtClean="0"/>
              <a:pPr/>
              <a:t>26</a:t>
            </a:fld>
            <a:endParaRPr lang="en-US" smtClean="0"/>
          </a:p>
        </p:txBody>
      </p:sp>
      <p:sp>
        <p:nvSpPr>
          <p:cNvPr id="28675" name="Rectangle 2"/>
          <p:cNvSpPr>
            <a:spLocks noGrp="1" noChangeArrowheads="1"/>
          </p:cNvSpPr>
          <p:nvPr>
            <p:ph type="title"/>
          </p:nvPr>
        </p:nvSpPr>
        <p:spPr>
          <a:xfrm>
            <a:off x="539750" y="333375"/>
            <a:ext cx="8569325" cy="579438"/>
          </a:xfrm>
        </p:spPr>
        <p:txBody>
          <a:bodyPr/>
          <a:lstStyle/>
          <a:p>
            <a:pPr eaLnBrk="1" hangingPunct="1"/>
            <a:r>
              <a:rPr lang="en-US" sz="3000" smtClean="0"/>
              <a:t>Summary</a:t>
            </a:r>
          </a:p>
        </p:txBody>
      </p:sp>
      <p:sp>
        <p:nvSpPr>
          <p:cNvPr id="28676" name="Rectangle 3"/>
          <p:cNvSpPr>
            <a:spLocks noGrp="1" noChangeArrowheads="1"/>
          </p:cNvSpPr>
          <p:nvPr>
            <p:ph type="body" idx="1"/>
          </p:nvPr>
        </p:nvSpPr>
        <p:spPr>
          <a:xfrm>
            <a:off x="323850" y="1125538"/>
            <a:ext cx="8569325" cy="4895850"/>
          </a:xfrm>
          <a:solidFill>
            <a:srgbClr val="FFFF99"/>
          </a:solidFill>
        </p:spPr>
        <p:txBody>
          <a:bodyPr/>
          <a:lstStyle/>
          <a:p>
            <a:pPr eaLnBrk="1" hangingPunct="1">
              <a:spcBef>
                <a:spcPct val="0"/>
              </a:spcBef>
              <a:buFontTx/>
              <a:buChar char="•"/>
            </a:pPr>
            <a:r>
              <a:rPr lang="en-US" b="1" smtClean="0">
                <a:solidFill>
                  <a:srgbClr val="000099"/>
                </a:solidFill>
                <a:latin typeface="Bookman Old Style" pitchFamily="18" charset="0"/>
              </a:rPr>
              <a:t>Computer criminals</a:t>
            </a:r>
          </a:p>
          <a:p>
            <a:pPr lvl="1" eaLnBrk="1" hangingPunct="1">
              <a:spcBef>
                <a:spcPct val="0"/>
              </a:spcBef>
              <a:buFontTx/>
              <a:buChar char="•"/>
            </a:pPr>
            <a:r>
              <a:rPr lang="en-US" b="1" smtClean="0">
                <a:solidFill>
                  <a:srgbClr val="000099"/>
                </a:solidFill>
                <a:latin typeface="Bookman Old Style" pitchFamily="18" charset="0"/>
              </a:rPr>
              <a:t>Crackers</a:t>
            </a:r>
          </a:p>
          <a:p>
            <a:pPr lvl="1" eaLnBrk="1" hangingPunct="1">
              <a:spcBef>
                <a:spcPct val="0"/>
              </a:spcBef>
              <a:buFontTx/>
              <a:buChar char="•"/>
            </a:pPr>
            <a:r>
              <a:rPr lang="en-US" b="1" smtClean="0">
                <a:solidFill>
                  <a:srgbClr val="000099"/>
                </a:solidFill>
                <a:latin typeface="Bookman Old Style" pitchFamily="18" charset="0"/>
              </a:rPr>
              <a:t>Cybergangs</a:t>
            </a:r>
          </a:p>
          <a:p>
            <a:pPr lvl="1" eaLnBrk="1" hangingPunct="1">
              <a:spcBef>
                <a:spcPct val="0"/>
              </a:spcBef>
              <a:buFontTx/>
              <a:buChar char="•"/>
            </a:pPr>
            <a:r>
              <a:rPr lang="en-US" b="1" smtClean="0">
                <a:solidFill>
                  <a:srgbClr val="000099"/>
                </a:solidFill>
                <a:latin typeface="Bookman Old Style" pitchFamily="18" charset="0"/>
              </a:rPr>
              <a:t>Virus authors</a:t>
            </a:r>
          </a:p>
          <a:p>
            <a:pPr lvl="1" eaLnBrk="1" hangingPunct="1">
              <a:spcBef>
                <a:spcPct val="0"/>
              </a:spcBef>
              <a:buFontTx/>
              <a:buChar char="•"/>
            </a:pPr>
            <a:r>
              <a:rPr lang="en-US" b="1" smtClean="0">
                <a:solidFill>
                  <a:srgbClr val="000099"/>
                </a:solidFill>
                <a:latin typeface="Bookman Old Style" pitchFamily="18" charset="0"/>
              </a:rPr>
              <a:t>Swindlers</a:t>
            </a:r>
          </a:p>
          <a:p>
            <a:pPr lvl="1" eaLnBrk="1" hangingPunct="1">
              <a:spcBef>
                <a:spcPct val="0"/>
              </a:spcBef>
              <a:buFontTx/>
              <a:buChar char="•"/>
            </a:pPr>
            <a:r>
              <a:rPr lang="en-US" b="1" smtClean="0">
                <a:solidFill>
                  <a:srgbClr val="000099"/>
                </a:solidFill>
                <a:latin typeface="Bookman Old Style" pitchFamily="18" charset="0"/>
              </a:rPr>
              <a:t>Shills</a:t>
            </a:r>
          </a:p>
          <a:p>
            <a:pPr lvl="1" eaLnBrk="1" hangingPunct="1">
              <a:spcBef>
                <a:spcPct val="0"/>
              </a:spcBef>
              <a:buFontTx/>
              <a:buChar char="•"/>
            </a:pPr>
            <a:r>
              <a:rPr lang="en-US" b="1" smtClean="0">
                <a:solidFill>
                  <a:srgbClr val="000099"/>
                </a:solidFill>
                <a:latin typeface="Bookman Old Style" pitchFamily="18" charset="0"/>
              </a:rPr>
              <a:t>Cyberstalkers</a:t>
            </a:r>
          </a:p>
          <a:p>
            <a:pPr lvl="1" eaLnBrk="1" hangingPunct="1">
              <a:spcBef>
                <a:spcPct val="0"/>
              </a:spcBef>
              <a:buFont typeface="Wingdings" pitchFamily="2" charset="2"/>
              <a:buNone/>
            </a:pPr>
            <a:endParaRPr lang="en-US" b="1" smtClean="0">
              <a:solidFill>
                <a:srgbClr val="000099"/>
              </a:solidFill>
              <a:latin typeface="Bookman Old Style" pitchFamily="18" charset="0"/>
            </a:endParaRPr>
          </a:p>
          <a:p>
            <a:pPr eaLnBrk="1" hangingPunct="1">
              <a:spcBef>
                <a:spcPct val="0"/>
              </a:spcBef>
              <a:buFontTx/>
              <a:buChar char="•"/>
            </a:pPr>
            <a:r>
              <a:rPr lang="en-US" b="1" smtClean="0">
                <a:solidFill>
                  <a:srgbClr val="000099"/>
                </a:solidFill>
                <a:latin typeface="Bookman Old Style" pitchFamily="18" charset="0"/>
              </a:rPr>
              <a:t>Encryption refers to coding or scrambling data</a:t>
            </a:r>
          </a:p>
          <a:p>
            <a:pPr eaLnBrk="1" hangingPunct="1">
              <a:spcBef>
                <a:spcPct val="0"/>
              </a:spcBef>
              <a:buFontTx/>
              <a:buChar char="•"/>
            </a:pPr>
            <a:endParaRPr lang="en-US" b="1" smtClean="0">
              <a:solidFill>
                <a:srgbClr val="000099"/>
              </a:solidFill>
              <a:latin typeface="Bookman Old Style" pitchFamily="18" charset="0"/>
            </a:endParaRPr>
          </a:p>
          <a:p>
            <a:pPr eaLnBrk="1" hangingPunct="1">
              <a:spcBef>
                <a:spcPct val="0"/>
              </a:spcBef>
              <a:buFontTx/>
              <a:buNone/>
            </a:pPr>
            <a:endParaRPr lang="en-US" b="1" smtClean="0">
              <a:solidFill>
                <a:srgbClr val="000099"/>
              </a:solidFill>
              <a:latin typeface="Bookman Old Style" pitchFamily="18" charset="0"/>
            </a:endParaRPr>
          </a:p>
          <a:p>
            <a:pPr eaLnBrk="1" hangingPunct="1">
              <a:spcBef>
                <a:spcPct val="0"/>
              </a:spcBef>
              <a:buFontTx/>
              <a:buNone/>
            </a:pPr>
            <a:r>
              <a:rPr lang="en-US" b="1" smtClean="0">
                <a:solidFill>
                  <a:srgbClr val="000099"/>
                </a:solidFill>
                <a:latin typeface="Bookman Old Style" pitchFamily="18" charset="0"/>
              </a:rPr>
              <a:t>Thank you.</a:t>
            </a:r>
          </a:p>
          <a:p>
            <a:pPr eaLnBrk="1" hangingPunct="1">
              <a:spcBef>
                <a:spcPct val="0"/>
              </a:spcBef>
              <a:buFontTx/>
              <a:buNone/>
            </a:pPr>
            <a:endParaRPr lang="en-US" b="1" smtClean="0">
              <a:solidFill>
                <a:srgbClr val="000099"/>
              </a:solidFill>
              <a:latin typeface="Bookman Old Style"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F1BFABFB-8666-4F30-B538-46AA736052B9}" type="slidenum">
              <a:rPr lang="en-US" smtClean="0"/>
              <a:pPr/>
              <a:t>3</a:t>
            </a:fld>
            <a:endParaRPr lang="en-US" smtClean="0"/>
          </a:p>
        </p:txBody>
      </p:sp>
      <p:sp>
        <p:nvSpPr>
          <p:cNvPr id="5123" name="Text Box 2"/>
          <p:cNvSpPr>
            <a:spLocks noChangeArrowheads="1"/>
          </p:cNvSpPr>
          <p:nvPr>
            <p:ph type="title"/>
          </p:nvPr>
        </p:nvSpPr>
        <p:spPr>
          <a:xfrm>
            <a:off x="457200" y="252413"/>
            <a:ext cx="8229600" cy="1143000"/>
          </a:xfrm>
          <a:noFill/>
        </p:spPr>
        <p:txBody>
          <a:bodyPr/>
          <a:lstStyle/>
          <a:p>
            <a:pPr eaLnBrk="1" hangingPunct="1"/>
            <a:r>
              <a:rPr lang="en-US" sz="3000" smtClean="0"/>
              <a:t>Computer Crime and Cybercrime</a:t>
            </a:r>
          </a:p>
        </p:txBody>
      </p:sp>
      <p:sp>
        <p:nvSpPr>
          <p:cNvPr id="166915" name="Text Box 3"/>
          <p:cNvSpPr>
            <a:spLocks noChangeArrowheads="1"/>
          </p:cNvSpPr>
          <p:nvPr>
            <p:ph type="body" idx="1"/>
          </p:nvPr>
        </p:nvSpPr>
        <p:spPr>
          <a:xfrm>
            <a:off x="252413" y="1608138"/>
            <a:ext cx="8891587" cy="3589337"/>
          </a:xfrm>
          <a:noFill/>
        </p:spPr>
        <p:txBody>
          <a:bodyPr/>
          <a:lstStyle/>
          <a:p>
            <a:pPr eaLnBrk="1" hangingPunct="1">
              <a:spcBef>
                <a:spcPct val="0"/>
              </a:spcBef>
            </a:pPr>
            <a:r>
              <a:rPr lang="en-US" b="1" smtClean="0">
                <a:solidFill>
                  <a:srgbClr val="000099"/>
                </a:solidFill>
                <a:latin typeface="Bookman Old Style" pitchFamily="18" charset="0"/>
              </a:rPr>
              <a:t>Types of Computer Crime</a:t>
            </a:r>
          </a:p>
          <a:p>
            <a:pPr lvl="1" eaLnBrk="1" hangingPunct="1">
              <a:spcBef>
                <a:spcPct val="0"/>
              </a:spcBef>
            </a:pPr>
            <a:r>
              <a:rPr lang="en-US" b="1" smtClean="0">
                <a:solidFill>
                  <a:srgbClr val="FF0000"/>
                </a:solidFill>
                <a:latin typeface="Bookman Old Style" pitchFamily="18" charset="0"/>
              </a:rPr>
              <a:t>Identity Theft </a:t>
            </a:r>
          </a:p>
          <a:p>
            <a:pPr lvl="1" eaLnBrk="1" hangingPunct="1">
              <a:spcBef>
                <a:spcPct val="0"/>
              </a:spcBef>
            </a:pPr>
            <a:r>
              <a:rPr lang="en-US" b="1" smtClean="0">
                <a:solidFill>
                  <a:srgbClr val="FF0000"/>
                </a:solidFill>
                <a:latin typeface="Bookman Old Style" pitchFamily="18" charset="0"/>
              </a:rPr>
              <a:t>Computer Viruses</a:t>
            </a:r>
          </a:p>
          <a:p>
            <a:pPr lvl="1" eaLnBrk="1" hangingPunct="1">
              <a:spcBef>
                <a:spcPct val="0"/>
              </a:spcBef>
            </a:pPr>
            <a:r>
              <a:rPr lang="en-US" b="1" smtClean="0">
                <a:solidFill>
                  <a:srgbClr val="FF0000"/>
                </a:solidFill>
                <a:latin typeface="Bookman Old Style" pitchFamily="18" charset="0"/>
              </a:rPr>
              <a:t>More Rogue Programs</a:t>
            </a:r>
          </a:p>
          <a:p>
            <a:pPr lvl="1" eaLnBrk="1" hangingPunct="1">
              <a:spcBef>
                <a:spcPct val="0"/>
              </a:spcBef>
            </a:pPr>
            <a:r>
              <a:rPr lang="en-US" b="1" smtClean="0">
                <a:solidFill>
                  <a:srgbClr val="FF0000"/>
                </a:solidFill>
                <a:latin typeface="Bookman Old Style" pitchFamily="18" charset="0"/>
              </a:rPr>
              <a:t>Fraud and Theft</a:t>
            </a:r>
          </a:p>
          <a:p>
            <a:pPr lvl="1" eaLnBrk="1" hangingPunct="1">
              <a:spcBef>
                <a:spcPct val="0"/>
              </a:spcBef>
            </a:pPr>
            <a:r>
              <a:rPr lang="en-US" b="1" smtClean="0">
                <a:solidFill>
                  <a:srgbClr val="FF0000"/>
                </a:solidFill>
                <a:latin typeface="Bookman Old Style" pitchFamily="18" charset="0"/>
              </a:rPr>
              <a:t>Forgery</a:t>
            </a:r>
          </a:p>
          <a:p>
            <a:pPr lvl="1" eaLnBrk="1" hangingPunct="1">
              <a:spcBef>
                <a:spcPct val="0"/>
              </a:spcBef>
            </a:pPr>
            <a:r>
              <a:rPr lang="en-US" b="1" smtClean="0">
                <a:solidFill>
                  <a:srgbClr val="FF0000"/>
                </a:solidFill>
                <a:latin typeface="Bookman Old Style" pitchFamily="18" charset="0"/>
              </a:rPr>
              <a:t>Blackmail</a:t>
            </a:r>
          </a:p>
          <a:p>
            <a:pPr lvl="1" eaLnBrk="1" hangingPunct="1">
              <a:spcBef>
                <a:spcPct val="0"/>
              </a:spcBef>
            </a:pPr>
            <a:endParaRPr lang="en-US" b="1" smtClean="0">
              <a:solidFill>
                <a:srgbClr val="FF0000"/>
              </a:solidFill>
              <a:latin typeface="Bookman Old Style" pitchFamily="18" charset="0"/>
            </a:endParaRPr>
          </a:p>
        </p:txBody>
      </p:sp>
      <p:pic>
        <p:nvPicPr>
          <p:cNvPr id="166916" name="Picture 4" descr="j030297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263" y="1773238"/>
            <a:ext cx="3095625" cy="253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6915">
                                            <p:txEl>
                                              <p:pRg st="0" end="0"/>
                                            </p:txEl>
                                          </p:spTgt>
                                        </p:tgtEl>
                                        <p:attrNameLst>
                                          <p:attrName>style.visibility</p:attrName>
                                        </p:attrNameLst>
                                      </p:cBhvr>
                                      <p:to>
                                        <p:strVal val="visible"/>
                                      </p:to>
                                    </p:set>
                                    <p:animEffect transition="in" filter="wipe(left)">
                                      <p:cBhvr>
                                        <p:cTn id="7" dur="1000"/>
                                        <p:tgtEl>
                                          <p:spTgt spid="166915">
                                            <p:txEl>
                                              <p:pRg st="0" end="0"/>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66915">
                                            <p:txEl>
                                              <p:pRg st="1" end="1"/>
                                            </p:txEl>
                                          </p:spTgt>
                                        </p:tgtEl>
                                        <p:attrNameLst>
                                          <p:attrName>style.visibility</p:attrName>
                                        </p:attrNameLst>
                                      </p:cBhvr>
                                      <p:to>
                                        <p:strVal val="visible"/>
                                      </p:to>
                                    </p:set>
                                    <p:animEffect transition="in" filter="wipe(left)">
                                      <p:cBhvr>
                                        <p:cTn id="11" dur="1000"/>
                                        <p:tgtEl>
                                          <p:spTgt spid="166915">
                                            <p:txEl>
                                              <p:pRg st="1" end="1"/>
                                            </p:txEl>
                                          </p:spTgt>
                                        </p:tgtEl>
                                      </p:cBhvr>
                                    </p:animEffect>
                                  </p:childTnLst>
                                </p:cTn>
                              </p:par>
                            </p:childTnLst>
                          </p:cTn>
                        </p:par>
                        <p:par>
                          <p:cTn id="12" fill="hold" nodeType="afterGroup">
                            <p:stCondLst>
                              <p:cond delay="2000"/>
                            </p:stCondLst>
                            <p:childTnLst>
                              <p:par>
                                <p:cTn id="13" presetID="22" presetClass="entr" presetSubtype="8" fill="hold" nodeType="afterEffect">
                                  <p:stCondLst>
                                    <p:cond delay="0"/>
                                  </p:stCondLst>
                                  <p:childTnLst>
                                    <p:set>
                                      <p:cBhvr>
                                        <p:cTn id="14" dur="1" fill="hold">
                                          <p:stCondLst>
                                            <p:cond delay="0"/>
                                          </p:stCondLst>
                                        </p:cTn>
                                        <p:tgtEl>
                                          <p:spTgt spid="166915">
                                            <p:txEl>
                                              <p:pRg st="2" end="2"/>
                                            </p:txEl>
                                          </p:spTgt>
                                        </p:tgtEl>
                                        <p:attrNameLst>
                                          <p:attrName>style.visibility</p:attrName>
                                        </p:attrNameLst>
                                      </p:cBhvr>
                                      <p:to>
                                        <p:strVal val="visible"/>
                                      </p:to>
                                    </p:set>
                                    <p:animEffect transition="in" filter="wipe(left)">
                                      <p:cBhvr>
                                        <p:cTn id="15" dur="1000"/>
                                        <p:tgtEl>
                                          <p:spTgt spid="166915">
                                            <p:txEl>
                                              <p:pRg st="2" end="2"/>
                                            </p:txEl>
                                          </p:spTgt>
                                        </p:tgtEl>
                                      </p:cBhvr>
                                    </p:animEffect>
                                  </p:childTnLst>
                                </p:cTn>
                              </p:par>
                            </p:childTnLst>
                          </p:cTn>
                        </p:par>
                        <p:par>
                          <p:cTn id="16" fill="hold" nodeType="afterGroup">
                            <p:stCondLst>
                              <p:cond delay="3000"/>
                            </p:stCondLst>
                            <p:childTnLst>
                              <p:par>
                                <p:cTn id="17" presetID="22" presetClass="entr" presetSubtype="8" fill="hold" nodeType="afterEffect">
                                  <p:stCondLst>
                                    <p:cond delay="0"/>
                                  </p:stCondLst>
                                  <p:childTnLst>
                                    <p:set>
                                      <p:cBhvr>
                                        <p:cTn id="18" dur="1" fill="hold">
                                          <p:stCondLst>
                                            <p:cond delay="0"/>
                                          </p:stCondLst>
                                        </p:cTn>
                                        <p:tgtEl>
                                          <p:spTgt spid="166915">
                                            <p:txEl>
                                              <p:pRg st="3" end="3"/>
                                            </p:txEl>
                                          </p:spTgt>
                                        </p:tgtEl>
                                        <p:attrNameLst>
                                          <p:attrName>style.visibility</p:attrName>
                                        </p:attrNameLst>
                                      </p:cBhvr>
                                      <p:to>
                                        <p:strVal val="visible"/>
                                      </p:to>
                                    </p:set>
                                    <p:animEffect transition="in" filter="wipe(left)">
                                      <p:cBhvr>
                                        <p:cTn id="19" dur="1000"/>
                                        <p:tgtEl>
                                          <p:spTgt spid="166915">
                                            <p:txEl>
                                              <p:pRg st="3" end="3"/>
                                            </p:txEl>
                                          </p:spTgt>
                                        </p:tgtEl>
                                      </p:cBhvr>
                                    </p:animEffect>
                                  </p:childTnLst>
                                </p:cTn>
                              </p:par>
                            </p:childTnLst>
                          </p:cTn>
                        </p:par>
                        <p:par>
                          <p:cTn id="20" fill="hold" nodeType="afterGroup">
                            <p:stCondLst>
                              <p:cond delay="4000"/>
                            </p:stCondLst>
                            <p:childTnLst>
                              <p:par>
                                <p:cTn id="21" presetID="22" presetClass="entr" presetSubtype="8" fill="hold" nodeType="afterEffect">
                                  <p:stCondLst>
                                    <p:cond delay="0"/>
                                  </p:stCondLst>
                                  <p:childTnLst>
                                    <p:set>
                                      <p:cBhvr>
                                        <p:cTn id="22" dur="1" fill="hold">
                                          <p:stCondLst>
                                            <p:cond delay="0"/>
                                          </p:stCondLst>
                                        </p:cTn>
                                        <p:tgtEl>
                                          <p:spTgt spid="166915">
                                            <p:txEl>
                                              <p:pRg st="4" end="4"/>
                                            </p:txEl>
                                          </p:spTgt>
                                        </p:tgtEl>
                                        <p:attrNameLst>
                                          <p:attrName>style.visibility</p:attrName>
                                        </p:attrNameLst>
                                      </p:cBhvr>
                                      <p:to>
                                        <p:strVal val="visible"/>
                                      </p:to>
                                    </p:set>
                                    <p:animEffect transition="in" filter="wipe(left)">
                                      <p:cBhvr>
                                        <p:cTn id="23" dur="1000"/>
                                        <p:tgtEl>
                                          <p:spTgt spid="166915">
                                            <p:txEl>
                                              <p:pRg st="4" end="4"/>
                                            </p:txEl>
                                          </p:spTgt>
                                        </p:tgtEl>
                                      </p:cBhvr>
                                    </p:animEffect>
                                  </p:childTnLst>
                                </p:cTn>
                              </p:par>
                            </p:childTnLst>
                          </p:cTn>
                        </p:par>
                        <p:par>
                          <p:cTn id="24" fill="hold" nodeType="afterGroup">
                            <p:stCondLst>
                              <p:cond delay="5000"/>
                            </p:stCondLst>
                            <p:childTnLst>
                              <p:par>
                                <p:cTn id="25" presetID="22" presetClass="entr" presetSubtype="8" fill="hold" nodeType="afterEffect">
                                  <p:stCondLst>
                                    <p:cond delay="0"/>
                                  </p:stCondLst>
                                  <p:childTnLst>
                                    <p:set>
                                      <p:cBhvr>
                                        <p:cTn id="26" dur="1" fill="hold">
                                          <p:stCondLst>
                                            <p:cond delay="0"/>
                                          </p:stCondLst>
                                        </p:cTn>
                                        <p:tgtEl>
                                          <p:spTgt spid="166915">
                                            <p:txEl>
                                              <p:pRg st="5" end="5"/>
                                            </p:txEl>
                                          </p:spTgt>
                                        </p:tgtEl>
                                        <p:attrNameLst>
                                          <p:attrName>style.visibility</p:attrName>
                                        </p:attrNameLst>
                                      </p:cBhvr>
                                      <p:to>
                                        <p:strVal val="visible"/>
                                      </p:to>
                                    </p:set>
                                    <p:animEffect transition="in" filter="wipe(left)">
                                      <p:cBhvr>
                                        <p:cTn id="27" dur="1000"/>
                                        <p:tgtEl>
                                          <p:spTgt spid="166915">
                                            <p:txEl>
                                              <p:pRg st="5" end="5"/>
                                            </p:txEl>
                                          </p:spTgt>
                                        </p:tgtEl>
                                      </p:cBhvr>
                                    </p:animEffect>
                                  </p:childTnLst>
                                </p:cTn>
                              </p:par>
                            </p:childTnLst>
                          </p:cTn>
                        </p:par>
                        <p:par>
                          <p:cTn id="28" fill="hold" nodeType="afterGroup">
                            <p:stCondLst>
                              <p:cond delay="6000"/>
                            </p:stCondLst>
                            <p:childTnLst>
                              <p:par>
                                <p:cTn id="29" presetID="22" presetClass="entr" presetSubtype="8" fill="hold" nodeType="afterEffect">
                                  <p:stCondLst>
                                    <p:cond delay="0"/>
                                  </p:stCondLst>
                                  <p:childTnLst>
                                    <p:set>
                                      <p:cBhvr>
                                        <p:cTn id="30" dur="1" fill="hold">
                                          <p:stCondLst>
                                            <p:cond delay="0"/>
                                          </p:stCondLst>
                                        </p:cTn>
                                        <p:tgtEl>
                                          <p:spTgt spid="166915">
                                            <p:txEl>
                                              <p:pRg st="6" end="6"/>
                                            </p:txEl>
                                          </p:spTgt>
                                        </p:tgtEl>
                                        <p:attrNameLst>
                                          <p:attrName>style.visibility</p:attrName>
                                        </p:attrNameLst>
                                      </p:cBhvr>
                                      <p:to>
                                        <p:strVal val="visible"/>
                                      </p:to>
                                    </p:set>
                                    <p:animEffect transition="in" filter="wipe(left)">
                                      <p:cBhvr>
                                        <p:cTn id="31" dur="1000"/>
                                        <p:tgtEl>
                                          <p:spTgt spid="166915">
                                            <p:txEl>
                                              <p:pRg st="6" end="6"/>
                                            </p:txEl>
                                          </p:spTgt>
                                        </p:tgtEl>
                                      </p:cBhvr>
                                    </p:animEffect>
                                  </p:childTnLst>
                                </p:cTn>
                              </p:par>
                            </p:childTnLst>
                          </p:cTn>
                        </p:par>
                        <p:par>
                          <p:cTn id="32" fill="hold" nodeType="afterGroup">
                            <p:stCondLst>
                              <p:cond delay="7000"/>
                            </p:stCondLst>
                            <p:childTnLst>
                              <p:par>
                                <p:cTn id="33" presetID="29" presetClass="entr" presetSubtype="0" fill="hold" nodeType="afterEffect">
                                  <p:stCondLst>
                                    <p:cond delay="0"/>
                                  </p:stCondLst>
                                  <p:childTnLst>
                                    <p:set>
                                      <p:cBhvr>
                                        <p:cTn id="34" dur="1" fill="hold">
                                          <p:stCondLst>
                                            <p:cond delay="0"/>
                                          </p:stCondLst>
                                        </p:cTn>
                                        <p:tgtEl>
                                          <p:spTgt spid="166916"/>
                                        </p:tgtEl>
                                        <p:attrNameLst>
                                          <p:attrName>style.visibility</p:attrName>
                                        </p:attrNameLst>
                                      </p:cBhvr>
                                      <p:to>
                                        <p:strVal val="visible"/>
                                      </p:to>
                                    </p:set>
                                    <p:anim calcmode="lin" valueType="num">
                                      <p:cBhvr>
                                        <p:cTn id="35" dur="1000" fill="hold"/>
                                        <p:tgtEl>
                                          <p:spTgt spid="166916"/>
                                        </p:tgtEl>
                                        <p:attrNameLst>
                                          <p:attrName>ppt_x</p:attrName>
                                        </p:attrNameLst>
                                      </p:cBhvr>
                                      <p:tavLst>
                                        <p:tav tm="0">
                                          <p:val>
                                            <p:strVal val="#ppt_x-.2"/>
                                          </p:val>
                                        </p:tav>
                                        <p:tav tm="100000">
                                          <p:val>
                                            <p:strVal val="#ppt_x"/>
                                          </p:val>
                                        </p:tav>
                                      </p:tavLst>
                                    </p:anim>
                                    <p:anim calcmode="lin" valueType="num">
                                      <p:cBhvr>
                                        <p:cTn id="36" dur="1000" fill="hold"/>
                                        <p:tgtEl>
                                          <p:spTgt spid="166916"/>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669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82494E95-E7C6-4202-87AD-66A25B67ED92}" type="slidenum">
              <a:rPr lang="en-US" smtClean="0"/>
              <a:pPr/>
              <a:t>4</a:t>
            </a:fld>
            <a:endParaRPr lang="en-US" smtClean="0"/>
          </a:p>
        </p:txBody>
      </p:sp>
      <p:sp>
        <p:nvSpPr>
          <p:cNvPr id="6147" name="Text Box 2"/>
          <p:cNvSpPr>
            <a:spLocks noChangeArrowheads="1"/>
          </p:cNvSpPr>
          <p:nvPr>
            <p:ph type="title"/>
          </p:nvPr>
        </p:nvSpPr>
        <p:spPr>
          <a:xfrm>
            <a:off x="361950" y="188913"/>
            <a:ext cx="8229600" cy="1143000"/>
          </a:xfrm>
          <a:noFill/>
        </p:spPr>
        <p:txBody>
          <a:bodyPr/>
          <a:lstStyle/>
          <a:p>
            <a:pPr eaLnBrk="1" hangingPunct="1">
              <a:spcBef>
                <a:spcPct val="50000"/>
              </a:spcBef>
            </a:pPr>
            <a:r>
              <a:rPr lang="en-US" sz="3000" smtClean="0"/>
              <a:t>Identity Theft</a:t>
            </a:r>
          </a:p>
        </p:txBody>
      </p:sp>
      <p:sp>
        <p:nvSpPr>
          <p:cNvPr id="167939" name="Text Box 3"/>
          <p:cNvSpPr>
            <a:spLocks noChangeArrowheads="1"/>
          </p:cNvSpPr>
          <p:nvPr>
            <p:ph type="body" idx="1"/>
          </p:nvPr>
        </p:nvSpPr>
        <p:spPr>
          <a:xfrm>
            <a:off x="377825" y="1498600"/>
            <a:ext cx="8229600" cy="4672013"/>
          </a:xfrm>
          <a:noFill/>
        </p:spPr>
        <p:txBody>
          <a:bodyPr/>
          <a:lstStyle/>
          <a:p>
            <a:pPr eaLnBrk="1" hangingPunct="1">
              <a:spcBef>
                <a:spcPct val="0"/>
              </a:spcBef>
            </a:pPr>
            <a:r>
              <a:rPr lang="en-GB" b="1" smtClean="0"/>
              <a:t>Identity theft </a:t>
            </a:r>
            <a:r>
              <a:rPr lang="en-GB" smtClean="0"/>
              <a:t>– dishonestly taking the identity details of another person (i.e. name, date of birth, current or previous address) without their consent.</a:t>
            </a:r>
          </a:p>
          <a:p>
            <a:pPr eaLnBrk="1" hangingPunct="1">
              <a:spcBef>
                <a:spcPct val="0"/>
              </a:spcBef>
            </a:pPr>
            <a:endParaRPr lang="en-US" b="1" smtClean="0">
              <a:solidFill>
                <a:srgbClr val="000099"/>
              </a:solidFill>
              <a:latin typeface="Bookman Old Style" pitchFamily="18" charset="0"/>
            </a:endParaRPr>
          </a:p>
          <a:p>
            <a:pPr eaLnBrk="1" hangingPunct="1">
              <a:spcBef>
                <a:spcPct val="0"/>
              </a:spcBef>
              <a:buFont typeface="Wingdings" pitchFamily="2" charset="2"/>
              <a:buNone/>
            </a:pPr>
            <a:r>
              <a:rPr lang="en-GB" b="1" smtClean="0"/>
              <a:t>How identity theft is executed</a:t>
            </a:r>
          </a:p>
          <a:p>
            <a:pPr eaLnBrk="1" hangingPunct="1">
              <a:spcBef>
                <a:spcPct val="0"/>
              </a:spcBef>
            </a:pPr>
            <a:r>
              <a:rPr lang="en-GB" smtClean="0"/>
              <a:t>Searching trash bins for documents of individuals. Can use individuals credit or debit card statements to get a person’s bank account details then use it to gain access to one’s account.</a:t>
            </a:r>
          </a:p>
          <a:p>
            <a:pPr eaLnBrk="1" hangingPunct="1">
              <a:spcBef>
                <a:spcPct val="0"/>
              </a:spcBef>
            </a:pPr>
            <a:endParaRPr lang="en-US" b="1" smtClean="0">
              <a:solidFill>
                <a:srgbClr val="000099"/>
              </a:solidFill>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7939">
                                            <p:txEl>
                                              <p:pRg st="0" end="0"/>
                                            </p:txEl>
                                          </p:spTgt>
                                        </p:tgtEl>
                                        <p:attrNameLst>
                                          <p:attrName>style.visibility</p:attrName>
                                        </p:attrNameLst>
                                      </p:cBhvr>
                                      <p:to>
                                        <p:strVal val="visible"/>
                                      </p:to>
                                    </p:set>
                                    <p:animEffect transition="in" filter="wipe(left)">
                                      <p:cBhvr>
                                        <p:cTn id="7" dur="1000"/>
                                        <p:tgtEl>
                                          <p:spTgt spid="167939">
                                            <p:txEl>
                                              <p:pRg st="0" end="0"/>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67939">
                                            <p:txEl>
                                              <p:pRg st="2" end="2"/>
                                            </p:txEl>
                                          </p:spTgt>
                                        </p:tgtEl>
                                        <p:attrNameLst>
                                          <p:attrName>style.visibility</p:attrName>
                                        </p:attrNameLst>
                                      </p:cBhvr>
                                      <p:to>
                                        <p:strVal val="visible"/>
                                      </p:to>
                                    </p:set>
                                    <p:animEffect transition="in" filter="wipe(left)">
                                      <p:cBhvr>
                                        <p:cTn id="11" dur="1000"/>
                                        <p:tgtEl>
                                          <p:spTgt spid="167939">
                                            <p:txEl>
                                              <p:pRg st="2" end="2"/>
                                            </p:txEl>
                                          </p:spTgt>
                                        </p:tgtEl>
                                      </p:cBhvr>
                                    </p:animEffect>
                                  </p:childTnLst>
                                </p:cTn>
                              </p:par>
                            </p:childTnLst>
                          </p:cTn>
                        </p:par>
                        <p:par>
                          <p:cTn id="12" fill="hold" nodeType="afterGroup">
                            <p:stCondLst>
                              <p:cond delay="2000"/>
                            </p:stCondLst>
                            <p:childTnLst>
                              <p:par>
                                <p:cTn id="13" presetID="22" presetClass="entr" presetSubtype="8" fill="hold" nodeType="afterEffect">
                                  <p:stCondLst>
                                    <p:cond delay="0"/>
                                  </p:stCondLst>
                                  <p:childTnLst>
                                    <p:set>
                                      <p:cBhvr>
                                        <p:cTn id="14" dur="1" fill="hold">
                                          <p:stCondLst>
                                            <p:cond delay="0"/>
                                          </p:stCondLst>
                                        </p:cTn>
                                        <p:tgtEl>
                                          <p:spTgt spid="167939">
                                            <p:txEl>
                                              <p:pRg st="3" end="3"/>
                                            </p:txEl>
                                          </p:spTgt>
                                        </p:tgtEl>
                                        <p:attrNameLst>
                                          <p:attrName>style.visibility</p:attrName>
                                        </p:attrNameLst>
                                      </p:cBhvr>
                                      <p:to>
                                        <p:strVal val="visible"/>
                                      </p:to>
                                    </p:set>
                                    <p:animEffect transition="in" filter="wipe(left)">
                                      <p:cBhvr>
                                        <p:cTn id="15" dur="1000"/>
                                        <p:tgtEl>
                                          <p:spTgt spid="1679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endParaRPr lang="en-US" smtClean="0"/>
          </a:p>
        </p:txBody>
      </p:sp>
      <p:sp>
        <p:nvSpPr>
          <p:cNvPr id="7171" name="Content Placeholder 2"/>
          <p:cNvSpPr>
            <a:spLocks noGrp="1"/>
          </p:cNvSpPr>
          <p:nvPr>
            <p:ph idx="1"/>
          </p:nvPr>
        </p:nvSpPr>
        <p:spPr/>
        <p:txBody>
          <a:bodyPr/>
          <a:lstStyle/>
          <a:p>
            <a:r>
              <a:rPr lang="en-GB" smtClean="0"/>
              <a:t>Look over people’s shoulders as they are filling in application forms</a:t>
            </a:r>
          </a:p>
          <a:p>
            <a:r>
              <a:rPr lang="en-GB" smtClean="0"/>
              <a:t>Listening to phone conversations where personal details are discussed in public</a:t>
            </a:r>
          </a:p>
          <a:p>
            <a:r>
              <a:rPr lang="en-GB" smtClean="0"/>
              <a:t>Picking credit or debit card receipts that have been thrown away by individuals</a:t>
            </a:r>
          </a:p>
          <a:p>
            <a:r>
              <a:rPr lang="en-GB" smtClean="0"/>
              <a:t>Use of </a:t>
            </a:r>
            <a:r>
              <a:rPr lang="en-GB" b="1" smtClean="0"/>
              <a:t>skimming devices </a:t>
            </a:r>
            <a:r>
              <a:rPr lang="en-GB" smtClean="0"/>
              <a:t>– a card can be swiped through a legal device and immediately swiped through another, “skimming device” that records and stores one’s details</a:t>
            </a:r>
          </a:p>
          <a:p>
            <a:endParaRPr lang="en-US" smtClean="0"/>
          </a:p>
        </p:txBody>
      </p:sp>
      <p:sp>
        <p:nvSpPr>
          <p:cNvPr id="717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F3828B31-B1F3-4133-9A7B-2AC3BD786216}"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973F3A5F-E00B-4DE8-9E5A-BE2BCA1A1422}" type="slidenum">
              <a:rPr lang="en-US" smtClean="0"/>
              <a:pPr/>
              <a:t>6</a:t>
            </a:fld>
            <a:endParaRPr lang="en-US" smtClean="0"/>
          </a:p>
        </p:txBody>
      </p:sp>
      <p:sp>
        <p:nvSpPr>
          <p:cNvPr id="8195" name="Text Box 2"/>
          <p:cNvSpPr>
            <a:spLocks noChangeArrowheads="1"/>
          </p:cNvSpPr>
          <p:nvPr>
            <p:ph type="title"/>
          </p:nvPr>
        </p:nvSpPr>
        <p:spPr>
          <a:xfrm>
            <a:off x="441325" y="204788"/>
            <a:ext cx="8229600" cy="1143000"/>
          </a:xfrm>
          <a:noFill/>
        </p:spPr>
        <p:txBody>
          <a:bodyPr/>
          <a:lstStyle/>
          <a:p>
            <a:pPr eaLnBrk="1" hangingPunct="1"/>
            <a:r>
              <a:rPr lang="en-US" sz="3000" smtClean="0"/>
              <a:t>Computer Viruses</a:t>
            </a:r>
          </a:p>
        </p:txBody>
      </p:sp>
      <p:sp>
        <p:nvSpPr>
          <p:cNvPr id="168963" name="Text Box 3"/>
          <p:cNvSpPr>
            <a:spLocks noChangeArrowheads="1"/>
          </p:cNvSpPr>
          <p:nvPr>
            <p:ph type="body" idx="1"/>
          </p:nvPr>
        </p:nvSpPr>
        <p:spPr>
          <a:xfrm>
            <a:off x="473075" y="1455738"/>
            <a:ext cx="8245475" cy="4525962"/>
          </a:xfrm>
          <a:noFill/>
        </p:spPr>
        <p:txBody>
          <a:bodyPr/>
          <a:lstStyle/>
          <a:p>
            <a:pPr eaLnBrk="1" hangingPunct="1">
              <a:spcBef>
                <a:spcPct val="0"/>
              </a:spcBef>
            </a:pPr>
            <a:r>
              <a:rPr lang="en-US" b="1" smtClean="0">
                <a:solidFill>
                  <a:srgbClr val="000099"/>
                </a:solidFill>
                <a:latin typeface="Bookman Old Style" pitchFamily="18" charset="0"/>
              </a:rPr>
              <a:t>A Computer virus is a hidden code within a program that may damage or destroy the infected files.</a:t>
            </a:r>
          </a:p>
          <a:p>
            <a:pPr eaLnBrk="1" hangingPunct="1">
              <a:spcBef>
                <a:spcPct val="0"/>
              </a:spcBef>
            </a:pPr>
            <a:r>
              <a:rPr lang="en-US" b="1" smtClean="0">
                <a:solidFill>
                  <a:srgbClr val="000099"/>
                </a:solidFill>
                <a:latin typeface="Bookman Old Style" pitchFamily="18" charset="0"/>
              </a:rPr>
              <a:t>Viruses replicate and attach themselves to programs in the system</a:t>
            </a:r>
          </a:p>
          <a:p>
            <a:pPr eaLnBrk="1" hangingPunct="1">
              <a:spcBef>
                <a:spcPct val="0"/>
              </a:spcBef>
            </a:pPr>
            <a:r>
              <a:rPr lang="en-US" b="1" smtClean="0">
                <a:solidFill>
                  <a:srgbClr val="000099"/>
                </a:solidFill>
                <a:latin typeface="Bookman Old Style" pitchFamily="18" charset="0"/>
              </a:rPr>
              <a:t>There are more than 20,000 different computer viruses with the number growing daily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8963">
                                            <p:txEl>
                                              <p:pRg st="0" end="0"/>
                                            </p:txEl>
                                          </p:spTgt>
                                        </p:tgtEl>
                                        <p:attrNameLst>
                                          <p:attrName>style.visibility</p:attrName>
                                        </p:attrNameLst>
                                      </p:cBhvr>
                                      <p:to>
                                        <p:strVal val="visible"/>
                                      </p:to>
                                    </p:set>
                                    <p:animEffect transition="in" filter="wipe(left)">
                                      <p:cBhvr>
                                        <p:cTn id="7" dur="1000"/>
                                        <p:tgtEl>
                                          <p:spTgt spid="168963">
                                            <p:txEl>
                                              <p:pRg st="0" end="0"/>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68963">
                                            <p:txEl>
                                              <p:pRg st="1" end="1"/>
                                            </p:txEl>
                                          </p:spTgt>
                                        </p:tgtEl>
                                        <p:attrNameLst>
                                          <p:attrName>style.visibility</p:attrName>
                                        </p:attrNameLst>
                                      </p:cBhvr>
                                      <p:to>
                                        <p:strVal val="visible"/>
                                      </p:to>
                                    </p:set>
                                    <p:animEffect transition="in" filter="wipe(left)">
                                      <p:cBhvr>
                                        <p:cTn id="11" dur="1000"/>
                                        <p:tgtEl>
                                          <p:spTgt spid="168963">
                                            <p:txEl>
                                              <p:pRg st="1" end="1"/>
                                            </p:txEl>
                                          </p:spTgt>
                                        </p:tgtEl>
                                      </p:cBhvr>
                                    </p:animEffect>
                                  </p:childTnLst>
                                </p:cTn>
                              </p:par>
                            </p:childTnLst>
                          </p:cTn>
                        </p:par>
                        <p:par>
                          <p:cTn id="12" fill="hold" nodeType="afterGroup">
                            <p:stCondLst>
                              <p:cond delay="2000"/>
                            </p:stCondLst>
                            <p:childTnLst>
                              <p:par>
                                <p:cTn id="13" presetID="22" presetClass="entr" presetSubtype="8" fill="hold" nodeType="afterEffect">
                                  <p:stCondLst>
                                    <p:cond delay="0"/>
                                  </p:stCondLst>
                                  <p:childTnLst>
                                    <p:set>
                                      <p:cBhvr>
                                        <p:cTn id="14" dur="1" fill="hold">
                                          <p:stCondLst>
                                            <p:cond delay="0"/>
                                          </p:stCondLst>
                                        </p:cTn>
                                        <p:tgtEl>
                                          <p:spTgt spid="168963">
                                            <p:txEl>
                                              <p:pRg st="2" end="2"/>
                                            </p:txEl>
                                          </p:spTgt>
                                        </p:tgtEl>
                                        <p:attrNameLst>
                                          <p:attrName>style.visibility</p:attrName>
                                        </p:attrNameLst>
                                      </p:cBhvr>
                                      <p:to>
                                        <p:strVal val="visible"/>
                                      </p:to>
                                    </p:set>
                                    <p:animEffect transition="in" filter="wipe(left)">
                                      <p:cBhvr>
                                        <p:cTn id="15" dur="1000"/>
                                        <p:tgtEl>
                                          <p:spTgt spid="168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457200" y="571500"/>
            <a:ext cx="8229600" cy="5594350"/>
          </a:xfrm>
        </p:spPr>
        <p:txBody>
          <a:bodyPr/>
          <a:lstStyle/>
          <a:p>
            <a:r>
              <a:rPr lang="en-US" b="1" smtClean="0"/>
              <a:t>Phishing</a:t>
            </a:r>
            <a:r>
              <a:rPr lang="en-US" smtClean="0"/>
              <a:t> refers to the act of a “phisher” sending e-mails or setting up a Web site that appears to be from a legitimate company in an attempt to obtain personal information such as your social security number, user name, password, or account numbers. Because the communication looks legitimate, you may comply, thus providing the phisher with access to your accounts. </a:t>
            </a:r>
          </a:p>
          <a:p>
            <a:endParaRPr lang="en-US" smtClean="0"/>
          </a:p>
          <a:p>
            <a:r>
              <a:rPr lang="en-US" b="1" smtClean="0"/>
              <a:t>Spear phishing</a:t>
            </a:r>
            <a:r>
              <a:rPr lang="en-US" smtClean="0"/>
              <a:t>, similar to phishing, also uses fake e-mails and social engineering to trick recipients into providing personal information to enable identity theft; however, spear phishing attempts are targeted to specific people rather than randomly. </a:t>
            </a:r>
          </a:p>
          <a:p>
            <a:endParaRPr lang="en-US" smtClean="0"/>
          </a:p>
        </p:txBody>
      </p:sp>
      <p:sp>
        <p:nvSpPr>
          <p:cNvPr id="9219"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F9B14E62-697B-492D-98C9-32E2DC831F26}"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FB5D547E-F9E6-4738-97F8-466638BF2288}" type="slidenum">
              <a:rPr lang="en-US" smtClean="0"/>
              <a:pPr/>
              <a:t>8</a:t>
            </a:fld>
            <a:endParaRPr lang="en-US" smtClean="0"/>
          </a:p>
        </p:txBody>
      </p:sp>
      <p:pic>
        <p:nvPicPr>
          <p:cNvPr id="169986" name="Picture 2" descr="12_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9125" y="1220788"/>
            <a:ext cx="5207000"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 Box 3"/>
          <p:cNvSpPr>
            <a:spLocks noChangeArrowheads="1"/>
          </p:cNvSpPr>
          <p:nvPr>
            <p:ph type="title"/>
          </p:nvPr>
        </p:nvSpPr>
        <p:spPr>
          <a:xfrm>
            <a:off x="504825" y="236538"/>
            <a:ext cx="8229600" cy="838200"/>
          </a:xfrm>
          <a:noFill/>
        </p:spPr>
        <p:txBody>
          <a:bodyPr/>
          <a:lstStyle/>
          <a:p>
            <a:pPr eaLnBrk="1" hangingPunct="1"/>
            <a:r>
              <a:rPr lang="en-US" sz="3000" smtClean="0"/>
              <a:t>How Virus Infections Spread</a:t>
            </a:r>
          </a:p>
        </p:txBody>
      </p:sp>
      <p:sp>
        <p:nvSpPr>
          <p:cNvPr id="169988" name="Text Box 4"/>
          <p:cNvSpPr>
            <a:spLocks noChangeArrowheads="1"/>
          </p:cNvSpPr>
          <p:nvPr>
            <p:ph type="body" idx="1"/>
          </p:nvPr>
        </p:nvSpPr>
        <p:spPr>
          <a:xfrm>
            <a:off x="630238" y="3478213"/>
            <a:ext cx="7904162" cy="2687637"/>
          </a:xfrm>
          <a:noFill/>
        </p:spPr>
        <p:txBody>
          <a:bodyPr/>
          <a:lstStyle/>
          <a:p>
            <a:pPr eaLnBrk="1" hangingPunct="1">
              <a:spcBef>
                <a:spcPct val="0"/>
              </a:spcBef>
            </a:pPr>
            <a:r>
              <a:rPr lang="en-US" b="1" smtClean="0">
                <a:solidFill>
                  <a:srgbClr val="000099"/>
                </a:solidFill>
                <a:latin typeface="Bookman Old Style" pitchFamily="18" charset="0"/>
              </a:rPr>
              <a:t>Virus Infections spread by:</a:t>
            </a:r>
          </a:p>
          <a:p>
            <a:pPr lvl="1" eaLnBrk="1" hangingPunct="1">
              <a:spcBef>
                <a:spcPct val="0"/>
              </a:spcBef>
            </a:pPr>
            <a:r>
              <a:rPr lang="en-US" b="1" smtClean="0">
                <a:solidFill>
                  <a:srgbClr val="000099"/>
                </a:solidFill>
                <a:latin typeface="Bookman Old Style" pitchFamily="18" charset="0"/>
              </a:rPr>
              <a:t>Inserting a disk with an infected program and then starting the program</a:t>
            </a:r>
          </a:p>
          <a:p>
            <a:pPr lvl="1" eaLnBrk="1" hangingPunct="1">
              <a:spcBef>
                <a:spcPct val="0"/>
              </a:spcBef>
            </a:pPr>
            <a:r>
              <a:rPr lang="en-US" b="1" smtClean="0">
                <a:solidFill>
                  <a:srgbClr val="000099"/>
                </a:solidFill>
                <a:latin typeface="Bookman Old Style" pitchFamily="18" charset="0"/>
              </a:rPr>
              <a:t>Downloading an infected program from the Internet</a:t>
            </a:r>
          </a:p>
          <a:p>
            <a:pPr lvl="1" eaLnBrk="1" hangingPunct="1">
              <a:spcBef>
                <a:spcPct val="0"/>
              </a:spcBef>
            </a:pPr>
            <a:r>
              <a:rPr lang="en-US" b="1" smtClean="0">
                <a:solidFill>
                  <a:srgbClr val="000099"/>
                </a:solidFill>
                <a:latin typeface="Bookman Old Style" pitchFamily="18" charset="0"/>
              </a:rPr>
              <a:t>Being on a network with an infected computer</a:t>
            </a:r>
          </a:p>
          <a:p>
            <a:pPr lvl="1" eaLnBrk="1" hangingPunct="1">
              <a:spcBef>
                <a:spcPct val="0"/>
              </a:spcBef>
            </a:pPr>
            <a:r>
              <a:rPr lang="en-US" b="1" smtClean="0">
                <a:solidFill>
                  <a:srgbClr val="000099"/>
                </a:solidFill>
                <a:latin typeface="Bookman Old Style" pitchFamily="18" charset="0"/>
              </a:rPr>
              <a:t>Opening an infected e-mail attachment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69988">
                                            <p:txEl>
                                              <p:pRg st="0" end="0"/>
                                            </p:txEl>
                                          </p:spTgt>
                                        </p:tgtEl>
                                        <p:attrNameLst>
                                          <p:attrName>style.visibility</p:attrName>
                                        </p:attrNameLst>
                                      </p:cBhvr>
                                      <p:to>
                                        <p:strVal val="visible"/>
                                      </p:to>
                                    </p:set>
                                    <p:animEffect transition="in" filter="wipe(left)">
                                      <p:cBhvr>
                                        <p:cTn id="7" dur="1000"/>
                                        <p:tgtEl>
                                          <p:spTgt spid="169988">
                                            <p:txEl>
                                              <p:pRg st="0" end="0"/>
                                            </p:txEl>
                                          </p:spTgt>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69988">
                                            <p:txEl>
                                              <p:pRg st="1" end="1"/>
                                            </p:txEl>
                                          </p:spTgt>
                                        </p:tgtEl>
                                        <p:attrNameLst>
                                          <p:attrName>style.visibility</p:attrName>
                                        </p:attrNameLst>
                                      </p:cBhvr>
                                      <p:to>
                                        <p:strVal val="visible"/>
                                      </p:to>
                                    </p:set>
                                    <p:animEffect transition="in" filter="wipe(left)">
                                      <p:cBhvr>
                                        <p:cTn id="11" dur="1000"/>
                                        <p:tgtEl>
                                          <p:spTgt spid="169988">
                                            <p:txEl>
                                              <p:pRg st="1" end="1"/>
                                            </p:txEl>
                                          </p:spTgt>
                                        </p:tgtEl>
                                      </p:cBhvr>
                                    </p:animEffect>
                                  </p:childTnLst>
                                </p:cTn>
                              </p:par>
                            </p:childTnLst>
                          </p:cTn>
                        </p:par>
                        <p:par>
                          <p:cTn id="12" fill="hold" nodeType="afterGroup">
                            <p:stCondLst>
                              <p:cond delay="2000"/>
                            </p:stCondLst>
                            <p:childTnLst>
                              <p:par>
                                <p:cTn id="13" presetID="10" presetClass="entr" presetSubtype="0" fill="hold" nodeType="afterEffect">
                                  <p:stCondLst>
                                    <p:cond delay="0"/>
                                  </p:stCondLst>
                                  <p:childTnLst>
                                    <p:set>
                                      <p:cBhvr>
                                        <p:cTn id="14" dur="1" fill="hold">
                                          <p:stCondLst>
                                            <p:cond delay="0"/>
                                          </p:stCondLst>
                                        </p:cTn>
                                        <p:tgtEl>
                                          <p:spTgt spid="169986"/>
                                        </p:tgtEl>
                                        <p:attrNameLst>
                                          <p:attrName>style.visibility</p:attrName>
                                        </p:attrNameLst>
                                      </p:cBhvr>
                                      <p:to>
                                        <p:strVal val="visible"/>
                                      </p:to>
                                    </p:set>
                                    <p:animEffect transition="in" filter="fade">
                                      <p:cBhvr>
                                        <p:cTn id="15" dur="1000"/>
                                        <p:tgtEl>
                                          <p:spTgt spid="169986"/>
                                        </p:tgtEl>
                                      </p:cBhvr>
                                    </p:animEffect>
                                  </p:childTnLst>
                                </p:cTn>
                              </p:par>
                            </p:childTnLst>
                          </p:cTn>
                        </p:par>
                        <p:par>
                          <p:cTn id="16" fill="hold" nodeType="afterGroup">
                            <p:stCondLst>
                              <p:cond delay="3000"/>
                            </p:stCondLst>
                            <p:childTnLst>
                              <p:par>
                                <p:cTn id="17" presetID="22" presetClass="entr" presetSubtype="8" fill="hold" nodeType="afterEffect">
                                  <p:stCondLst>
                                    <p:cond delay="0"/>
                                  </p:stCondLst>
                                  <p:childTnLst>
                                    <p:set>
                                      <p:cBhvr>
                                        <p:cTn id="18" dur="1" fill="hold">
                                          <p:stCondLst>
                                            <p:cond delay="0"/>
                                          </p:stCondLst>
                                        </p:cTn>
                                        <p:tgtEl>
                                          <p:spTgt spid="169988">
                                            <p:txEl>
                                              <p:pRg st="2" end="2"/>
                                            </p:txEl>
                                          </p:spTgt>
                                        </p:tgtEl>
                                        <p:attrNameLst>
                                          <p:attrName>style.visibility</p:attrName>
                                        </p:attrNameLst>
                                      </p:cBhvr>
                                      <p:to>
                                        <p:strVal val="visible"/>
                                      </p:to>
                                    </p:set>
                                    <p:animEffect transition="in" filter="wipe(left)">
                                      <p:cBhvr>
                                        <p:cTn id="19" dur="1000"/>
                                        <p:tgtEl>
                                          <p:spTgt spid="169988">
                                            <p:txEl>
                                              <p:pRg st="2" end="2"/>
                                            </p:txEl>
                                          </p:spTgt>
                                        </p:tgtEl>
                                      </p:cBhvr>
                                    </p:animEffect>
                                  </p:childTnLst>
                                </p:cTn>
                              </p:par>
                            </p:childTnLst>
                          </p:cTn>
                        </p:par>
                        <p:par>
                          <p:cTn id="20" fill="hold" nodeType="afterGroup">
                            <p:stCondLst>
                              <p:cond delay="4000"/>
                            </p:stCondLst>
                            <p:childTnLst>
                              <p:par>
                                <p:cTn id="21" presetID="22" presetClass="entr" presetSubtype="8" fill="hold" nodeType="afterEffect">
                                  <p:stCondLst>
                                    <p:cond delay="0"/>
                                  </p:stCondLst>
                                  <p:childTnLst>
                                    <p:set>
                                      <p:cBhvr>
                                        <p:cTn id="22" dur="1" fill="hold">
                                          <p:stCondLst>
                                            <p:cond delay="0"/>
                                          </p:stCondLst>
                                        </p:cTn>
                                        <p:tgtEl>
                                          <p:spTgt spid="169988">
                                            <p:txEl>
                                              <p:pRg st="3" end="3"/>
                                            </p:txEl>
                                          </p:spTgt>
                                        </p:tgtEl>
                                        <p:attrNameLst>
                                          <p:attrName>style.visibility</p:attrName>
                                        </p:attrNameLst>
                                      </p:cBhvr>
                                      <p:to>
                                        <p:strVal val="visible"/>
                                      </p:to>
                                    </p:set>
                                    <p:animEffect transition="in" filter="wipe(left)">
                                      <p:cBhvr>
                                        <p:cTn id="23" dur="1000"/>
                                        <p:tgtEl>
                                          <p:spTgt spid="169988">
                                            <p:txEl>
                                              <p:pRg st="3" end="3"/>
                                            </p:txEl>
                                          </p:spTgt>
                                        </p:tgtEl>
                                      </p:cBhvr>
                                    </p:animEffect>
                                  </p:childTnLst>
                                </p:cTn>
                              </p:par>
                            </p:childTnLst>
                          </p:cTn>
                        </p:par>
                        <p:par>
                          <p:cTn id="24" fill="hold" nodeType="afterGroup">
                            <p:stCondLst>
                              <p:cond delay="5000"/>
                            </p:stCondLst>
                            <p:childTnLst>
                              <p:par>
                                <p:cTn id="25" presetID="22" presetClass="entr" presetSubtype="8" fill="hold" nodeType="afterEffect">
                                  <p:stCondLst>
                                    <p:cond delay="0"/>
                                  </p:stCondLst>
                                  <p:childTnLst>
                                    <p:set>
                                      <p:cBhvr>
                                        <p:cTn id="26" dur="1" fill="hold">
                                          <p:stCondLst>
                                            <p:cond delay="0"/>
                                          </p:stCondLst>
                                        </p:cTn>
                                        <p:tgtEl>
                                          <p:spTgt spid="169988">
                                            <p:txEl>
                                              <p:pRg st="4" end="4"/>
                                            </p:txEl>
                                          </p:spTgt>
                                        </p:tgtEl>
                                        <p:attrNameLst>
                                          <p:attrName>style.visibility</p:attrName>
                                        </p:attrNameLst>
                                      </p:cBhvr>
                                      <p:to>
                                        <p:strVal val="visible"/>
                                      </p:to>
                                    </p:set>
                                    <p:animEffect transition="in" filter="wipe(left)">
                                      <p:cBhvr>
                                        <p:cTn id="27" dur="1000"/>
                                        <p:tgtEl>
                                          <p:spTgt spid="16998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F110DB07-F14C-4AF7-A606-628902FD6A87}" type="slidenum">
              <a:rPr lang="en-US" smtClean="0"/>
              <a:pPr/>
              <a:t>9</a:t>
            </a:fld>
            <a:endParaRPr lang="en-US" smtClean="0"/>
          </a:p>
        </p:txBody>
      </p:sp>
      <p:sp>
        <p:nvSpPr>
          <p:cNvPr id="11267" name="Text Box 2"/>
          <p:cNvSpPr txBox="1">
            <a:spLocks noChangeArrowheads="1"/>
          </p:cNvSpPr>
          <p:nvPr/>
        </p:nvSpPr>
        <p:spPr bwMode="auto">
          <a:xfrm>
            <a:off x="457200" y="4267200"/>
            <a:ext cx="77724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90000"/>
              </a:lnSpc>
              <a:buClr>
                <a:srgbClr val="6699FF"/>
              </a:buClr>
              <a:buFont typeface="Wingdings" pitchFamily="2" charset="2"/>
              <a:buChar char="n"/>
            </a:pPr>
            <a:endParaRPr lang="en-US" sz="2200"/>
          </a:p>
        </p:txBody>
      </p:sp>
      <p:sp>
        <p:nvSpPr>
          <p:cNvPr id="11268" name="Text Box 3"/>
          <p:cNvSpPr>
            <a:spLocks noChangeArrowheads="1"/>
          </p:cNvSpPr>
          <p:nvPr>
            <p:ph type="title"/>
          </p:nvPr>
        </p:nvSpPr>
        <p:spPr>
          <a:xfrm>
            <a:off x="473075" y="441325"/>
            <a:ext cx="8229600" cy="715963"/>
          </a:xfrm>
          <a:noFill/>
        </p:spPr>
        <p:txBody>
          <a:bodyPr/>
          <a:lstStyle/>
          <a:p>
            <a:pPr eaLnBrk="1" hangingPunct="1"/>
            <a:r>
              <a:rPr lang="en-US" sz="3000" smtClean="0"/>
              <a:t>Types of Viruses</a:t>
            </a:r>
          </a:p>
        </p:txBody>
      </p:sp>
      <p:sp>
        <p:nvSpPr>
          <p:cNvPr id="171012" name="Text Box 4"/>
          <p:cNvSpPr>
            <a:spLocks noChangeArrowheads="1"/>
          </p:cNvSpPr>
          <p:nvPr>
            <p:ph type="body" sz="half" idx="1"/>
          </p:nvPr>
        </p:nvSpPr>
        <p:spPr>
          <a:xfrm>
            <a:off x="811213" y="1284288"/>
            <a:ext cx="7473950" cy="2000250"/>
          </a:xfrm>
          <a:noFill/>
          <a:ln>
            <a:solidFill>
              <a:srgbClr val="A50021"/>
            </a:solidFill>
            <a:miter lim="800000"/>
            <a:headEnd/>
            <a:tailEnd/>
          </a:ln>
        </p:spPr>
        <p:txBody>
          <a:bodyPr/>
          <a:lstStyle/>
          <a:p>
            <a:pPr eaLnBrk="1" hangingPunct="1">
              <a:spcBef>
                <a:spcPct val="0"/>
              </a:spcBef>
            </a:pPr>
            <a:r>
              <a:rPr lang="en-US" sz="2400" b="1" smtClean="0">
                <a:solidFill>
                  <a:srgbClr val="FF0000"/>
                </a:solidFill>
                <a:latin typeface="Bookman Old Style" pitchFamily="18" charset="0"/>
              </a:rPr>
              <a:t>File Infectors</a:t>
            </a:r>
          </a:p>
          <a:p>
            <a:pPr lvl="1" eaLnBrk="1" hangingPunct="1">
              <a:spcBef>
                <a:spcPct val="0"/>
              </a:spcBef>
            </a:pPr>
            <a:r>
              <a:rPr lang="en-US" b="1" smtClean="0">
                <a:solidFill>
                  <a:srgbClr val="000099"/>
                </a:solidFill>
                <a:latin typeface="Bookman Old Style" pitchFamily="18" charset="0"/>
              </a:rPr>
              <a:t>Attach themselves to program files</a:t>
            </a:r>
          </a:p>
          <a:p>
            <a:pPr lvl="1" eaLnBrk="1" hangingPunct="1">
              <a:spcBef>
                <a:spcPct val="0"/>
              </a:spcBef>
            </a:pPr>
            <a:r>
              <a:rPr lang="en-US" b="1" smtClean="0">
                <a:solidFill>
                  <a:srgbClr val="000099"/>
                </a:solidFill>
                <a:latin typeface="Bookman Old Style" pitchFamily="18" charset="0"/>
              </a:rPr>
              <a:t>Spread to other programs on the hard drive when the program is executed</a:t>
            </a:r>
          </a:p>
          <a:p>
            <a:pPr lvl="1" eaLnBrk="1" hangingPunct="1">
              <a:spcBef>
                <a:spcPct val="0"/>
              </a:spcBef>
            </a:pPr>
            <a:r>
              <a:rPr lang="en-US" b="1" smtClean="0">
                <a:solidFill>
                  <a:srgbClr val="000099"/>
                </a:solidFill>
                <a:latin typeface="Bookman Old Style" pitchFamily="18" charset="0"/>
              </a:rPr>
              <a:t>Are the most common type of virus</a:t>
            </a:r>
          </a:p>
        </p:txBody>
      </p:sp>
      <p:sp>
        <p:nvSpPr>
          <p:cNvPr id="171013" name="Text Box 5"/>
          <p:cNvSpPr>
            <a:spLocks noChangeArrowheads="1"/>
          </p:cNvSpPr>
          <p:nvPr>
            <p:ph type="body" sz="half" idx="2"/>
          </p:nvPr>
        </p:nvSpPr>
        <p:spPr>
          <a:xfrm>
            <a:off x="849313" y="3605213"/>
            <a:ext cx="7443787" cy="2271712"/>
          </a:xfrm>
          <a:noFill/>
          <a:ln>
            <a:solidFill>
              <a:srgbClr val="A50021"/>
            </a:solidFill>
            <a:miter lim="800000"/>
            <a:headEnd/>
            <a:tailEnd/>
          </a:ln>
        </p:spPr>
        <p:txBody>
          <a:bodyPr/>
          <a:lstStyle/>
          <a:p>
            <a:pPr eaLnBrk="1" hangingPunct="1">
              <a:spcBef>
                <a:spcPct val="0"/>
              </a:spcBef>
            </a:pPr>
            <a:r>
              <a:rPr lang="en-US" sz="2400" b="1" smtClean="0">
                <a:solidFill>
                  <a:srgbClr val="FF0000"/>
                </a:solidFill>
                <a:latin typeface="Bookman Old Style" pitchFamily="18" charset="0"/>
              </a:rPr>
              <a:t>Boot Sector Viruses</a:t>
            </a:r>
          </a:p>
          <a:p>
            <a:pPr lvl="1" eaLnBrk="1" hangingPunct="1">
              <a:spcBef>
                <a:spcPct val="0"/>
              </a:spcBef>
            </a:pPr>
            <a:r>
              <a:rPr lang="en-US" b="1" smtClean="0">
                <a:solidFill>
                  <a:srgbClr val="000099"/>
                </a:solidFill>
                <a:latin typeface="Bookman Old Style" pitchFamily="18" charset="0"/>
              </a:rPr>
              <a:t>Attach themselves to the boot sector of a hard drive</a:t>
            </a:r>
          </a:p>
          <a:p>
            <a:pPr lvl="1" eaLnBrk="1" hangingPunct="1">
              <a:spcBef>
                <a:spcPct val="0"/>
              </a:spcBef>
            </a:pPr>
            <a:r>
              <a:rPr lang="en-US" b="1" smtClean="0">
                <a:solidFill>
                  <a:srgbClr val="000099"/>
                </a:solidFill>
                <a:latin typeface="Bookman Old Style" pitchFamily="18" charset="0"/>
              </a:rPr>
              <a:t>Execute each time the computer is started</a:t>
            </a:r>
          </a:p>
          <a:p>
            <a:pPr lvl="1" eaLnBrk="1" hangingPunct="1">
              <a:spcBef>
                <a:spcPct val="0"/>
              </a:spcBef>
            </a:pPr>
            <a:r>
              <a:rPr lang="en-US" b="1" smtClean="0">
                <a:solidFill>
                  <a:srgbClr val="000099"/>
                </a:solidFill>
                <a:latin typeface="Bookman Old Style" pitchFamily="18" charset="0"/>
              </a:rPr>
              <a:t>May lead to the destruction of all data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71012"/>
                                        </p:tgtEl>
                                        <p:attrNameLst>
                                          <p:attrName>style.visibility</p:attrName>
                                        </p:attrNameLst>
                                      </p:cBhvr>
                                      <p:to>
                                        <p:strVal val="visible"/>
                                      </p:to>
                                    </p:set>
                                    <p:animEffect transition="in" filter="wipe(left)">
                                      <p:cBhvr>
                                        <p:cTn id="7" dur="1000"/>
                                        <p:tgtEl>
                                          <p:spTgt spid="171012"/>
                                        </p:tgtEl>
                                      </p:cBhvr>
                                    </p:animEffect>
                                  </p:childTnLst>
                                </p:cTn>
                              </p:par>
                            </p:childTnLst>
                          </p:cTn>
                        </p:par>
                        <p:par>
                          <p:cTn id="8" fill="hold" nodeType="afterGroup">
                            <p:stCondLst>
                              <p:cond delay="1000"/>
                            </p:stCondLst>
                            <p:childTnLst>
                              <p:par>
                                <p:cTn id="9" presetID="22" presetClass="entr" presetSubtype="8" fill="hold" nodeType="afterEffect">
                                  <p:stCondLst>
                                    <p:cond delay="0"/>
                                  </p:stCondLst>
                                  <p:childTnLst>
                                    <p:set>
                                      <p:cBhvr>
                                        <p:cTn id="10" dur="1" fill="hold">
                                          <p:stCondLst>
                                            <p:cond delay="0"/>
                                          </p:stCondLst>
                                        </p:cTn>
                                        <p:tgtEl>
                                          <p:spTgt spid="171013">
                                            <p:txEl>
                                              <p:pRg st="0" end="0"/>
                                            </p:txEl>
                                          </p:spTgt>
                                        </p:tgtEl>
                                        <p:attrNameLst>
                                          <p:attrName>style.visibility</p:attrName>
                                        </p:attrNameLst>
                                      </p:cBhvr>
                                      <p:to>
                                        <p:strVal val="visible"/>
                                      </p:to>
                                    </p:set>
                                    <p:animEffect transition="in" filter="wipe(left)">
                                      <p:cBhvr>
                                        <p:cTn id="11" dur="1000"/>
                                        <p:tgtEl>
                                          <p:spTgt spid="171013">
                                            <p:txEl>
                                              <p:pRg st="0" end="0"/>
                                            </p:txEl>
                                          </p:spTgt>
                                        </p:tgtEl>
                                      </p:cBhvr>
                                    </p:animEffect>
                                  </p:childTnLst>
                                </p:cTn>
                              </p:par>
                              <p:par>
                                <p:cTn id="12" presetID="22" presetClass="entr" presetSubtype="8" fill="hold" nodeType="withEffect">
                                  <p:stCondLst>
                                    <p:cond delay="0"/>
                                  </p:stCondLst>
                                  <p:childTnLst>
                                    <p:set>
                                      <p:cBhvr>
                                        <p:cTn id="13" dur="1" fill="hold">
                                          <p:stCondLst>
                                            <p:cond delay="0"/>
                                          </p:stCondLst>
                                        </p:cTn>
                                        <p:tgtEl>
                                          <p:spTgt spid="171013">
                                            <p:txEl>
                                              <p:pRg st="1" end="1"/>
                                            </p:txEl>
                                          </p:spTgt>
                                        </p:tgtEl>
                                        <p:attrNameLst>
                                          <p:attrName>style.visibility</p:attrName>
                                        </p:attrNameLst>
                                      </p:cBhvr>
                                      <p:to>
                                        <p:strVal val="visible"/>
                                      </p:to>
                                    </p:set>
                                    <p:animEffect transition="in" filter="wipe(left)">
                                      <p:cBhvr>
                                        <p:cTn id="14" dur="1000"/>
                                        <p:tgtEl>
                                          <p:spTgt spid="171013">
                                            <p:txEl>
                                              <p:pRg st="1" end="1"/>
                                            </p:txEl>
                                          </p:spTgt>
                                        </p:tgtEl>
                                      </p:cBhvr>
                                    </p:animEffect>
                                  </p:childTnLst>
                                </p:cTn>
                              </p:par>
                              <p:par>
                                <p:cTn id="15" presetID="22" presetClass="entr" presetSubtype="8" fill="hold" nodeType="withEffect">
                                  <p:stCondLst>
                                    <p:cond delay="0"/>
                                  </p:stCondLst>
                                  <p:childTnLst>
                                    <p:set>
                                      <p:cBhvr>
                                        <p:cTn id="16" dur="1" fill="hold">
                                          <p:stCondLst>
                                            <p:cond delay="0"/>
                                          </p:stCondLst>
                                        </p:cTn>
                                        <p:tgtEl>
                                          <p:spTgt spid="171013">
                                            <p:txEl>
                                              <p:pRg st="2" end="2"/>
                                            </p:txEl>
                                          </p:spTgt>
                                        </p:tgtEl>
                                        <p:attrNameLst>
                                          <p:attrName>style.visibility</p:attrName>
                                        </p:attrNameLst>
                                      </p:cBhvr>
                                      <p:to>
                                        <p:strVal val="visible"/>
                                      </p:to>
                                    </p:set>
                                    <p:animEffect transition="in" filter="wipe(left)">
                                      <p:cBhvr>
                                        <p:cTn id="17" dur="1000"/>
                                        <p:tgtEl>
                                          <p:spTgt spid="171013">
                                            <p:txEl>
                                              <p:pRg st="2" end="2"/>
                                            </p:txEl>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171013">
                                            <p:txEl>
                                              <p:pRg st="3" end="3"/>
                                            </p:txEl>
                                          </p:spTgt>
                                        </p:tgtEl>
                                        <p:attrNameLst>
                                          <p:attrName>style.visibility</p:attrName>
                                        </p:attrNameLst>
                                      </p:cBhvr>
                                      <p:to>
                                        <p:strVal val="visible"/>
                                      </p:to>
                                    </p:set>
                                    <p:animEffect transition="in" filter="wipe(left)">
                                      <p:cBhvr>
                                        <p:cTn id="20" dur="1000"/>
                                        <p:tgtEl>
                                          <p:spTgt spid="17101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2" grpId="0" animBg="1"/>
    </p:bldLst>
  </p:timing>
</p:sld>
</file>

<file path=ppt/theme/theme1.xml><?xml version="1.0" encoding="utf-8"?>
<a:theme xmlns:a="http://schemas.openxmlformats.org/drawingml/2006/main" name="1_Pixel">
  <a:themeElements>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1_Pixel">
      <a:majorFont>
        <a:latin typeface="Times New Roman"/>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1_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1_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1_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1_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1_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1_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1_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1_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1_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1_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1_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1983</TotalTime>
  <Words>1111</Words>
  <Application>Microsoft Office PowerPoint</Application>
  <PresentationFormat>On-screen Show (4:3)</PresentationFormat>
  <Paragraphs>188</Paragraphs>
  <Slides>26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Times New Roman</vt:lpstr>
      <vt:lpstr>Verdana</vt:lpstr>
      <vt:lpstr>Wingdings</vt:lpstr>
      <vt:lpstr>Georgia</vt:lpstr>
      <vt:lpstr>Tahoma</vt:lpstr>
      <vt:lpstr>Bookman Old Style</vt:lpstr>
      <vt:lpstr>1_Pixel</vt:lpstr>
      <vt:lpstr>Computer Security </vt:lpstr>
      <vt:lpstr>Computer Crime and Cybercrime</vt:lpstr>
      <vt:lpstr>Computer Crime and Cybercrime</vt:lpstr>
      <vt:lpstr>Identity Theft</vt:lpstr>
      <vt:lpstr>PowerPoint Presentation</vt:lpstr>
      <vt:lpstr>Computer Viruses</vt:lpstr>
      <vt:lpstr>PowerPoint Presentation</vt:lpstr>
      <vt:lpstr>How Virus Infections Spread</vt:lpstr>
      <vt:lpstr>Types of Viruses</vt:lpstr>
      <vt:lpstr>Types of Viruses</vt:lpstr>
      <vt:lpstr>More Rogue Programs</vt:lpstr>
      <vt:lpstr>More Rogue Programs</vt:lpstr>
      <vt:lpstr>Fraud and Theft</vt:lpstr>
      <vt:lpstr>Forgery and Blackmail</vt:lpstr>
      <vt:lpstr>Meet the Attackers</vt:lpstr>
      <vt:lpstr>Meet the Attackers</vt:lpstr>
      <vt:lpstr>More Attackers</vt:lpstr>
      <vt:lpstr>More Attackers</vt:lpstr>
      <vt:lpstr>Encryption</vt:lpstr>
      <vt:lpstr>Encryption Basics</vt:lpstr>
      <vt:lpstr>Encryption Basics</vt:lpstr>
      <vt:lpstr>The Problem of Key Interception</vt:lpstr>
      <vt:lpstr>Public Key Encryption</vt:lpstr>
      <vt:lpstr>Digital Signatures and Certificates</vt:lpstr>
      <vt:lpstr>Summary</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Tan Nya Ling</dc:creator>
  <cp:lastModifiedBy>Teacher E-Solutions</cp:lastModifiedBy>
  <cp:revision>108</cp:revision>
  <dcterms:created xsi:type="dcterms:W3CDTF">2004-05-03T13:03:17Z</dcterms:created>
  <dcterms:modified xsi:type="dcterms:W3CDTF">2019-01-18T16:45:33Z</dcterms:modified>
</cp:coreProperties>
</file>