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9" r:id="rId3"/>
    <p:sldId id="545" r:id="rId4"/>
    <p:sldId id="551" r:id="rId5"/>
    <p:sldId id="544" r:id="rId6"/>
    <p:sldId id="546" r:id="rId7"/>
    <p:sldId id="547" r:id="rId8"/>
    <p:sldId id="552" r:id="rId9"/>
    <p:sldId id="537" r:id="rId10"/>
    <p:sldId id="553" r:id="rId11"/>
    <p:sldId id="595" r:id="rId12"/>
    <p:sldId id="538" r:id="rId13"/>
    <p:sldId id="539" r:id="rId14"/>
    <p:sldId id="596" r:id="rId15"/>
    <p:sldId id="560" r:id="rId16"/>
    <p:sldId id="554" r:id="rId17"/>
    <p:sldId id="555" r:id="rId18"/>
    <p:sldId id="556" r:id="rId19"/>
    <p:sldId id="586" r:id="rId20"/>
    <p:sldId id="557" r:id="rId21"/>
    <p:sldId id="558" r:id="rId22"/>
    <p:sldId id="561" r:id="rId23"/>
    <p:sldId id="585" r:id="rId24"/>
    <p:sldId id="562" r:id="rId25"/>
    <p:sldId id="563" r:id="rId26"/>
    <p:sldId id="564" r:id="rId27"/>
    <p:sldId id="597" r:id="rId28"/>
    <p:sldId id="584" r:id="rId29"/>
    <p:sldId id="565" r:id="rId30"/>
    <p:sldId id="591" r:id="rId31"/>
    <p:sldId id="567" r:id="rId32"/>
    <p:sldId id="569" r:id="rId33"/>
    <p:sldId id="599" r:id="rId34"/>
    <p:sldId id="593" r:id="rId35"/>
    <p:sldId id="571" r:id="rId36"/>
    <p:sldId id="592" r:id="rId37"/>
    <p:sldId id="572" r:id="rId38"/>
    <p:sldId id="573" r:id="rId39"/>
    <p:sldId id="574" r:id="rId40"/>
    <p:sldId id="577" r:id="rId41"/>
    <p:sldId id="578" r:id="rId42"/>
    <p:sldId id="598" r:id="rId43"/>
    <p:sldId id="590" r:id="rId44"/>
    <p:sldId id="594" r:id="rId45"/>
    <p:sldId id="600" r:id="rId46"/>
    <p:sldId id="575" r:id="rId47"/>
    <p:sldId id="576" r:id="rId48"/>
    <p:sldId id="580" r:id="rId49"/>
    <p:sldId id="581" r:id="rId50"/>
    <p:sldId id="582" r:id="rId51"/>
    <p:sldId id="583" r:id="rId52"/>
    <p:sldId id="588" r:id="rId53"/>
    <p:sldId id="587" r:id="rId5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44" autoAdjust="0"/>
    <p:restoredTop sz="90929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0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6.xml"/><Relationship Id="rId3" Type="http://schemas.openxmlformats.org/officeDocument/2006/relationships/slide" Target="slides/slide13.xml"/><Relationship Id="rId7" Type="http://schemas.openxmlformats.org/officeDocument/2006/relationships/slide" Target="slides/slide32.xml"/><Relationship Id="rId12" Type="http://schemas.openxmlformats.org/officeDocument/2006/relationships/slide" Target="slides/slide44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6" Type="http://schemas.openxmlformats.org/officeDocument/2006/relationships/slide" Target="slides/slide27.xml"/><Relationship Id="rId11" Type="http://schemas.openxmlformats.org/officeDocument/2006/relationships/slide" Target="slides/slide42.xml"/><Relationship Id="rId5" Type="http://schemas.openxmlformats.org/officeDocument/2006/relationships/slide" Target="slides/slide25.xml"/><Relationship Id="rId15" Type="http://schemas.openxmlformats.org/officeDocument/2006/relationships/slide" Target="slides/slide53.xml"/><Relationship Id="rId10" Type="http://schemas.openxmlformats.org/officeDocument/2006/relationships/slide" Target="slides/slide41.xml"/><Relationship Id="rId4" Type="http://schemas.openxmlformats.org/officeDocument/2006/relationships/slide" Target="slides/slide14.xml"/><Relationship Id="rId9" Type="http://schemas.openxmlformats.org/officeDocument/2006/relationships/slide" Target="slides/slide40.xml"/><Relationship Id="rId1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200" smtClean="0"/>
            </a:lvl1pPr>
          </a:lstStyle>
          <a:p>
            <a:pPr>
              <a:defRPr/>
            </a:pPr>
            <a:r>
              <a:rPr lang="en-US"/>
              <a:t>Dave Bere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200" smtClean="0"/>
            </a:lvl1pPr>
          </a:lstStyle>
          <a:p>
            <a:pPr>
              <a:defRPr/>
            </a:pPr>
            <a:r>
              <a:rPr lang="en-US"/>
              <a:t>MAP READING &amp; NAVIGATION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200" smtClean="0"/>
            </a:lvl1pPr>
          </a:lstStyle>
          <a:p>
            <a:pPr>
              <a:defRPr/>
            </a:pPr>
            <a:fld id="{2E02DFB0-201F-47B7-9C3D-D049F81B8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3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7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2C1DA8B2-447F-46A2-9311-9AA4E5D4B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F5D44C-4F51-4881-BC4E-B97932761C49}" type="slidenum">
              <a:rPr kumimoji="0" lang="en-US" sz="1200"/>
              <a:pPr/>
              <a:t>1</a:t>
            </a:fld>
            <a:endParaRPr kumimoji="0" lang="en-US" sz="1200"/>
          </a:p>
        </p:txBody>
      </p:sp>
      <p:sp>
        <p:nvSpPr>
          <p:cNvPr id="69635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3D822-1733-4558-9A3F-96415CC40899}" type="slidenum">
              <a:rPr kumimoji="0" lang="en-US" sz="1200"/>
              <a:pPr/>
              <a:t>10</a:t>
            </a:fld>
            <a:endParaRPr kumimoji="0"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830289-4139-42D7-B830-4D6284DBFDB2}" type="slidenum">
              <a:rPr kumimoji="0" lang="en-US" sz="1200"/>
              <a:pPr/>
              <a:t>12</a:t>
            </a:fld>
            <a:endParaRPr kumimoji="0" 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E8027F-9165-4333-A660-07B3981AC135}" type="slidenum">
              <a:rPr kumimoji="0" lang="en-US" sz="1200"/>
              <a:pPr/>
              <a:t>13</a:t>
            </a:fld>
            <a:endParaRPr kumimoji="0" lang="en-US" sz="120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A2FA39-BD67-4507-B153-BE9E97D26794}" type="slidenum">
              <a:rPr kumimoji="0" lang="en-US" sz="1200"/>
              <a:pPr/>
              <a:t>15</a:t>
            </a:fld>
            <a:endParaRPr kumimoji="0"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A2CD25-6FD9-4942-AA0C-FF9FE7AE3141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EC5808-4F69-4981-8135-D701F82FD199}" type="slidenum">
              <a:rPr kumimoji="0" lang="en-US" sz="1200"/>
              <a:pPr/>
              <a:t>17</a:t>
            </a:fld>
            <a:endParaRPr kumimoji="0"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81150C-8E2E-4A53-93AF-90BFD17CF1B5}" type="slidenum">
              <a:rPr kumimoji="0" lang="en-US" sz="1200"/>
              <a:pPr/>
              <a:t>18</a:t>
            </a:fld>
            <a:endParaRPr kumimoji="0" lang="en-US" sz="120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39B431-1C4A-40D9-86CE-04919AC96A15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F46423-241E-426E-9511-208504A502FA}" type="slidenum">
              <a:rPr kumimoji="0" lang="en-US" sz="1200"/>
              <a:pPr/>
              <a:t>20</a:t>
            </a:fld>
            <a:endParaRPr kumimoji="0" 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7E302B-995A-46A5-A642-A2D8333EC53D}" type="slidenum">
              <a:rPr kumimoji="0" lang="en-US" sz="1200"/>
              <a:pPr/>
              <a:t>21</a:t>
            </a:fld>
            <a:endParaRPr kumimoji="0" 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3D6567-ADCA-44D4-BCFE-79AF12F5D8FC}" type="slidenum">
              <a:rPr kumimoji="0" lang="en-US" sz="1200"/>
              <a:pPr/>
              <a:t>2</a:t>
            </a:fld>
            <a:endParaRPr kumimoji="0" 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5B5AEF-CD20-420A-8723-9221F96F9E41}" type="slidenum">
              <a:rPr kumimoji="0" lang="en-US" sz="1200"/>
              <a:pPr/>
              <a:t>22</a:t>
            </a:fld>
            <a:endParaRPr kumimoji="0" 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5F7FB1-A1E5-4045-B877-04A087761388}" type="slidenum">
              <a:rPr kumimoji="0" lang="en-US" sz="1200"/>
              <a:pPr/>
              <a:t>23</a:t>
            </a:fld>
            <a:endParaRPr kumimoji="0" lang="en-US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6ED07A-47CE-4DFE-BFB2-AAE707236C9B}" type="slidenum">
              <a:rPr kumimoji="0" lang="en-US" sz="1200"/>
              <a:pPr/>
              <a:t>24</a:t>
            </a:fld>
            <a:endParaRPr kumimoji="0" lang="en-US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D53D8-54D1-4528-ADAD-324808E10C2E}" type="slidenum">
              <a:rPr kumimoji="0" lang="en-US" sz="1200"/>
              <a:pPr/>
              <a:t>25</a:t>
            </a:fld>
            <a:endParaRPr kumimoji="0" 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5497C5-B5DD-42D8-A483-4AC49C304C78}" type="slidenum">
              <a:rPr kumimoji="0" lang="en-US" sz="1200"/>
              <a:pPr/>
              <a:t>26</a:t>
            </a:fld>
            <a:endParaRPr kumimoji="0" lang="en-US" sz="12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A45E679-4898-4A0E-9F81-0DF2151A3257}" type="slidenum">
              <a:rPr kumimoji="0" lang="en-US" sz="1200"/>
              <a:pPr/>
              <a:t>28</a:t>
            </a:fld>
            <a:endParaRPr kumimoji="0" lang="en-US" sz="120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B363B7-7EA1-4A1F-8E8C-7FF2D11764C9}" type="slidenum">
              <a:rPr kumimoji="0" lang="en-US" sz="1200"/>
              <a:pPr/>
              <a:t>29</a:t>
            </a:fld>
            <a:endParaRPr kumimoji="0" lang="en-US" sz="120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56A62D-110C-4DDF-ABB7-14DF0C09E820}" type="slidenum">
              <a:rPr kumimoji="0" lang="en-US" sz="1200"/>
              <a:pPr/>
              <a:t>30</a:t>
            </a:fld>
            <a:endParaRPr kumimoji="0" lang="en-US" sz="1200"/>
          </a:p>
        </p:txBody>
      </p:sp>
      <p:sp>
        <p:nvSpPr>
          <p:cNvPr id="9625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988882-2805-4ED1-A52F-D4AFFF1F27CA}" type="slidenum">
              <a:rPr kumimoji="0" lang="en-US" sz="1200"/>
              <a:pPr/>
              <a:t>31</a:t>
            </a:fld>
            <a:endParaRPr kumimoji="0" lang="en-US" sz="120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5AB5E1-3C08-4F20-B403-603E95417202}" type="slidenum">
              <a:rPr kumimoji="0" lang="en-US" sz="1200"/>
              <a:pPr/>
              <a:t>32</a:t>
            </a:fld>
            <a:endParaRPr kumimoji="0" lang="en-US" sz="120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C73BE0-647E-40B9-A174-98ACF7163EFF}" type="slidenum">
              <a:rPr kumimoji="0" lang="en-US" sz="1200"/>
              <a:pPr/>
              <a:t>3</a:t>
            </a:fld>
            <a:endParaRPr kumimoji="0" lang="en-US" sz="1200"/>
          </a:p>
        </p:txBody>
      </p:sp>
      <p:sp>
        <p:nvSpPr>
          <p:cNvPr id="71683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E6608B-5EAC-4C69-8F9F-9D8AE0286043}" type="slidenum">
              <a:rPr kumimoji="0" lang="en-US" sz="1200"/>
              <a:pPr/>
              <a:t>34</a:t>
            </a:fld>
            <a:endParaRPr kumimoji="0" lang="en-US" sz="120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248067-6504-4DF1-9375-4F2C9C1F941F}" type="slidenum">
              <a:rPr kumimoji="0" lang="en-US" sz="1200"/>
              <a:pPr/>
              <a:t>35</a:t>
            </a:fld>
            <a:endParaRPr kumimoji="0" lang="en-US" sz="120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772CB2-CD35-43D8-8C2B-D81CEA24F0FE}" type="slidenum">
              <a:rPr kumimoji="0" lang="en-US" sz="1200"/>
              <a:pPr/>
              <a:t>36</a:t>
            </a:fld>
            <a:endParaRPr kumimoji="0" lang="en-US" sz="120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A67218-DB81-4E63-AE9F-471439F19342}" type="slidenum">
              <a:rPr kumimoji="0" lang="en-US" sz="1200"/>
              <a:pPr/>
              <a:t>37</a:t>
            </a:fld>
            <a:endParaRPr kumimoji="0" lang="en-US" sz="120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70A906-77D3-4A2B-803B-5C14156BB4D3}" type="slidenum">
              <a:rPr kumimoji="0" lang="en-US" sz="1200"/>
              <a:pPr/>
              <a:t>38</a:t>
            </a:fld>
            <a:endParaRPr kumimoji="0" lang="en-US" sz="12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A3021CC-857F-4424-939D-96E0583DA554}" type="slidenum">
              <a:rPr kumimoji="0" lang="en-US" sz="1200"/>
              <a:pPr/>
              <a:t>39</a:t>
            </a:fld>
            <a:endParaRPr kumimoji="0" 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D78C03-F472-4C22-A9CF-C9C7EBF385EE}" type="slidenum">
              <a:rPr kumimoji="0" lang="en-US" sz="1200"/>
              <a:pPr/>
              <a:t>40</a:t>
            </a:fld>
            <a:endParaRPr kumimoji="0" lang="en-US" sz="12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8ACEA2-AD36-4067-97EF-1EFA79603558}" type="slidenum">
              <a:rPr kumimoji="0" lang="en-US" sz="1200"/>
              <a:pPr/>
              <a:t>41</a:t>
            </a:fld>
            <a:endParaRPr kumimoji="0" lang="en-US" sz="120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962307-A51D-45CE-8FCC-C4F34E33B081}" type="slidenum">
              <a:rPr kumimoji="0" lang="en-US" sz="1200"/>
              <a:pPr/>
              <a:t>43</a:t>
            </a:fld>
            <a:endParaRPr kumimoji="0" lang="en-US" sz="12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D05589-5A8C-4FAD-8359-1497F67E0BE7}" type="slidenum">
              <a:rPr kumimoji="0" lang="en-US" sz="1200"/>
              <a:pPr/>
              <a:t>44</a:t>
            </a:fld>
            <a:endParaRPr kumimoji="0" 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894447-73F0-4059-9D19-259284254B7D}" type="slidenum">
              <a:rPr kumimoji="0" lang="en-US" sz="1200"/>
              <a:pPr/>
              <a:t>4</a:t>
            </a:fld>
            <a:endParaRPr kumimoji="0"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AB9C80-6B06-4708-8F46-0FDDD86C9DBF}" type="slidenum">
              <a:rPr kumimoji="0" lang="en-US" sz="1200"/>
              <a:pPr/>
              <a:t>46</a:t>
            </a:fld>
            <a:endParaRPr kumimoji="0" lang="en-US" sz="12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DA614D-208F-439E-B832-30BD9268D314}" type="slidenum">
              <a:rPr kumimoji="0" lang="en-US" sz="1200"/>
              <a:pPr/>
              <a:t>47</a:t>
            </a:fld>
            <a:endParaRPr kumimoji="0" lang="en-US" sz="120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4DCD38-AEE6-44A4-8F98-DE667D469DAA}" type="slidenum">
              <a:rPr kumimoji="0" lang="en-US" sz="1200"/>
              <a:pPr/>
              <a:t>48</a:t>
            </a:fld>
            <a:endParaRPr kumimoji="0" lang="en-US" sz="120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EE7CA6-E1DD-4971-9E75-CC89661A4C0D}" type="slidenum">
              <a:rPr kumimoji="0" lang="en-US" sz="1200"/>
              <a:pPr/>
              <a:t>49</a:t>
            </a:fld>
            <a:endParaRPr kumimoji="0" lang="en-US" sz="120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5F5712-4B39-4533-B4C1-C2F87148B63B}" type="slidenum">
              <a:rPr kumimoji="0" lang="en-US" sz="1200"/>
              <a:pPr/>
              <a:t>50</a:t>
            </a:fld>
            <a:endParaRPr kumimoji="0" lang="en-US" sz="120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10AFE7-C3C6-4F1C-AFAB-C071C13C4FFB}" type="slidenum">
              <a:rPr kumimoji="0" lang="en-US" sz="1200"/>
              <a:pPr/>
              <a:t>51</a:t>
            </a:fld>
            <a:endParaRPr kumimoji="0" lang="en-US" sz="120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C71DC3-D971-4A95-9DB5-9CD83464026A}" type="slidenum">
              <a:rPr kumimoji="0" lang="en-US" sz="1200"/>
              <a:pPr/>
              <a:t>52</a:t>
            </a:fld>
            <a:endParaRPr kumimoji="0" lang="en-US" sz="12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16D778-1433-43AC-BF0A-E76B944BDB41}" type="slidenum">
              <a:rPr kumimoji="0" lang="en-US" sz="1200"/>
              <a:pPr/>
              <a:t>53</a:t>
            </a:fld>
            <a:endParaRPr kumimoji="0" 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56DDE7-C1A6-4E66-900C-96231E29B1D7}" type="slidenum">
              <a:rPr kumimoji="0" lang="en-US" sz="1200"/>
              <a:pPr/>
              <a:t>5</a:t>
            </a:fld>
            <a:endParaRPr kumimoji="0" 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AEB48C-0D55-4DD0-8B82-FD6A52F96CF5}" type="slidenum">
              <a:rPr kumimoji="0" lang="en-US" sz="1200"/>
              <a:pPr/>
              <a:t>6</a:t>
            </a:fld>
            <a:endParaRPr kumimoji="0"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C742C5-AF8B-45E4-87F5-2F9CBECFCB88}" type="slidenum">
              <a:rPr kumimoji="0" lang="en-US" sz="1200"/>
              <a:pPr/>
              <a:t>7</a:t>
            </a:fld>
            <a:endParaRPr kumimoji="0"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DF6E3A1-EFA5-4346-ABE2-B9A5712631D4}" type="slidenum">
              <a:rPr kumimoji="0" lang="en-US" sz="1200"/>
              <a:pPr/>
              <a:t>8</a:t>
            </a:fld>
            <a:endParaRPr kumimoji="0"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6D4B55-240F-465B-B5B2-58D20092998C}" type="slidenum">
              <a:rPr kumimoji="0" lang="en-US" sz="1200"/>
              <a:pPr/>
              <a:t>9</a:t>
            </a:fld>
            <a:endParaRPr kumimoji="0"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838200" y="6248400"/>
            <a:ext cx="2895600" cy="45720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55C5-58DE-4E3A-8882-703CB8E5A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21A1AF-30C1-420C-8F27-7AF35B40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ABABB-FF1A-483A-9857-33B971DA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497649-11F6-4451-B6CC-B3297C452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E6092-F0B0-4D14-9F98-F3573A34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8BB4D-CA9A-4F63-B04F-C8D371BA6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E99F2C-AF36-4A54-996C-BCDF70326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ECA72A-43B1-4E3B-85BD-ADDA3C2D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4DF4E-41D0-4142-BFD9-EB5E1E53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1FB8D-3548-4298-80DC-CD9AF8CE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8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6EBFCF-351C-48E3-9F48-41C0702D8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8F31CC-BF0C-420C-A208-D2BF5E65E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AutoShape 2"/>
          <p:cNvSpPr>
            <a:spLocks noChangeArrowheads="1"/>
          </p:cNvSpPr>
          <p:nvPr/>
        </p:nvSpPr>
        <p:spPr bwMode="auto">
          <a:xfrm>
            <a:off x="1600200" y="-914400"/>
            <a:ext cx="7543800" cy="77724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000" smtClean="0"/>
            </a:lvl1pPr>
          </a:lstStyle>
          <a:p>
            <a:pPr>
              <a:defRPr/>
            </a:pPr>
            <a:r>
              <a:rPr lang="en-US"/>
              <a:t>Version: 1.2 - Jan 05</a:t>
            </a:r>
          </a:p>
        </p:txBody>
      </p:sp>
      <p:sp>
        <p:nvSpPr>
          <p:cNvPr id="388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kumimoji="0" sz="1400" smtClean="0"/>
            </a:lvl1pPr>
          </a:lstStyle>
          <a:p>
            <a:pPr>
              <a:defRPr/>
            </a:pPr>
            <a:r>
              <a:rPr lang="en-US"/>
              <a:t>Developed by: Dave Bere</a:t>
            </a:r>
            <a:endParaRPr lang="en-US" sz="1000"/>
          </a:p>
        </p:txBody>
      </p:sp>
      <p:sp>
        <p:nvSpPr>
          <p:cNvPr id="388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smtClean="0"/>
            </a:lvl1pPr>
          </a:lstStyle>
          <a:p>
            <a:pPr>
              <a:defRPr/>
            </a:pPr>
            <a:fld id="{7A757B62-87C1-4E64-B249-8E73C1FDF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0" y="457200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9" name="Picture 15" descr="U:\Ses\images\world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00800"/>
            <a:ext cx="38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D:\SES\Logos\chequer_whiteSES_xpar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3813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88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8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88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8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1" grpId="0" build="p" autoUpdateAnimBg="0">
        <p:tmplLst>
          <p:tmpl lvl="1">
            <p:tnLst>
              <p:par>
                <p:cTn presetID="16" presetClass="entr" presetSubtype="37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8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810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8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810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8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810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8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810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8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88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pic>
        <p:nvPicPr>
          <p:cNvPr id="15364" name="Picture 18" descr="U:\Ses\images\ma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0085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1905000"/>
            <a:ext cx="7391400" cy="1828800"/>
          </a:xfrm>
        </p:spPr>
        <p:txBody>
          <a:bodyPr/>
          <a:lstStyle/>
          <a:p>
            <a:pPr algn="ctr">
              <a:defRPr/>
            </a:pPr>
            <a:r>
              <a:rPr lang="en-US" sz="6600" b="1" smtClean="0">
                <a:solidFill>
                  <a:schemeClr val="accent2"/>
                </a:solidFill>
              </a:rPr>
              <a:t>Map Reading </a:t>
            </a:r>
            <a:br>
              <a:rPr lang="en-US" sz="6600" b="1" smtClean="0">
                <a:solidFill>
                  <a:schemeClr val="accent2"/>
                </a:solidFill>
              </a:rPr>
            </a:br>
            <a:r>
              <a:rPr lang="en-US" sz="6600" b="1" smtClean="0">
                <a:solidFill>
                  <a:schemeClr val="accent2"/>
                </a:solidFill>
              </a:rPr>
              <a:t>&amp; </a:t>
            </a:r>
            <a:br>
              <a:rPr lang="en-US" sz="6600" b="1" smtClean="0">
                <a:solidFill>
                  <a:schemeClr val="accent2"/>
                </a:solidFill>
              </a:rPr>
            </a:br>
            <a:r>
              <a:rPr lang="en-US" sz="6600" b="1" smtClean="0">
                <a:solidFill>
                  <a:schemeClr val="accent2"/>
                </a:solidFill>
              </a:rPr>
              <a:t>Navigation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609600"/>
            <a:ext cx="3505200" cy="9906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Conventional Symbols…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05000"/>
            <a:ext cx="3429000" cy="1981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mtClean="0"/>
              <a:t>Water features</a:t>
            </a:r>
          </a:p>
          <a:p>
            <a:pPr>
              <a:lnSpc>
                <a:spcPct val="90000"/>
              </a:lnSpc>
              <a:defRPr/>
            </a:pPr>
            <a:r>
              <a:rPr lang="en-AU" smtClean="0"/>
              <a:t>Structures</a:t>
            </a:r>
          </a:p>
          <a:p>
            <a:pPr>
              <a:lnSpc>
                <a:spcPct val="90000"/>
              </a:lnSpc>
              <a:defRPr/>
            </a:pPr>
            <a:r>
              <a:rPr lang="en-AU" smtClean="0"/>
              <a:t>Boundaries</a:t>
            </a: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4267200" y="39624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>
                <a:effectLst>
                  <a:outerShdw blurRad="38100" dist="38100" dir="2700000" algn="tl">
                    <a:srgbClr val="000000"/>
                  </a:outerShdw>
                </a:effectLst>
              </a:rPr>
              <a:t>Road &amp; Rail</a:t>
            </a:r>
          </a:p>
          <a:p>
            <a:pPr marL="342900" indent="-342900" algn="l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>
                <a:effectLst>
                  <a:outerShdw blurRad="38100" dist="38100" dir="2700000" algn="tl">
                    <a:srgbClr val="000000"/>
                  </a:outerShdw>
                </a:effectLst>
              </a:rPr>
              <a:t>Land features</a:t>
            </a:r>
          </a:p>
        </p:txBody>
      </p:sp>
      <p:pic>
        <p:nvPicPr>
          <p:cNvPr id="24583" name="Picture 10" descr="U:\Ses\test\leg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7432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autoUpdateAnimBg="0"/>
      <p:bldP spid="4075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09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2672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Mapping Datum</a:t>
            </a:r>
          </a:p>
        </p:txBody>
      </p:sp>
      <p:sp>
        <p:nvSpPr>
          <p:cNvPr id="5509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14478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All mapping &amp; coordinate systems are based on a datum</a:t>
            </a:r>
          </a:p>
          <a:p>
            <a:pPr>
              <a:defRPr/>
            </a:pPr>
            <a:r>
              <a:rPr lang="en-AU" sz="2400" smtClean="0"/>
              <a:t>It’s a mathematical surface (overlay) that best fits the shape of the earth.</a:t>
            </a:r>
          </a:p>
        </p:txBody>
      </p:sp>
      <p:sp>
        <p:nvSpPr>
          <p:cNvPr id="550916" name="Rectangle 2052"/>
          <p:cNvSpPr>
            <a:spLocks noChangeArrowheads="1"/>
          </p:cNvSpPr>
          <p:nvPr/>
        </p:nvSpPr>
        <p:spPr bwMode="auto">
          <a:xfrm>
            <a:off x="533400" y="2590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AGD66 = Aust Geodetic Datum 1966 </a:t>
            </a:r>
            <a:r>
              <a:rPr lang="en-AU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– Aust region only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AGD84 = Updated version of AGD66 </a:t>
            </a:r>
            <a:r>
              <a:rPr lang="en-AU" sz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USED ON 2</a:t>
            </a:r>
            <a:r>
              <a:rPr lang="en-AU" sz="12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AU" sz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EDITION TOPO MAPS</a:t>
            </a:r>
          </a:p>
        </p:txBody>
      </p:sp>
      <p:sp>
        <p:nvSpPr>
          <p:cNvPr id="550917" name="Rectangle 2053"/>
          <p:cNvSpPr>
            <a:spLocks noChangeArrowheads="1"/>
          </p:cNvSpPr>
          <p:nvPr/>
        </p:nvSpPr>
        <p:spPr bwMode="auto">
          <a:xfrm>
            <a:off x="533400" y="39624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GDA94 = Geocentric Datum of Australia </a:t>
            </a:r>
            <a:endParaRPr lang="en-AU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- Adopted cause it best fits the earths surface as a whole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A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USED ON 3</a:t>
            </a:r>
            <a:r>
              <a:rPr lang="en-AU" sz="1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AU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EDITION TOPO MAPS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WGS84 = Used for Satellite based navigation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WGS84 &amp; GDA94 for practical purposes are the same</a:t>
            </a:r>
          </a:p>
        </p:txBody>
      </p:sp>
      <p:sp>
        <p:nvSpPr>
          <p:cNvPr id="550918" name="AutoShape 2054"/>
          <p:cNvSpPr>
            <a:spLocks noChangeArrowheads="1"/>
          </p:cNvSpPr>
          <p:nvPr/>
        </p:nvSpPr>
        <p:spPr bwMode="auto">
          <a:xfrm>
            <a:off x="6858000" y="3733800"/>
            <a:ext cx="2286000" cy="1828800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>
                <a:solidFill>
                  <a:schemeClr val="accent2"/>
                </a:solidFill>
                <a:latin typeface="Garamond" pitchFamily="18" charset="0"/>
              </a:rPr>
              <a:t>   </a:t>
            </a: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   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See map for datum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conversions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autoUpdateAnimBg="0"/>
      <p:bldP spid="550916" grpId="0" autoUpdateAnimBg="0"/>
      <p:bldP spid="550917" grpId="0" autoUpdateAnimBg="0"/>
      <p:bldP spid="5509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2133600" cy="914400"/>
          </a:xfrm>
        </p:spPr>
        <p:txBody>
          <a:bodyPr/>
          <a:lstStyle/>
          <a:p>
            <a:pPr>
              <a:defRPr/>
            </a:pPr>
            <a:r>
              <a:rPr lang="en-AU" smtClean="0"/>
              <a:t>Scale…</a:t>
            </a:r>
          </a:p>
        </p:txBody>
      </p:sp>
      <p:sp>
        <p:nvSpPr>
          <p:cNvPr id="3440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543800" cy="4267200"/>
          </a:xfrm>
        </p:spPr>
        <p:txBody>
          <a:bodyPr/>
          <a:lstStyle/>
          <a:p>
            <a:pPr marL="571500" indent="-571500">
              <a:buFontTx/>
              <a:buNone/>
              <a:defRPr/>
            </a:pPr>
            <a:r>
              <a:rPr lang="en-US" sz="2600" smtClean="0"/>
              <a:t>Scale is expressed in 3 methods.</a:t>
            </a:r>
          </a:p>
          <a:p>
            <a:pPr marL="952500" lvl="1" indent="-495300">
              <a:buFontTx/>
              <a:buAutoNum type="arabicPeriod"/>
              <a:defRPr/>
            </a:pPr>
            <a:r>
              <a:rPr lang="en-US" sz="2200" smtClean="0"/>
              <a:t>In words </a:t>
            </a:r>
            <a:r>
              <a:rPr lang="en-US" sz="2000" smtClean="0"/>
              <a:t>(One cm = One km)</a:t>
            </a:r>
          </a:p>
          <a:p>
            <a:pPr marL="952500" lvl="1" indent="-495300">
              <a:buFontTx/>
              <a:buAutoNum type="arabicPeriod"/>
              <a:defRPr/>
            </a:pPr>
            <a:r>
              <a:rPr lang="en-US" sz="2200" smtClean="0"/>
              <a:t>Representative fraction. (RF)</a:t>
            </a:r>
          </a:p>
          <a:p>
            <a:pPr marL="1371600" lvl="2" indent="-457200">
              <a:buFontTx/>
              <a:buNone/>
              <a:defRPr/>
            </a:pPr>
            <a:r>
              <a:rPr lang="en-US" sz="2000" smtClean="0"/>
              <a:t>1:25000   E.g 1cm = 25000cm or 250m.</a:t>
            </a:r>
          </a:p>
          <a:p>
            <a:pPr marL="1371600" lvl="2" indent="-457200">
              <a:buFontTx/>
              <a:buNone/>
              <a:defRPr/>
            </a:pPr>
            <a:r>
              <a:rPr lang="en-US" sz="1600" b="1" smtClean="0">
                <a:solidFill>
                  <a:srgbClr val="FF0000"/>
                </a:solidFill>
              </a:rPr>
              <a:t>TRICK - REMOVE LAST 2 ZEROS TO GET </a:t>
            </a:r>
          </a:p>
          <a:p>
            <a:pPr marL="1371600" lvl="2" indent="-457200">
              <a:buFontTx/>
              <a:buNone/>
              <a:defRPr/>
            </a:pPr>
            <a:r>
              <a:rPr lang="en-US" sz="1600" b="1" smtClean="0">
                <a:solidFill>
                  <a:srgbClr val="FF0000"/>
                </a:solidFill>
              </a:rPr>
              <a:t>ACTUAL SIZE ON GROUND IN METRES</a:t>
            </a:r>
          </a:p>
          <a:p>
            <a:pPr marL="1371600" lvl="2" indent="-457200">
              <a:buFontTx/>
              <a:buNone/>
              <a:defRPr/>
            </a:pPr>
            <a:endParaRPr lang="en-US" sz="1600" smtClean="0"/>
          </a:p>
          <a:p>
            <a:pPr marL="1371600" lvl="2" indent="-457200">
              <a:buFontTx/>
              <a:buNone/>
              <a:defRPr/>
            </a:pPr>
            <a:r>
              <a:rPr lang="en-US" sz="1600" smtClean="0"/>
              <a:t>1:10,000 to 1:100,000 are small scale</a:t>
            </a:r>
          </a:p>
          <a:p>
            <a:pPr marL="1371600" lvl="2" indent="-457200">
              <a:buFontTx/>
              <a:buNone/>
              <a:defRPr/>
            </a:pPr>
            <a:r>
              <a:rPr lang="en-US" sz="1600" smtClean="0"/>
              <a:t>1:250,000 to 1:10 million are large scales</a:t>
            </a:r>
          </a:p>
          <a:p>
            <a:pPr marL="1371600" lvl="2" indent="-457200">
              <a:buFontTx/>
              <a:buNone/>
              <a:defRPr/>
            </a:pPr>
            <a:endParaRPr lang="en-US" sz="1600" smtClean="0"/>
          </a:p>
          <a:p>
            <a:pPr marL="952500" lvl="1" indent="-495300">
              <a:buFontTx/>
              <a:buAutoNum type="arabicPeriod"/>
              <a:defRPr/>
            </a:pPr>
            <a:r>
              <a:rPr lang="en-US" sz="2200" smtClean="0"/>
              <a:t>Linear scale - scaled ruler.</a:t>
            </a:r>
          </a:p>
        </p:txBody>
      </p:sp>
      <p:sp>
        <p:nvSpPr>
          <p:cNvPr id="344075" name="AutoShape 11"/>
          <p:cNvSpPr>
            <a:spLocks noChangeArrowheads="1"/>
          </p:cNvSpPr>
          <p:nvPr/>
        </p:nvSpPr>
        <p:spPr bwMode="auto">
          <a:xfrm>
            <a:off x="6172200" y="3810000"/>
            <a:ext cx="2743200" cy="2667000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As the second number increases, 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detail shown on the 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map decreases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44076" name="Picture 12" descr="U:\Ses\images\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39195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4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4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44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4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44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4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44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44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44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4" grpId="0" build="p" autoUpdateAnimBg="0"/>
      <p:bldP spid="34407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60457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Measuring Distance…</a:t>
            </a:r>
          </a:p>
        </p:txBody>
      </p:sp>
      <p:sp>
        <p:nvSpPr>
          <p:cNvPr id="3604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343400" cy="2743200"/>
          </a:xfrm>
        </p:spPr>
        <p:txBody>
          <a:bodyPr/>
          <a:lstStyle/>
          <a:p>
            <a:pPr>
              <a:defRPr/>
            </a:pPr>
            <a:r>
              <a:rPr lang="en-AU" sz="2700" smtClean="0"/>
              <a:t>Measuring straight line distance (map)</a:t>
            </a:r>
          </a:p>
          <a:p>
            <a:pPr lvl="1">
              <a:defRPr/>
            </a:pPr>
            <a:r>
              <a:rPr lang="en-AU" sz="2700" smtClean="0"/>
              <a:t>Paper</a:t>
            </a:r>
          </a:p>
          <a:p>
            <a:pPr lvl="1">
              <a:defRPr/>
            </a:pPr>
            <a:r>
              <a:rPr lang="en-AU" sz="2700" smtClean="0"/>
              <a:t>Divider</a:t>
            </a:r>
          </a:p>
          <a:p>
            <a:pPr lvl="1">
              <a:defRPr/>
            </a:pPr>
            <a:r>
              <a:rPr lang="en-AU" sz="2700" smtClean="0"/>
              <a:t>Ruler</a:t>
            </a:r>
            <a:endParaRPr lang="en-AU" sz="2200" smtClean="0"/>
          </a:p>
        </p:txBody>
      </p:sp>
      <p:sp>
        <p:nvSpPr>
          <p:cNvPr id="27654" name="Rectangle 15"/>
          <p:cNvSpPr>
            <a:spLocks noChangeArrowheads="1"/>
          </p:cNvSpPr>
          <p:nvPr/>
        </p:nvSpPr>
        <p:spPr bwMode="auto">
          <a:xfrm>
            <a:off x="1747838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1857375" y="1509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0466" name="Rectangle 18"/>
          <p:cNvSpPr>
            <a:spLocks noChangeArrowheads="1"/>
          </p:cNvSpPr>
          <p:nvPr/>
        </p:nvSpPr>
        <p:spPr bwMode="auto">
          <a:xfrm>
            <a:off x="609600" y="4114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Measuring distance along a road/track (map)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Curved paper 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Length of string</a:t>
            </a:r>
            <a:endParaRPr lang="en-AU" sz="2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0469" name="Picture 21" descr="U:\Ses\test\measure stra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362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70" name="Picture 22" descr="U:\Ses\test\measure cur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3528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6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6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6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8" grpId="0" build="p" autoUpdateAnimBg="0"/>
      <p:bldP spid="36046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953000" cy="838200"/>
          </a:xfrm>
        </p:spPr>
        <p:txBody>
          <a:bodyPr/>
          <a:lstStyle/>
          <a:p>
            <a:pPr>
              <a:defRPr/>
            </a:pPr>
            <a:r>
              <a:rPr lang="en-AU" b="1" smtClean="0"/>
              <a:t>Map Coordinates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7848600" cy="129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2 Types 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Geographical coordinates given as latitude and longitude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Grid coordinates given as Eastings &amp; Northings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609600" y="27432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Uses degrees, minutes, minutes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Each degrees &amp; minutes is divided into 60 graduations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Horizontal lines (Parallels of latitude)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(N or S of equator)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Vertical lines (Meridians of longitude)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(E or W of Greenwich)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S31</a:t>
            </a:r>
            <a:r>
              <a:rPr lang="en-AU" sz="2000" baseline="7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51’ 0”  E115</a:t>
            </a:r>
            <a:r>
              <a:rPr lang="en-AU" sz="2000" baseline="7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54’ 3”</a:t>
            </a:r>
            <a:r>
              <a:rPr lang="en-AU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AU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685800" y="22098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A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Latitude &amp; Longitude</a:t>
            </a: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2776538" y="165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1948" name="Rectangle 12"/>
          <p:cNvSpPr>
            <a:spLocks noChangeArrowheads="1"/>
          </p:cNvSpPr>
          <p:nvPr/>
        </p:nvSpPr>
        <p:spPr bwMode="auto">
          <a:xfrm>
            <a:off x="533400" y="61722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 All Australian Lat &amp; Long coord’s are south &amp; east</a:t>
            </a:r>
          </a:p>
        </p:txBody>
      </p:sp>
      <p:pic>
        <p:nvPicPr>
          <p:cNvPr id="551949" name="Picture 13" descr="U:\Ses\test\lat l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462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autoUpdateAnimBg="0"/>
      <p:bldP spid="551941" grpId="0" autoUpdateAnimBg="0"/>
      <p:bldP spid="551942" grpId="0" autoUpdateAnimBg="0"/>
      <p:bldP spid="5519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46482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Grid Coordinates</a:t>
            </a:r>
          </a:p>
        </p:txBody>
      </p:sp>
      <p:sp>
        <p:nvSpPr>
          <p:cNvPr id="414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39624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Used to accurately locate/position objects on a map.</a:t>
            </a:r>
          </a:p>
          <a:p>
            <a:pPr>
              <a:defRPr/>
            </a:pPr>
            <a:r>
              <a:rPr lang="en-AU" sz="2400" smtClean="0"/>
              <a:t>Two sets of numbered parallel lines (vertical &amp; horizontal) intersecting at right angles to form squares on a map.</a:t>
            </a:r>
          </a:p>
          <a:p>
            <a:pPr>
              <a:defRPr/>
            </a:pPr>
            <a:r>
              <a:rPr lang="en-AU" sz="2400" smtClean="0"/>
              <a:t>Superimposed over the map to provide a reference system.</a:t>
            </a:r>
          </a:p>
          <a:p>
            <a:pPr>
              <a:defRPr/>
            </a:pPr>
            <a:r>
              <a:rPr lang="en-AU" sz="2400" smtClean="0"/>
              <a:t>Grid squares are generally 1km</a:t>
            </a:r>
            <a:r>
              <a:rPr lang="en-AU" sz="2400" baseline="74000" smtClean="0"/>
              <a:t>2.</a:t>
            </a:r>
          </a:p>
          <a:p>
            <a:pPr>
              <a:defRPr/>
            </a:pPr>
            <a:r>
              <a:rPr lang="en-AU" sz="2400" smtClean="0"/>
              <a:t>Grid lines are defined as ‘Eastings’ &amp; ‘Northings.’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981200"/>
            <a:ext cx="3695700" cy="3962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600" smtClean="0"/>
              <a:t>99   00   01   02   03</a:t>
            </a:r>
          </a:p>
          <a:p>
            <a:pPr>
              <a:buFontTx/>
              <a:buNone/>
              <a:defRPr/>
            </a:pPr>
            <a:endParaRPr lang="en-AU" sz="2600" smtClean="0"/>
          </a:p>
          <a:p>
            <a:pPr>
              <a:buFontTx/>
              <a:buNone/>
              <a:defRPr/>
            </a:pPr>
            <a:r>
              <a:rPr lang="en-AU" sz="2600" smtClean="0"/>
              <a:t>        03</a:t>
            </a:r>
          </a:p>
          <a:p>
            <a:pPr>
              <a:buFontTx/>
              <a:buNone/>
              <a:defRPr/>
            </a:pPr>
            <a:r>
              <a:rPr lang="en-AU" sz="2600" smtClean="0"/>
              <a:t>        02</a:t>
            </a:r>
          </a:p>
          <a:p>
            <a:pPr>
              <a:buFontTx/>
              <a:buNone/>
              <a:defRPr/>
            </a:pPr>
            <a:r>
              <a:rPr lang="en-AU" sz="2600" smtClean="0"/>
              <a:t>        01</a:t>
            </a:r>
          </a:p>
          <a:p>
            <a:pPr>
              <a:buFontTx/>
              <a:buNone/>
              <a:defRPr/>
            </a:pPr>
            <a:r>
              <a:rPr lang="en-AU" sz="2600" smtClean="0"/>
              <a:t>        00</a:t>
            </a:r>
          </a:p>
          <a:p>
            <a:pPr>
              <a:buFontTx/>
              <a:buNone/>
              <a:defRPr/>
            </a:pPr>
            <a:r>
              <a:rPr lang="en-AU" sz="2600" smtClean="0"/>
              <a:t>        99</a:t>
            </a:r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22860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Cont’…</a:t>
            </a:r>
          </a:p>
        </p:txBody>
      </p:sp>
      <p:sp>
        <p:nvSpPr>
          <p:cNvPr id="408581" name="AutoShape 5"/>
          <p:cNvSpPr>
            <a:spLocks noChangeArrowheads="1"/>
          </p:cNvSpPr>
          <p:nvPr/>
        </p:nvSpPr>
        <p:spPr bwMode="auto">
          <a:xfrm>
            <a:off x="5105400" y="0"/>
            <a:ext cx="2286000" cy="1981200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</a:t>
            </a:r>
          </a:p>
          <a:p>
            <a:pPr>
              <a:buFontTx/>
              <a:buNone/>
            </a:pPr>
            <a:r>
              <a:rPr kumimoji="0" lang="en-US" sz="1600">
                <a:solidFill>
                  <a:srgbClr val="000000"/>
                </a:solidFill>
                <a:latin typeface="Garamond" pitchFamily="18" charset="0"/>
              </a:rPr>
              <a:t>Across first, then up</a:t>
            </a:r>
          </a:p>
          <a:p>
            <a:pPr>
              <a:buFontTx/>
              <a:buNone/>
            </a:pPr>
            <a:r>
              <a:rPr kumimoji="0" lang="en-US" sz="1600">
                <a:solidFill>
                  <a:srgbClr val="000000"/>
                </a:solidFill>
                <a:latin typeface="Garamond" pitchFamily="18" charset="0"/>
              </a:rPr>
              <a:t>Or</a:t>
            </a:r>
          </a:p>
          <a:p>
            <a:pPr>
              <a:buFontTx/>
              <a:buNone/>
            </a:pPr>
            <a:r>
              <a:rPr kumimoji="0" lang="en-US" sz="1600">
                <a:solidFill>
                  <a:srgbClr val="000000"/>
                </a:solidFill>
                <a:latin typeface="Garamond" pitchFamily="18" charset="0"/>
              </a:rPr>
              <a:t>E before N</a:t>
            </a:r>
            <a:endParaRPr kumimoji="0" lang="en-US" sz="16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3695700" cy="1981200"/>
          </a:xfrm>
        </p:spPr>
        <p:txBody>
          <a:bodyPr/>
          <a:lstStyle/>
          <a:p>
            <a:pPr>
              <a:defRPr/>
            </a:pPr>
            <a:r>
              <a:rPr lang="en-AU" smtClean="0"/>
              <a:t>Eastings are the vertical lines, numbered left to right.</a:t>
            </a:r>
            <a:r>
              <a:rPr lang="en-AU" sz="3000" smtClean="0"/>
              <a:t> </a:t>
            </a:r>
            <a:endParaRPr lang="en-AU" sz="2600" smtClean="0"/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>
            <a:off x="64008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70866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>
            <a:off x="77724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50292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0"/>
          <p:cNvSpPr>
            <a:spLocks noChangeShapeType="1"/>
          </p:cNvSpPr>
          <p:nvPr/>
        </p:nvSpPr>
        <p:spPr bwMode="auto">
          <a:xfrm>
            <a:off x="57150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89" name="AutoShape 13"/>
          <p:cNvSpPr>
            <a:spLocks noChangeArrowheads="1"/>
          </p:cNvSpPr>
          <p:nvPr/>
        </p:nvSpPr>
        <p:spPr bwMode="auto">
          <a:xfrm>
            <a:off x="4800600" y="2590800"/>
            <a:ext cx="3429000" cy="3810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6400800" y="3505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64008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64008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>
            <a:off x="6400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6400800" y="609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96" name="AutoShape 20"/>
          <p:cNvSpPr>
            <a:spLocks noChangeArrowheads="1"/>
          </p:cNvSpPr>
          <p:nvPr/>
        </p:nvSpPr>
        <p:spPr bwMode="auto">
          <a:xfrm>
            <a:off x="6553200" y="3352800"/>
            <a:ext cx="381000" cy="2895600"/>
          </a:xfrm>
          <a:prstGeom prst="upArrow">
            <a:avLst>
              <a:gd name="adj1" fmla="val 50000"/>
              <a:gd name="adj2" fmla="val 19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8597" name="Rectangle 21"/>
          <p:cNvSpPr>
            <a:spLocks noChangeArrowheads="1"/>
          </p:cNvSpPr>
          <p:nvPr/>
        </p:nvSpPr>
        <p:spPr bwMode="auto">
          <a:xfrm>
            <a:off x="914400" y="3352800"/>
            <a:ext cx="3695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Northings are the horizontal lines numbered bottom to top.</a:t>
            </a:r>
            <a:endParaRPr lang="en-AU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8598" name="Rectangle 22"/>
          <p:cNvSpPr>
            <a:spLocks noChangeArrowheads="1"/>
          </p:cNvSpPr>
          <p:nvPr/>
        </p:nvSpPr>
        <p:spPr bwMode="auto">
          <a:xfrm>
            <a:off x="914400" y="5410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Read ‘Eastings’ first, then ‘Northings’.</a:t>
            </a:r>
            <a:endParaRPr lang="en-AU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0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0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 animBg="1" autoUpdateAnimBg="0"/>
      <p:bldP spid="408579" grpId="0" build="p" autoUpdateAnimBg="0"/>
      <p:bldP spid="408589" grpId="0" animBg="1"/>
      <p:bldP spid="408596" grpId="0" animBg="1"/>
      <p:bldP spid="408597" grpId="0" build="p" autoUpdateAnimBg="0"/>
      <p:bldP spid="40859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AU" sz="2600" smtClean="0"/>
              <a:t>       11    12    13</a:t>
            </a:r>
          </a:p>
          <a:p>
            <a:pPr>
              <a:buFontTx/>
              <a:buNone/>
              <a:defRPr/>
            </a:pPr>
            <a:r>
              <a:rPr lang="en-AU" sz="2600" smtClean="0"/>
              <a:t>03</a:t>
            </a:r>
          </a:p>
          <a:p>
            <a:pPr>
              <a:buFontTx/>
              <a:buNone/>
              <a:defRPr/>
            </a:pPr>
            <a:r>
              <a:rPr lang="en-AU" sz="2600" smtClean="0"/>
              <a:t>02</a:t>
            </a:r>
          </a:p>
          <a:p>
            <a:pPr>
              <a:buFontTx/>
              <a:buNone/>
              <a:defRPr/>
            </a:pPr>
            <a:r>
              <a:rPr lang="en-AU" sz="2600" smtClean="0"/>
              <a:t>01</a:t>
            </a:r>
          </a:p>
          <a:p>
            <a:pPr>
              <a:buFontTx/>
              <a:buNone/>
              <a:defRPr/>
            </a:pPr>
            <a:r>
              <a:rPr lang="en-AU" sz="2600" smtClean="0"/>
              <a:t>00</a:t>
            </a: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6553200" y="3810000"/>
            <a:ext cx="746125" cy="59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AU" smtClean="0"/>
              <a:t>4 Figure Area References…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mtClean="0"/>
              <a:t>The co-ordinates represent the whole square, not just the single point.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AU" smtClean="0"/>
              <a:t>	E.G 1201 - represents 1km</a:t>
            </a:r>
            <a:r>
              <a:rPr lang="en-AU" baseline="74000" smtClean="0"/>
              <a:t>2</a:t>
            </a:r>
            <a:endParaRPr lang="en-AU" smtClean="0"/>
          </a:p>
          <a:p>
            <a:pPr>
              <a:lnSpc>
                <a:spcPct val="90000"/>
              </a:lnSpc>
              <a:defRPr/>
            </a:pPr>
            <a:r>
              <a:rPr lang="en-AU" smtClean="0"/>
              <a:t>Find ‘12 easting’ first.</a:t>
            </a:r>
          </a:p>
          <a:p>
            <a:pPr>
              <a:lnSpc>
                <a:spcPct val="90000"/>
              </a:lnSpc>
              <a:defRPr/>
            </a:pPr>
            <a:r>
              <a:rPr lang="en-AU" smtClean="0"/>
              <a:t>Find ‘01 northing’ second.</a:t>
            </a:r>
          </a:p>
        </p:txBody>
      </p:sp>
      <p:sp>
        <p:nvSpPr>
          <p:cNvPr id="31752" name="Line 5"/>
          <p:cNvSpPr>
            <a:spLocks noChangeShapeType="1"/>
          </p:cNvSpPr>
          <p:nvPr/>
        </p:nvSpPr>
        <p:spPr bwMode="auto">
          <a:xfrm>
            <a:off x="5791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6553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7"/>
          <p:cNvSpPr>
            <a:spLocks noChangeShapeType="1"/>
          </p:cNvSpPr>
          <p:nvPr/>
        </p:nvSpPr>
        <p:spPr bwMode="auto">
          <a:xfrm>
            <a:off x="7315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8"/>
          <p:cNvSpPr>
            <a:spLocks noChangeShapeType="1"/>
          </p:cNvSpPr>
          <p:nvPr/>
        </p:nvSpPr>
        <p:spPr bwMode="auto">
          <a:xfrm>
            <a:off x="5486400" y="3200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9"/>
          <p:cNvSpPr>
            <a:spLocks noChangeShapeType="1"/>
          </p:cNvSpPr>
          <p:nvPr/>
        </p:nvSpPr>
        <p:spPr bwMode="auto">
          <a:xfrm>
            <a:off x="54864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0"/>
          <p:cNvSpPr>
            <a:spLocks noChangeShapeType="1"/>
          </p:cNvSpPr>
          <p:nvPr/>
        </p:nvSpPr>
        <p:spPr bwMode="auto">
          <a:xfrm>
            <a:off x="54864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1"/>
          <p:cNvSpPr>
            <a:spLocks noChangeShapeType="1"/>
          </p:cNvSpPr>
          <p:nvPr/>
        </p:nvSpPr>
        <p:spPr bwMode="auto">
          <a:xfrm>
            <a:off x="5486400" y="5029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utoShape 12"/>
          <p:cNvSpPr>
            <a:spLocks noChangeArrowheads="1"/>
          </p:cNvSpPr>
          <p:nvPr/>
        </p:nvSpPr>
        <p:spPr bwMode="auto">
          <a:xfrm>
            <a:off x="6477000" y="3962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AutoShape 13"/>
          <p:cNvSpPr>
            <a:spLocks noChangeArrowheads="1"/>
          </p:cNvSpPr>
          <p:nvPr/>
        </p:nvSpPr>
        <p:spPr bwMode="auto">
          <a:xfrm>
            <a:off x="6019800" y="43434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2772" name="AutoShape 31"/>
          <p:cNvSpPr>
            <a:spLocks noChangeArrowheads="1"/>
          </p:cNvSpPr>
          <p:nvPr/>
        </p:nvSpPr>
        <p:spPr bwMode="auto">
          <a:xfrm>
            <a:off x="1892300" y="3581400"/>
            <a:ext cx="5461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35"/>
          <p:cNvSpPr>
            <a:spLocks noChangeArrowheads="1"/>
          </p:cNvSpPr>
          <p:nvPr/>
        </p:nvSpPr>
        <p:spPr bwMode="auto">
          <a:xfrm>
            <a:off x="2362200" y="3581400"/>
            <a:ext cx="546100" cy="533400"/>
          </a:xfrm>
          <a:prstGeom prst="flowChartConnector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752600"/>
            <a:ext cx="3810000" cy="2743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600" smtClean="0"/>
              <a:t>A 6 figure reference is  1/100th the size of a 4 figure reference.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endParaRPr lang="en-AU" sz="2200" smtClean="0"/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en-AU" sz="2200" smtClean="0"/>
              <a:t>E.G 122016 - represents 100m</a:t>
            </a:r>
            <a:r>
              <a:rPr lang="en-AU" sz="2000" baseline="74000" smtClean="0"/>
              <a:t>2</a:t>
            </a:r>
            <a:endParaRPr lang="en-AU" sz="2600" i="1" smtClean="0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2286000"/>
            <a:ext cx="3924300" cy="3657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600" smtClean="0"/>
              <a:t>         12                   13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2000" smtClean="0"/>
              <a:t>                 </a:t>
            </a:r>
            <a:r>
              <a:rPr lang="en-AU" sz="2100" smtClean="0"/>
              <a:t>1 2 3 4 5 6 7 8 9</a:t>
            </a:r>
            <a:endParaRPr lang="en-AU" sz="2000" smtClean="0"/>
          </a:p>
          <a:p>
            <a:pPr>
              <a:lnSpc>
                <a:spcPct val="10000"/>
              </a:lnSpc>
              <a:buFontTx/>
              <a:buNone/>
              <a:defRPr/>
            </a:pPr>
            <a:r>
              <a:rPr lang="en-AU" sz="2000" smtClean="0"/>
              <a:t> </a:t>
            </a:r>
            <a:r>
              <a:rPr lang="en-AU" sz="2600" smtClean="0"/>
              <a:t>02</a:t>
            </a:r>
            <a:endParaRPr lang="en-AU" sz="2000" smtClean="0"/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1800" smtClean="0"/>
              <a:t>           9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1800" smtClean="0"/>
              <a:t>           8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1800" smtClean="0"/>
              <a:t>           7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1800" smtClean="0"/>
              <a:t>           6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1800" smtClean="0"/>
              <a:t>           5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1800" smtClean="0"/>
              <a:t>           4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1800" smtClean="0"/>
              <a:t>           3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1800" smtClean="0"/>
              <a:t>           2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1800" smtClean="0"/>
              <a:t>           1</a:t>
            </a:r>
            <a:endParaRPr lang="en-AU" sz="2600" smtClean="0"/>
          </a:p>
          <a:p>
            <a:pPr>
              <a:lnSpc>
                <a:spcPct val="10000"/>
              </a:lnSpc>
              <a:buFontTx/>
              <a:buNone/>
              <a:defRPr/>
            </a:pPr>
            <a:r>
              <a:rPr lang="en-AU" sz="2600" smtClean="0"/>
              <a:t> 01</a:t>
            </a: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6962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6 &amp; 8 Figure Grid References…</a:t>
            </a:r>
          </a:p>
        </p:txBody>
      </p:sp>
      <p:sp>
        <p:nvSpPr>
          <p:cNvPr id="32777" name="Line 5"/>
          <p:cNvSpPr>
            <a:spLocks noChangeShapeType="1"/>
          </p:cNvSpPr>
          <p:nvPr/>
        </p:nvSpPr>
        <p:spPr bwMode="auto">
          <a:xfrm>
            <a:off x="6019800" y="2819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6"/>
          <p:cNvSpPr>
            <a:spLocks noChangeShapeType="1"/>
          </p:cNvSpPr>
          <p:nvPr/>
        </p:nvSpPr>
        <p:spPr bwMode="auto">
          <a:xfrm>
            <a:off x="5334000" y="3124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7"/>
          <p:cNvSpPr>
            <a:spLocks noChangeShapeType="1"/>
          </p:cNvSpPr>
          <p:nvPr/>
        </p:nvSpPr>
        <p:spPr bwMode="auto">
          <a:xfrm>
            <a:off x="5334000" y="5410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8"/>
          <p:cNvSpPr>
            <a:spLocks noChangeShapeType="1"/>
          </p:cNvSpPr>
          <p:nvPr/>
        </p:nvSpPr>
        <p:spPr bwMode="auto">
          <a:xfrm>
            <a:off x="62484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9"/>
          <p:cNvSpPr>
            <a:spLocks noChangeShapeType="1"/>
          </p:cNvSpPr>
          <p:nvPr/>
        </p:nvSpPr>
        <p:spPr bwMode="auto">
          <a:xfrm>
            <a:off x="64770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0"/>
          <p:cNvSpPr>
            <a:spLocks noChangeShapeType="1"/>
          </p:cNvSpPr>
          <p:nvPr/>
        </p:nvSpPr>
        <p:spPr bwMode="auto">
          <a:xfrm>
            <a:off x="67056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1"/>
          <p:cNvSpPr>
            <a:spLocks noChangeShapeType="1"/>
          </p:cNvSpPr>
          <p:nvPr/>
        </p:nvSpPr>
        <p:spPr bwMode="auto">
          <a:xfrm>
            <a:off x="69342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2"/>
          <p:cNvSpPr>
            <a:spLocks noChangeShapeType="1"/>
          </p:cNvSpPr>
          <p:nvPr/>
        </p:nvSpPr>
        <p:spPr bwMode="auto">
          <a:xfrm>
            <a:off x="71628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13"/>
          <p:cNvSpPr>
            <a:spLocks noChangeShapeType="1"/>
          </p:cNvSpPr>
          <p:nvPr/>
        </p:nvSpPr>
        <p:spPr bwMode="auto">
          <a:xfrm>
            <a:off x="73914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14"/>
          <p:cNvSpPr>
            <a:spLocks noChangeShapeType="1"/>
          </p:cNvSpPr>
          <p:nvPr/>
        </p:nvSpPr>
        <p:spPr bwMode="auto">
          <a:xfrm>
            <a:off x="76200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15"/>
          <p:cNvSpPr>
            <a:spLocks noChangeShapeType="1"/>
          </p:cNvSpPr>
          <p:nvPr/>
        </p:nvSpPr>
        <p:spPr bwMode="auto">
          <a:xfrm>
            <a:off x="78486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16"/>
          <p:cNvSpPr>
            <a:spLocks noChangeShapeType="1"/>
          </p:cNvSpPr>
          <p:nvPr/>
        </p:nvSpPr>
        <p:spPr bwMode="auto">
          <a:xfrm>
            <a:off x="80772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18"/>
          <p:cNvSpPr>
            <a:spLocks noChangeShapeType="1"/>
          </p:cNvSpPr>
          <p:nvPr/>
        </p:nvSpPr>
        <p:spPr bwMode="auto">
          <a:xfrm>
            <a:off x="8305800" y="2895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19"/>
          <p:cNvSpPr>
            <a:spLocks noChangeShapeType="1"/>
          </p:cNvSpPr>
          <p:nvPr/>
        </p:nvSpPr>
        <p:spPr bwMode="auto">
          <a:xfrm>
            <a:off x="6019800" y="3352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0"/>
          <p:cNvSpPr>
            <a:spLocks noChangeShapeType="1"/>
          </p:cNvSpPr>
          <p:nvPr/>
        </p:nvSpPr>
        <p:spPr bwMode="auto">
          <a:xfrm>
            <a:off x="6019800" y="3581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21"/>
          <p:cNvSpPr>
            <a:spLocks noChangeShapeType="1"/>
          </p:cNvSpPr>
          <p:nvPr/>
        </p:nvSpPr>
        <p:spPr bwMode="auto">
          <a:xfrm>
            <a:off x="60198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22"/>
          <p:cNvSpPr>
            <a:spLocks noChangeShapeType="1"/>
          </p:cNvSpPr>
          <p:nvPr/>
        </p:nvSpPr>
        <p:spPr bwMode="auto">
          <a:xfrm>
            <a:off x="6019800" y="4038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3"/>
          <p:cNvSpPr>
            <a:spLocks noChangeShapeType="1"/>
          </p:cNvSpPr>
          <p:nvPr/>
        </p:nvSpPr>
        <p:spPr bwMode="auto">
          <a:xfrm>
            <a:off x="6019800" y="4267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4"/>
          <p:cNvSpPr>
            <a:spLocks noChangeShapeType="1"/>
          </p:cNvSpPr>
          <p:nvPr/>
        </p:nvSpPr>
        <p:spPr bwMode="auto">
          <a:xfrm>
            <a:off x="6019800" y="4495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25"/>
          <p:cNvSpPr>
            <a:spLocks noChangeShapeType="1"/>
          </p:cNvSpPr>
          <p:nvPr/>
        </p:nvSpPr>
        <p:spPr bwMode="auto">
          <a:xfrm>
            <a:off x="60198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6"/>
          <p:cNvSpPr>
            <a:spLocks noChangeShapeType="1"/>
          </p:cNvSpPr>
          <p:nvPr/>
        </p:nvSpPr>
        <p:spPr bwMode="auto">
          <a:xfrm>
            <a:off x="60198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27"/>
          <p:cNvSpPr>
            <a:spLocks noChangeShapeType="1"/>
          </p:cNvSpPr>
          <p:nvPr/>
        </p:nvSpPr>
        <p:spPr bwMode="auto">
          <a:xfrm>
            <a:off x="6019800" y="5181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V="1">
            <a:off x="2133600" y="2514600"/>
            <a:ext cx="36576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V="1">
            <a:off x="2133600" y="2819400"/>
            <a:ext cx="4267200" cy="762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6"/>
          <p:cNvSpPr>
            <a:spLocks noChangeShapeType="1"/>
          </p:cNvSpPr>
          <p:nvPr/>
        </p:nvSpPr>
        <p:spPr bwMode="auto">
          <a:xfrm>
            <a:off x="2819400" y="4038600"/>
            <a:ext cx="1981200" cy="1295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7"/>
          <p:cNvSpPr>
            <a:spLocks noChangeShapeType="1"/>
          </p:cNvSpPr>
          <p:nvPr/>
        </p:nvSpPr>
        <p:spPr bwMode="auto">
          <a:xfrm flipV="1">
            <a:off x="2819400" y="40386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Rectangle 38"/>
          <p:cNvSpPr>
            <a:spLocks noChangeArrowheads="1"/>
          </p:cNvSpPr>
          <p:nvPr/>
        </p:nvSpPr>
        <p:spPr bwMode="auto">
          <a:xfrm>
            <a:off x="6477000" y="3810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64" name="Rectangle 40"/>
          <p:cNvSpPr>
            <a:spLocks noChangeArrowheads="1"/>
          </p:cNvSpPr>
          <p:nvPr/>
        </p:nvSpPr>
        <p:spPr bwMode="auto">
          <a:xfrm>
            <a:off x="914400" y="48006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8 Figure Grid References</a:t>
            </a:r>
          </a:p>
        </p:txBody>
      </p:sp>
      <p:sp>
        <p:nvSpPr>
          <p:cNvPr id="410665" name="Rectangle 41"/>
          <p:cNvSpPr>
            <a:spLocks noChangeArrowheads="1"/>
          </p:cNvSpPr>
          <p:nvPr/>
        </p:nvSpPr>
        <p:spPr bwMode="auto">
          <a:xfrm>
            <a:off x="914400" y="5943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64" grpId="0" autoUpdateAnimBg="0"/>
      <p:bldP spid="4106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20574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GPS…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41910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Global Positioning System </a:t>
            </a:r>
            <a:r>
              <a:rPr lang="en-AU" sz="1800" smtClean="0"/>
              <a:t>(satellite based navigation)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smtClean="0"/>
              <a:t>Features included: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smtClean="0"/>
              <a:t>Your position on the Earth’s surface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smtClean="0"/>
              <a:t>Your current height - ASL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smtClean="0"/>
              <a:t>Your speed and direction of travel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smtClean="0"/>
              <a:t>Lat/Long or UTM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smtClean="0"/>
              <a:t>Different world datums</a:t>
            </a:r>
          </a:p>
          <a:p>
            <a:pPr lvl="3">
              <a:lnSpc>
                <a:spcPct val="90000"/>
              </a:lnSpc>
              <a:defRPr/>
            </a:pPr>
            <a:r>
              <a:rPr lang="en-AU" sz="1600" smtClean="0"/>
              <a:t>WGS84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Developed by US Defence system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Uses 24 satellites orbiting the Earth twice a day</a:t>
            </a:r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14400"/>
            <a:ext cx="4076700" cy="548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300" smtClean="0"/>
              <a:t>Signal doesn’t penetrate  buildings or thick scrub.</a:t>
            </a:r>
          </a:p>
          <a:p>
            <a:pPr>
              <a:lnSpc>
                <a:spcPct val="90000"/>
              </a:lnSpc>
              <a:defRPr/>
            </a:pPr>
            <a:r>
              <a:rPr lang="en-AU" sz="2300" smtClean="0"/>
              <a:t>Uses triangulation principle to pinpoint location.</a:t>
            </a:r>
          </a:p>
          <a:p>
            <a:pPr>
              <a:lnSpc>
                <a:spcPct val="90000"/>
              </a:lnSpc>
              <a:defRPr/>
            </a:pPr>
            <a:r>
              <a:rPr lang="en-AU" sz="2300" smtClean="0"/>
              <a:t>Minimum of 4 satellites are needed for an accurate 3D position</a:t>
            </a:r>
          </a:p>
          <a:p>
            <a:pPr>
              <a:lnSpc>
                <a:spcPct val="90000"/>
              </a:lnSpc>
              <a:defRPr/>
            </a:pPr>
            <a:r>
              <a:rPr lang="en-AU" sz="2300" smtClean="0"/>
              <a:t>Typical accuracy is within 30m - 95% of the time</a:t>
            </a:r>
          </a:p>
          <a:p>
            <a:pPr>
              <a:lnSpc>
                <a:spcPct val="90000"/>
              </a:lnSpc>
              <a:defRPr/>
            </a:pPr>
            <a:r>
              <a:rPr lang="en-AU" sz="2300" smtClean="0"/>
              <a:t>Interfaces with your PC and mapping software</a:t>
            </a:r>
          </a:p>
          <a:p>
            <a:pPr>
              <a:lnSpc>
                <a:spcPct val="90000"/>
              </a:lnSpc>
              <a:defRPr/>
            </a:pPr>
            <a:r>
              <a:rPr lang="en-US" sz="2300" smtClean="0"/>
              <a:t>Consult users guide for operating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6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6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6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465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  <p:bldP spid="46592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6019800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Presentation  Overview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Types of maps used within SES</a:t>
            </a:r>
          </a:p>
          <a:p>
            <a:pPr>
              <a:defRPr/>
            </a:pPr>
            <a:r>
              <a:rPr lang="en-US" smtClean="0"/>
              <a:t>How to use various maps</a:t>
            </a:r>
          </a:p>
          <a:p>
            <a:pPr lvl="1">
              <a:defRPr/>
            </a:pPr>
            <a:r>
              <a:rPr lang="en-US" sz="1800" smtClean="0"/>
              <a:t>Scale, Grid references, Ground shape, Gradient etc</a:t>
            </a:r>
          </a:p>
          <a:p>
            <a:pPr>
              <a:defRPr/>
            </a:pPr>
            <a:r>
              <a:rPr lang="en-US" smtClean="0"/>
              <a:t>Compasses &amp; Bearings</a:t>
            </a:r>
          </a:p>
          <a:p>
            <a:pPr>
              <a:defRPr/>
            </a:pPr>
            <a:r>
              <a:rPr lang="en-US" smtClean="0"/>
              <a:t>Cross country navigation</a:t>
            </a:r>
          </a:p>
          <a:p>
            <a:pPr>
              <a:defRPr/>
            </a:pPr>
            <a:r>
              <a:rPr lang="en-US" smtClean="0"/>
              <a:t>Remote area preparedness </a:t>
            </a:r>
            <a:r>
              <a:rPr lang="en-US" sz="2400" smtClean="0"/>
              <a:t>– (supplement)</a:t>
            </a:r>
            <a:endParaRPr lang="en-A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Universal Grid References…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38200"/>
            <a:ext cx="4953000" cy="5638800"/>
          </a:xfrm>
        </p:spPr>
        <p:txBody>
          <a:bodyPr/>
          <a:lstStyle/>
          <a:p>
            <a:pPr>
              <a:defRPr/>
            </a:pPr>
            <a:r>
              <a:rPr lang="en-AU" sz="2000" smtClean="0"/>
              <a:t>Also known as UTM –             Universal transverse Mercator</a:t>
            </a:r>
          </a:p>
          <a:p>
            <a:pPr>
              <a:defRPr/>
            </a:pPr>
            <a:r>
              <a:rPr lang="en-AU" sz="2000" smtClean="0"/>
              <a:t>A grid system is superimposed over the world map.</a:t>
            </a:r>
          </a:p>
          <a:p>
            <a:pPr>
              <a:defRPr/>
            </a:pPr>
            <a:r>
              <a:rPr lang="en-AU" sz="2000" smtClean="0"/>
              <a:t>Each square is uniquely identified. E.G 56h</a:t>
            </a:r>
          </a:p>
          <a:p>
            <a:pPr>
              <a:defRPr/>
            </a:pPr>
            <a:r>
              <a:rPr lang="en-AU" sz="2000" smtClean="0"/>
              <a:t>Every square is further bisected by another 100 squares. E.G 56hlh</a:t>
            </a:r>
          </a:p>
          <a:p>
            <a:pPr>
              <a:defRPr/>
            </a:pPr>
            <a:r>
              <a:rPr lang="en-AU" sz="2000" smtClean="0"/>
              <a:t>So forth until the squares are bisected into 100sq metres.</a:t>
            </a:r>
            <a:endParaRPr lang="en-AU" sz="2000" baseline="64000" smtClean="0"/>
          </a:p>
          <a:p>
            <a:pPr>
              <a:defRPr/>
            </a:pPr>
            <a:r>
              <a:rPr lang="en-AU" sz="2000" smtClean="0"/>
              <a:t>E.G	56hlh10</a:t>
            </a:r>
          </a:p>
          <a:p>
            <a:pPr lvl="2">
              <a:buFontTx/>
              <a:buNone/>
              <a:defRPr/>
            </a:pPr>
            <a:r>
              <a:rPr lang="en-AU" sz="2000" smtClean="0"/>
              <a:t>56hlh1201</a:t>
            </a:r>
          </a:p>
          <a:p>
            <a:pPr lvl="2">
              <a:buFontTx/>
              <a:buNone/>
              <a:defRPr/>
            </a:pPr>
            <a:r>
              <a:rPr lang="en-AU" sz="2000" smtClean="0"/>
              <a:t>56hlh122016</a:t>
            </a:r>
            <a:endParaRPr lang="en-AU" sz="1800" smtClean="0"/>
          </a:p>
        </p:txBody>
      </p:sp>
      <p:pic>
        <p:nvPicPr>
          <p:cNvPr id="411653" name="Picture 5" descr="U:\Ses\images\grid z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409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55" name="Picture 7" descr="A:\gri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8423275" y="2857500"/>
            <a:ext cx="24765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41910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Ground Shape…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3695700" cy="4800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Allows the user to visualise the surroundings</a:t>
            </a:r>
          </a:p>
          <a:p>
            <a:pPr>
              <a:defRPr/>
            </a:pPr>
            <a:r>
              <a:rPr lang="en-AU" sz="2600" smtClean="0"/>
              <a:t>Ground shape is referred to as relief.</a:t>
            </a:r>
          </a:p>
          <a:p>
            <a:pPr>
              <a:defRPr/>
            </a:pPr>
            <a:r>
              <a:rPr lang="en-AU" sz="2600" smtClean="0"/>
              <a:t>Relief can be shown as:</a:t>
            </a:r>
          </a:p>
          <a:p>
            <a:pPr lvl="1">
              <a:defRPr/>
            </a:pPr>
            <a:r>
              <a:rPr lang="en-AU" sz="2200" smtClean="0"/>
              <a:t>Hachures</a:t>
            </a:r>
          </a:p>
          <a:p>
            <a:pPr lvl="1">
              <a:defRPr/>
            </a:pPr>
            <a:r>
              <a:rPr lang="en-AU" sz="2200" smtClean="0"/>
              <a:t>Hill shading &amp;</a:t>
            </a:r>
          </a:p>
          <a:p>
            <a:pPr lvl="1">
              <a:defRPr/>
            </a:pPr>
            <a:r>
              <a:rPr lang="en-AU" sz="2200" smtClean="0"/>
              <a:t>Contours</a:t>
            </a: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2767013" y="2490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1690688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8" name="Rectangle 13"/>
          <p:cNvSpPr>
            <a:spLocks noChangeArrowheads="1"/>
          </p:cNvSpPr>
          <p:nvPr/>
        </p:nvSpPr>
        <p:spPr bwMode="auto">
          <a:xfrm>
            <a:off x="1690688" y="192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2689" name="Picture 17" descr="U:\Ses\test\cont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3528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90" name="Picture 18" descr="U:\Ses\test\hachu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3352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91" name="Picture 19" descr="U:\Ses\test\sha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3528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30480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Contours…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3695700" cy="4419600"/>
          </a:xfrm>
        </p:spPr>
        <p:txBody>
          <a:bodyPr/>
          <a:lstStyle/>
          <a:p>
            <a:pPr>
              <a:defRPr/>
            </a:pPr>
            <a:r>
              <a:rPr lang="en-AU" sz="3000" smtClean="0"/>
              <a:t>A contour is a line that joins points of equal elevation</a:t>
            </a:r>
          </a:p>
          <a:p>
            <a:pPr>
              <a:defRPr/>
            </a:pPr>
            <a:r>
              <a:rPr lang="en-AU" sz="3000" smtClean="0"/>
              <a:t>Contour interval is the vertical distance between contour lines</a:t>
            </a:r>
          </a:p>
          <a:p>
            <a:pPr>
              <a:defRPr/>
            </a:pPr>
            <a:r>
              <a:rPr lang="en-AU" sz="3000" smtClean="0"/>
              <a:t>See legend for contour interval</a:t>
            </a:r>
            <a:endParaRPr lang="en-AU" sz="2600" smtClean="0"/>
          </a:p>
        </p:txBody>
      </p:sp>
      <p:pic>
        <p:nvPicPr>
          <p:cNvPr id="36870" name="Picture 11" descr="U:\Ses\images\cont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671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1054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Contour Patterns…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4724400" cy="54864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Contour lines close together show steep slopes</a:t>
            </a:r>
          </a:p>
          <a:p>
            <a:pPr>
              <a:defRPr/>
            </a:pPr>
            <a:r>
              <a:rPr lang="en-AU" sz="2400" smtClean="0"/>
              <a:t>Contour lines far apart show gentle slopes</a:t>
            </a:r>
          </a:p>
          <a:p>
            <a:pPr>
              <a:defRPr/>
            </a:pPr>
            <a:r>
              <a:rPr lang="en-AU" sz="2400" smtClean="0"/>
              <a:t>Contour lines evenly spaced show uniform slope</a:t>
            </a:r>
          </a:p>
          <a:p>
            <a:pPr>
              <a:defRPr/>
            </a:pPr>
            <a:r>
              <a:rPr lang="en-AU" sz="2400" smtClean="0"/>
              <a:t>If the spacing decreases when going from high to low, the slope is convex</a:t>
            </a:r>
          </a:p>
          <a:p>
            <a:pPr>
              <a:defRPr/>
            </a:pPr>
            <a:r>
              <a:rPr lang="en-AU" sz="2400" smtClean="0"/>
              <a:t>If the spacing increases when going from high to low, the slope is concave</a:t>
            </a:r>
            <a:endParaRPr lang="en-AU" sz="2600" smtClean="0"/>
          </a:p>
        </p:txBody>
      </p:sp>
      <p:pic>
        <p:nvPicPr>
          <p:cNvPr id="37894" name="Picture 5" descr="U:\Ses\images\contour l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5052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39624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Land Features…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4000500" cy="5105400"/>
          </a:xfrm>
        </p:spPr>
        <p:txBody>
          <a:bodyPr/>
          <a:lstStyle/>
          <a:p>
            <a:pPr>
              <a:defRPr/>
            </a:pPr>
            <a:r>
              <a:rPr lang="en-AU" sz="2000" smtClean="0"/>
              <a:t>Representation of height</a:t>
            </a:r>
          </a:p>
          <a:p>
            <a:pPr lvl="1">
              <a:defRPr/>
            </a:pPr>
            <a:r>
              <a:rPr lang="en-AU" sz="2000" smtClean="0"/>
              <a:t>Bench mark, trig station, spot height</a:t>
            </a:r>
            <a:endParaRPr lang="en-AU" sz="2400" smtClean="0"/>
          </a:p>
          <a:p>
            <a:pPr>
              <a:defRPr/>
            </a:pPr>
            <a:r>
              <a:rPr lang="en-AU" sz="2000" smtClean="0"/>
              <a:t>Physical features</a:t>
            </a:r>
          </a:p>
          <a:p>
            <a:pPr lvl="1">
              <a:defRPr/>
            </a:pPr>
            <a:r>
              <a:rPr lang="en-AU" sz="2000" smtClean="0"/>
              <a:t>Knoll</a:t>
            </a:r>
          </a:p>
          <a:p>
            <a:pPr lvl="1">
              <a:defRPr/>
            </a:pPr>
            <a:r>
              <a:rPr lang="en-AU" sz="2000" smtClean="0"/>
              <a:t>Saddle</a:t>
            </a:r>
          </a:p>
          <a:p>
            <a:pPr lvl="1">
              <a:defRPr/>
            </a:pPr>
            <a:r>
              <a:rPr lang="en-AU" sz="2000" smtClean="0"/>
              <a:t>Spur, ridge</a:t>
            </a:r>
          </a:p>
          <a:p>
            <a:pPr lvl="1">
              <a:defRPr/>
            </a:pPr>
            <a:r>
              <a:rPr lang="en-AU" sz="2000" smtClean="0"/>
              <a:t>Valley, gorge</a:t>
            </a:r>
          </a:p>
          <a:p>
            <a:pPr lvl="1">
              <a:defRPr/>
            </a:pPr>
            <a:r>
              <a:rPr lang="en-AU" sz="2000" smtClean="0"/>
              <a:t>Escarpment</a:t>
            </a:r>
          </a:p>
          <a:p>
            <a:pPr lvl="1">
              <a:defRPr/>
            </a:pPr>
            <a:r>
              <a:rPr lang="en-AU" sz="2000" smtClean="0"/>
              <a:t>Re-entrant</a:t>
            </a:r>
          </a:p>
          <a:p>
            <a:pPr lvl="1">
              <a:defRPr/>
            </a:pPr>
            <a:r>
              <a:rPr lang="en-AU" sz="2000" smtClean="0"/>
              <a:t>Crest</a:t>
            </a:r>
          </a:p>
          <a:p>
            <a:pPr lvl="1">
              <a:defRPr/>
            </a:pPr>
            <a:r>
              <a:rPr lang="en-AU" sz="2000" smtClean="0"/>
              <a:t>Plateau</a:t>
            </a:r>
          </a:p>
        </p:txBody>
      </p:sp>
      <p:pic>
        <p:nvPicPr>
          <p:cNvPr id="427014" name="Picture 6" descr="A:\ridge sp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1768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6" name="Picture 8" descr="A:\sad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514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8" name="Picture 10" descr="U:\Ses\test\land featu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4196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2971800" cy="457200"/>
          </a:xfrm>
        </p:spPr>
        <p:txBody>
          <a:bodyPr/>
          <a:lstStyle/>
          <a:p>
            <a:pPr>
              <a:defRPr/>
            </a:pPr>
            <a:r>
              <a:rPr lang="en-AU" smtClean="0"/>
              <a:t>Gradient…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562600" cy="1828800"/>
          </a:xfrm>
        </p:spPr>
        <p:txBody>
          <a:bodyPr/>
          <a:lstStyle/>
          <a:p>
            <a:pPr>
              <a:defRPr/>
            </a:pPr>
            <a:r>
              <a:rPr lang="en-AU" sz="2200" smtClean="0"/>
              <a:t>A method of expressing ground slope.</a:t>
            </a:r>
          </a:p>
          <a:p>
            <a:pPr>
              <a:defRPr/>
            </a:pPr>
            <a:r>
              <a:rPr lang="en-AU" sz="2200" smtClean="0"/>
              <a:t>Gradient = </a:t>
            </a:r>
            <a:r>
              <a:rPr lang="en-AU" sz="2200" u="sng" smtClean="0"/>
              <a:t>Contour interval</a:t>
            </a:r>
            <a:r>
              <a:rPr lang="en-AU" sz="2200" smtClean="0"/>
              <a:t> (height)</a:t>
            </a:r>
            <a:endParaRPr lang="en-AU" sz="2200" u="sng" smtClean="0"/>
          </a:p>
          <a:p>
            <a:pPr lvl="1">
              <a:buFontTx/>
              <a:buNone/>
              <a:defRPr/>
            </a:pPr>
            <a:r>
              <a:rPr lang="en-AU" sz="2000" smtClean="0"/>
              <a:t>                </a:t>
            </a:r>
            <a:r>
              <a:rPr lang="en-AU" sz="3200" baseline="42000" smtClean="0"/>
              <a:t>Horizontal Distance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771775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381000" y="2286000"/>
            <a:ext cx="632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6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1:10 = 1 unit up or down / 10 units across.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1:1 is a 45</a:t>
            </a:r>
            <a:r>
              <a:rPr lang="en-AU" sz="2000" baseline="74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Simplify to smallest fraction = </a:t>
            </a:r>
            <a:r>
              <a:rPr lang="en-AU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=  </a:t>
            </a:r>
            <a:r>
              <a:rPr lang="en-AU" sz="2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=  1:6</a:t>
            </a:r>
            <a:endParaRPr lang="en-AU" sz="20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None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		   </a:t>
            </a:r>
            <a:r>
              <a:rPr lang="en-AU" sz="2400" baseline="46000">
                <a:effectLst>
                  <a:outerShdw blurRad="38100" dist="38100" dir="2700000" algn="tl">
                    <a:srgbClr val="000000"/>
                  </a:outerShdw>
                </a:effectLst>
              </a:rPr>
              <a:t>120       6</a:t>
            </a:r>
          </a:p>
        </p:txBody>
      </p:sp>
      <p:pic>
        <p:nvPicPr>
          <p:cNvPr id="428041" name="Picture 9" descr="U:\Ses\test\grad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8674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09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086600" cy="685800"/>
          </a:xfrm>
        </p:spPr>
        <p:txBody>
          <a:bodyPr/>
          <a:lstStyle/>
          <a:p>
            <a:pPr>
              <a:defRPr/>
            </a:pPr>
            <a:r>
              <a:rPr lang="en-AU" sz="4000" smtClean="0"/>
              <a:t>Intervisibility</a:t>
            </a:r>
            <a:r>
              <a:rPr lang="en-AU" sz="2400" smtClean="0"/>
              <a:t> – Line of sight</a:t>
            </a:r>
            <a:endParaRPr lang="en-AU" sz="4000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2362200" cy="38100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Used to determine the location of radio repeaters (particularly VHF) &amp; fire lookout towers</a:t>
            </a:r>
          </a:p>
        </p:txBody>
      </p:sp>
      <p:sp>
        <p:nvSpPr>
          <p:cNvPr id="40966" name="Rectangle 42"/>
          <p:cNvSpPr>
            <a:spLocks noChangeArrowheads="1"/>
          </p:cNvSpPr>
          <p:nvPr/>
        </p:nvSpPr>
        <p:spPr bwMode="auto">
          <a:xfrm>
            <a:off x="1695450" y="581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9100" name="Rectangle 44"/>
          <p:cNvSpPr>
            <a:spLocks noChangeArrowheads="1"/>
          </p:cNvSpPr>
          <p:nvPr/>
        </p:nvSpPr>
        <p:spPr bwMode="auto">
          <a:xfrm>
            <a:off x="762000" y="56388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endParaRPr lang="en-A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68" name="Picture 48" descr="U:\Ses\test\line of s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594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19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296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3429000" cy="762000"/>
          </a:xfrm>
        </p:spPr>
        <p:txBody>
          <a:bodyPr/>
          <a:lstStyle/>
          <a:p>
            <a:pPr>
              <a:defRPr/>
            </a:pPr>
            <a:r>
              <a:rPr lang="en-AU" sz="4000" smtClean="0"/>
              <a:t>Map Enlarging</a:t>
            </a:r>
          </a:p>
        </p:txBody>
      </p:sp>
      <p:sp>
        <p:nvSpPr>
          <p:cNvPr id="552963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AU" sz="2800" smtClean="0"/>
              <a:t>Map enlarging produces a portion of map at a larger scale. (see learners guide)</a:t>
            </a:r>
          </a:p>
        </p:txBody>
      </p:sp>
      <p:pic>
        <p:nvPicPr>
          <p:cNvPr id="552966" name="Picture 3078" descr="U:\Ses\test\en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3938"/>
            <a:ext cx="78486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3276600" cy="11430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Compass…</a:t>
            </a:r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4648200" cy="5105400"/>
          </a:xfrm>
        </p:spPr>
        <p:txBody>
          <a:bodyPr/>
          <a:lstStyle/>
          <a:p>
            <a:pPr>
              <a:defRPr/>
            </a:pPr>
            <a:r>
              <a:rPr lang="en-AU" smtClean="0"/>
              <a:t>Degree system - </a:t>
            </a:r>
            <a:r>
              <a:rPr lang="en-AU" sz="2000" smtClean="0"/>
              <a:t>(360</a:t>
            </a:r>
            <a:r>
              <a:rPr lang="en-AU" sz="2000" baseline="50000" smtClean="0"/>
              <a:t>0</a:t>
            </a:r>
            <a:r>
              <a:rPr lang="en-AU" sz="2000" smtClean="0"/>
              <a:t> circle)</a:t>
            </a:r>
          </a:p>
          <a:p>
            <a:pPr lvl="1">
              <a:defRPr/>
            </a:pPr>
            <a:r>
              <a:rPr lang="en-AU" sz="2800" smtClean="0"/>
              <a:t>North = 0/360</a:t>
            </a:r>
            <a:r>
              <a:rPr lang="en-AU" sz="1800" baseline="50000" smtClean="0"/>
              <a:t>0</a:t>
            </a:r>
            <a:endParaRPr lang="en-AU" sz="2800" smtClean="0"/>
          </a:p>
          <a:p>
            <a:pPr lvl="1">
              <a:defRPr/>
            </a:pPr>
            <a:r>
              <a:rPr lang="en-AU" sz="2800" smtClean="0"/>
              <a:t>South = 180</a:t>
            </a:r>
            <a:r>
              <a:rPr lang="en-AU" sz="1800" baseline="50000" smtClean="0"/>
              <a:t>0</a:t>
            </a:r>
            <a:endParaRPr lang="en-AU" sz="2800" smtClean="0"/>
          </a:p>
          <a:p>
            <a:pPr lvl="1">
              <a:defRPr/>
            </a:pPr>
            <a:r>
              <a:rPr lang="en-AU" sz="2800" smtClean="0"/>
              <a:t>East   = 90</a:t>
            </a:r>
            <a:r>
              <a:rPr lang="en-AU" sz="1800" baseline="50000" smtClean="0"/>
              <a:t>0</a:t>
            </a:r>
            <a:endParaRPr lang="en-AU" sz="2800" smtClean="0"/>
          </a:p>
          <a:p>
            <a:pPr lvl="1">
              <a:defRPr/>
            </a:pPr>
            <a:r>
              <a:rPr lang="en-AU" sz="2800" smtClean="0"/>
              <a:t>West  = 270</a:t>
            </a:r>
            <a:r>
              <a:rPr lang="en-AU" sz="1800" baseline="50000" smtClean="0"/>
              <a:t>0</a:t>
            </a:r>
            <a:endParaRPr lang="en-AU" sz="2800" smtClean="0"/>
          </a:p>
          <a:p>
            <a:pPr>
              <a:defRPr/>
            </a:pPr>
            <a:r>
              <a:rPr lang="en-AU" smtClean="0"/>
              <a:t>Cardinal points</a:t>
            </a:r>
          </a:p>
          <a:p>
            <a:pPr lvl="1">
              <a:defRPr/>
            </a:pPr>
            <a:r>
              <a:rPr lang="en-AU" sz="2800" smtClean="0"/>
              <a:t>32 in total, </a:t>
            </a:r>
          </a:p>
          <a:p>
            <a:pPr lvl="1">
              <a:defRPr/>
            </a:pPr>
            <a:r>
              <a:rPr lang="en-AU" sz="2800" smtClean="0"/>
              <a:t>only 16 are used.</a:t>
            </a:r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3748088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2861" name="Picture 13" descr="U:\Ses\test\compa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0845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403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300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32004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Bearings…</a:t>
            </a:r>
          </a:p>
        </p:txBody>
      </p:sp>
      <p:sp>
        <p:nvSpPr>
          <p:cNvPr id="43009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267200" cy="57150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The p</a:t>
            </a:r>
            <a:r>
              <a:rPr lang="en-AU" smtClean="0"/>
              <a:t>urpose of a bearing is to give an accurate indication of direction from one point to another.</a:t>
            </a:r>
          </a:p>
          <a:p>
            <a:pPr>
              <a:defRPr/>
            </a:pPr>
            <a:r>
              <a:rPr lang="en-AU" b="1" i="1" smtClean="0">
                <a:solidFill>
                  <a:schemeClr val="accent1"/>
                </a:solidFill>
              </a:rPr>
              <a:t>Simply, a bearing is an angle.</a:t>
            </a:r>
          </a:p>
          <a:p>
            <a:pPr>
              <a:defRPr/>
            </a:pPr>
            <a:r>
              <a:rPr lang="en-AU" smtClean="0"/>
              <a:t>It is the angle measured clockwise from a fixed zero line, generally north.</a:t>
            </a:r>
          </a:p>
        </p:txBody>
      </p:sp>
      <p:sp>
        <p:nvSpPr>
          <p:cNvPr id="430098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914400"/>
            <a:ext cx="4267200" cy="548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mtClean="0"/>
              <a:t>Grid bearings</a:t>
            </a:r>
            <a:endParaRPr lang="en-AU" sz="2600" smtClean="0"/>
          </a:p>
          <a:p>
            <a:pPr lvl="1">
              <a:lnSpc>
                <a:spcPct val="90000"/>
              </a:lnSpc>
              <a:defRPr/>
            </a:pPr>
            <a:r>
              <a:rPr lang="en-AU" sz="2600" smtClean="0"/>
              <a:t>Used when bearings are taken from or to the map.</a:t>
            </a:r>
            <a:endParaRPr lang="en-AU" sz="2200" smtClean="0"/>
          </a:p>
          <a:p>
            <a:pPr>
              <a:lnSpc>
                <a:spcPct val="90000"/>
              </a:lnSpc>
              <a:defRPr/>
            </a:pPr>
            <a:r>
              <a:rPr lang="en-AU" smtClean="0"/>
              <a:t>Magnetic bearings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600" smtClean="0"/>
              <a:t>Used in conjunction with a compass. This type of bearing is for field operation.</a:t>
            </a:r>
            <a:endParaRPr lang="en-AU" smtClean="0"/>
          </a:p>
          <a:p>
            <a:pPr>
              <a:lnSpc>
                <a:spcPct val="90000"/>
              </a:lnSpc>
              <a:defRPr/>
            </a:pPr>
            <a:r>
              <a:rPr lang="en-AU" smtClean="0"/>
              <a:t>Bearings are measured using a protractor or compass.</a:t>
            </a:r>
            <a:endParaRPr lang="en-AU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0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30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3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3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30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30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30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7" grpId="0" build="p" autoUpdateAnimBg="0"/>
      <p:bldP spid="4300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Aim of Map Reading...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19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 navigate &amp; recognise features on the ground &amp; map.</a:t>
            </a:r>
          </a:p>
          <a:p>
            <a:pPr>
              <a:defRPr/>
            </a:pPr>
            <a:r>
              <a:rPr lang="en-US" smtClean="0"/>
              <a:t>To picture the ground even though it hasn’t been seen, and.</a:t>
            </a:r>
          </a:p>
          <a:p>
            <a:pPr>
              <a:defRPr/>
            </a:pPr>
            <a:r>
              <a:rPr lang="en-US" smtClean="0"/>
              <a:t>To understand and pass information quickly.</a:t>
            </a:r>
          </a:p>
          <a:p>
            <a:pPr>
              <a:defRPr/>
            </a:pPr>
            <a:r>
              <a:rPr lang="en-US" smtClean="0"/>
              <a:t>Determine and plan a safe route.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50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Bearings - Cont’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2895600" cy="525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200" smtClean="0"/>
              <a:t>        N</a:t>
            </a:r>
          </a:p>
          <a:p>
            <a:pPr>
              <a:buFontTx/>
              <a:buNone/>
              <a:defRPr/>
            </a:pPr>
            <a:r>
              <a:rPr lang="en-AU" sz="2200" smtClean="0"/>
              <a:t>                   A</a:t>
            </a:r>
          </a:p>
          <a:p>
            <a:pPr>
              <a:buFontTx/>
              <a:buNone/>
              <a:defRPr/>
            </a:pPr>
            <a:r>
              <a:rPr lang="en-AU" sz="2200" smtClean="0"/>
              <a:t>           </a:t>
            </a:r>
            <a:r>
              <a:rPr lang="en-AU" sz="1800" smtClean="0"/>
              <a:t>37</a:t>
            </a:r>
            <a:r>
              <a:rPr lang="en-AU" sz="2200" smtClean="0"/>
              <a:t>      </a:t>
            </a:r>
          </a:p>
          <a:p>
            <a:pPr>
              <a:buFontTx/>
              <a:buNone/>
              <a:defRPr/>
            </a:pPr>
            <a:endParaRPr lang="en-AU" sz="2200" smtClean="0"/>
          </a:p>
          <a:p>
            <a:pPr>
              <a:buFontTx/>
              <a:buNone/>
              <a:defRPr/>
            </a:pPr>
            <a:r>
              <a:rPr lang="en-AU" sz="2200" smtClean="0"/>
              <a:t>       0</a:t>
            </a:r>
          </a:p>
          <a:p>
            <a:pPr>
              <a:buFontTx/>
              <a:buNone/>
              <a:defRPr/>
            </a:pPr>
            <a:r>
              <a:rPr lang="en-AU" sz="2200" smtClean="0"/>
              <a:t>               N</a:t>
            </a:r>
          </a:p>
          <a:p>
            <a:pPr>
              <a:buFontTx/>
              <a:buNone/>
              <a:defRPr/>
            </a:pPr>
            <a:endParaRPr lang="en-AU" sz="2200" smtClean="0"/>
          </a:p>
          <a:p>
            <a:pPr>
              <a:buFontTx/>
              <a:buNone/>
              <a:defRPr/>
            </a:pPr>
            <a:endParaRPr lang="en-AU" sz="2200" smtClean="0"/>
          </a:p>
          <a:p>
            <a:pPr>
              <a:buFontTx/>
              <a:buNone/>
              <a:defRPr/>
            </a:pPr>
            <a:r>
              <a:rPr lang="en-AU" sz="2200" smtClean="0"/>
              <a:t>                   </a:t>
            </a:r>
            <a:r>
              <a:rPr lang="en-AU" sz="1800" smtClean="0"/>
              <a:t>75</a:t>
            </a:r>
            <a:r>
              <a:rPr lang="en-AU" sz="2200" smtClean="0"/>
              <a:t>       b</a:t>
            </a:r>
          </a:p>
          <a:p>
            <a:pPr>
              <a:buFontTx/>
              <a:buNone/>
              <a:defRPr/>
            </a:pPr>
            <a:r>
              <a:rPr lang="en-AU" sz="2200" smtClean="0"/>
              <a:t>               0</a:t>
            </a: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990600"/>
            <a:ext cx="5410200" cy="548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AU" sz="2200" smtClean="0"/>
              <a:t>                             N</a:t>
            </a:r>
            <a:r>
              <a:rPr lang="en-AU" sz="2600" smtClean="0"/>
              <a:t>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AU" sz="2200" smtClean="0"/>
              <a:t>                                        A</a:t>
            </a:r>
            <a:endParaRPr lang="en-AU" sz="2600" smtClean="0"/>
          </a:p>
          <a:p>
            <a:pPr algn="ctr">
              <a:lnSpc>
                <a:spcPct val="0"/>
              </a:lnSpc>
              <a:buFontTx/>
              <a:buNone/>
              <a:defRPr/>
            </a:pPr>
            <a:r>
              <a:rPr lang="en-AU" sz="2600" smtClean="0"/>
              <a:t>     X</a:t>
            </a:r>
          </a:p>
          <a:p>
            <a:pPr algn="ctr"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                   </a:t>
            </a:r>
            <a:r>
              <a:rPr lang="en-AU" sz="2600" smtClean="0"/>
              <a:t>                        </a:t>
            </a:r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2600" smtClean="0"/>
              <a:t>                               </a:t>
            </a:r>
            <a:r>
              <a:rPr lang="en-AU" sz="1800" smtClean="0"/>
              <a:t>31</a:t>
            </a:r>
            <a:r>
              <a:rPr lang="en-AU" sz="2600" smtClean="0"/>
              <a:t>               </a:t>
            </a:r>
          </a:p>
          <a:p>
            <a:pPr algn="ctr"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                                           B</a:t>
            </a:r>
            <a:endParaRPr lang="en-AU" sz="2600" smtClean="0"/>
          </a:p>
          <a:p>
            <a:pPr>
              <a:lnSpc>
                <a:spcPct val="0"/>
              </a:lnSpc>
              <a:buFontTx/>
              <a:buNone/>
              <a:defRPr/>
            </a:pPr>
            <a:endParaRPr lang="en-AU" sz="2200" smtClean="0"/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0a = 37                  0                                                    </a:t>
            </a:r>
          </a:p>
          <a:p>
            <a:pPr>
              <a:lnSpc>
                <a:spcPct val="20000"/>
              </a:lnSpc>
              <a:buFontTx/>
              <a:buNone/>
              <a:defRPr/>
            </a:pPr>
            <a:r>
              <a:rPr lang="en-AU" sz="2200" smtClean="0"/>
              <a:t>0b = 75                         </a:t>
            </a:r>
          </a:p>
          <a:p>
            <a:pPr>
              <a:lnSpc>
                <a:spcPct val="10000"/>
              </a:lnSpc>
              <a:buFontTx/>
              <a:buNone/>
              <a:defRPr/>
            </a:pPr>
            <a:r>
              <a:rPr lang="en-AU" sz="2200" smtClean="0"/>
              <a:t>AB = 31</a:t>
            </a:r>
            <a:r>
              <a:rPr lang="en-AU" sz="2600" smtClean="0"/>
              <a:t> </a:t>
            </a:r>
            <a:r>
              <a:rPr lang="en-AU" sz="1800" i="1" smtClean="0"/>
              <a:t>if ‘A’ is specified</a:t>
            </a:r>
            <a:r>
              <a:rPr lang="en-AU" sz="1800" smtClean="0"/>
              <a:t> 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2200" smtClean="0"/>
              <a:t>0c</a:t>
            </a:r>
            <a:r>
              <a:rPr lang="en-AU" sz="1800" smtClean="0"/>
              <a:t> </a:t>
            </a:r>
            <a:r>
              <a:rPr lang="en-AU" sz="2200" smtClean="0"/>
              <a:t>= 304                               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2200" smtClean="0"/>
              <a:t>                                       N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endParaRPr lang="en-AU" sz="2200" smtClean="0"/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2200" smtClean="0"/>
              <a:t>                          C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1800" smtClean="0"/>
              <a:t>                                         304</a:t>
            </a:r>
            <a:endParaRPr lang="en-AU" sz="2200" smtClean="0"/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2200" smtClean="0"/>
              <a:t>                                </a:t>
            </a:r>
          </a:p>
          <a:p>
            <a:pPr>
              <a:lnSpc>
                <a:spcPct val="30000"/>
              </a:lnSpc>
              <a:buFontTx/>
              <a:buNone/>
              <a:defRPr/>
            </a:pPr>
            <a:r>
              <a:rPr lang="en-AU" sz="2200" smtClean="0"/>
              <a:t>                                </a:t>
            </a:r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                                        0</a:t>
            </a:r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                 </a:t>
            </a:r>
          </a:p>
          <a:p>
            <a:pPr>
              <a:lnSpc>
                <a:spcPct val="0"/>
              </a:lnSpc>
              <a:buFontTx/>
              <a:buNone/>
              <a:defRPr/>
            </a:pPr>
            <a:r>
              <a:rPr lang="en-AU" sz="2200" smtClean="0"/>
              <a:t>               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6248400" y="18288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V="1">
            <a:off x="6248400" y="2590800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20"/>
          <p:cNvSpPr>
            <a:spLocks noChangeShapeType="1"/>
          </p:cNvSpPr>
          <p:nvPr/>
        </p:nvSpPr>
        <p:spPr bwMode="auto">
          <a:xfrm flipV="1">
            <a:off x="1485900" y="1803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21"/>
          <p:cNvSpPr>
            <a:spLocks noChangeShapeType="1"/>
          </p:cNvSpPr>
          <p:nvPr/>
        </p:nvSpPr>
        <p:spPr bwMode="auto">
          <a:xfrm flipV="1">
            <a:off x="1511300" y="2286000"/>
            <a:ext cx="850900" cy="124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22"/>
          <p:cNvSpPr>
            <a:spLocks noChangeShapeType="1"/>
          </p:cNvSpPr>
          <p:nvPr/>
        </p:nvSpPr>
        <p:spPr bwMode="auto">
          <a:xfrm flipV="1">
            <a:off x="2133600" y="4495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23"/>
          <p:cNvSpPr>
            <a:spLocks noChangeShapeType="1"/>
          </p:cNvSpPr>
          <p:nvPr/>
        </p:nvSpPr>
        <p:spPr bwMode="auto">
          <a:xfrm flipV="1">
            <a:off x="2133600" y="5943600"/>
            <a:ext cx="1066800" cy="279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24"/>
          <p:cNvSpPr>
            <a:spLocks noChangeShapeType="1"/>
          </p:cNvSpPr>
          <p:nvPr/>
        </p:nvSpPr>
        <p:spPr bwMode="auto">
          <a:xfrm flipV="1">
            <a:off x="62484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25"/>
          <p:cNvSpPr>
            <a:spLocks noChangeShapeType="1"/>
          </p:cNvSpPr>
          <p:nvPr/>
        </p:nvSpPr>
        <p:spPr bwMode="auto">
          <a:xfrm flipV="1">
            <a:off x="7086600" y="4419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26"/>
          <p:cNvSpPr>
            <a:spLocks noChangeShapeType="1"/>
          </p:cNvSpPr>
          <p:nvPr/>
        </p:nvSpPr>
        <p:spPr bwMode="auto">
          <a:xfrm flipH="1" flipV="1">
            <a:off x="6096000" y="4953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51" name="Line 27"/>
          <p:cNvSpPr>
            <a:spLocks noChangeShapeType="1"/>
          </p:cNvSpPr>
          <p:nvPr/>
        </p:nvSpPr>
        <p:spPr bwMode="auto">
          <a:xfrm>
            <a:off x="5715000" y="1371600"/>
            <a:ext cx="22860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V="1">
            <a:off x="5791200" y="1371600"/>
            <a:ext cx="22860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AutoShape 29"/>
          <p:cNvSpPr>
            <a:spLocks noChangeArrowheads="1"/>
          </p:cNvSpPr>
          <p:nvPr/>
        </p:nvSpPr>
        <p:spPr bwMode="auto">
          <a:xfrm>
            <a:off x="7162800" y="5562600"/>
            <a:ext cx="381000" cy="838200"/>
          </a:xfrm>
          <a:prstGeom prst="curvedLeftArrow">
            <a:avLst>
              <a:gd name="adj1" fmla="val 2607"/>
              <a:gd name="adj2" fmla="val 78752"/>
              <a:gd name="adj3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1" grpId="0" animBg="1"/>
      <p:bldP spid="4874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657600" cy="762000"/>
          </a:xfrm>
        </p:spPr>
        <p:txBody>
          <a:bodyPr/>
          <a:lstStyle/>
          <a:p>
            <a:pPr>
              <a:defRPr/>
            </a:pPr>
            <a:r>
              <a:rPr lang="en-AU" smtClean="0"/>
              <a:t>North Points…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True north - TN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Earth spins on this axis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Magnetic north - MN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Compass needle points to magnetic north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Its a location in the far north of Canada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Grid north – GN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The vertical lines overlayed on a map point to grid north – (eastings)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Not exactly true north.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Difference between TN &amp; GN is called convergence</a:t>
            </a:r>
            <a:endParaRPr lang="en-AU" sz="2000" smtClean="0"/>
          </a:p>
          <a:p>
            <a:pPr>
              <a:lnSpc>
                <a:spcPct val="90000"/>
              </a:lnSpc>
              <a:defRPr/>
            </a:pPr>
            <a:r>
              <a:rPr lang="en-AU" sz="2600" smtClean="0">
                <a:solidFill>
                  <a:srgbClr val="FF0000"/>
                </a:solidFill>
              </a:rPr>
              <a:t>In map reading we only use GN &amp; MN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53340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Magnetic Variation…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6553200" cy="18288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The difference between ‘grid north’ &amp; ‘magnetic north’ is called magnetic variation.</a:t>
            </a:r>
          </a:p>
          <a:p>
            <a:pPr>
              <a:defRPr/>
            </a:pPr>
            <a:r>
              <a:rPr lang="en-AU" sz="2400" smtClean="0"/>
              <a:t>The magnetic north pole is not fixed, it moves continually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5181600" y="4343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Easterly &amp; westerly variation</a:t>
            </a:r>
          </a:p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Check map for accuracy of variation</a:t>
            </a:r>
            <a:endParaRPr lang="en-A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26" name="Picture 6" descr="U:\Ses\test\degrees coo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27" name="Picture 7" descr="U:\Ses\test\vari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2057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40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40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70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0292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Converting Bearings</a:t>
            </a:r>
          </a:p>
        </p:txBody>
      </p:sp>
      <p:sp>
        <p:nvSpPr>
          <p:cNvPr id="5570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Mag’ bearings must be converted to Grid bearings for plotting.</a:t>
            </a:r>
          </a:p>
          <a:p>
            <a:pPr>
              <a:defRPr/>
            </a:pPr>
            <a:r>
              <a:rPr lang="en-AU" sz="2400" smtClean="0"/>
              <a:t>Grid Bearings taken from map must be converted to Mag’ for compass work</a:t>
            </a:r>
          </a:p>
          <a:p>
            <a:pPr>
              <a:defRPr/>
            </a:pPr>
            <a:r>
              <a:rPr lang="en-AU" sz="2400" smtClean="0"/>
              <a:t>To convert bearings – simply add or subtract variation</a:t>
            </a:r>
          </a:p>
          <a:p>
            <a:pPr>
              <a:defRPr/>
            </a:pPr>
            <a:r>
              <a:rPr lang="en-AU" sz="2400" u="sng" smtClean="0"/>
              <a:t>GMS</a:t>
            </a:r>
            <a:r>
              <a:rPr lang="en-AU" sz="2400" smtClean="0"/>
              <a:t> = Grid to Magnetic – Subtract </a:t>
            </a:r>
            <a:r>
              <a:rPr lang="en-AU" sz="2000" smtClean="0"/>
              <a:t>(GrandMa Sux)</a:t>
            </a:r>
          </a:p>
          <a:p>
            <a:pPr>
              <a:defRPr/>
            </a:pPr>
            <a:r>
              <a:rPr lang="en-AU" sz="2400" u="sng" smtClean="0"/>
              <a:t>MGA</a:t>
            </a:r>
            <a:r>
              <a:rPr lang="en-AU" sz="2400" smtClean="0"/>
              <a:t> = Magnetic to Grid – Add </a:t>
            </a:r>
            <a:r>
              <a:rPr lang="en-AU" sz="2000" smtClean="0"/>
              <a:t>(My Green Apple)</a:t>
            </a:r>
          </a:p>
          <a:p>
            <a:pPr>
              <a:defRPr/>
            </a:pPr>
            <a:r>
              <a:rPr lang="en-AU" sz="2400" b="1" smtClean="0"/>
              <a:t>Grid bearings are always larger than a magnetic bearing with an easterly variation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4915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94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0386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Back Bearings…</a:t>
            </a:r>
          </a:p>
        </p:txBody>
      </p:sp>
      <p:pic>
        <p:nvPicPr>
          <p:cNvPr id="494595" name="Picture 1027" descr="A:\backb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4831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596" name="Picture 1028" descr="A:\back18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483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7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657600" cy="4724400"/>
          </a:xfrm>
        </p:spPr>
        <p:txBody>
          <a:bodyPr/>
          <a:lstStyle/>
          <a:p>
            <a:pPr>
              <a:defRPr/>
            </a:pPr>
            <a:r>
              <a:rPr lang="en-AU" sz="2400" smtClean="0"/>
              <a:t>A back bearing is the  bearing immediately opposite the current bearing</a:t>
            </a:r>
          </a:p>
          <a:p>
            <a:pPr>
              <a:defRPr/>
            </a:pPr>
            <a:r>
              <a:rPr lang="en-AU" sz="2400" smtClean="0"/>
              <a:t>Add 180</a:t>
            </a:r>
            <a:r>
              <a:rPr lang="en-AU" sz="2400" baseline="70000" smtClean="0"/>
              <a:t>0</a:t>
            </a:r>
            <a:r>
              <a:rPr lang="en-AU" sz="2400" smtClean="0"/>
              <a:t> if bearing is smaller than 180</a:t>
            </a:r>
            <a:r>
              <a:rPr lang="en-AU" sz="2400" baseline="70000" smtClean="0"/>
              <a:t>0</a:t>
            </a:r>
            <a:endParaRPr lang="en-AU" sz="2400" smtClean="0"/>
          </a:p>
        </p:txBody>
      </p:sp>
      <p:sp>
        <p:nvSpPr>
          <p:cNvPr id="494599" name="Rectangle 1031"/>
          <p:cNvSpPr>
            <a:spLocks noChangeArrowheads="1"/>
          </p:cNvSpPr>
          <p:nvPr/>
        </p:nvSpPr>
        <p:spPr bwMode="auto">
          <a:xfrm>
            <a:off x="685800" y="38100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Subtract 180</a:t>
            </a:r>
            <a:r>
              <a:rPr lang="en-AU" sz="2400" baseline="7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if bearing is larger than 180</a:t>
            </a:r>
            <a:r>
              <a:rPr lang="en-AU" sz="2400" baseline="7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A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4600" name="Rectangle 1032"/>
          <p:cNvSpPr>
            <a:spLocks noChangeArrowheads="1"/>
          </p:cNvSpPr>
          <p:nvPr/>
        </p:nvSpPr>
        <p:spPr bwMode="auto">
          <a:xfrm>
            <a:off x="685800" y="525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Reversing compass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9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9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9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7" grpId="0" build="p" autoUpdateAnimBg="0"/>
      <p:bldP spid="494599" grpId="0" build="p" autoUpdateAnimBg="0"/>
      <p:bldP spid="494600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32766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Compasses…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5105400" cy="3962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800" smtClean="0"/>
              <a:t>Many types &amp; shapes.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Prismatic, reflective &amp; Silva</a:t>
            </a:r>
            <a:endParaRPr lang="en-AU" sz="2800" smtClean="0"/>
          </a:p>
          <a:p>
            <a:pPr>
              <a:lnSpc>
                <a:spcPct val="90000"/>
              </a:lnSpc>
              <a:defRPr/>
            </a:pPr>
            <a:r>
              <a:rPr lang="en-AU" sz="2800" smtClean="0"/>
              <a:t>Consist of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Magnetised needle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A non ferrous or plastic box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A graduated 360</a:t>
            </a:r>
            <a:r>
              <a:rPr lang="en-AU" baseline="70000" smtClean="0"/>
              <a:t>0</a:t>
            </a:r>
            <a:r>
              <a:rPr lang="en-AU" smtClean="0"/>
              <a:t> circle and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Sometimes an aiming point</a:t>
            </a:r>
          </a:p>
        </p:txBody>
      </p:sp>
      <p:pic>
        <p:nvPicPr>
          <p:cNvPr id="442373" name="Picture 5" descr="U:\Ses\images\compa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4" name="Picture 6" descr="U:\Ses\images\compa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460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2375" name="Picture 7" descr="U:\Ses\images\compas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4605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12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53340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Parts of a Compass…</a:t>
            </a:r>
          </a:p>
        </p:txBody>
      </p:sp>
      <p:sp>
        <p:nvSpPr>
          <p:cNvPr id="492550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2667000" cy="45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600" smtClean="0"/>
              <a:t>Silva Compass</a:t>
            </a:r>
          </a:p>
        </p:txBody>
      </p:sp>
      <p:sp>
        <p:nvSpPr>
          <p:cNvPr id="492551" name="Rectangle 1031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219200"/>
            <a:ext cx="3314700" cy="45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600" smtClean="0"/>
              <a:t>Prismatic Compass</a:t>
            </a:r>
          </a:p>
        </p:txBody>
      </p:sp>
      <p:pic>
        <p:nvPicPr>
          <p:cNvPr id="492549" name="Picture 1029" descr="U:\Ses\images\compass9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52" name="Picture 1032" descr="U:\Ses\test\com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665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92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0" grpId="0" build="p" autoUpdateAnimBg="0"/>
      <p:bldP spid="4925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222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en-AU" smtClean="0"/>
              <a:t>Taking a Grid Bearing…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724400" cy="548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800" smtClean="0"/>
              <a:t>Using a compass &amp; map.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400" smtClean="0"/>
              <a:t>Place edge of compass along intended bearing.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400" smtClean="0"/>
              <a:t>Direction arrow points the way you want to travel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400" smtClean="0"/>
              <a:t>Turn housing so meridian lines are parallel to easting lines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400" smtClean="0"/>
              <a:t>Read grid bearing where housing and index intersect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AU" sz="2800" smtClean="0"/>
              <a:t>Note: This bearing must be converted to mag’ bearing if intended for field use.</a:t>
            </a:r>
          </a:p>
        </p:txBody>
      </p:sp>
      <p:pic>
        <p:nvPicPr>
          <p:cNvPr id="443397" name="Picture 5" descr="U:\Ses\images\bear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401" name="AutoShape 9"/>
          <p:cNvSpPr>
            <a:spLocks noChangeArrowheads="1"/>
          </p:cNvSpPr>
          <p:nvPr/>
        </p:nvSpPr>
        <p:spPr bwMode="auto">
          <a:xfrm>
            <a:off x="6248400" y="4343400"/>
            <a:ext cx="2362200" cy="1900238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Ignore the needle when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using compass as a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protractor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autoUpdateAnimBg="0"/>
      <p:bldP spid="44340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325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5720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Magnetic Bearings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b="1" smtClean="0"/>
              <a:t>Setting a Magnetic bearing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Hold compass flat in palm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Set bearing on compass by rotating housing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Turn yourself till </a:t>
            </a:r>
            <a:r>
              <a:rPr lang="en-AU" smtClean="0">
                <a:solidFill>
                  <a:srgbClr val="FF0000"/>
                </a:solidFill>
              </a:rPr>
              <a:t>red</a:t>
            </a:r>
            <a:r>
              <a:rPr lang="en-AU" smtClean="0"/>
              <a:t> needle lines up with north</a:t>
            </a:r>
          </a:p>
          <a:p>
            <a:pPr lvl="1">
              <a:lnSpc>
                <a:spcPct val="90000"/>
              </a:lnSpc>
              <a:defRPr/>
            </a:pPr>
            <a:r>
              <a:rPr lang="en-AU" smtClean="0"/>
              <a:t>Now walk in direction of directional arrow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4038600" cy="4953000"/>
          </a:xfrm>
        </p:spPr>
        <p:txBody>
          <a:bodyPr/>
          <a:lstStyle/>
          <a:p>
            <a:pPr>
              <a:defRPr/>
            </a:pPr>
            <a:r>
              <a:rPr lang="en-AU" sz="2400" b="1" smtClean="0"/>
              <a:t>Taking a Magnetic bearing</a:t>
            </a:r>
          </a:p>
          <a:p>
            <a:pPr lvl="1">
              <a:defRPr/>
            </a:pPr>
            <a:r>
              <a:rPr lang="en-AU" smtClean="0"/>
              <a:t>Hold compass with directional arrow pointing at intended object/direction</a:t>
            </a:r>
          </a:p>
          <a:p>
            <a:pPr lvl="1">
              <a:defRPr/>
            </a:pPr>
            <a:r>
              <a:rPr lang="en-AU" smtClean="0"/>
              <a:t>Rotate housing till north aligns with </a:t>
            </a:r>
            <a:r>
              <a:rPr lang="en-AU" smtClean="0">
                <a:solidFill>
                  <a:srgbClr val="FF0000"/>
                </a:solidFill>
              </a:rPr>
              <a:t>red</a:t>
            </a:r>
            <a:r>
              <a:rPr lang="en-AU" smtClean="0"/>
              <a:t> arrow</a:t>
            </a:r>
          </a:p>
          <a:p>
            <a:pPr lvl="1">
              <a:defRPr/>
            </a:pPr>
            <a:r>
              <a:rPr lang="en-AU" smtClean="0"/>
              <a:t>Read bearing where index lines intersects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47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47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47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47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  <p:bldP spid="44749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49540" name="AutoShape 4"/>
          <p:cNvSpPr>
            <a:spLocks noChangeArrowheads="1"/>
          </p:cNvSpPr>
          <p:nvPr/>
        </p:nvSpPr>
        <p:spPr bwMode="auto">
          <a:xfrm>
            <a:off x="6629400" y="4495800"/>
            <a:ext cx="2209800" cy="1828800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The desk you’re sitting at 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has local magnetic attraction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008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Magnetic Bearings cont…</a:t>
            </a: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533400" y="35814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Compass Error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Individual compasses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Local magnetic attraction due to steel/iron ore</a:t>
            </a:r>
          </a:p>
          <a:p>
            <a:pPr marL="1143000" lvl="2" indent="-228600" algn="l">
              <a:lnSpc>
                <a:spcPct val="95000"/>
              </a:lnSpc>
              <a:spcBef>
                <a:spcPct val="35000"/>
              </a:spcBef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Transmission lines     = 80m</a:t>
            </a:r>
          </a:p>
          <a:p>
            <a:pPr marL="1143000" lvl="2" indent="-228600" algn="l">
              <a:lnSpc>
                <a:spcPct val="95000"/>
              </a:lnSpc>
              <a:spcBef>
                <a:spcPct val="35000"/>
              </a:spcBef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Car                          = 60m</a:t>
            </a:r>
          </a:p>
          <a:p>
            <a:pPr marL="1143000" lvl="2" indent="-228600" algn="l">
              <a:lnSpc>
                <a:spcPct val="95000"/>
              </a:lnSpc>
              <a:spcBef>
                <a:spcPct val="35000"/>
              </a:spcBef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Wire fence                = 10m</a:t>
            </a:r>
          </a:p>
          <a:p>
            <a:pPr marL="1143000" lvl="2" indent="-228600" algn="l">
              <a:lnSpc>
                <a:spcPct val="95000"/>
              </a:lnSpc>
              <a:spcBef>
                <a:spcPct val="35000"/>
              </a:spcBef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Pick, Axe or shovel     = 3m</a:t>
            </a:r>
          </a:p>
        </p:txBody>
      </p:sp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457200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600" smtClean="0"/>
              <a:t>Compass back bearings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Face the opposite direction, turn compass around &amp; walk with directional arrow pointing towards you.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200" smtClean="0"/>
              <a:t>Or use white needle as directional indicator</a:t>
            </a: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2776538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281" name="Picture 9" descr="~pd1B_Pic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590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nimBg="1" autoUpdateAnimBg="0"/>
      <p:bldP spid="44954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53340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Definition of a Map…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AU" smtClean="0"/>
              <a:t>Its a scaled representation of the earths surface shown on a plane surface.</a:t>
            </a:r>
          </a:p>
          <a:p>
            <a:pPr>
              <a:defRPr/>
            </a:pPr>
            <a:r>
              <a:rPr lang="en-AU" smtClean="0"/>
              <a:t>It shows natural and/or artificial features.</a:t>
            </a:r>
          </a:p>
          <a:p>
            <a:pPr>
              <a:defRPr/>
            </a:pPr>
            <a:r>
              <a:rPr lang="en-AU" smtClean="0"/>
              <a:t>Used as a form of communication, used to convey land features.</a:t>
            </a:r>
          </a:p>
          <a:p>
            <a:pPr>
              <a:defRPr/>
            </a:pPr>
            <a:r>
              <a:rPr lang="en-AU" smtClean="0">
                <a:solidFill>
                  <a:srgbClr val="FF0000"/>
                </a:solidFill>
              </a:rPr>
              <a:t>However, its only accurate at time of aerial photo or field revision.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096000" cy="685800"/>
          </a:xfrm>
        </p:spPr>
        <p:txBody>
          <a:bodyPr/>
          <a:lstStyle/>
          <a:p>
            <a:pPr>
              <a:defRPr/>
            </a:pPr>
            <a:r>
              <a:rPr lang="en-AU" sz="4000" smtClean="0"/>
              <a:t>Cross-country Navigation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10000"/>
            <a:ext cx="4419600" cy="2286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Improvised direction finding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By shadow stick &amp; sun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By the stars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By using a watch &amp; sun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Bushman's method – kangaroos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GPS</a:t>
            </a:r>
          </a:p>
        </p:txBody>
      </p:sp>
      <p:pic>
        <p:nvPicPr>
          <p:cNvPr id="452613" name="Picture 5" descr="A:\skygg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86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2615" name="Picture 7" descr="U:\Ses\images\w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1828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9104" name="Object 0"/>
          <p:cNvGraphicFramePr>
            <a:graphicFrameLocks noChangeAspect="1"/>
          </p:cNvGraphicFramePr>
          <p:nvPr/>
        </p:nvGraphicFramePr>
        <p:xfrm>
          <a:off x="4800600" y="4267200"/>
          <a:ext cx="1981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6" imgW="2962689" imgH="1580952" progId="MSPhotoEd.3">
                  <p:embed/>
                </p:oleObj>
              </mc:Choice>
              <mc:Fallback>
                <p:oleObj name="Photo Editor Photo" r:id="rId6" imgW="2962689" imgH="1580952" progId="MSPhotoEd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67200"/>
                        <a:ext cx="1981200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533400" y="14478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Factors influencing C-C navigation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Weather, terrain, vegetation, visibility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Team composition, fatigue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Access restrictions, boundaries, route choice</a:t>
            </a:r>
            <a:endParaRPr lang="en-AU" sz="2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1" grpId="0" build="p" autoUpdateAnimBg="0"/>
      <p:bldP spid="45261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52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5334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Cross Country Navigation cont…</a:t>
            </a:r>
            <a:endParaRPr lang="en-AU" smtClean="0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066800"/>
            <a:ext cx="4191000" cy="3657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Predicted walking time</a:t>
            </a:r>
          </a:p>
          <a:p>
            <a:pPr lvl="1">
              <a:defRPr/>
            </a:pPr>
            <a:r>
              <a:rPr lang="en-AU" sz="2000" smtClean="0"/>
              <a:t>5km/hr easy going</a:t>
            </a:r>
          </a:p>
          <a:p>
            <a:pPr lvl="1">
              <a:defRPr/>
            </a:pPr>
            <a:r>
              <a:rPr lang="en-AU" sz="2000" smtClean="0"/>
              <a:t>3km/hr easy scrambling</a:t>
            </a:r>
          </a:p>
          <a:p>
            <a:pPr lvl="1">
              <a:defRPr/>
            </a:pPr>
            <a:r>
              <a:rPr lang="en-AU" sz="2000" smtClean="0"/>
              <a:t>1.5km/hr rough country, snow, sand or thick bush</a:t>
            </a:r>
          </a:p>
          <a:p>
            <a:pPr lvl="1">
              <a:defRPr/>
            </a:pPr>
            <a:r>
              <a:rPr lang="en-AU" sz="2000" smtClean="0"/>
              <a:t>Add 1hr for every 500m up or 1000m down</a:t>
            </a:r>
          </a:p>
          <a:p>
            <a:pPr lvl="1">
              <a:defRPr/>
            </a:pPr>
            <a:r>
              <a:rPr lang="en-AU" sz="2000" smtClean="0"/>
              <a:t>Every 5 hrs allow an 1hr for fatigue.</a:t>
            </a:r>
            <a:endParaRPr lang="en-US" sz="2000" smtClean="0"/>
          </a:p>
        </p:txBody>
      </p:sp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4648200" y="10668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travelled - pacing &amp; time</a:t>
            </a:r>
          </a:p>
          <a:p>
            <a:pPr marL="742950" lvl="1" indent="-285750" algn="l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Average step is 75cm</a:t>
            </a:r>
          </a:p>
          <a:p>
            <a:pPr marL="742950" lvl="1" indent="-285750" algn="l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Approx’ 650-660 right steps = 1km</a:t>
            </a: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4648200" y="31242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Judging distance - </a:t>
            </a: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See Learners Guide for object sizing P79</a:t>
            </a:r>
            <a:endParaRPr lang="en-AU" sz="27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Unit of measure (Good up to 400m – Sports fields or swimming pools)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Appearance (Takes a lot of practice – compare with surroundings)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Bracketing (Greater than 200m, Less than 600m)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53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53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53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53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53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build="p" autoUpdateAnimBg="0"/>
      <p:bldP spid="453638" grpId="0" autoUpdateAnimBg="0"/>
      <p:bldP spid="45364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63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34290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Planning…..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2000"/>
            <a:ext cx="8001000" cy="3962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Route planning – Map study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Essential, you must have a good plan before setting off.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Have an alternate plan &amp; route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Break route down into individual legs. </a:t>
            </a:r>
          </a:p>
          <a:p>
            <a:pPr lvl="1">
              <a:lnSpc>
                <a:spcPct val="90000"/>
              </a:lnSpc>
              <a:defRPr/>
            </a:pPr>
            <a:r>
              <a:rPr lang="en-AU" sz="1800" smtClean="0"/>
              <a:t>Each leg should terminate at recognisable objects or within an hour</a:t>
            </a:r>
            <a:endParaRPr lang="en-AU" sz="2000" smtClean="0"/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Consider</a:t>
            </a:r>
          </a:p>
          <a:p>
            <a:pPr lvl="2">
              <a:lnSpc>
                <a:spcPct val="85000"/>
              </a:lnSpc>
              <a:defRPr/>
            </a:pPr>
            <a:r>
              <a:rPr lang="en-AU" sz="1800" smtClean="0"/>
              <a:t>Grain of country</a:t>
            </a:r>
          </a:p>
          <a:p>
            <a:pPr lvl="2">
              <a:lnSpc>
                <a:spcPct val="85000"/>
              </a:lnSpc>
              <a:defRPr/>
            </a:pPr>
            <a:r>
              <a:rPr lang="en-AU" sz="1800" smtClean="0"/>
              <a:t>Ridges</a:t>
            </a:r>
          </a:p>
          <a:p>
            <a:pPr lvl="2">
              <a:lnSpc>
                <a:spcPct val="85000"/>
              </a:lnSpc>
              <a:defRPr/>
            </a:pPr>
            <a:r>
              <a:rPr lang="en-AU" sz="1800" smtClean="0"/>
              <a:t>Rivers</a:t>
            </a:r>
          </a:p>
          <a:p>
            <a:pPr lvl="2">
              <a:lnSpc>
                <a:spcPct val="85000"/>
              </a:lnSpc>
              <a:defRPr/>
            </a:pPr>
            <a:r>
              <a:rPr lang="en-AU" sz="1800" smtClean="0"/>
              <a:t>Dense scrub</a:t>
            </a:r>
          </a:p>
          <a:p>
            <a:pPr lvl="2">
              <a:lnSpc>
                <a:spcPct val="85000"/>
              </a:lnSpc>
              <a:defRPr/>
            </a:pPr>
            <a:r>
              <a:rPr lang="en-AU" sz="1800" smtClean="0"/>
              <a:t>Access</a:t>
            </a:r>
          </a:p>
        </p:txBody>
      </p:sp>
      <p:pic>
        <p:nvPicPr>
          <p:cNvPr id="555013" name="Picture 5" descr="U:\Ses\test\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00325"/>
            <a:ext cx="54864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734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267200" cy="533400"/>
          </a:xfrm>
        </p:spPr>
        <p:txBody>
          <a:bodyPr/>
          <a:lstStyle/>
          <a:p>
            <a:pPr>
              <a:defRPr/>
            </a:pPr>
            <a:r>
              <a:rPr lang="en-AU" sz="4000" smtClean="0"/>
              <a:t>Map Orientation…</a:t>
            </a:r>
            <a:endParaRPr lang="en-AU" smtClean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4419600" cy="5867400"/>
          </a:xfrm>
        </p:spPr>
        <p:txBody>
          <a:bodyPr/>
          <a:lstStyle/>
          <a:p>
            <a:pPr>
              <a:defRPr/>
            </a:pPr>
            <a:r>
              <a:rPr lang="en-AU" sz="2200" smtClean="0"/>
              <a:t>A simple way to read a map is to orientate the map to its surroundings.</a:t>
            </a:r>
          </a:p>
          <a:p>
            <a:pPr>
              <a:defRPr/>
            </a:pPr>
            <a:r>
              <a:rPr lang="en-AU" sz="2200" smtClean="0"/>
              <a:t>Using land features</a:t>
            </a:r>
          </a:p>
          <a:p>
            <a:pPr lvl="1">
              <a:defRPr/>
            </a:pPr>
            <a:r>
              <a:rPr lang="en-AU" sz="2000" smtClean="0"/>
              <a:t>Lay the map on the ground. Rotate map till features on ground align with those on map.</a:t>
            </a:r>
          </a:p>
          <a:p>
            <a:pPr>
              <a:defRPr/>
            </a:pPr>
            <a:r>
              <a:rPr lang="en-AU" sz="2200" smtClean="0"/>
              <a:t>Using a compass (grid)</a:t>
            </a:r>
          </a:p>
          <a:p>
            <a:pPr lvl="1">
              <a:defRPr/>
            </a:pPr>
            <a:r>
              <a:rPr lang="en-AU" sz="2000" smtClean="0"/>
              <a:t>Determine &amp; set mag’ variation on compass</a:t>
            </a:r>
          </a:p>
          <a:p>
            <a:pPr lvl="1">
              <a:defRPr/>
            </a:pPr>
            <a:r>
              <a:rPr lang="en-AU" sz="2000" smtClean="0"/>
              <a:t>Align compass edge with ‘N-S’ meridian lines</a:t>
            </a:r>
          </a:p>
          <a:p>
            <a:pPr lvl="1">
              <a:defRPr/>
            </a:pPr>
            <a:r>
              <a:rPr lang="en-AU" sz="2000" smtClean="0"/>
              <a:t>Rotate map &amp; compass till compass needle is aligned</a:t>
            </a:r>
            <a:endParaRPr lang="en-AU" sz="2100" smtClean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8400"/>
            <a:ext cx="4419600" cy="3962400"/>
          </a:xfrm>
        </p:spPr>
        <p:txBody>
          <a:bodyPr/>
          <a:lstStyle/>
          <a:p>
            <a:pPr>
              <a:defRPr/>
            </a:pPr>
            <a:r>
              <a:rPr lang="en-AU" sz="2200" smtClean="0"/>
              <a:t>Using a compass (mag)</a:t>
            </a:r>
          </a:p>
          <a:p>
            <a:pPr lvl="1">
              <a:defRPr/>
            </a:pPr>
            <a:r>
              <a:rPr lang="en-AU" sz="2000" smtClean="0"/>
              <a:t>Draw mag’ variation lines on map</a:t>
            </a:r>
          </a:p>
          <a:p>
            <a:pPr lvl="1">
              <a:defRPr/>
            </a:pPr>
            <a:r>
              <a:rPr lang="en-AU" sz="2000" smtClean="0"/>
              <a:t>Set compass to mag’ ‘N’</a:t>
            </a:r>
          </a:p>
          <a:p>
            <a:pPr lvl="1">
              <a:defRPr/>
            </a:pPr>
            <a:r>
              <a:rPr lang="en-AU" sz="2000" smtClean="0"/>
              <a:t>Align compass edge with drawn lines</a:t>
            </a:r>
          </a:p>
          <a:p>
            <a:pPr lvl="1">
              <a:defRPr/>
            </a:pPr>
            <a:r>
              <a:rPr lang="en-AU" sz="2000" smtClean="0"/>
              <a:t>Rotate map &amp; compass till compass needle is aligned</a:t>
            </a:r>
          </a:p>
          <a:p>
            <a:pPr lvl="1">
              <a:defRPr/>
            </a:pPr>
            <a:r>
              <a:rPr lang="en-AU" sz="2000" smtClean="0"/>
              <a:t>All compass bearings can now be taken directly from the map</a:t>
            </a:r>
          </a:p>
        </p:txBody>
      </p:sp>
      <p:pic>
        <p:nvPicPr>
          <p:cNvPr id="485382" name="Picture 6" descr="U:\Ses\images\mag vari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3962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8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8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8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8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8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8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autoUpdateAnimBg="0"/>
      <p:bldP spid="48538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837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352800" cy="609600"/>
          </a:xfrm>
        </p:spPr>
        <p:txBody>
          <a:bodyPr/>
          <a:lstStyle/>
          <a:p>
            <a:pPr>
              <a:defRPr/>
            </a:pPr>
            <a:r>
              <a:rPr lang="en-US" smtClean="0"/>
              <a:t>Lateral Drift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391400" cy="2819400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Is when you drift away from the given destination, but you remain on the same bearing.</a:t>
            </a:r>
          </a:p>
          <a:p>
            <a:pPr>
              <a:defRPr/>
            </a:pPr>
            <a:r>
              <a:rPr lang="en-US" sz="2000" smtClean="0"/>
              <a:t>The compass alone, is not enough to eliminate  lateral drift. </a:t>
            </a:r>
          </a:p>
          <a:p>
            <a:pPr>
              <a:defRPr/>
            </a:pPr>
            <a:r>
              <a:rPr lang="en-US" sz="2000" smtClean="0"/>
              <a:t>Spot a feature (tree, knoll) on the set bearing, walk to that feature, then reassess. Continue  until destination is reached.</a:t>
            </a:r>
          </a:p>
        </p:txBody>
      </p:sp>
      <p:pic>
        <p:nvPicPr>
          <p:cNvPr id="544773" name="Picture 5" descr="A:\drif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624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74" name="Picture 6" descr="A:\poin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19050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558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257800" cy="762000"/>
          </a:xfrm>
        </p:spPr>
        <p:txBody>
          <a:bodyPr/>
          <a:lstStyle/>
          <a:p>
            <a:pPr>
              <a:defRPr/>
            </a:pPr>
            <a:r>
              <a:rPr lang="en-AU" smtClean="0"/>
              <a:t>Avoiding an Obstacle</a:t>
            </a:r>
          </a:p>
        </p:txBody>
      </p:sp>
      <p:pic>
        <p:nvPicPr>
          <p:cNvPr id="558084" name="Picture 1028" descr="A:\obsta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0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19050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Used to traverse around cliffs, knolls, swamps etc</a:t>
            </a:r>
          </a:p>
          <a:p>
            <a:pPr>
              <a:defRPr/>
            </a:pPr>
            <a:r>
              <a:rPr lang="en-AU" sz="2600" smtClean="0"/>
              <a:t>Pacing at 90</a:t>
            </a:r>
            <a:r>
              <a:rPr lang="en-AU" sz="2600" baseline="72000" smtClean="0"/>
              <a:t>0 </a:t>
            </a:r>
            <a:r>
              <a:rPr lang="en-AU" sz="2600" smtClean="0"/>
              <a:t>intervals</a:t>
            </a:r>
          </a:p>
          <a:p>
            <a:pPr>
              <a:defRPr/>
            </a:pPr>
            <a:r>
              <a:rPr lang="en-AU" sz="2600" smtClean="0"/>
              <a:t>Leg 1 and 3 need to be of equal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04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2895600" cy="838200"/>
          </a:xfrm>
        </p:spPr>
        <p:txBody>
          <a:bodyPr/>
          <a:lstStyle/>
          <a:p>
            <a:pPr>
              <a:defRPr/>
            </a:pPr>
            <a:r>
              <a:rPr lang="en-AU" smtClean="0"/>
              <a:t>Checking…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924300" cy="4495800"/>
          </a:xfrm>
        </p:spPr>
        <p:txBody>
          <a:bodyPr/>
          <a:lstStyle/>
          <a:p>
            <a:pPr>
              <a:defRPr/>
            </a:pPr>
            <a:r>
              <a:rPr lang="en-AU" sz="2200" smtClean="0"/>
              <a:t>Attack points</a:t>
            </a:r>
          </a:p>
          <a:p>
            <a:pPr lvl="1">
              <a:defRPr/>
            </a:pPr>
            <a:r>
              <a:rPr lang="en-AU" sz="2000" smtClean="0"/>
              <a:t>Used when navigating to less identifiable features</a:t>
            </a:r>
          </a:p>
          <a:p>
            <a:pPr lvl="1">
              <a:defRPr/>
            </a:pPr>
            <a:r>
              <a:rPr lang="en-AU" sz="2000" smtClean="0"/>
              <a:t>Easier to find an attack point than a specific reference</a:t>
            </a:r>
          </a:p>
          <a:p>
            <a:pPr lvl="1">
              <a:defRPr/>
            </a:pPr>
            <a:r>
              <a:rPr lang="en-AU" sz="2000" smtClean="0"/>
              <a:t>A well defined location</a:t>
            </a:r>
          </a:p>
          <a:p>
            <a:pPr lvl="1">
              <a:defRPr/>
            </a:pPr>
            <a:r>
              <a:rPr lang="en-AU" sz="2000" smtClean="0"/>
              <a:t>Gets you close to your given destination</a:t>
            </a:r>
          </a:p>
          <a:p>
            <a:pPr lvl="1">
              <a:defRPr/>
            </a:pPr>
            <a:r>
              <a:rPr lang="en-AU" sz="2000" smtClean="0"/>
              <a:t>E.G. Road junctions, man made structures, prominent knolls etc.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95600"/>
            <a:ext cx="4000500" cy="3429000"/>
          </a:xfrm>
        </p:spPr>
        <p:txBody>
          <a:bodyPr/>
          <a:lstStyle/>
          <a:p>
            <a:pPr>
              <a:defRPr/>
            </a:pPr>
            <a:r>
              <a:rPr lang="en-AU" sz="2200" smtClean="0"/>
              <a:t>Aiming off</a:t>
            </a:r>
          </a:p>
          <a:p>
            <a:pPr lvl="1">
              <a:defRPr/>
            </a:pPr>
            <a:r>
              <a:rPr lang="en-AU" sz="2000" smtClean="0"/>
              <a:t>Aiming left or right of given bearing or location</a:t>
            </a:r>
          </a:p>
          <a:p>
            <a:pPr lvl="1">
              <a:defRPr/>
            </a:pPr>
            <a:r>
              <a:rPr lang="en-AU" sz="2000" smtClean="0"/>
              <a:t>Used so you don’t overshoot the mark</a:t>
            </a:r>
          </a:p>
          <a:p>
            <a:pPr lvl="1">
              <a:defRPr/>
            </a:pPr>
            <a:r>
              <a:rPr lang="en-AU" sz="2000" smtClean="0"/>
              <a:t>E.G. Creek junction - aim for creek, then walk up or downstream till you hit the creek junction</a:t>
            </a:r>
          </a:p>
        </p:txBody>
      </p:sp>
      <p:sp>
        <p:nvSpPr>
          <p:cNvPr id="450565" name="Rectangle 5"/>
          <p:cNvSpPr>
            <a:spLocks noChangeArrowheads="1"/>
          </p:cNvSpPr>
          <p:nvPr/>
        </p:nvSpPr>
        <p:spPr bwMode="auto">
          <a:xfrm>
            <a:off x="4648200" y="685800"/>
            <a:ext cx="4000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Catching features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Easily identified features. Eg fences, creeks roads</a:t>
            </a:r>
          </a:p>
          <a:p>
            <a:pPr marL="742950" lvl="1" indent="-285750" algn="l">
              <a:spcBef>
                <a:spcPct val="4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A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Should prevent you from walking too far</a:t>
            </a:r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609600" y="57150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Aspect of slope &amp; Hand rails</a:t>
            </a:r>
            <a:endParaRPr lang="en-A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5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50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autoUpdateAnimBg="0"/>
      <p:bldP spid="450564" grpId="0" build="p" autoUpdateAnimBg="0"/>
      <p:bldP spid="450565" grpId="0" autoUpdateAnimBg="0"/>
      <p:bldP spid="45056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14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AU" smtClean="0"/>
              <a:t>Position Fixing – Resection…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572000" cy="5181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400" smtClean="0"/>
              <a:t>Used when you’re unable to fix your position from the ground to that on the map.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Find 2 or 3 prominent features.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Take magnetic bearing of features &amp; convert to grid bearing.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Change to back bearing &amp; plot all bearings on map.</a:t>
            </a:r>
          </a:p>
          <a:p>
            <a:pPr>
              <a:lnSpc>
                <a:spcPct val="90000"/>
              </a:lnSpc>
              <a:defRPr/>
            </a:pPr>
            <a:r>
              <a:rPr lang="en-AU" sz="2400" smtClean="0"/>
              <a:t>Your position is where the back bearings intersect.</a:t>
            </a:r>
            <a:r>
              <a:rPr lang="en-AU" sz="2200" smtClean="0"/>
              <a:t> </a:t>
            </a:r>
            <a:endParaRPr lang="en-AU" sz="2600" smtClean="0"/>
          </a:p>
        </p:txBody>
      </p:sp>
      <p:pic>
        <p:nvPicPr>
          <p:cNvPr id="61446" name="Picture 15" descr="U:\Ses\test\res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0386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8756" name="AutoShape 4"/>
          <p:cNvSpPr>
            <a:spLocks noChangeArrowheads="1"/>
          </p:cNvSpPr>
          <p:nvPr/>
        </p:nvSpPr>
        <p:spPr bwMode="auto">
          <a:xfrm>
            <a:off x="6172200" y="4267200"/>
            <a:ext cx="2819400" cy="2205038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800" u="sng">
                <a:solidFill>
                  <a:schemeClr val="accent2"/>
                </a:solidFill>
                <a:latin typeface="Garamond" pitchFamily="18" charset="0"/>
              </a:rPr>
              <a:t>TIP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Garamond" pitchFamily="18" charset="0"/>
              </a:rPr>
              <a:t>You’re never lost, just 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Garamond" pitchFamily="18" charset="0"/>
              </a:rPr>
              <a:t>geographically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FFFFFF"/>
                </a:solidFill>
                <a:latin typeface="Garamond" pitchFamily="18" charset="0"/>
              </a:rPr>
              <a:t>misplaced</a:t>
            </a:r>
            <a:r>
              <a:rPr kumimoji="0" lang="en-US" sz="180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457200"/>
          </a:xfrm>
        </p:spPr>
        <p:txBody>
          <a:bodyPr/>
          <a:lstStyle/>
          <a:p>
            <a:pPr>
              <a:defRPr/>
            </a:pPr>
            <a:r>
              <a:rPr lang="en-AU" smtClean="0"/>
              <a:t>Action If Lost!!!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Don’t </a:t>
            </a:r>
            <a:r>
              <a:rPr lang="en-AU" sz="2600" b="1" smtClean="0">
                <a:solidFill>
                  <a:srgbClr val="FF0000"/>
                </a:solidFill>
              </a:rPr>
              <a:t>PANIC</a:t>
            </a:r>
            <a:r>
              <a:rPr lang="en-AU" sz="2600" smtClean="0">
                <a:solidFill>
                  <a:srgbClr val="FF0000"/>
                </a:solidFill>
              </a:rPr>
              <a:t>,</a:t>
            </a:r>
            <a:r>
              <a:rPr lang="en-AU" sz="2600" smtClean="0"/>
              <a:t> remain calm</a:t>
            </a:r>
          </a:p>
          <a:p>
            <a:pPr>
              <a:defRPr/>
            </a:pPr>
            <a:r>
              <a:rPr lang="en-AU" sz="2600" smtClean="0"/>
              <a:t>Re-think route &amp; confirm ground covered</a:t>
            </a:r>
          </a:p>
          <a:p>
            <a:pPr>
              <a:defRPr/>
            </a:pPr>
            <a:r>
              <a:rPr lang="en-AU" sz="2600" smtClean="0"/>
              <a:t>Position fixing -resection</a:t>
            </a:r>
          </a:p>
          <a:p>
            <a:pPr>
              <a:defRPr/>
            </a:pPr>
            <a:r>
              <a:rPr lang="en-AU" sz="2600" smtClean="0"/>
              <a:t>Identify a bearing (track junction) &amp; head for safety</a:t>
            </a:r>
          </a:p>
          <a:p>
            <a:pPr>
              <a:defRPr/>
            </a:pPr>
            <a:r>
              <a:rPr lang="en-AU" sz="2600" smtClean="0"/>
              <a:t>Unable to identify your position, set up camp &amp; wait for rescue</a:t>
            </a:r>
          </a:p>
          <a:p>
            <a:pPr>
              <a:defRPr/>
            </a:pPr>
            <a:r>
              <a:rPr lang="en-AU" sz="2600" smtClean="0"/>
              <a:t>Initiate any distress beacons</a:t>
            </a: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6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AU" smtClean="0"/>
              <a:t>Remote Area Section…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AU" sz="2000" b="1" smtClean="0"/>
              <a:t>	</a:t>
            </a:r>
            <a:r>
              <a:rPr lang="en-AU" sz="2200" b="1" smtClean="0">
                <a:solidFill>
                  <a:srgbClr val="FF0000"/>
                </a:solidFill>
              </a:rPr>
              <a:t>This section is not pitched at any level of expertise. Everyone should be well prepared before entering the bush.</a:t>
            </a:r>
            <a:endParaRPr lang="en-AU" smtClean="0"/>
          </a:p>
          <a:p>
            <a:pPr>
              <a:lnSpc>
                <a:spcPct val="90000"/>
              </a:lnSpc>
              <a:defRPr/>
            </a:pPr>
            <a:r>
              <a:rPr lang="en-AU" sz="2800" smtClean="0"/>
              <a:t>6 P’s = prior preparation and planning prevents poor performance.</a:t>
            </a:r>
          </a:p>
          <a:p>
            <a:pPr>
              <a:lnSpc>
                <a:spcPct val="90000"/>
              </a:lnSpc>
              <a:defRPr/>
            </a:pPr>
            <a:r>
              <a:rPr lang="en-AU" sz="2800" smtClean="0"/>
              <a:t>Learn the area before departing</a:t>
            </a:r>
          </a:p>
          <a:p>
            <a:pPr>
              <a:lnSpc>
                <a:spcPct val="90000"/>
              </a:lnSpc>
              <a:defRPr/>
            </a:pPr>
            <a:r>
              <a:rPr lang="en-AU" sz="2800" smtClean="0"/>
              <a:t>Have a navigational route planned</a:t>
            </a:r>
            <a:endParaRPr lang="en-AU" smtClean="0"/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Group details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Route details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Intended camp locations</a:t>
            </a:r>
          </a:p>
          <a:p>
            <a:pPr lvl="1">
              <a:lnSpc>
                <a:spcPct val="90000"/>
              </a:lnSpc>
              <a:defRPr/>
            </a:pPr>
            <a:r>
              <a:rPr lang="en-AU" sz="2000" smtClean="0"/>
              <a:t>ETD and ETA</a:t>
            </a:r>
            <a:endParaRPr lang="en-A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93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Types of Maps...</a:t>
            </a:r>
          </a:p>
        </p:txBody>
      </p:sp>
      <p:sp>
        <p:nvSpPr>
          <p:cNvPr id="393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3810000" cy="533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Street directory</a:t>
            </a:r>
            <a:endParaRPr lang="en-AU" smtClean="0"/>
          </a:p>
        </p:txBody>
      </p:sp>
      <p:pic>
        <p:nvPicPr>
          <p:cNvPr id="393221" name="Picture 1029" descr="A:\thematic 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1828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2" name="Picture 1030" descr="A:\top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3" name="Picture 1031" descr="A:\scientifi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8383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4" name="Rectangle 1032"/>
          <p:cNvSpPr>
            <a:spLocks noChangeArrowheads="1"/>
          </p:cNvSpPr>
          <p:nvPr/>
        </p:nvSpPr>
        <p:spPr bwMode="auto">
          <a:xfrm>
            <a:off x="914400" y="2971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Topographic map</a:t>
            </a:r>
            <a:endParaRPr lang="en-A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3225" name="Rectangle 1033"/>
          <p:cNvSpPr>
            <a:spLocks noChangeArrowheads="1"/>
          </p:cNvSpPr>
          <p:nvPr/>
        </p:nvSpPr>
        <p:spPr bwMode="auto">
          <a:xfrm>
            <a:off x="914400" y="35814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Thematic</a:t>
            </a:r>
          </a:p>
        </p:txBody>
      </p:sp>
      <p:sp>
        <p:nvSpPr>
          <p:cNvPr id="393226" name="Rectangle 1034"/>
          <p:cNvSpPr>
            <a:spLocks noChangeArrowheads="1"/>
          </p:cNvSpPr>
          <p:nvPr/>
        </p:nvSpPr>
        <p:spPr bwMode="auto">
          <a:xfrm>
            <a:off x="914400" y="42672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Scientific</a:t>
            </a:r>
            <a:endParaRPr lang="en-A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3227" name="Picture 1035" descr="U:\Ses\images\ubd StreetDircitylin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8" name="Rectangle 1036"/>
          <p:cNvSpPr>
            <a:spLocks noChangeArrowheads="1"/>
          </p:cNvSpPr>
          <p:nvPr/>
        </p:nvSpPr>
        <p:spPr bwMode="auto">
          <a:xfrm>
            <a:off x="914400" y="50292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60000"/>
              </a:spcBef>
              <a:buClr>
                <a:schemeClr val="tx1"/>
              </a:buClr>
              <a:defRPr/>
            </a:pPr>
            <a:r>
              <a:rPr lang="en-AU">
                <a:effectLst>
                  <a:outerShdw blurRad="38100" dist="38100" dir="2700000" algn="tl">
                    <a:srgbClr val="000000"/>
                  </a:outerShdw>
                </a:effectLst>
              </a:rPr>
              <a:t>Mud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4" grpId="0" autoUpdateAnimBg="0"/>
      <p:bldP spid="393225" grpId="0" autoUpdateAnimBg="0"/>
      <p:bldP spid="393226" grpId="0" autoUpdateAnimBg="0"/>
      <p:bldP spid="39322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451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AU" sz="4000" smtClean="0"/>
              <a:t>Basic Requirements for Survival…</a:t>
            </a:r>
            <a:endParaRPr lang="en-AU" smtClean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038600" cy="51054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Water</a:t>
            </a:r>
          </a:p>
          <a:p>
            <a:pPr lvl="1">
              <a:defRPr/>
            </a:pPr>
            <a:r>
              <a:rPr lang="en-AU" sz="2000" smtClean="0"/>
              <a:t>Minimum 2ltr/day</a:t>
            </a:r>
          </a:p>
          <a:p>
            <a:pPr lvl="1">
              <a:defRPr/>
            </a:pPr>
            <a:r>
              <a:rPr lang="en-AU" sz="2000" smtClean="0"/>
              <a:t>Is there water in the area</a:t>
            </a:r>
          </a:p>
          <a:p>
            <a:pPr lvl="1">
              <a:defRPr/>
            </a:pPr>
            <a:r>
              <a:rPr lang="en-AU" sz="2000" smtClean="0"/>
              <a:t>Carrying capacity</a:t>
            </a:r>
          </a:p>
          <a:p>
            <a:pPr lvl="1">
              <a:defRPr/>
            </a:pPr>
            <a:r>
              <a:rPr lang="en-AU" sz="2000" smtClean="0"/>
              <a:t>Quality</a:t>
            </a:r>
            <a:endParaRPr lang="en-AU" sz="2200" smtClean="0"/>
          </a:p>
          <a:p>
            <a:pPr>
              <a:defRPr/>
            </a:pPr>
            <a:r>
              <a:rPr lang="en-AU" sz="2600" smtClean="0"/>
              <a:t>Shelter</a:t>
            </a:r>
          </a:p>
          <a:p>
            <a:pPr lvl="1">
              <a:defRPr/>
            </a:pPr>
            <a:r>
              <a:rPr lang="en-AU" sz="2000" smtClean="0"/>
              <a:t>Tent or hutchie</a:t>
            </a:r>
          </a:p>
          <a:p>
            <a:pPr lvl="1">
              <a:defRPr/>
            </a:pPr>
            <a:r>
              <a:rPr lang="en-AU" sz="2000" smtClean="0"/>
              <a:t>Ground sheet</a:t>
            </a:r>
          </a:p>
          <a:p>
            <a:pPr lvl="1">
              <a:defRPr/>
            </a:pPr>
            <a:r>
              <a:rPr lang="en-AU" sz="2000" smtClean="0"/>
              <a:t>Improvisation</a:t>
            </a:r>
          </a:p>
          <a:p>
            <a:pPr lvl="2">
              <a:buFontTx/>
              <a:buChar char="–"/>
              <a:defRPr/>
            </a:pPr>
            <a:r>
              <a:rPr lang="en-AU" smtClean="0"/>
              <a:t>E.G. Caves, overhangs, huts, sheds</a:t>
            </a:r>
            <a:endParaRPr lang="en-AU" sz="1800" smtClean="0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371600"/>
            <a:ext cx="4000500" cy="48768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Warmth</a:t>
            </a:r>
          </a:p>
          <a:p>
            <a:pPr lvl="1">
              <a:defRPr/>
            </a:pPr>
            <a:r>
              <a:rPr lang="en-AU" sz="2000" smtClean="0"/>
              <a:t>Dry clothes</a:t>
            </a:r>
          </a:p>
          <a:p>
            <a:pPr lvl="1">
              <a:defRPr/>
            </a:pPr>
            <a:r>
              <a:rPr lang="en-AU" sz="2000" smtClean="0"/>
              <a:t>Thermals</a:t>
            </a:r>
          </a:p>
          <a:p>
            <a:pPr lvl="1">
              <a:defRPr/>
            </a:pPr>
            <a:r>
              <a:rPr lang="en-AU" sz="2000" smtClean="0"/>
              <a:t>Matches/lighter</a:t>
            </a:r>
          </a:p>
          <a:p>
            <a:pPr lvl="1">
              <a:defRPr/>
            </a:pPr>
            <a:r>
              <a:rPr lang="en-AU" sz="2000" smtClean="0"/>
              <a:t>Strategies/procedures to cope with the cold</a:t>
            </a:r>
          </a:p>
          <a:p>
            <a:pPr>
              <a:defRPr/>
            </a:pPr>
            <a:r>
              <a:rPr lang="en-AU" sz="2600" smtClean="0"/>
              <a:t>Food</a:t>
            </a:r>
          </a:p>
          <a:p>
            <a:pPr lvl="1">
              <a:defRPr/>
            </a:pPr>
            <a:r>
              <a:rPr lang="en-AU" sz="2000" smtClean="0"/>
              <a:t>Enough food/nourishing</a:t>
            </a:r>
          </a:p>
          <a:p>
            <a:pPr lvl="1">
              <a:defRPr/>
            </a:pPr>
            <a:r>
              <a:rPr lang="en-AU" sz="2000" smtClean="0"/>
              <a:t>Hunting &amp; gathering food</a:t>
            </a:r>
          </a:p>
          <a:p>
            <a:pPr lvl="1">
              <a:defRPr/>
            </a:pPr>
            <a:r>
              <a:rPr lang="en-AU" sz="2000" smtClean="0"/>
              <a:t>Rationing</a:t>
            </a:r>
          </a:p>
          <a:p>
            <a:pPr lvl="1">
              <a:defRPr/>
            </a:pPr>
            <a:r>
              <a:rPr lang="en-AU" sz="2000" smtClean="0"/>
              <a:t>Cooking/disease</a:t>
            </a:r>
            <a:endParaRPr lang="en-AU" sz="22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/>
          <a:lstStyle/>
          <a:p>
            <a:pPr>
              <a:defRPr/>
            </a:pPr>
            <a:r>
              <a:rPr lang="en-AU" smtClean="0"/>
              <a:t>Navigational Tips - (</a:t>
            </a:r>
            <a:r>
              <a:rPr lang="en-AU" sz="3600" smtClean="0"/>
              <a:t>Generalised)</a:t>
            </a:r>
            <a:endParaRPr lang="en-AU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AU" sz="2200" smtClean="0"/>
              <a:t>Sparse &amp; scratchy vegetation along ridges &amp; spurs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Thicker vegetation through gullies &amp; valleys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South facing terrain is thicker vegetation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Slower moving through creek beds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Night navigation - use of lighting and the moon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Pack light, pack right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You’re only as fast as your slowest team member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Continue relating features from the ground to the map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Carry safety equipment &amp; have knowledge of remote first aid</a:t>
            </a:r>
          </a:p>
          <a:p>
            <a:pPr>
              <a:lnSpc>
                <a:spcPct val="90000"/>
              </a:lnSpc>
              <a:defRPr/>
            </a:pPr>
            <a:r>
              <a:rPr lang="en-AU" sz="2200" smtClean="0"/>
              <a:t>Know your limitations - be mentally &amp; physically prepared</a:t>
            </a:r>
            <a:endParaRPr lang="en-AU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65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4114800" cy="457200"/>
          </a:xfrm>
        </p:spPr>
        <p:txBody>
          <a:bodyPr/>
          <a:lstStyle/>
          <a:p>
            <a:pPr>
              <a:defRPr/>
            </a:pPr>
            <a:r>
              <a:rPr lang="en-AU" smtClean="0"/>
              <a:t>Pack Checklist…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3962400" cy="5181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Clothing</a:t>
            </a:r>
          </a:p>
          <a:p>
            <a:pPr lvl="1">
              <a:defRPr/>
            </a:pPr>
            <a:r>
              <a:rPr lang="en-AU" sz="2200" smtClean="0"/>
              <a:t>Boots &amp; socks</a:t>
            </a:r>
          </a:p>
          <a:p>
            <a:pPr lvl="1">
              <a:defRPr/>
            </a:pPr>
            <a:r>
              <a:rPr lang="en-AU" sz="2200" smtClean="0"/>
              <a:t>Underwear &amp; thermal</a:t>
            </a:r>
          </a:p>
          <a:p>
            <a:pPr lvl="1">
              <a:defRPr/>
            </a:pPr>
            <a:r>
              <a:rPr lang="en-AU" sz="2200" smtClean="0"/>
              <a:t>Trousers/shorts</a:t>
            </a:r>
          </a:p>
          <a:p>
            <a:pPr lvl="1">
              <a:defRPr/>
            </a:pPr>
            <a:r>
              <a:rPr lang="en-AU" sz="2200" smtClean="0"/>
              <a:t>Shirts</a:t>
            </a:r>
          </a:p>
          <a:p>
            <a:pPr lvl="1">
              <a:defRPr/>
            </a:pPr>
            <a:r>
              <a:rPr lang="en-AU" sz="2200" smtClean="0"/>
              <a:t>Jumper/jacket</a:t>
            </a:r>
          </a:p>
          <a:p>
            <a:pPr lvl="1">
              <a:defRPr/>
            </a:pPr>
            <a:r>
              <a:rPr lang="en-AU" sz="2200" smtClean="0"/>
              <a:t>Headgear &amp; gloves</a:t>
            </a:r>
          </a:p>
          <a:p>
            <a:pPr lvl="1">
              <a:defRPr/>
            </a:pPr>
            <a:r>
              <a:rPr lang="en-AU" sz="2200" smtClean="0"/>
              <a:t>Wet weather jacket &amp; pants</a:t>
            </a:r>
          </a:p>
          <a:p>
            <a:pPr lvl="1">
              <a:defRPr/>
            </a:pPr>
            <a:r>
              <a:rPr lang="en-AU" sz="2200" smtClean="0"/>
              <a:t>Gaiters</a:t>
            </a:r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Personal equipment</a:t>
            </a:r>
          </a:p>
          <a:p>
            <a:pPr lvl="1">
              <a:defRPr/>
            </a:pPr>
            <a:r>
              <a:rPr lang="en-AU" sz="2200" smtClean="0"/>
              <a:t>Backpack</a:t>
            </a:r>
          </a:p>
          <a:p>
            <a:pPr lvl="1">
              <a:defRPr/>
            </a:pPr>
            <a:r>
              <a:rPr lang="en-AU" sz="2200" smtClean="0"/>
              <a:t>Sleeping bag</a:t>
            </a:r>
          </a:p>
          <a:p>
            <a:pPr lvl="1">
              <a:defRPr/>
            </a:pPr>
            <a:r>
              <a:rPr lang="en-AU" sz="2200" smtClean="0"/>
              <a:t>Sleeping mat</a:t>
            </a:r>
          </a:p>
          <a:p>
            <a:pPr lvl="1">
              <a:defRPr/>
            </a:pPr>
            <a:r>
              <a:rPr lang="en-AU" sz="2200" smtClean="0"/>
              <a:t>Toiletries</a:t>
            </a:r>
          </a:p>
          <a:p>
            <a:pPr lvl="1">
              <a:defRPr/>
            </a:pPr>
            <a:r>
              <a:rPr lang="en-AU" sz="2200" smtClean="0"/>
              <a:t>Toilet paper</a:t>
            </a:r>
          </a:p>
          <a:p>
            <a:pPr lvl="1">
              <a:defRPr/>
            </a:pPr>
            <a:r>
              <a:rPr lang="en-AU" sz="2200" smtClean="0"/>
              <a:t>Water bottle &amp; water</a:t>
            </a:r>
          </a:p>
          <a:p>
            <a:pPr lvl="1">
              <a:defRPr/>
            </a:pPr>
            <a:r>
              <a:rPr lang="en-AU" sz="2200" smtClean="0"/>
              <a:t>Food &amp; utensils</a:t>
            </a:r>
          </a:p>
          <a:p>
            <a:pPr lvl="1">
              <a:defRPr/>
            </a:pPr>
            <a:r>
              <a:rPr lang="en-AU" sz="2200" smtClean="0"/>
              <a:t>Insect repellent/sunscreen</a:t>
            </a:r>
          </a:p>
          <a:p>
            <a:pPr lvl="1">
              <a:defRPr/>
            </a:pPr>
            <a:r>
              <a:rPr lang="en-AU" sz="2200" smtClean="0"/>
              <a:t>Light source  batteries</a:t>
            </a:r>
          </a:p>
          <a:p>
            <a:pPr lvl="1">
              <a:defRPr/>
            </a:pPr>
            <a:endParaRPr lang="en-AU" sz="22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6758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41910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Pack Checklist…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4000500" cy="4800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Emergency equipment</a:t>
            </a:r>
          </a:p>
          <a:p>
            <a:pPr lvl="1">
              <a:defRPr/>
            </a:pPr>
            <a:r>
              <a:rPr lang="en-AU" sz="2200" smtClean="0"/>
              <a:t>Maps &amp; map case</a:t>
            </a:r>
          </a:p>
          <a:p>
            <a:pPr lvl="1">
              <a:defRPr/>
            </a:pPr>
            <a:r>
              <a:rPr lang="en-AU" sz="2200" smtClean="0"/>
              <a:t>Watch</a:t>
            </a:r>
          </a:p>
          <a:p>
            <a:pPr lvl="1">
              <a:defRPr/>
            </a:pPr>
            <a:r>
              <a:rPr lang="en-AU" sz="2200" smtClean="0"/>
              <a:t>Compass</a:t>
            </a:r>
          </a:p>
          <a:p>
            <a:pPr lvl="1">
              <a:defRPr/>
            </a:pPr>
            <a:r>
              <a:rPr lang="en-AU" sz="2200" smtClean="0"/>
              <a:t>Whistle</a:t>
            </a:r>
          </a:p>
          <a:p>
            <a:pPr lvl="1">
              <a:defRPr/>
            </a:pPr>
            <a:r>
              <a:rPr lang="en-AU" sz="2200" smtClean="0"/>
              <a:t>Fire starters</a:t>
            </a:r>
          </a:p>
          <a:p>
            <a:pPr lvl="1">
              <a:defRPr/>
            </a:pPr>
            <a:r>
              <a:rPr lang="en-AU" sz="2200" smtClean="0"/>
              <a:t>Knife</a:t>
            </a:r>
          </a:p>
          <a:p>
            <a:pPr lvl="1">
              <a:defRPr/>
            </a:pPr>
            <a:r>
              <a:rPr lang="en-AU" sz="2200" smtClean="0"/>
              <a:t>Note book &amp; pen</a:t>
            </a:r>
          </a:p>
          <a:p>
            <a:pPr lvl="1">
              <a:defRPr/>
            </a:pPr>
            <a:r>
              <a:rPr lang="en-AU" sz="2200" smtClean="0"/>
              <a:t>GPS</a:t>
            </a:r>
            <a:endParaRPr lang="en-AU" sz="2000" smtClean="0"/>
          </a:p>
          <a:p>
            <a:pPr lvl="1">
              <a:defRPr/>
            </a:pPr>
            <a:endParaRPr lang="en-AU" sz="2200" smtClean="0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43000"/>
            <a:ext cx="4343400" cy="4800600"/>
          </a:xfrm>
        </p:spPr>
        <p:txBody>
          <a:bodyPr/>
          <a:lstStyle/>
          <a:p>
            <a:pPr>
              <a:defRPr/>
            </a:pPr>
            <a:r>
              <a:rPr lang="en-AU" sz="2600" smtClean="0"/>
              <a:t>Group equipment</a:t>
            </a:r>
          </a:p>
          <a:p>
            <a:pPr lvl="1">
              <a:defRPr/>
            </a:pPr>
            <a:r>
              <a:rPr lang="en-AU" sz="2200" smtClean="0"/>
              <a:t>Tent or hutchie</a:t>
            </a:r>
          </a:p>
          <a:p>
            <a:pPr lvl="1">
              <a:defRPr/>
            </a:pPr>
            <a:r>
              <a:rPr lang="en-AU" sz="2200" smtClean="0"/>
              <a:t>Ground sheet</a:t>
            </a:r>
          </a:p>
          <a:p>
            <a:pPr lvl="1">
              <a:defRPr/>
            </a:pPr>
            <a:r>
              <a:rPr lang="en-AU" sz="2200" smtClean="0"/>
              <a:t>Stove &amp; fuel</a:t>
            </a:r>
          </a:p>
          <a:p>
            <a:pPr lvl="1">
              <a:defRPr/>
            </a:pPr>
            <a:r>
              <a:rPr lang="en-AU" sz="2200" smtClean="0"/>
              <a:t>Water filter</a:t>
            </a:r>
          </a:p>
          <a:p>
            <a:pPr lvl="1">
              <a:defRPr/>
            </a:pPr>
            <a:r>
              <a:rPr lang="en-AU" sz="2200" smtClean="0"/>
              <a:t>Plastic shovel</a:t>
            </a:r>
          </a:p>
          <a:p>
            <a:pPr lvl="1">
              <a:defRPr/>
            </a:pPr>
            <a:r>
              <a:rPr lang="en-AU" sz="2200" smtClean="0"/>
              <a:t>Cordage</a:t>
            </a:r>
          </a:p>
        </p:txBody>
      </p:sp>
      <p:sp>
        <p:nvSpPr>
          <p:cNvPr id="477189" name="Rectangle 5"/>
          <p:cNvSpPr>
            <a:spLocks noChangeArrowheads="1"/>
          </p:cNvSpPr>
          <p:nvPr/>
        </p:nvSpPr>
        <p:spPr bwMode="auto">
          <a:xfrm>
            <a:off x="4191000" y="4724400"/>
            <a:ext cx="457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AU" sz="8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96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Street Directory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819400"/>
            <a:ext cx="3695700" cy="3124200"/>
          </a:xfrm>
        </p:spPr>
        <p:txBody>
          <a:bodyPr/>
          <a:lstStyle/>
          <a:p>
            <a:pPr>
              <a:defRPr/>
            </a:pPr>
            <a:r>
              <a:rPr lang="en-AU" sz="3200" smtClean="0"/>
              <a:t>Edition</a:t>
            </a:r>
          </a:p>
          <a:p>
            <a:pPr>
              <a:defRPr/>
            </a:pPr>
            <a:r>
              <a:rPr lang="en-AU" sz="3200" smtClean="0"/>
              <a:t>Key map</a:t>
            </a:r>
          </a:p>
          <a:p>
            <a:pPr>
              <a:defRPr/>
            </a:pPr>
            <a:r>
              <a:rPr lang="en-AU" sz="3200" smtClean="0"/>
              <a:t>Suburb index</a:t>
            </a:r>
            <a:endParaRPr lang="en-AU" sz="2600" smtClean="0"/>
          </a:p>
          <a:p>
            <a:pPr>
              <a:defRPr/>
            </a:pPr>
            <a:endParaRPr lang="en-AU" sz="2600" smtClean="0"/>
          </a:p>
        </p:txBody>
      </p:sp>
      <p:pic>
        <p:nvPicPr>
          <p:cNvPr id="20486" name="Picture 1028" descr="U:\Ses\images\ubd hometopb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581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3" name="Rectangle 1029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2819400"/>
            <a:ext cx="3695700" cy="3124200"/>
          </a:xfrm>
        </p:spPr>
        <p:txBody>
          <a:bodyPr/>
          <a:lstStyle/>
          <a:p>
            <a:pPr>
              <a:defRPr/>
            </a:pPr>
            <a:r>
              <a:rPr lang="en-AU" sz="3200" smtClean="0"/>
              <a:t>Facility index</a:t>
            </a:r>
          </a:p>
          <a:p>
            <a:pPr>
              <a:defRPr/>
            </a:pPr>
            <a:r>
              <a:rPr lang="en-AU" sz="3200" smtClean="0"/>
              <a:t>Street index</a:t>
            </a:r>
          </a:p>
          <a:p>
            <a:pPr>
              <a:defRPr/>
            </a:pPr>
            <a:r>
              <a:rPr lang="en-AU" sz="3200" smtClean="0"/>
              <a:t>Map &amp; reference</a:t>
            </a:r>
            <a:endParaRPr lang="en-AU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 autoUpdateAnimBg="0"/>
      <p:bldP spid="39629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Topographic Maps</a:t>
            </a:r>
          </a:p>
        </p:txBody>
      </p:sp>
      <p:pic>
        <p:nvPicPr>
          <p:cNvPr id="21509" name="Picture 4" descr="U:\Ses\images\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733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A:\map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5052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AU" smtClean="0"/>
              <a:t>Map Care &amp; Folding…</a:t>
            </a:r>
          </a:p>
        </p:txBody>
      </p:sp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6324600" y="3657600"/>
            <a:ext cx="2819400" cy="2689225"/>
          </a:xfrm>
          <a:prstGeom prst="diamo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>
              <a:buFontTx/>
              <a:buNone/>
            </a:pPr>
            <a:r>
              <a:rPr kumimoji="0" lang="en-US" sz="4000" b="1" u="sng">
                <a:solidFill>
                  <a:schemeClr val="accent2"/>
                </a:solidFill>
                <a:latin typeface="Garamond" pitchFamily="18" charset="0"/>
              </a:rPr>
              <a:t>TIP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Don’t fully open maps in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 the wind or in</a:t>
            </a:r>
          </a:p>
          <a:p>
            <a:pPr>
              <a:buFontTx/>
              <a:buNone/>
            </a:pPr>
            <a:r>
              <a:rPr kumimoji="0" lang="en-US" sz="1800">
                <a:solidFill>
                  <a:srgbClr val="000000"/>
                </a:solidFill>
                <a:latin typeface="Garamond" pitchFamily="18" charset="0"/>
              </a:rPr>
              <a:t>the vehicle.</a:t>
            </a:r>
            <a:endParaRPr kumimoji="0" lang="en-US" sz="180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724400"/>
          </a:xfrm>
        </p:spPr>
        <p:txBody>
          <a:bodyPr/>
          <a:lstStyle/>
          <a:p>
            <a:pPr marL="571500" indent="-571500">
              <a:defRPr/>
            </a:pPr>
            <a:r>
              <a:rPr lang="en-AU" smtClean="0"/>
              <a:t>Deterioration - dirt, grime, pens/markers &amp; unnecessary opening &amp; folding.</a:t>
            </a:r>
          </a:p>
          <a:p>
            <a:pPr marL="571500" indent="-571500">
              <a:defRPr/>
            </a:pPr>
            <a:r>
              <a:rPr lang="en-AU" smtClean="0"/>
              <a:t>Protecting the map - map case, clear contact, plastic bag or map boards.</a:t>
            </a:r>
          </a:p>
          <a:p>
            <a:pPr marL="571500" indent="-571500">
              <a:defRPr/>
            </a:pPr>
            <a:r>
              <a:rPr lang="en-AU" smtClean="0"/>
              <a:t>Map folding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AU" smtClean="0"/>
              <a:t>Fold in half (detail facing outward)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AU" smtClean="0"/>
              <a:t>Concertina into equal sections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AU" smtClean="0"/>
              <a:t>Fold in half (title showing)</a:t>
            </a:r>
          </a:p>
          <a:p>
            <a:pPr marL="952500" lvl="1" indent="-495300">
              <a:defRPr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6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6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6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06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06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6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animBg="1" autoUpdateAnimBg="0"/>
      <p:bldP spid="40653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000"/>
              <a:t>Version: 1.2 - Jan 05</a:t>
            </a: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400"/>
              <a:t>Developed by: Dave Bere</a:t>
            </a:r>
            <a:endParaRPr kumimoji="0" lang="en-US" sz="1000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57912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Marginal Information...</a:t>
            </a:r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038600" cy="4419600"/>
          </a:xfrm>
        </p:spPr>
        <p:txBody>
          <a:bodyPr/>
          <a:lstStyle/>
          <a:p>
            <a:pPr>
              <a:defRPr/>
            </a:pPr>
            <a:r>
              <a:rPr lang="en-US" sz="2600" smtClean="0"/>
              <a:t>Printed around the margin of the map to aid in using the map.</a:t>
            </a:r>
          </a:p>
          <a:p>
            <a:pPr>
              <a:defRPr/>
            </a:pPr>
            <a:r>
              <a:rPr lang="en-US" sz="2600" smtClean="0"/>
              <a:t>E.g.. Title, scale, type, legend of symbols, edition &amp; sheet number, adjoining maps, contour interval, magnetic variation, grid reference block, </a:t>
            </a:r>
          </a:p>
        </p:txBody>
      </p:sp>
      <p:pic>
        <p:nvPicPr>
          <p:cNvPr id="292880" name="Picture 16" descr="U:\Ses\test\margin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7335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81" name="Picture 17" descr="U:\Ses\test\margin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7526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15298</TotalTime>
  <Words>3255</Words>
  <Application>Microsoft Office PowerPoint</Application>
  <PresentationFormat>On-screen Show (4:3)</PresentationFormat>
  <Paragraphs>665</Paragraphs>
  <Slides>53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Tahoma</vt:lpstr>
      <vt:lpstr>Arial</vt:lpstr>
      <vt:lpstr>Times New Roman</vt:lpstr>
      <vt:lpstr>Garamond</vt:lpstr>
      <vt:lpstr>Default Design</vt:lpstr>
      <vt:lpstr>Microsoft Photo Editor 3.0 Photo</vt:lpstr>
      <vt:lpstr>Map Reading  &amp;  Navigation</vt:lpstr>
      <vt:lpstr>Presentation  Overview</vt:lpstr>
      <vt:lpstr>Aim of Map Reading...</vt:lpstr>
      <vt:lpstr>Definition of a Map…</vt:lpstr>
      <vt:lpstr>Types of Maps...</vt:lpstr>
      <vt:lpstr>Street Directory</vt:lpstr>
      <vt:lpstr>Topographic Maps</vt:lpstr>
      <vt:lpstr>Map Care &amp; Folding…</vt:lpstr>
      <vt:lpstr>Marginal Information...</vt:lpstr>
      <vt:lpstr>Conventional Symbols…</vt:lpstr>
      <vt:lpstr>Mapping Datum</vt:lpstr>
      <vt:lpstr>Scale…</vt:lpstr>
      <vt:lpstr>Measuring Distance…</vt:lpstr>
      <vt:lpstr>Map Coordinates</vt:lpstr>
      <vt:lpstr>Grid Coordinates</vt:lpstr>
      <vt:lpstr>Cont’…</vt:lpstr>
      <vt:lpstr>4 Figure Area References…</vt:lpstr>
      <vt:lpstr>6 &amp; 8 Figure Grid References…</vt:lpstr>
      <vt:lpstr>GPS…</vt:lpstr>
      <vt:lpstr>Universal Grid References…</vt:lpstr>
      <vt:lpstr>Ground Shape…</vt:lpstr>
      <vt:lpstr>Contours…</vt:lpstr>
      <vt:lpstr>Contour Patterns…</vt:lpstr>
      <vt:lpstr>Land Features…</vt:lpstr>
      <vt:lpstr>Gradient…</vt:lpstr>
      <vt:lpstr>Intervisibility – Line of sight</vt:lpstr>
      <vt:lpstr>Map Enlarging</vt:lpstr>
      <vt:lpstr>Compass…</vt:lpstr>
      <vt:lpstr>Bearings…</vt:lpstr>
      <vt:lpstr>Bearings - Cont’</vt:lpstr>
      <vt:lpstr>North Points…</vt:lpstr>
      <vt:lpstr>Magnetic Variation…</vt:lpstr>
      <vt:lpstr>Converting Bearings</vt:lpstr>
      <vt:lpstr>Back Bearings…</vt:lpstr>
      <vt:lpstr>Compasses…</vt:lpstr>
      <vt:lpstr>Parts of a Compass…</vt:lpstr>
      <vt:lpstr>Taking a Grid Bearing…</vt:lpstr>
      <vt:lpstr>Magnetic Bearings</vt:lpstr>
      <vt:lpstr>Magnetic Bearings cont…</vt:lpstr>
      <vt:lpstr>Cross-country Navigation</vt:lpstr>
      <vt:lpstr>Cross Country Navigation cont…</vt:lpstr>
      <vt:lpstr>Planning…..</vt:lpstr>
      <vt:lpstr>Map Orientation…</vt:lpstr>
      <vt:lpstr>Lateral Drift</vt:lpstr>
      <vt:lpstr>Avoiding an Obstacle</vt:lpstr>
      <vt:lpstr>Checking…</vt:lpstr>
      <vt:lpstr>Position Fixing – Resection…</vt:lpstr>
      <vt:lpstr>Action If Lost!!!</vt:lpstr>
      <vt:lpstr>Remote Area Section…</vt:lpstr>
      <vt:lpstr>Basic Requirements for Survival…</vt:lpstr>
      <vt:lpstr>Navigational Tips - (Generalised)</vt:lpstr>
      <vt:lpstr>Pack Checklist…</vt:lpstr>
      <vt:lpstr>Pack Checklist…</vt:lpstr>
    </vt:vector>
  </TitlesOfParts>
  <Company>Sydney 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READING  &amp;  NAVIGATION</dc:title>
  <dc:creator>dvb</dc:creator>
  <cp:lastModifiedBy>Teacher E-Solutions</cp:lastModifiedBy>
  <cp:revision>95</cp:revision>
  <cp:lastPrinted>2002-03-06T21:27:34Z</cp:lastPrinted>
  <dcterms:created xsi:type="dcterms:W3CDTF">2002-01-21T01:40:10Z</dcterms:created>
  <dcterms:modified xsi:type="dcterms:W3CDTF">2019-01-18T16:57:57Z</dcterms:modified>
</cp:coreProperties>
</file>