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256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5" r:id="rId13"/>
    <p:sldId id="366" r:id="rId14"/>
    <p:sldId id="367" r:id="rId15"/>
    <p:sldId id="368" r:id="rId16"/>
    <p:sldId id="369" r:id="rId17"/>
    <p:sldId id="377" r:id="rId18"/>
    <p:sldId id="378" r:id="rId19"/>
    <p:sldId id="379" r:id="rId20"/>
    <p:sldId id="380" r:id="rId21"/>
    <p:sldId id="381" r:id="rId22"/>
    <p:sldId id="382" r:id="rId23"/>
    <p:sldId id="342" r:id="rId24"/>
    <p:sldId id="343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8" autoAdjust="0"/>
  </p:normalViewPr>
  <p:slideViewPr>
    <p:cSldViewPr>
      <p:cViewPr>
        <p:scale>
          <a:sx n="75" d="100"/>
          <a:sy n="75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37D410-1499-48EE-9CA7-FADDDE6B5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24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FB3195-4BAF-4211-803D-156AF7C17F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69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2240B82-9348-4431-B467-030089EC812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9867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000">
                <a:solidFill>
                  <a:srgbClr val="FFFFFF"/>
                </a:solidFill>
                <a:latin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8673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957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4AE29-2260-4ED4-93EE-6036F0C0A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7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C8256-724E-4405-9AED-7C48EC104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0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2B6D7-1700-4A7B-9EF5-4CB72D8C5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27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C96A3-D78E-4E8A-B73B-D80AA39B1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93A27-676B-435A-B528-ACD9DA41A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92BD9-E540-4404-911C-8563B2659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650A9-F87A-478C-AA79-48611C8DC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7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CE1C8-7CB2-4E7C-8123-AFD9893F2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81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276BE-6BAF-4B62-947D-F4EC7EDC6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1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BE81D-EEF5-4CB1-B91F-00396A2B5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6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9763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7636" name="Rectangle 4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7637" name="Rectangle 5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97638" name="Rectangle 6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97639" name="Rectangle 7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97640" name="Rectangle 8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97641" name="Rectangle 9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7642" name="Rectangle 10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97643" name="Rectangle 11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764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69075" y="6381750"/>
            <a:ext cx="2133600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D214E45-6306-40B6-9C5B-D6B5A83DF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4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US" sz="3400" smtClean="0">
                <a:latin typeface="Georgia" pitchFamily="18" charset="0"/>
              </a:rPr>
              <a:t>Computer Security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1E8B0A4-C613-4633-8D61-15514E62A0D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1" name="Text Box 2"/>
          <p:cNvSpPr>
            <a:spLocks noChangeArrowheads="1"/>
          </p:cNvSpPr>
          <p:nvPr>
            <p:ph type="title"/>
          </p:nvPr>
        </p:nvSpPr>
        <p:spPr>
          <a:xfrm>
            <a:off x="488950" y="401638"/>
            <a:ext cx="8229600" cy="6096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More Rogue Programs</a:t>
            </a:r>
          </a:p>
        </p:txBody>
      </p:sp>
      <p:pic>
        <p:nvPicPr>
          <p:cNvPr id="174083" name="Picture 3" descr="j02897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1000125"/>
            <a:ext cx="3657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43000"/>
            <a:ext cx="4637088" cy="55006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Denial of Service Attack (DoS)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Also called Syn flooding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Overload an Internet server with a large number of requests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Trojan Horses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cover up themselves as useful programs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Contain hidden instructions to perform malicious tasks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May erase data or cause other damage</a:t>
            </a:r>
          </a:p>
          <a:p>
            <a:pPr eaLnBrk="1" hangingPunct="1">
              <a:lnSpc>
                <a:spcPct val="80000"/>
              </a:lnSpc>
            </a:pPr>
            <a:endParaRPr lang="en-US" sz="2400" b="1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82AC742-0D31-44E2-B344-BD32AA38D69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5" name="Text Box 2"/>
          <p:cNvSpPr>
            <a:spLocks noChangeArrowheads="1"/>
          </p:cNvSpPr>
          <p:nvPr>
            <p:ph type="title"/>
          </p:nvPr>
        </p:nvSpPr>
        <p:spPr>
          <a:xfrm>
            <a:off x="488950" y="401638"/>
            <a:ext cx="8229600" cy="6096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Fraud and Theft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5237163" cy="4897437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Salami Shaving</a:t>
            </a:r>
          </a:p>
          <a:p>
            <a:pPr lvl="1" eaLnBrk="1" hangingPunct="1"/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Programmer alters a program to take a small amount of money out of an account</a:t>
            </a:r>
          </a:p>
          <a:p>
            <a:pPr eaLnBrk="1" hangingPunct="1"/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Data Diddling</a:t>
            </a:r>
          </a:p>
          <a:p>
            <a:pPr lvl="1" eaLnBrk="1" hangingPunct="1"/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Data is altered to hide theft </a:t>
            </a:r>
          </a:p>
          <a:p>
            <a:pPr lvl="1" eaLnBrk="1" hangingPunct="1"/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Insiders modify data by altering accounts</a:t>
            </a:r>
          </a:p>
          <a:p>
            <a:pPr eaLnBrk="1" hangingPunct="1"/>
            <a:endParaRPr lang="en-US" sz="2400" smtClean="0"/>
          </a:p>
        </p:txBody>
      </p:sp>
      <p:pic>
        <p:nvPicPr>
          <p:cNvPr id="175108" name="Picture 4" descr="j03029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50" y="2246313"/>
            <a:ext cx="2198688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2E12F06-835F-451C-BF8E-06F62A682F1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39" name="Text Box 2"/>
          <p:cNvSpPr>
            <a:spLocks noChangeArrowheads="1"/>
          </p:cNvSpPr>
          <p:nvPr>
            <p:ph type="title"/>
          </p:nvPr>
        </p:nvSpPr>
        <p:spPr>
          <a:xfrm>
            <a:off x="488950" y="401638"/>
            <a:ext cx="8229600" cy="6096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Forgery and Blackmail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25488" y="1584325"/>
            <a:ext cx="7729537" cy="4525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Forgery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Internet data can appear to be coming from one source when its really coming from another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Forged e-mail and Web pages</a:t>
            </a:r>
          </a:p>
          <a:p>
            <a:pPr eaLnBrk="1" hangingPunct="1"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Blackmail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Confronting publicity fears have been used to blackmail financial institutions</a:t>
            </a:r>
          </a:p>
          <a:p>
            <a:pPr eaLnBrk="1" hangingPunct="1"/>
            <a:endParaRPr lang="en-US" sz="2400" b="1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158DD86-84B7-46FC-BD8A-224194A9721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304800" y="1447800"/>
            <a:ext cx="4343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6699FF"/>
              </a:buClr>
              <a:buFont typeface="Wingdings" pitchFamily="2" charset="2"/>
              <a:buChar char="n"/>
            </a:pPr>
            <a:endParaRPr lang="en-US" sz="2200">
              <a:solidFill>
                <a:schemeClr val="bg1"/>
              </a:solidFill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304800" y="4648200"/>
            <a:ext cx="4038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6699FF"/>
              </a:buClr>
              <a:buFont typeface="Wingdings" pitchFamily="2" charset="2"/>
              <a:buChar char="n"/>
            </a:pPr>
            <a:endParaRPr lang="en-US" sz="2200"/>
          </a:p>
        </p:txBody>
      </p:sp>
      <p:sp>
        <p:nvSpPr>
          <p:cNvPr id="15365" name="Text Box 4"/>
          <p:cNvSpPr>
            <a:spLocks noChangeArrowheads="1"/>
          </p:cNvSpPr>
          <p:nvPr>
            <p:ph type="title"/>
          </p:nvPr>
        </p:nvSpPr>
        <p:spPr>
          <a:xfrm>
            <a:off x="488950" y="314325"/>
            <a:ext cx="8229600" cy="715963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Meet the Attackers</a:t>
            </a:r>
          </a:p>
        </p:txBody>
      </p:sp>
      <p:sp>
        <p:nvSpPr>
          <p:cNvPr id="178181" name="Text Box 5"/>
          <p:cNvSpPr>
            <a:spLocks noChangeArrowheads="1"/>
          </p:cNvSpPr>
          <p:nvPr>
            <p:ph type="body" sz="half" idx="1"/>
          </p:nvPr>
        </p:nvSpPr>
        <p:spPr>
          <a:xfrm>
            <a:off x="928688" y="1000125"/>
            <a:ext cx="7632700" cy="4903788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Hackers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Computer hobbyists 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Find weaknesses and loopholes in computer systems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Rarely destructive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Adhere to the hacker</a:t>
            </a:r>
            <a:r>
              <a:rPr lang="en-US" b="1" smtClean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s code of ethics</a:t>
            </a:r>
          </a:p>
          <a:p>
            <a:pPr eaLnBrk="1" hangingPunct="1">
              <a:spcBef>
                <a:spcPct val="0"/>
              </a:spcBef>
            </a:pPr>
            <a:endParaRPr lang="en-US" sz="2400" b="1" smtClean="0">
              <a:solidFill>
                <a:srgbClr val="000099"/>
              </a:solidFill>
              <a:latin typeface="Bookman Old Style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Crackers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Also called black hats 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Obsessed with entering secure computer systems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Rarely destructive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Leave calling cards on the systems they enter</a:t>
            </a:r>
          </a:p>
          <a:p>
            <a:pPr lvl="1" eaLnBrk="1" hangingPunct="1">
              <a:spcBef>
                <a:spcPct val="0"/>
              </a:spcBef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7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78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78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78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781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781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781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781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781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4BC1838-8103-4E14-B35F-9E7325826906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304800" y="1447800"/>
            <a:ext cx="4343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6699FF"/>
              </a:buClr>
              <a:buFont typeface="Wingdings" pitchFamily="2" charset="2"/>
              <a:buChar char="n"/>
            </a:pPr>
            <a:endParaRPr lang="en-US" sz="2200">
              <a:solidFill>
                <a:schemeClr val="bg1"/>
              </a:solidFill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04800" y="4648200"/>
            <a:ext cx="4038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6699FF"/>
              </a:buClr>
              <a:buFont typeface="Wingdings" pitchFamily="2" charset="2"/>
              <a:buChar char="n"/>
            </a:pPr>
            <a:endParaRPr lang="en-US" sz="2200"/>
          </a:p>
        </p:txBody>
      </p:sp>
      <p:sp>
        <p:nvSpPr>
          <p:cNvPr id="16389" name="Text Box 4"/>
          <p:cNvSpPr>
            <a:spLocks noChangeArrowheads="1"/>
          </p:cNvSpPr>
          <p:nvPr>
            <p:ph type="title"/>
          </p:nvPr>
        </p:nvSpPr>
        <p:spPr>
          <a:xfrm>
            <a:off x="488950" y="314325"/>
            <a:ext cx="8229600" cy="715963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Meet the Attackers</a:t>
            </a:r>
          </a:p>
        </p:txBody>
      </p:sp>
      <p:sp>
        <p:nvSpPr>
          <p:cNvPr id="179205" name="Text Box 5"/>
          <p:cNvSpPr>
            <a:spLocks noChangeArrowheads="1"/>
          </p:cNvSpPr>
          <p:nvPr>
            <p:ph type="body" sz="half" idx="2"/>
          </p:nvPr>
        </p:nvSpPr>
        <p:spPr>
          <a:xfrm>
            <a:off x="814388" y="1000125"/>
            <a:ext cx="8104187" cy="5580063"/>
          </a:xfrm>
          <a:noFill/>
        </p:spPr>
        <p:txBody>
          <a:bodyPr/>
          <a:lstStyle/>
          <a:p>
            <a:pPr lvl="1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Virus Authors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Usually teenage males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Push the boundaries of antivirus software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Create viruses that are very damaging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Cyber Gangs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Group of hackers and crackers working together to coordinate attacks on the Internet</a:t>
            </a:r>
          </a:p>
          <a:p>
            <a:pPr lvl="1" eaLnBrk="1" hangingPunct="1">
              <a:spcBef>
                <a:spcPct val="0"/>
              </a:spcBef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9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79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79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79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79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792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EB33F8C-8D74-445F-AB5B-070D61680B0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304800" y="1406525"/>
            <a:ext cx="426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6699FF"/>
              </a:buClr>
              <a:buFont typeface="Wingdings" pitchFamily="2" charset="2"/>
              <a:buChar char="n"/>
            </a:pPr>
            <a:endParaRPr lang="en-US" sz="2200" b="1">
              <a:solidFill>
                <a:schemeClr val="bg1"/>
              </a:solidFill>
            </a:endParaRPr>
          </a:p>
        </p:txBody>
      </p:sp>
      <p:sp>
        <p:nvSpPr>
          <p:cNvPr id="17412" name="Text Box 3"/>
          <p:cNvSpPr>
            <a:spLocks noChangeArrowheads="1"/>
          </p:cNvSpPr>
          <p:nvPr>
            <p:ph type="title"/>
          </p:nvPr>
        </p:nvSpPr>
        <p:spPr>
          <a:xfrm>
            <a:off x="457200" y="220663"/>
            <a:ext cx="8229600" cy="9906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More Attackers</a:t>
            </a:r>
          </a:p>
        </p:txBody>
      </p:sp>
      <p:sp>
        <p:nvSpPr>
          <p:cNvPr id="180228" name="Text Box 4"/>
          <p:cNvSpPr>
            <a:spLocks noChangeArrowheads="1"/>
          </p:cNvSpPr>
          <p:nvPr>
            <p:ph type="body" sz="half" idx="1"/>
          </p:nvPr>
        </p:nvSpPr>
        <p:spPr>
          <a:xfrm>
            <a:off x="382588" y="969963"/>
            <a:ext cx="7889875" cy="5053012"/>
          </a:xfrm>
          <a:noFill/>
        </p:spPr>
        <p:txBody>
          <a:bodyPr/>
          <a:lstStyle/>
          <a:p>
            <a:pPr lvl="1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Swindlers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Use the Internet to scam money from people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Typically create bogus work at home opportunities, illegal pyramid scheme, chain letters, get rich quick scheme, etc.</a:t>
            </a:r>
          </a:p>
          <a:p>
            <a:pPr lvl="1" eaLnBrk="1" hangingPunct="1">
              <a:spcBef>
                <a:spcPct val="0"/>
              </a:spcBef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400" b="1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0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80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80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D1BEF48-128C-4E02-93FC-6395A30062E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304800" y="1406525"/>
            <a:ext cx="426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6699FF"/>
              </a:buClr>
              <a:buFont typeface="Wingdings" pitchFamily="2" charset="2"/>
              <a:buChar char="n"/>
            </a:pPr>
            <a:endParaRPr lang="en-US" sz="2200" b="1">
              <a:solidFill>
                <a:schemeClr val="bg1"/>
              </a:solidFill>
            </a:endParaRPr>
          </a:p>
        </p:txBody>
      </p:sp>
      <p:sp>
        <p:nvSpPr>
          <p:cNvPr id="18436" name="Text Box 3"/>
          <p:cNvSpPr>
            <a:spLocks noChangeArrowheads="1"/>
          </p:cNvSpPr>
          <p:nvPr>
            <p:ph type="title"/>
          </p:nvPr>
        </p:nvSpPr>
        <p:spPr>
          <a:xfrm>
            <a:off x="457200" y="220663"/>
            <a:ext cx="8229600" cy="9906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More Attackers</a:t>
            </a:r>
          </a:p>
        </p:txBody>
      </p:sp>
      <p:sp>
        <p:nvSpPr>
          <p:cNvPr id="181252" name="Text Box 4"/>
          <p:cNvSpPr>
            <a:spLocks noChangeArrowheads="1"/>
          </p:cNvSpPr>
          <p:nvPr>
            <p:ph type="body" sz="half" idx="2"/>
          </p:nvPr>
        </p:nvSpPr>
        <p:spPr>
          <a:xfrm>
            <a:off x="642938" y="1389063"/>
            <a:ext cx="5553075" cy="469106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Shills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Use Internet auctions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Secret operatives who bid on a seller</a:t>
            </a:r>
            <a:r>
              <a:rPr lang="en-US" b="1" smtClean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s item to drive up the bid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Cyberstalkers and Sexual Predators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Using the Internet to repeatedly harass or threaten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Children are at risk from sexual predators</a:t>
            </a:r>
          </a:p>
        </p:txBody>
      </p:sp>
      <p:pic>
        <p:nvPicPr>
          <p:cNvPr id="18438" name="Picture 5" descr="j03864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25" y="1985963"/>
            <a:ext cx="2438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1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81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81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81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81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1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637C190-5716-4AC5-B56F-8CED48F657BE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59" name="Text Box 2"/>
          <p:cNvSpPr>
            <a:spLocks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Encryption</a:t>
            </a:r>
          </a:p>
        </p:txBody>
      </p:sp>
      <p:sp>
        <p:nvSpPr>
          <p:cNvPr id="189443" name="Text Box 3"/>
          <p:cNvSpPr>
            <a:spLocks noChangeArrowheads="1"/>
          </p:cNvSpPr>
          <p:nvPr>
            <p:ph type="body" idx="1"/>
          </p:nvPr>
        </p:nvSpPr>
        <p:spPr>
          <a:xfrm>
            <a:off x="457200" y="1817688"/>
            <a:ext cx="8229600" cy="4525962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smtClean="0">
                <a:solidFill>
                  <a:srgbClr val="FF0000"/>
                </a:solidFill>
                <a:latin typeface="Bookman Old Style" pitchFamily="18" charset="0"/>
              </a:rPr>
              <a:t>Encryption</a:t>
            </a: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 is the coding and scrambling process by which a message is made unreadable except by the intended recipient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Encryption is needed for electronic commerce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The potential for encryption's misuse troubles law enforcement officials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6B2D769-1B1B-4136-AB4E-21761CB1C4C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3" name="Text Box 2"/>
          <p:cNvSpPr>
            <a:spLocks noChangeArrowheads="1"/>
          </p:cNvSpPr>
          <p:nvPr>
            <p:ph type="title"/>
          </p:nvPr>
        </p:nvSpPr>
        <p:spPr>
          <a:xfrm>
            <a:off x="412750" y="115888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Encryption Basics</a:t>
            </a:r>
          </a:p>
        </p:txBody>
      </p:sp>
      <p:sp>
        <p:nvSpPr>
          <p:cNvPr id="190467" name="Text Box 3"/>
          <p:cNvSpPr>
            <a:spLocks noChangeArrowheads="1"/>
          </p:cNvSpPr>
          <p:nvPr>
            <p:ph type="body" idx="1"/>
          </p:nvPr>
        </p:nvSpPr>
        <p:spPr>
          <a:xfrm>
            <a:off x="395288" y="1790700"/>
            <a:ext cx="8229600" cy="4546600"/>
          </a:xfrm>
          <a:noFill/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A readable message is called plaintext</a:t>
            </a:r>
          </a:p>
          <a:p>
            <a:pPr eaLnBrk="1" hangingPunct="1">
              <a:spcBef>
                <a:spcPct val="3000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An encryption key is a formula used to make plaintext unreadable</a:t>
            </a:r>
          </a:p>
          <a:p>
            <a:pPr eaLnBrk="1" hangingPunct="1">
              <a:spcBef>
                <a:spcPct val="3000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The coded message is called ciphertext</a:t>
            </a:r>
          </a:p>
          <a:p>
            <a:pPr eaLnBrk="1" hangingPunct="1">
              <a:spcBef>
                <a:spcPct val="3000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An encryption technique called rot-13 is used in chat rooms and Usenet discussions</a:t>
            </a:r>
          </a:p>
        </p:txBody>
      </p:sp>
      <p:sp>
        <p:nvSpPr>
          <p:cNvPr id="190468" name="Text Box 4"/>
          <p:cNvSpPr txBox="1">
            <a:spLocks noChangeArrowheads="1"/>
          </p:cNvSpPr>
          <p:nvPr/>
        </p:nvSpPr>
        <p:spPr bwMode="auto">
          <a:xfrm>
            <a:off x="6948488" y="1773238"/>
            <a:ext cx="2128837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I LOVE YOU</a:t>
            </a:r>
          </a:p>
        </p:txBody>
      </p:sp>
      <p:sp>
        <p:nvSpPr>
          <p:cNvPr id="190469" name="Text Box 5"/>
          <p:cNvSpPr txBox="1">
            <a:spLocks noChangeArrowheads="1"/>
          </p:cNvSpPr>
          <p:nvPr/>
        </p:nvSpPr>
        <p:spPr bwMode="auto">
          <a:xfrm>
            <a:off x="7019925" y="3106738"/>
            <a:ext cx="2128838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V YBIR LBH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9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8" grpId="0" animBg="1"/>
      <p:bldP spid="19046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47834A8-B14B-4DB5-A124-7D38422738A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Encryption Basics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24923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Symmetric key encryption are encryption techniques that use the same key to encrypt and decrypt a message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ClrTx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Strong encryption refers to encryption methods that are used by banks and military agencies and are nearly impossible to break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F5A8EC5-4E23-408A-B644-8233CBCF46F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Text Box 2"/>
          <p:cNvSpPr>
            <a:spLocks noChangeArrowheads="1"/>
          </p:cNvSpPr>
          <p:nvPr>
            <p:ph type="title"/>
          </p:nvPr>
        </p:nvSpPr>
        <p:spPr>
          <a:xfrm>
            <a:off x="457200" y="252413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Computer Crime and Cybercrime</a:t>
            </a:r>
          </a:p>
        </p:txBody>
      </p:sp>
      <p:sp>
        <p:nvSpPr>
          <p:cNvPr id="165891" name="Text Box 3"/>
          <p:cNvSpPr>
            <a:spLocks noChangeArrowheads="1"/>
          </p:cNvSpPr>
          <p:nvPr>
            <p:ph type="body" idx="1"/>
          </p:nvPr>
        </p:nvSpPr>
        <p:spPr>
          <a:xfrm>
            <a:off x="252413" y="1608138"/>
            <a:ext cx="8891587" cy="3589337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Computer crimes occur when intruders gain unauthorized access to computer systems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Cybercrime is crime carried out over the Internet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Cyberlaw tracks and combats computer related crime</a:t>
            </a:r>
          </a:p>
        </p:txBody>
      </p:sp>
      <p:pic>
        <p:nvPicPr>
          <p:cNvPr id="165892" name="Picture 4" descr="j03852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50" y="3622675"/>
            <a:ext cx="2017713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9FADD12-8B6C-4360-807A-778BDB83E5D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The Problem of Key Interception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2555875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Rot-13 is not a secure encryption system</a:t>
            </a:r>
          </a:p>
          <a:p>
            <a:pPr eaLnBrk="1" hangingPunct="1">
              <a:spcBef>
                <a:spcPct val="4000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Symmetric key encryption systems are vulnerable to key interception, or having their key stolen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68D5C3E-4DEA-42FC-8B7C-BA97C3F3814D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5" name="Text Box 2"/>
          <p:cNvSpPr>
            <a:spLocks noChangeArrowheads="1"/>
          </p:cNvSpPr>
          <p:nvPr>
            <p:ph type="title"/>
          </p:nvPr>
        </p:nvSpPr>
        <p:spPr>
          <a:xfrm>
            <a:off x="519113" y="4445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Public Key Encryption</a:t>
            </a:r>
          </a:p>
        </p:txBody>
      </p:sp>
      <p:sp>
        <p:nvSpPr>
          <p:cNvPr id="193539" name="Text Box 3"/>
          <p:cNvSpPr>
            <a:spLocks noChangeArrowheads="1"/>
          </p:cNvSpPr>
          <p:nvPr>
            <p:ph type="body" idx="1"/>
          </p:nvPr>
        </p:nvSpPr>
        <p:spPr>
          <a:xfrm>
            <a:off x="660400" y="1322388"/>
            <a:ext cx="7902575" cy="42656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Public key encryption uses two different keys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Bookman Old Style" pitchFamily="18" charset="0"/>
              </a:rPr>
              <a:t>Public key</a:t>
            </a: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 is the encryption key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Bookman Old Style" pitchFamily="18" charset="0"/>
              </a:rPr>
              <a:t>Private key</a:t>
            </a: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 is the decryption key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They are used in e-commerce transactions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A secure channel for information is provided when the keys are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467F62B-E9FB-40A0-B2FC-4F9A8355365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Digital Signatures and Certificates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1333500"/>
            <a:ext cx="8229600" cy="4525963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Public key can be used to implement digital signature</a:t>
            </a:r>
          </a:p>
          <a:p>
            <a:pPr eaLnBrk="1" hangingPunct="1"/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Digital signatures are a technique used to guarantee that a message has not been tampered with</a:t>
            </a:r>
          </a:p>
          <a:p>
            <a:pPr eaLnBrk="1" hangingPunct="1"/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Digital certificates are a technique used to validate one</a:t>
            </a:r>
            <a:r>
              <a:rPr lang="en-US" b="1" smtClean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s identity</a:t>
            </a:r>
          </a:p>
          <a:p>
            <a:pPr eaLnBrk="1" hangingPunct="1"/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Secure Electronic Transactions (SET) are online shopping security standards used to protect merchants and customers from credit card fraud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E169996-2404-4972-AE34-E15AD0B80F16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3" name="Text Box 4"/>
          <p:cNvSpPr>
            <a:spLocks noChangeArrowheads="1"/>
          </p:cNvSpPr>
          <p:nvPr>
            <p:ph type="title"/>
          </p:nvPr>
        </p:nvSpPr>
        <p:spPr>
          <a:xfrm>
            <a:off x="539750" y="385763"/>
            <a:ext cx="8604250" cy="549275"/>
          </a:xfrm>
          <a:noFill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smtClean="0"/>
              <a:t>Summary</a:t>
            </a:r>
          </a:p>
        </p:txBody>
      </p:sp>
      <p:sp>
        <p:nvSpPr>
          <p:cNvPr id="152581" name="Text Box 5"/>
          <p:cNvSpPr txBox="1"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48712" cy="3378200"/>
          </a:xfrm>
          <a:solidFill>
            <a:srgbClr val="FFFF99"/>
          </a:solidFill>
          <a:effectLst>
            <a:outerShdw dist="144802" dir="2272499" algn="ctr" rotWithShape="0">
              <a:srgbClr val="FFFF99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Many websites collect and store information about Web users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Cookies and GUIDs are used to collect data</a:t>
            </a:r>
          </a:p>
          <a:p>
            <a:pPr marL="457200" indent="-45720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Computer crime and cybercrime</a:t>
            </a:r>
          </a:p>
          <a:p>
            <a:pPr marL="914400" lvl="1" indent="-45720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Identity theft</a:t>
            </a:r>
          </a:p>
          <a:p>
            <a:pPr marL="914400" lvl="1" indent="-45720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Computer viruses</a:t>
            </a:r>
          </a:p>
          <a:p>
            <a:pPr marL="914400" lvl="1" indent="-45720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Rogue programs</a:t>
            </a:r>
          </a:p>
          <a:p>
            <a:pPr marL="914400" lvl="1" indent="-45720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Forgery</a:t>
            </a:r>
          </a:p>
          <a:p>
            <a:pPr marL="914400" lvl="1" indent="-45720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Blackmail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2D7818C-AF14-4642-B731-B3544B7A693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569325" cy="579438"/>
          </a:xfrm>
        </p:spPr>
        <p:txBody>
          <a:bodyPr/>
          <a:lstStyle/>
          <a:p>
            <a:pPr eaLnBrk="1" hangingPunct="1"/>
            <a:r>
              <a:rPr lang="en-US" sz="3000" smtClean="0"/>
              <a:t>Summary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569325" cy="4895850"/>
          </a:xfrm>
          <a:solidFill>
            <a:srgbClr val="FFFF99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Computer criminals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Crackers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Cybergangs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Virus authors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Swindlers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Shills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Cyberstalkers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Encryption refers to coding or scrambling data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Thank you.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5DB2FB3-5197-4D9D-BC0B-282DF5468EC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Text Box 2"/>
          <p:cNvSpPr>
            <a:spLocks noChangeArrowheads="1"/>
          </p:cNvSpPr>
          <p:nvPr>
            <p:ph type="title"/>
          </p:nvPr>
        </p:nvSpPr>
        <p:spPr>
          <a:xfrm>
            <a:off x="457200" y="252413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Computer Crime and Cybercrime</a:t>
            </a:r>
          </a:p>
        </p:txBody>
      </p:sp>
      <p:sp>
        <p:nvSpPr>
          <p:cNvPr id="166915" name="Text Box 3"/>
          <p:cNvSpPr>
            <a:spLocks noChangeArrowheads="1"/>
          </p:cNvSpPr>
          <p:nvPr>
            <p:ph type="body" idx="1"/>
          </p:nvPr>
        </p:nvSpPr>
        <p:spPr>
          <a:xfrm>
            <a:off x="252413" y="1608138"/>
            <a:ext cx="8891587" cy="3589337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Types of Computer Crime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FF0000"/>
                </a:solidFill>
                <a:latin typeface="Bookman Old Style" pitchFamily="18" charset="0"/>
              </a:rPr>
              <a:t>Identity Theft 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FF0000"/>
                </a:solidFill>
                <a:latin typeface="Bookman Old Style" pitchFamily="18" charset="0"/>
              </a:rPr>
              <a:t>Computer Viruses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FF0000"/>
                </a:solidFill>
                <a:latin typeface="Bookman Old Style" pitchFamily="18" charset="0"/>
              </a:rPr>
              <a:t>More Rogue Programs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FF0000"/>
                </a:solidFill>
                <a:latin typeface="Bookman Old Style" pitchFamily="18" charset="0"/>
              </a:rPr>
              <a:t>Fraud and Theft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FF0000"/>
                </a:solidFill>
                <a:latin typeface="Bookman Old Style" pitchFamily="18" charset="0"/>
              </a:rPr>
              <a:t>Forgery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FF0000"/>
                </a:solidFill>
                <a:latin typeface="Bookman Old Style" pitchFamily="18" charset="0"/>
              </a:rPr>
              <a:t>Blackmail</a:t>
            </a:r>
          </a:p>
          <a:p>
            <a:pPr lvl="1" eaLnBrk="1" hangingPunct="1">
              <a:spcBef>
                <a:spcPct val="0"/>
              </a:spcBef>
            </a:pPr>
            <a:endParaRPr lang="en-US" b="1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66916" name="Picture 4" descr="j03029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773238"/>
            <a:ext cx="3095625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B69A312-ED5F-4080-81DE-0458DC3013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7" name="Text Box 2"/>
          <p:cNvSpPr>
            <a:spLocks noChangeArrowheads="1"/>
          </p:cNvSpPr>
          <p:nvPr>
            <p:ph type="title"/>
          </p:nvPr>
        </p:nvSpPr>
        <p:spPr>
          <a:xfrm>
            <a:off x="361950" y="188913"/>
            <a:ext cx="8229600" cy="11430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3000" smtClean="0"/>
              <a:t>Identity Theft</a:t>
            </a:r>
          </a:p>
        </p:txBody>
      </p:sp>
      <p:sp>
        <p:nvSpPr>
          <p:cNvPr id="167939" name="Text Box 3"/>
          <p:cNvSpPr>
            <a:spLocks noChangeArrowheads="1"/>
          </p:cNvSpPr>
          <p:nvPr>
            <p:ph type="body" idx="1"/>
          </p:nvPr>
        </p:nvSpPr>
        <p:spPr>
          <a:xfrm>
            <a:off x="377825" y="1498600"/>
            <a:ext cx="8229600" cy="4672013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Identity theft is one of the fastest growing crimes in the United States and Canada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Identity theft occurs when enough information about an individual is obtained to open a credit card account in their name and charge items to that account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Examples of information needed are name, address, social security number, and other personal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7CC0B2D-E904-4678-B3C5-5E83D36E3AC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1" name="Text Box 2"/>
          <p:cNvSpPr>
            <a:spLocks noChangeArrowheads="1"/>
          </p:cNvSpPr>
          <p:nvPr>
            <p:ph type="title"/>
          </p:nvPr>
        </p:nvSpPr>
        <p:spPr>
          <a:xfrm>
            <a:off x="441325" y="204788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Computer Viruses</a:t>
            </a:r>
          </a:p>
        </p:txBody>
      </p:sp>
      <p:sp>
        <p:nvSpPr>
          <p:cNvPr id="168963" name="Text Box 3"/>
          <p:cNvSpPr>
            <a:spLocks noChangeArrowheads="1"/>
          </p:cNvSpPr>
          <p:nvPr>
            <p:ph type="body" idx="1"/>
          </p:nvPr>
        </p:nvSpPr>
        <p:spPr>
          <a:xfrm>
            <a:off x="473075" y="1455738"/>
            <a:ext cx="8245475" cy="4525962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A Computer virus is a hidden code within a program that may damage or destroy the infected files.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Viruses replicate and attach themselves to programs in the system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There are more than 20,000 different computer viruses with the number growing daily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FD390B0-1922-4493-BF55-869A9D90EE4B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169986" name="Picture 2" descr="12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25" y="1220788"/>
            <a:ext cx="5207000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 Box 3"/>
          <p:cNvSpPr>
            <a:spLocks noChangeArrowheads="1"/>
          </p:cNvSpPr>
          <p:nvPr>
            <p:ph type="title"/>
          </p:nvPr>
        </p:nvSpPr>
        <p:spPr>
          <a:xfrm>
            <a:off x="504825" y="236538"/>
            <a:ext cx="8229600" cy="8382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How Virus Infections Spread</a:t>
            </a:r>
          </a:p>
        </p:txBody>
      </p:sp>
      <p:sp>
        <p:nvSpPr>
          <p:cNvPr id="169988" name="Text Box 4"/>
          <p:cNvSpPr>
            <a:spLocks noChangeArrowheads="1"/>
          </p:cNvSpPr>
          <p:nvPr>
            <p:ph type="body" idx="1"/>
          </p:nvPr>
        </p:nvSpPr>
        <p:spPr>
          <a:xfrm>
            <a:off x="630238" y="3478213"/>
            <a:ext cx="7904162" cy="2687637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b="1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9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9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7D9D687-653C-47F5-9620-1F19BCDA44A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457200" y="4267200"/>
            <a:ext cx="7772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6699FF"/>
              </a:buClr>
              <a:buFont typeface="Wingdings" pitchFamily="2" charset="2"/>
              <a:buChar char="n"/>
            </a:pPr>
            <a:endParaRPr lang="en-US" sz="2200"/>
          </a:p>
        </p:txBody>
      </p:sp>
      <p:sp>
        <p:nvSpPr>
          <p:cNvPr id="9220" name="Text Box 3"/>
          <p:cNvSpPr>
            <a:spLocks noChangeArrowheads="1"/>
          </p:cNvSpPr>
          <p:nvPr>
            <p:ph type="title"/>
          </p:nvPr>
        </p:nvSpPr>
        <p:spPr>
          <a:xfrm>
            <a:off x="473075" y="441325"/>
            <a:ext cx="8229600" cy="715963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Types of Viruses</a:t>
            </a:r>
          </a:p>
        </p:txBody>
      </p:sp>
      <p:sp>
        <p:nvSpPr>
          <p:cNvPr id="171012" name="Text Box 4"/>
          <p:cNvSpPr>
            <a:spLocks noChangeArrowheads="1"/>
          </p:cNvSpPr>
          <p:nvPr>
            <p:ph type="body" sz="half" idx="1"/>
          </p:nvPr>
        </p:nvSpPr>
        <p:spPr>
          <a:xfrm>
            <a:off x="811213" y="1284288"/>
            <a:ext cx="7473950" cy="2000250"/>
          </a:xfrm>
          <a:noFill/>
          <a:ln>
            <a:solidFill>
              <a:srgbClr val="A5002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File Infectors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Attach themselves to program files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Spread to other programs on the hard drive when the program is executed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Are the most common type of virus</a:t>
            </a:r>
          </a:p>
        </p:txBody>
      </p:sp>
      <p:sp>
        <p:nvSpPr>
          <p:cNvPr id="171013" name="Text Box 5"/>
          <p:cNvSpPr>
            <a:spLocks noChangeArrowheads="1"/>
          </p:cNvSpPr>
          <p:nvPr>
            <p:ph type="body" sz="half" idx="2"/>
          </p:nvPr>
        </p:nvSpPr>
        <p:spPr>
          <a:xfrm>
            <a:off x="849313" y="3605213"/>
            <a:ext cx="7443787" cy="2271712"/>
          </a:xfrm>
          <a:noFill/>
          <a:ln>
            <a:solidFill>
              <a:srgbClr val="A5002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Boot Sector Viruses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Attach themselves to the boot sector of a hard drive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Execute each time the computer is started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May lead to the destruction of all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71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71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71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48A7BD8-157F-49B9-9461-1368376E31B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Types of Viruses</a:t>
            </a:r>
          </a:p>
        </p:txBody>
      </p:sp>
      <p:sp>
        <p:nvSpPr>
          <p:cNvPr id="172035" name="Text Box 3"/>
          <p:cNvSpPr>
            <a:spLocks noChangeArrowheads="1"/>
          </p:cNvSpPr>
          <p:nvPr>
            <p:ph type="body" idx="1"/>
          </p:nvPr>
        </p:nvSpPr>
        <p:spPr>
          <a:xfrm>
            <a:off x="457200" y="1268413"/>
            <a:ext cx="8229600" cy="3313112"/>
          </a:xfrm>
          <a:noFill/>
          <a:ln>
            <a:solidFill>
              <a:srgbClr val="A5002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Bookman Old Style" pitchFamily="18" charset="0"/>
              </a:rPr>
              <a:t>Macro Viruses</a:t>
            </a:r>
          </a:p>
          <a:p>
            <a:pPr lvl="1" eaLnBrk="1" hangingPunct="1"/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Take advantage of the automatic command capabilities created by macros</a:t>
            </a:r>
          </a:p>
          <a:p>
            <a:pPr lvl="1" eaLnBrk="1" hangingPunct="1"/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Attach themselves to the data files in word processing, spreadsheet, and database programs</a:t>
            </a:r>
          </a:p>
          <a:p>
            <a:pPr lvl="1" eaLnBrk="1" hangingPunct="1"/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Spread when the data files are exchanged between users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E05C9C7-64D4-4C17-A588-2E380E4FF89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Text Box 2"/>
          <p:cNvSpPr>
            <a:spLocks noChangeArrowheads="1"/>
          </p:cNvSpPr>
          <p:nvPr>
            <p:ph type="title"/>
          </p:nvPr>
        </p:nvSpPr>
        <p:spPr>
          <a:xfrm>
            <a:off x="488950" y="401638"/>
            <a:ext cx="8229600" cy="6096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More Rogue Programs</a:t>
            </a:r>
          </a:p>
        </p:txBody>
      </p:sp>
      <p:sp>
        <p:nvSpPr>
          <p:cNvPr id="173059" name="Text Box 3"/>
          <p:cNvSpPr>
            <a:spLocks noChangeArrowheads="1"/>
          </p:cNvSpPr>
          <p:nvPr>
            <p:ph type="body" sz="half" idx="1"/>
          </p:nvPr>
        </p:nvSpPr>
        <p:spPr>
          <a:xfrm>
            <a:off x="352425" y="1216025"/>
            <a:ext cx="8199438" cy="2778125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Time Bombs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Also called logic bombs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Harmless until a certain event or circumstance activates the program</a:t>
            </a:r>
          </a:p>
        </p:txBody>
      </p:sp>
      <p:sp>
        <p:nvSpPr>
          <p:cNvPr id="173060" name="Text Box 4"/>
          <p:cNvSpPr>
            <a:spLocks noChangeArrowheads="1"/>
          </p:cNvSpPr>
          <p:nvPr>
            <p:ph type="body" sz="half" idx="2"/>
          </p:nvPr>
        </p:nvSpPr>
        <p:spPr>
          <a:xfrm>
            <a:off x="468313" y="2741613"/>
            <a:ext cx="8072437" cy="3424237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400" b="1" smtClean="0">
                <a:solidFill>
                  <a:srgbClr val="FF0000"/>
                </a:solidFill>
                <a:latin typeface="Bookman Old Style" pitchFamily="18" charset="0"/>
              </a:rPr>
              <a:t>Worms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Resemble a virus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Spread from one computer to another over computer network.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smtClean="0">
                <a:solidFill>
                  <a:srgbClr val="000099"/>
                </a:solidFill>
                <a:latin typeface="Bookman Old Style" pitchFamily="18" charset="0"/>
              </a:rPr>
              <a:t>Control and use the resources of infected computers to attack other networked computers</a:t>
            </a:r>
          </a:p>
        </p:txBody>
      </p:sp>
      <p:pic>
        <p:nvPicPr>
          <p:cNvPr id="173061" name="Picture 5" descr="j03417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088" y="785813"/>
            <a:ext cx="1839912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3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/>
      <p:bldP spid="173060" grpId="0"/>
    </p:bld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Times New Roman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1984</TotalTime>
  <Words>889</Words>
  <Application>Microsoft Office PowerPoint</Application>
  <PresentationFormat>On-screen Show (4:3)</PresentationFormat>
  <Paragraphs>173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Times New Roman</vt:lpstr>
      <vt:lpstr>Verdana</vt:lpstr>
      <vt:lpstr>Wingdings</vt:lpstr>
      <vt:lpstr>Georgia</vt:lpstr>
      <vt:lpstr>Tahoma</vt:lpstr>
      <vt:lpstr>Bookman Old Style</vt:lpstr>
      <vt:lpstr>1_Pixel</vt:lpstr>
      <vt:lpstr>Computer Security </vt:lpstr>
      <vt:lpstr>Computer Crime and Cybercrime</vt:lpstr>
      <vt:lpstr>Computer Crime and Cybercrime</vt:lpstr>
      <vt:lpstr>Identity Theft</vt:lpstr>
      <vt:lpstr>Computer Viruses</vt:lpstr>
      <vt:lpstr>How Virus Infections Spread</vt:lpstr>
      <vt:lpstr>Types of Viruses</vt:lpstr>
      <vt:lpstr>Types of Viruses</vt:lpstr>
      <vt:lpstr>More Rogue Programs</vt:lpstr>
      <vt:lpstr>More Rogue Programs</vt:lpstr>
      <vt:lpstr>Fraud and Theft</vt:lpstr>
      <vt:lpstr>Forgery and Blackmail</vt:lpstr>
      <vt:lpstr>Meet the Attackers</vt:lpstr>
      <vt:lpstr>Meet the Attackers</vt:lpstr>
      <vt:lpstr>More Attackers</vt:lpstr>
      <vt:lpstr>More Attackers</vt:lpstr>
      <vt:lpstr>Encryption</vt:lpstr>
      <vt:lpstr>Encryption Basics</vt:lpstr>
      <vt:lpstr>Encryption Basics</vt:lpstr>
      <vt:lpstr>The Problem of Key Interception</vt:lpstr>
      <vt:lpstr>Public Key Encryption</vt:lpstr>
      <vt:lpstr>Digital Signatures and Certificates</vt:lpstr>
      <vt:lpstr>Summary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 Nya Ling</dc:creator>
  <cp:lastModifiedBy>Teacher E-Solutions</cp:lastModifiedBy>
  <cp:revision>109</cp:revision>
  <dcterms:created xsi:type="dcterms:W3CDTF">2004-05-03T13:03:17Z</dcterms:created>
  <dcterms:modified xsi:type="dcterms:W3CDTF">2019-01-18T16:45:35Z</dcterms:modified>
</cp:coreProperties>
</file>